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Override2.xml" ContentType="application/vnd.openxmlformats-officedocument.themeOverrid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 id="2147483706" r:id="rId2"/>
    <p:sldMasterId id="2147483709" r:id="rId3"/>
  </p:sldMasterIdLst>
  <p:notesMasterIdLst>
    <p:notesMasterId r:id="rId20"/>
  </p:notesMasterIdLst>
  <p:handoutMasterIdLst>
    <p:handoutMasterId r:id="rId21"/>
  </p:handoutMasterIdLst>
  <p:sldIdLst>
    <p:sldId id="447" r:id="rId4"/>
    <p:sldId id="446" r:id="rId5"/>
    <p:sldId id="258" r:id="rId6"/>
    <p:sldId id="305" r:id="rId7"/>
    <p:sldId id="310" r:id="rId8"/>
    <p:sldId id="311" r:id="rId9"/>
    <p:sldId id="453" r:id="rId10"/>
    <p:sldId id="454" r:id="rId11"/>
    <p:sldId id="313" r:id="rId12"/>
    <p:sldId id="314" r:id="rId13"/>
    <p:sldId id="448" r:id="rId14"/>
    <p:sldId id="449" r:id="rId15"/>
    <p:sldId id="450" r:id="rId16"/>
    <p:sldId id="451" r:id="rId17"/>
    <p:sldId id="452" r:id="rId18"/>
    <p:sldId id="441" r:id="rId19"/>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initials="L" lastIdx="12" clrIdx="0"/>
  <p:cmAuthor id="1" name="Suzanne Van Schalkwyk" initials="SVS" lastIdx="2" clrIdx="1">
    <p:extLst>
      <p:ext uri="{19B8F6BF-5375-455C-9EA6-DF929625EA0E}">
        <p15:presenceInfo xmlns:p15="http://schemas.microsoft.com/office/powerpoint/2012/main" userId="S-1-5-21-2268003281-155396167-3983093923-8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DB6519"/>
    <a:srgbClr val="ED7D31"/>
    <a:srgbClr val="FFDE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4" autoAdjust="0"/>
    <p:restoredTop sz="50635" autoAdjust="0"/>
  </p:normalViewPr>
  <p:slideViewPr>
    <p:cSldViewPr>
      <p:cViewPr varScale="1">
        <p:scale>
          <a:sx n="28" d="100"/>
          <a:sy n="28" d="100"/>
        </p:scale>
        <p:origin x="1757" y="14"/>
      </p:cViewPr>
      <p:guideLst>
        <p:guide orient="horz" pos="2160"/>
        <p:guide pos="2880"/>
      </p:guideLst>
    </p:cSldViewPr>
  </p:slideViewPr>
  <p:notesTextViewPr>
    <p:cViewPr>
      <p:scale>
        <a:sx n="150" d="100"/>
        <a:sy n="150" d="100"/>
      </p:scale>
      <p:origin x="0" y="0"/>
    </p:cViewPr>
  </p:notesTextViewPr>
  <p:sorterViewPr>
    <p:cViewPr>
      <p:scale>
        <a:sx n="66" d="100"/>
        <a:sy n="66" d="100"/>
      </p:scale>
      <p:origin x="0" y="0"/>
    </p:cViewPr>
  </p:sorterViewPr>
  <p:notesViewPr>
    <p:cSldViewPr>
      <p:cViewPr varScale="1">
        <p:scale>
          <a:sx n="76" d="100"/>
          <a:sy n="76" d="100"/>
        </p:scale>
        <p:origin x="326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2A416F-5D42-403D-8544-D4BCF14A2638}" type="doc">
      <dgm:prSet loTypeId="urn:microsoft.com/office/officeart/2005/8/layout/process1" loCatId="process" qsTypeId="urn:microsoft.com/office/officeart/2005/8/quickstyle/simple1" qsCatId="simple" csTypeId="urn:microsoft.com/office/officeart/2005/8/colors/accent1_2" csCatId="accent1" phldr="1"/>
      <dgm:spPr/>
    </dgm:pt>
    <dgm:pt modelId="{FFCC11B1-F450-4046-9EEA-DC51077852B6}">
      <dgm:prSet phldrT="[Text]" custT="1"/>
      <dgm:spPr>
        <a:xfrm>
          <a:off x="184430" y="1159898"/>
          <a:ext cx="1781276" cy="593018"/>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70% Work Integrated Learning</a:t>
          </a:r>
          <a:endParaRPr lang="en-ZA" sz="1600" dirty="0">
            <a:solidFill>
              <a:schemeClr val="bg1"/>
            </a:solidFill>
            <a:latin typeface="Calibri" panose="020F0502020204030204"/>
            <a:ea typeface="+mn-ea"/>
            <a:cs typeface="+mn-cs"/>
          </a:endParaRPr>
        </a:p>
      </dgm:t>
    </dgm:pt>
    <dgm:pt modelId="{65126A59-CB47-49B7-9D10-94F94F12E363}" type="parTrans" cxnId="{094F584A-7174-4723-B2D5-0042A92C6284}">
      <dgm:prSet/>
      <dgm:spPr/>
      <dgm:t>
        <a:bodyPr/>
        <a:lstStyle/>
        <a:p>
          <a:endParaRPr lang="en-ZA"/>
        </a:p>
      </dgm:t>
    </dgm:pt>
    <dgm:pt modelId="{168FF085-828A-480C-A8F0-B149E290F3B4}" type="sibTrans" cxnId="{094F584A-7174-4723-B2D5-0042A92C6284}">
      <dgm:prSet/>
      <dgm:spPr>
        <a:xfrm rot="5253" flipH="1">
          <a:off x="1967457" y="1358234"/>
          <a:ext cx="605475" cy="168176"/>
        </a:xfrm>
        <a:solidFill>
          <a:srgbClr val="92D050"/>
        </a:solidFill>
        <a:ln>
          <a:noFill/>
        </a:ln>
        <a:effectLst/>
      </dgm:spPr>
      <dgm:t>
        <a:bodyPr/>
        <a:lstStyle/>
        <a:p>
          <a:endParaRPr lang="en-ZA">
            <a:solidFill>
              <a:sysClr val="window" lastClr="FFFFFF"/>
            </a:solidFill>
            <a:latin typeface="Calibri" panose="020F0502020204030204"/>
            <a:ea typeface="+mn-ea"/>
            <a:cs typeface="+mn-cs"/>
          </a:endParaRPr>
        </a:p>
      </dgm:t>
    </dgm:pt>
    <dgm:pt modelId="{8D8A622B-F93E-4117-87CC-6648120B502E}">
      <dgm:prSet phldrT="[Text]" custT="1"/>
      <dgm:spPr>
        <a:xfrm>
          <a:off x="2519731" y="1179031"/>
          <a:ext cx="1356161" cy="545195"/>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20 % Practice Based Learning</a:t>
          </a:r>
          <a:endParaRPr lang="en-ZA" sz="1600" dirty="0">
            <a:solidFill>
              <a:schemeClr val="bg1"/>
            </a:solidFill>
            <a:latin typeface="Calibri" panose="020F0502020204030204"/>
            <a:ea typeface="+mn-ea"/>
            <a:cs typeface="+mn-cs"/>
          </a:endParaRPr>
        </a:p>
      </dgm:t>
    </dgm:pt>
    <dgm:pt modelId="{3D886CF5-F776-4BB3-81B1-ABDD1D5D04AE}" type="parTrans" cxnId="{37C0E74D-D5C9-4241-81BA-34DB8031B3CF}">
      <dgm:prSet/>
      <dgm:spPr/>
      <dgm:t>
        <a:bodyPr/>
        <a:lstStyle/>
        <a:p>
          <a:endParaRPr lang="en-ZA"/>
        </a:p>
      </dgm:t>
    </dgm:pt>
    <dgm:pt modelId="{6AC27E11-5BAC-494E-8843-2E916C56E8CD}" type="sibTrans" cxnId="{37C0E74D-D5C9-4241-81BA-34DB8031B3CF}">
      <dgm:prSet/>
      <dgm:spPr>
        <a:xfrm rot="21599582" flipH="1">
          <a:off x="3828422" y="1402606"/>
          <a:ext cx="753375" cy="159440"/>
        </a:xfrm>
        <a:solidFill>
          <a:srgbClr val="92D050"/>
        </a:solidFill>
        <a:ln>
          <a:noFill/>
        </a:ln>
        <a:effectLst/>
      </dgm:spPr>
      <dgm:t>
        <a:bodyPr/>
        <a:lstStyle/>
        <a:p>
          <a:endParaRPr lang="en-ZA">
            <a:solidFill>
              <a:sysClr val="window" lastClr="FFFFFF"/>
            </a:solidFill>
            <a:latin typeface="Calibri" panose="020F0502020204030204"/>
            <a:ea typeface="+mn-ea"/>
            <a:cs typeface="+mn-cs"/>
          </a:endParaRPr>
        </a:p>
      </dgm:t>
    </dgm:pt>
    <dgm:pt modelId="{99B4581D-CA07-471E-9A37-6D3544B0EFB4}">
      <dgm:prSet phldrT="[Text]" custT="1"/>
      <dgm:spPr>
        <a:xfrm>
          <a:off x="4515149" y="1236026"/>
          <a:ext cx="1133175" cy="546028"/>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10% Formal Learning</a:t>
          </a:r>
          <a:endParaRPr lang="en-ZA" sz="1600" dirty="0">
            <a:solidFill>
              <a:schemeClr val="bg1"/>
            </a:solidFill>
            <a:latin typeface="Calibri" panose="020F0502020204030204"/>
            <a:ea typeface="+mn-ea"/>
            <a:cs typeface="+mn-cs"/>
          </a:endParaRPr>
        </a:p>
      </dgm:t>
    </dgm:pt>
    <dgm:pt modelId="{38667E7B-A23A-4D75-B361-8AD9065920EF}" type="parTrans" cxnId="{8B665651-71B8-4D0E-8095-96294E0E99B0}">
      <dgm:prSet/>
      <dgm:spPr/>
      <dgm:t>
        <a:bodyPr/>
        <a:lstStyle/>
        <a:p>
          <a:endParaRPr lang="en-ZA"/>
        </a:p>
      </dgm:t>
    </dgm:pt>
    <dgm:pt modelId="{73BA7335-E147-435F-A5F7-495EECA2C19D}" type="sibTrans" cxnId="{8B665651-71B8-4D0E-8095-96294E0E99B0}">
      <dgm:prSet/>
      <dgm:spPr/>
      <dgm:t>
        <a:bodyPr/>
        <a:lstStyle/>
        <a:p>
          <a:endParaRPr lang="en-ZA"/>
        </a:p>
      </dgm:t>
    </dgm:pt>
    <dgm:pt modelId="{F9CC864E-A9B8-4138-B0D9-A5F4BD9F8905}" type="pres">
      <dgm:prSet presAssocID="{C82A416F-5D42-403D-8544-D4BCF14A2638}" presName="Name0" presStyleCnt="0">
        <dgm:presLayoutVars>
          <dgm:dir/>
          <dgm:resizeHandles val="exact"/>
        </dgm:presLayoutVars>
      </dgm:prSet>
      <dgm:spPr/>
    </dgm:pt>
    <dgm:pt modelId="{0A8E035D-18C2-49A5-92F6-A853AD62C610}" type="pres">
      <dgm:prSet presAssocID="{FFCC11B1-F450-4046-9EEA-DC51077852B6}" presName="node" presStyleLbl="node1" presStyleIdx="0" presStyleCnt="3" custScaleX="103504" custScaleY="54859" custLinFactNeighborX="55105" custLinFactNeighborY="36923">
        <dgm:presLayoutVars>
          <dgm:bulletEnabled val="1"/>
        </dgm:presLayoutVars>
      </dgm:prSet>
      <dgm:spPr>
        <a:prstGeom prst="roundRect">
          <a:avLst>
            <a:gd name="adj" fmla="val 10000"/>
          </a:avLst>
        </a:prstGeom>
      </dgm:spPr>
      <dgm:t>
        <a:bodyPr/>
        <a:lstStyle/>
        <a:p>
          <a:endParaRPr lang="en-ZA"/>
        </a:p>
      </dgm:t>
    </dgm:pt>
    <dgm:pt modelId="{956739CA-1BA7-410B-AA3E-0084230C711D}" type="pres">
      <dgm:prSet presAssocID="{168FF085-828A-480C-A8F0-B149E290F3B4}" presName="sibTrans" presStyleLbl="sibTrans2D1" presStyleIdx="0" presStyleCnt="2" custAng="2485" custFlipHor="1" custScaleX="206201" custScaleY="40944" custLinFactNeighborX="12610" custLinFactNeighborY="1751"/>
      <dgm:spPr>
        <a:prstGeom prst="rightArrow">
          <a:avLst>
            <a:gd name="adj1" fmla="val 60000"/>
            <a:gd name="adj2" fmla="val 50000"/>
          </a:avLst>
        </a:prstGeom>
      </dgm:spPr>
      <dgm:t>
        <a:bodyPr/>
        <a:lstStyle/>
        <a:p>
          <a:endParaRPr lang="en-ZA"/>
        </a:p>
      </dgm:t>
    </dgm:pt>
    <dgm:pt modelId="{5992CE65-EAF5-4E24-A1E2-3DBB4557B402}" type="pres">
      <dgm:prSet presAssocID="{168FF085-828A-480C-A8F0-B149E290F3B4}" presName="connectorText" presStyleLbl="sibTrans2D1" presStyleIdx="0" presStyleCnt="2"/>
      <dgm:spPr/>
      <dgm:t>
        <a:bodyPr/>
        <a:lstStyle/>
        <a:p>
          <a:endParaRPr lang="en-ZA"/>
        </a:p>
      </dgm:t>
    </dgm:pt>
    <dgm:pt modelId="{44E6B2D6-3354-4747-99B4-45538FFEA272}" type="pres">
      <dgm:prSet presAssocID="{8D8A622B-F93E-4117-87CC-6648120B502E}" presName="node" presStyleLbl="node1" presStyleIdx="1" presStyleCnt="3" custScaleX="78802" custScaleY="50435" custLinFactNeighborX="16014" custLinFactNeighborY="36481">
        <dgm:presLayoutVars>
          <dgm:bulletEnabled val="1"/>
        </dgm:presLayoutVars>
      </dgm:prSet>
      <dgm:spPr>
        <a:prstGeom prst="roundRect">
          <a:avLst>
            <a:gd name="adj" fmla="val 10000"/>
          </a:avLst>
        </a:prstGeom>
      </dgm:spPr>
      <dgm:t>
        <a:bodyPr/>
        <a:lstStyle/>
        <a:p>
          <a:endParaRPr lang="en-ZA"/>
        </a:p>
      </dgm:t>
    </dgm:pt>
    <dgm:pt modelId="{9C961608-1C5F-4B63-A24F-CE878F806625}" type="pres">
      <dgm:prSet presAssocID="{6AC27E11-5BAC-494E-8843-2E916C56E8CD}" presName="sibTrans" presStyleLbl="sibTrans2D1" presStyleIdx="1" presStyleCnt="2" custAng="21584446" custFlipHor="1" custScaleX="222259" custScaleY="38594" custLinFactNeighborX="16193"/>
      <dgm:spPr>
        <a:prstGeom prst="rightArrow">
          <a:avLst>
            <a:gd name="adj1" fmla="val 60000"/>
            <a:gd name="adj2" fmla="val 50000"/>
          </a:avLst>
        </a:prstGeom>
      </dgm:spPr>
      <dgm:t>
        <a:bodyPr/>
        <a:lstStyle/>
        <a:p>
          <a:endParaRPr lang="en-ZA"/>
        </a:p>
      </dgm:t>
    </dgm:pt>
    <dgm:pt modelId="{9FDC0735-495D-4D3A-A4DF-7DD3B47612F1}" type="pres">
      <dgm:prSet presAssocID="{6AC27E11-5BAC-494E-8843-2E916C56E8CD}" presName="connectorText" presStyleLbl="sibTrans2D1" presStyleIdx="1" presStyleCnt="2"/>
      <dgm:spPr/>
      <dgm:t>
        <a:bodyPr/>
        <a:lstStyle/>
        <a:p>
          <a:endParaRPr lang="en-ZA"/>
        </a:p>
      </dgm:t>
    </dgm:pt>
    <dgm:pt modelId="{ED827035-6713-4E78-9726-E3A6C3E0039A}" type="pres">
      <dgm:prSet presAssocID="{99B4581D-CA07-471E-9A37-6D3544B0EFB4}" presName="node" presStyleLbl="node1" presStyleIdx="2" presStyleCnt="3" custScaleX="65845" custScaleY="50512" custLinFactNeighborX="-2409" custLinFactNeighborY="37303">
        <dgm:presLayoutVars>
          <dgm:bulletEnabled val="1"/>
        </dgm:presLayoutVars>
      </dgm:prSet>
      <dgm:spPr>
        <a:prstGeom prst="roundRect">
          <a:avLst>
            <a:gd name="adj" fmla="val 10000"/>
          </a:avLst>
        </a:prstGeom>
      </dgm:spPr>
      <dgm:t>
        <a:bodyPr/>
        <a:lstStyle/>
        <a:p>
          <a:endParaRPr lang="en-ZA"/>
        </a:p>
      </dgm:t>
    </dgm:pt>
  </dgm:ptLst>
  <dgm:cxnLst>
    <dgm:cxn modelId="{E383F103-7CF4-41A2-BF11-F403D78250F2}" type="presOf" srcId="{6AC27E11-5BAC-494E-8843-2E916C56E8CD}" destId="{9C961608-1C5F-4B63-A24F-CE878F806625}" srcOrd="0" destOrd="0" presId="urn:microsoft.com/office/officeart/2005/8/layout/process1"/>
    <dgm:cxn modelId="{37C0E74D-D5C9-4241-81BA-34DB8031B3CF}" srcId="{C82A416F-5D42-403D-8544-D4BCF14A2638}" destId="{8D8A622B-F93E-4117-87CC-6648120B502E}" srcOrd="1" destOrd="0" parTransId="{3D886CF5-F776-4BB3-81B1-ABDD1D5D04AE}" sibTransId="{6AC27E11-5BAC-494E-8843-2E916C56E8CD}"/>
    <dgm:cxn modelId="{B01423E3-7FD4-4A83-8F62-848FE1A8FD03}" type="presOf" srcId="{99B4581D-CA07-471E-9A37-6D3544B0EFB4}" destId="{ED827035-6713-4E78-9726-E3A6C3E0039A}" srcOrd="0" destOrd="0" presId="urn:microsoft.com/office/officeart/2005/8/layout/process1"/>
    <dgm:cxn modelId="{B4D1DF67-E2A5-406F-9D51-08CCEC66F495}" type="presOf" srcId="{168FF085-828A-480C-A8F0-B149E290F3B4}" destId="{956739CA-1BA7-410B-AA3E-0084230C711D}" srcOrd="0" destOrd="0" presId="urn:microsoft.com/office/officeart/2005/8/layout/process1"/>
    <dgm:cxn modelId="{47519CDA-F594-4653-9B8E-39988B170C37}" type="presOf" srcId="{C82A416F-5D42-403D-8544-D4BCF14A2638}" destId="{F9CC864E-A9B8-4138-B0D9-A5F4BD9F8905}" srcOrd="0" destOrd="0" presId="urn:microsoft.com/office/officeart/2005/8/layout/process1"/>
    <dgm:cxn modelId="{A88E8935-9EBD-4B0E-BBAE-7ED1AD7A3A10}" type="presOf" srcId="{6AC27E11-5BAC-494E-8843-2E916C56E8CD}" destId="{9FDC0735-495D-4D3A-A4DF-7DD3B47612F1}" srcOrd="1" destOrd="0" presId="urn:microsoft.com/office/officeart/2005/8/layout/process1"/>
    <dgm:cxn modelId="{F46794E6-D4FD-4A04-8F86-BBC8DF261A21}" type="presOf" srcId="{FFCC11B1-F450-4046-9EEA-DC51077852B6}" destId="{0A8E035D-18C2-49A5-92F6-A853AD62C610}" srcOrd="0" destOrd="0" presId="urn:microsoft.com/office/officeart/2005/8/layout/process1"/>
    <dgm:cxn modelId="{916E9CFA-8A62-4475-8C33-B1BD4F070633}" type="presOf" srcId="{8D8A622B-F93E-4117-87CC-6648120B502E}" destId="{44E6B2D6-3354-4747-99B4-45538FFEA272}" srcOrd="0" destOrd="0" presId="urn:microsoft.com/office/officeart/2005/8/layout/process1"/>
    <dgm:cxn modelId="{094F584A-7174-4723-B2D5-0042A92C6284}" srcId="{C82A416F-5D42-403D-8544-D4BCF14A2638}" destId="{FFCC11B1-F450-4046-9EEA-DC51077852B6}" srcOrd="0" destOrd="0" parTransId="{65126A59-CB47-49B7-9D10-94F94F12E363}" sibTransId="{168FF085-828A-480C-A8F0-B149E290F3B4}"/>
    <dgm:cxn modelId="{8B665651-71B8-4D0E-8095-96294E0E99B0}" srcId="{C82A416F-5D42-403D-8544-D4BCF14A2638}" destId="{99B4581D-CA07-471E-9A37-6D3544B0EFB4}" srcOrd="2" destOrd="0" parTransId="{38667E7B-A23A-4D75-B361-8AD9065920EF}" sibTransId="{73BA7335-E147-435F-A5F7-495EECA2C19D}"/>
    <dgm:cxn modelId="{FE93A1C0-6B7C-4408-AF87-C69A315B32F1}" type="presOf" srcId="{168FF085-828A-480C-A8F0-B149E290F3B4}" destId="{5992CE65-EAF5-4E24-A1E2-3DBB4557B402}" srcOrd="1" destOrd="0" presId="urn:microsoft.com/office/officeart/2005/8/layout/process1"/>
    <dgm:cxn modelId="{C0DE6E12-9EA2-495F-921E-24E6566C625C}" type="presParOf" srcId="{F9CC864E-A9B8-4138-B0D9-A5F4BD9F8905}" destId="{0A8E035D-18C2-49A5-92F6-A853AD62C610}" srcOrd="0" destOrd="0" presId="urn:microsoft.com/office/officeart/2005/8/layout/process1"/>
    <dgm:cxn modelId="{13CC3B41-0236-4D16-B2D0-5041735A9AE1}" type="presParOf" srcId="{F9CC864E-A9B8-4138-B0D9-A5F4BD9F8905}" destId="{956739CA-1BA7-410B-AA3E-0084230C711D}" srcOrd="1" destOrd="0" presId="urn:microsoft.com/office/officeart/2005/8/layout/process1"/>
    <dgm:cxn modelId="{D2047E25-3BA9-4782-9D36-E2FA45465D19}" type="presParOf" srcId="{956739CA-1BA7-410B-AA3E-0084230C711D}" destId="{5992CE65-EAF5-4E24-A1E2-3DBB4557B402}" srcOrd="0" destOrd="0" presId="urn:microsoft.com/office/officeart/2005/8/layout/process1"/>
    <dgm:cxn modelId="{BA7F9DDE-BCA0-4D91-B1DB-7BC035501F65}" type="presParOf" srcId="{F9CC864E-A9B8-4138-B0D9-A5F4BD9F8905}" destId="{44E6B2D6-3354-4747-99B4-45538FFEA272}" srcOrd="2" destOrd="0" presId="urn:microsoft.com/office/officeart/2005/8/layout/process1"/>
    <dgm:cxn modelId="{B69D8266-89F3-4109-8589-5EEB0CE58DDC}" type="presParOf" srcId="{F9CC864E-A9B8-4138-B0D9-A5F4BD9F8905}" destId="{9C961608-1C5F-4B63-A24F-CE878F806625}" srcOrd="3" destOrd="0" presId="urn:microsoft.com/office/officeart/2005/8/layout/process1"/>
    <dgm:cxn modelId="{451F7500-B3BB-448B-A9F1-08512A3D24EB}" type="presParOf" srcId="{9C961608-1C5F-4B63-A24F-CE878F806625}" destId="{9FDC0735-495D-4D3A-A4DF-7DD3B47612F1}" srcOrd="0" destOrd="0" presId="urn:microsoft.com/office/officeart/2005/8/layout/process1"/>
    <dgm:cxn modelId="{C4AD720C-E4BE-4FDF-9088-69B06734E538}" type="presParOf" srcId="{F9CC864E-A9B8-4138-B0D9-A5F4BD9F8905}" destId="{ED827035-6713-4E78-9726-E3A6C3E0039A}"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E035D-18C2-49A5-92F6-A853AD62C610}">
      <dsp:nvSpPr>
        <dsp:cNvPr id="0" name=""/>
        <dsp:cNvSpPr/>
      </dsp:nvSpPr>
      <dsp:spPr>
        <a:xfrm>
          <a:off x="278667" y="2053117"/>
          <a:ext cx="2691440" cy="855907"/>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70% Work Integrated Learning</a:t>
          </a:r>
          <a:endParaRPr lang="en-ZA" sz="1600" kern="1200" dirty="0">
            <a:solidFill>
              <a:schemeClr val="bg1"/>
            </a:solidFill>
            <a:latin typeface="Calibri" panose="020F0502020204030204"/>
            <a:ea typeface="+mn-ea"/>
            <a:cs typeface="+mn-cs"/>
          </a:endParaRPr>
        </a:p>
      </dsp:txBody>
      <dsp:txXfrm>
        <a:off x="303736" y="2078186"/>
        <a:ext cx="2641302" cy="805769"/>
      </dsp:txXfrm>
    </dsp:sp>
    <dsp:sp modelId="{956739CA-1BA7-410B-AA3E-0084230C711D}">
      <dsp:nvSpPr>
        <dsp:cNvPr id="0" name=""/>
        <dsp:cNvSpPr/>
      </dsp:nvSpPr>
      <dsp:spPr>
        <a:xfrm rot="4906" flipH="1">
          <a:off x="2999740" y="2356522"/>
          <a:ext cx="914849" cy="264039"/>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ZA" sz="1100" kern="1200">
            <a:solidFill>
              <a:sysClr val="window" lastClr="FFFFFF"/>
            </a:solidFill>
            <a:latin typeface="Calibri" panose="020F0502020204030204"/>
            <a:ea typeface="+mn-ea"/>
            <a:cs typeface="+mn-cs"/>
          </a:endParaRPr>
        </a:p>
      </dsp:txBody>
      <dsp:txXfrm>
        <a:off x="3078952" y="2409387"/>
        <a:ext cx="835637" cy="158423"/>
      </dsp:txXfrm>
    </dsp:sp>
    <dsp:sp modelId="{44E6B2D6-3354-4747-99B4-45538FFEA272}">
      <dsp:nvSpPr>
        <dsp:cNvPr id="0" name=""/>
        <dsp:cNvSpPr/>
      </dsp:nvSpPr>
      <dsp:spPr>
        <a:xfrm>
          <a:off x="3807216" y="2080732"/>
          <a:ext cx="2049108" cy="786884"/>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20 % Practice Based Learning</a:t>
          </a:r>
          <a:endParaRPr lang="en-ZA" sz="1600" kern="1200" dirty="0">
            <a:solidFill>
              <a:schemeClr val="bg1"/>
            </a:solidFill>
            <a:latin typeface="Calibri" panose="020F0502020204030204"/>
            <a:ea typeface="+mn-ea"/>
            <a:cs typeface="+mn-cs"/>
          </a:endParaRPr>
        </a:p>
      </dsp:txBody>
      <dsp:txXfrm>
        <a:off x="3830263" y="2103779"/>
        <a:ext cx="2003014" cy="740790"/>
      </dsp:txXfrm>
    </dsp:sp>
    <dsp:sp modelId="{9C961608-1C5F-4B63-A24F-CE878F806625}">
      <dsp:nvSpPr>
        <dsp:cNvPr id="0" name=""/>
        <dsp:cNvSpPr/>
      </dsp:nvSpPr>
      <dsp:spPr>
        <a:xfrm flipH="1">
          <a:off x="5867610" y="2356590"/>
          <a:ext cx="1123695" cy="248885"/>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ZA" sz="1000" kern="1200">
            <a:solidFill>
              <a:sysClr val="window" lastClr="FFFFFF"/>
            </a:solidFill>
            <a:latin typeface="Calibri" panose="020F0502020204030204"/>
            <a:ea typeface="+mn-ea"/>
            <a:cs typeface="+mn-cs"/>
          </a:endParaRPr>
        </a:p>
      </dsp:txBody>
      <dsp:txXfrm>
        <a:off x="5942275" y="2406367"/>
        <a:ext cx="1049030" cy="149331"/>
      </dsp:txXfrm>
    </dsp:sp>
    <dsp:sp modelId="{ED827035-6713-4E78-9726-E3A6C3E0039A}">
      <dsp:nvSpPr>
        <dsp:cNvPr id="0" name=""/>
        <dsp:cNvSpPr/>
      </dsp:nvSpPr>
      <dsp:spPr>
        <a:xfrm>
          <a:off x="6810238" y="2092956"/>
          <a:ext cx="1712183" cy="788085"/>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10% Formal Learning</a:t>
          </a:r>
          <a:endParaRPr lang="en-ZA" sz="1600" kern="1200" dirty="0">
            <a:solidFill>
              <a:schemeClr val="bg1"/>
            </a:solidFill>
            <a:latin typeface="Calibri" panose="020F0502020204030204"/>
            <a:ea typeface="+mn-ea"/>
            <a:cs typeface="+mn-cs"/>
          </a:endParaRPr>
        </a:p>
      </dsp:txBody>
      <dsp:txXfrm>
        <a:off x="6833320" y="2116038"/>
        <a:ext cx="1666019" cy="74192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2583" tIns="46292" rIns="92583" bIns="46292" rtlCol="0"/>
          <a:lstStyle>
            <a:lvl1pPr algn="l">
              <a:defRPr sz="1200"/>
            </a:lvl1pPr>
          </a:lstStyle>
          <a:p>
            <a:r>
              <a:rPr lang="en-ZA" dirty="0" smtClean="0"/>
              <a:t>School Based ICT Committees</a:t>
            </a:r>
            <a:endParaRPr lang="en-ZA" dirty="0"/>
          </a:p>
        </p:txBody>
      </p:sp>
      <p:sp>
        <p:nvSpPr>
          <p:cNvPr id="3" name="Date Placeholder 2"/>
          <p:cNvSpPr>
            <a:spLocks noGrp="1"/>
          </p:cNvSpPr>
          <p:nvPr>
            <p:ph type="dt" sz="quarter" idx="1"/>
          </p:nvPr>
        </p:nvSpPr>
        <p:spPr>
          <a:xfrm>
            <a:off x="3884613" y="0"/>
            <a:ext cx="2971800" cy="499012"/>
          </a:xfrm>
          <a:prstGeom prst="rect">
            <a:avLst/>
          </a:prstGeom>
        </p:spPr>
        <p:txBody>
          <a:bodyPr vert="horz" lIns="92583" tIns="46292" rIns="92583" bIns="46292" rtlCol="0"/>
          <a:lstStyle>
            <a:lvl1pPr algn="r">
              <a:defRPr sz="1200"/>
            </a:lvl1pPr>
          </a:lstStyle>
          <a:p>
            <a:fld id="{96F4AD5C-6564-4451-8059-CD1BC5AF408E}" type="datetime3">
              <a:rPr lang="en-US" smtClean="0"/>
              <a:t>5 September 2017</a:t>
            </a:fld>
            <a:endParaRPr lang="en-ZA" dirty="0"/>
          </a:p>
        </p:txBody>
      </p:sp>
      <p:sp>
        <p:nvSpPr>
          <p:cNvPr id="4" name="Footer Placeholder 3"/>
          <p:cNvSpPr>
            <a:spLocks noGrp="1"/>
          </p:cNvSpPr>
          <p:nvPr>
            <p:ph type="ftr" sz="quarter" idx="2"/>
          </p:nvPr>
        </p:nvSpPr>
        <p:spPr>
          <a:xfrm>
            <a:off x="0" y="9446679"/>
            <a:ext cx="2971800" cy="499011"/>
          </a:xfrm>
          <a:prstGeom prst="rect">
            <a:avLst/>
          </a:prstGeom>
        </p:spPr>
        <p:txBody>
          <a:bodyPr vert="horz" lIns="92583" tIns="46292" rIns="92583" bIns="46292" rtlCol="0" anchor="b"/>
          <a:lstStyle>
            <a:lvl1pPr algn="l">
              <a:defRPr sz="1200"/>
            </a:lvl1pPr>
          </a:lstStyle>
          <a:p>
            <a:r>
              <a:rPr lang="en-ZA" dirty="0" smtClean="0"/>
              <a:t>Subject Advisors</a:t>
            </a:r>
            <a:endParaRPr lang="en-ZA" dirty="0"/>
          </a:p>
        </p:txBody>
      </p:sp>
      <p:sp>
        <p:nvSpPr>
          <p:cNvPr id="5" name="Slide Number Placeholder 4"/>
          <p:cNvSpPr>
            <a:spLocks noGrp="1"/>
          </p:cNvSpPr>
          <p:nvPr>
            <p:ph type="sldNum" sz="quarter" idx="3"/>
          </p:nvPr>
        </p:nvSpPr>
        <p:spPr>
          <a:xfrm>
            <a:off x="3884613" y="9446679"/>
            <a:ext cx="2971800" cy="499011"/>
          </a:xfrm>
          <a:prstGeom prst="rect">
            <a:avLst/>
          </a:prstGeom>
        </p:spPr>
        <p:txBody>
          <a:bodyPr vert="horz" lIns="92583" tIns="46292" rIns="92583" bIns="46292" rtlCol="0" anchor="b"/>
          <a:lstStyle>
            <a:lvl1pPr algn="r">
              <a:defRPr sz="1200"/>
            </a:lvl1pPr>
          </a:lstStyle>
          <a:p>
            <a:fld id="{259D8A6A-88C6-423A-9AAB-A42F98C7E9BA}" type="slidenum">
              <a:rPr lang="en-ZA" smtClean="0"/>
              <a:pPr/>
              <a:t>‹#›</a:t>
            </a:fld>
            <a:endParaRPr lang="en-ZA"/>
          </a:p>
        </p:txBody>
      </p:sp>
    </p:spTree>
    <p:extLst>
      <p:ext uri="{BB962C8B-B14F-4D97-AF65-F5344CB8AC3E}">
        <p14:creationId xmlns:p14="http://schemas.microsoft.com/office/powerpoint/2010/main" val="380058368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85801" y="186051"/>
            <a:ext cx="2590800" cy="497285"/>
          </a:xfrm>
          <a:prstGeom prst="rect">
            <a:avLst/>
          </a:prstGeom>
        </p:spPr>
        <p:txBody>
          <a:bodyPr vert="horz" lIns="92583" tIns="46292" rIns="92583" bIns="46292" rtlCol="0"/>
          <a:lstStyle>
            <a:lvl1pPr algn="l">
              <a:defRPr sz="1100" i="1"/>
            </a:lvl1pPr>
          </a:lstStyle>
          <a:p>
            <a:r>
              <a:rPr lang="en-US" smtClean="0"/>
              <a:t>School Based ICT Committees</a:t>
            </a:r>
            <a:endParaRPr lang="en-US"/>
          </a:p>
        </p:txBody>
      </p:sp>
      <p:sp>
        <p:nvSpPr>
          <p:cNvPr id="3" name="Date Placeholder 2"/>
          <p:cNvSpPr>
            <a:spLocks noGrp="1"/>
          </p:cNvSpPr>
          <p:nvPr>
            <p:ph type="dt" idx="1"/>
          </p:nvPr>
        </p:nvSpPr>
        <p:spPr>
          <a:xfrm>
            <a:off x="3884612" y="186051"/>
            <a:ext cx="2287588" cy="497285"/>
          </a:xfrm>
          <a:prstGeom prst="rect">
            <a:avLst/>
          </a:prstGeom>
        </p:spPr>
        <p:txBody>
          <a:bodyPr vert="horz" lIns="92583" tIns="46292" rIns="92583" bIns="46292" rtlCol="0"/>
          <a:lstStyle>
            <a:lvl1pPr algn="r">
              <a:defRPr sz="1100" i="1"/>
            </a:lvl1pPr>
          </a:lstStyle>
          <a:p>
            <a:fld id="{2BBE053D-30C7-4335-81BC-EAF6EEA612DD}" type="datetime3">
              <a:rPr lang="en-US" smtClean="0"/>
              <a:t>5 September 2017</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2583" tIns="46292" rIns="92583" bIns="46292" rtlCol="0" anchor="ctr"/>
          <a:lstStyle/>
          <a:p>
            <a:endParaRPr lang="en-US"/>
          </a:p>
        </p:txBody>
      </p:sp>
      <p:sp>
        <p:nvSpPr>
          <p:cNvPr id="5" name="Notes Placeholder 4"/>
          <p:cNvSpPr>
            <a:spLocks noGrp="1"/>
          </p:cNvSpPr>
          <p:nvPr>
            <p:ph type="body" sz="quarter" idx="3"/>
          </p:nvPr>
        </p:nvSpPr>
        <p:spPr>
          <a:xfrm>
            <a:off x="685800" y="4724203"/>
            <a:ext cx="5486400" cy="4475559"/>
          </a:xfrm>
          <a:prstGeom prst="rect">
            <a:avLst/>
          </a:prstGeom>
        </p:spPr>
        <p:txBody>
          <a:bodyPr vert="horz" lIns="92583" tIns="46292" rIns="92583" bIns="4629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09600" y="9446677"/>
            <a:ext cx="3275013" cy="497285"/>
          </a:xfrm>
          <a:prstGeom prst="rect">
            <a:avLst/>
          </a:prstGeom>
        </p:spPr>
        <p:txBody>
          <a:bodyPr vert="horz" lIns="92583" tIns="46292" rIns="92583" bIns="46292" rtlCol="0" anchor="t"/>
          <a:lstStyle>
            <a:lvl1pPr algn="l">
              <a:defRPr sz="1100" i="1"/>
            </a:lvl1pPr>
          </a:lstStyle>
          <a:p>
            <a:r>
              <a:rPr lang="en-ZA" dirty="0" smtClean="0"/>
              <a:t>Practical Guide for Subject Advisors</a:t>
            </a:r>
            <a:endParaRPr lang="en-US" dirty="0"/>
          </a:p>
        </p:txBody>
      </p:sp>
      <p:sp>
        <p:nvSpPr>
          <p:cNvPr id="7" name="Slide Number Placeholder 6"/>
          <p:cNvSpPr>
            <a:spLocks noGrp="1"/>
          </p:cNvSpPr>
          <p:nvPr>
            <p:ph type="sldNum" sz="quarter" idx="5"/>
          </p:nvPr>
        </p:nvSpPr>
        <p:spPr>
          <a:xfrm>
            <a:off x="5145087" y="9448403"/>
            <a:ext cx="1139826" cy="497285"/>
          </a:xfrm>
          <a:prstGeom prst="rect">
            <a:avLst/>
          </a:prstGeom>
        </p:spPr>
        <p:txBody>
          <a:bodyPr vert="horz" lIns="92583" tIns="46292" rIns="92583" bIns="46292" rtlCol="0" anchor="t"/>
          <a:lstStyle>
            <a:lvl1pPr algn="r">
              <a:defRPr sz="1100" i="1"/>
            </a:lvl1pPr>
          </a:lstStyle>
          <a:p>
            <a:fld id="{4E93A24C-B7E9-4423-9CF2-DADFC3BA44ED}" type="slidenum">
              <a:rPr lang="en-US" smtClean="0"/>
              <a:pPr/>
              <a:t>‹#›</a:t>
            </a:fld>
            <a:endParaRPr lang="en-US"/>
          </a:p>
        </p:txBody>
      </p:sp>
    </p:spTree>
    <p:extLst>
      <p:ext uri="{BB962C8B-B14F-4D97-AF65-F5344CB8AC3E}">
        <p14:creationId xmlns:p14="http://schemas.microsoft.com/office/powerpoint/2010/main" val="129824840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a:t>
            </a:r>
            <a:r>
              <a:rPr lang="en-US" b="1" dirty="0"/>
              <a:t>min] </a:t>
            </a:r>
            <a:endParaRPr lang="en-US" b="1" dirty="0" smtClean="0"/>
          </a:p>
          <a:p>
            <a:pPr marL="171450" lvl="0" indent="-171450">
              <a:buFont typeface="Arial" panose="020B0604020202020204" pitchFamily="34" charset="0"/>
              <a:buChar char="•"/>
            </a:pPr>
            <a:r>
              <a:rPr lang="en-US" dirty="0" smtClean="0"/>
              <a:t>Please </a:t>
            </a:r>
            <a:r>
              <a:rPr lang="en-US" dirty="0"/>
              <a:t>read the whole workbook before you go through these </a:t>
            </a:r>
            <a:r>
              <a:rPr lang="en-US" dirty="0" smtClean="0"/>
              <a:t>slides</a:t>
            </a:r>
            <a:endParaRPr lang="en-ZA" dirty="0"/>
          </a:p>
          <a:p>
            <a:pPr marL="171450" lvl="0" indent="-171450">
              <a:buFont typeface="Arial" panose="020B0604020202020204" pitchFamily="34" charset="0"/>
              <a:buChar char="•"/>
            </a:pPr>
            <a:r>
              <a:rPr lang="en-US" dirty="0"/>
              <a:t>This year the focus for full ICT schools, is to ensure ICTs are integrated into teaching and learning in the classroom </a:t>
            </a:r>
            <a:endParaRPr lang="en-ZA" dirty="0"/>
          </a:p>
          <a:p>
            <a:pPr marL="171450" lvl="0" indent="-171450">
              <a:buFont typeface="Arial" panose="020B0604020202020204" pitchFamily="34" charset="0"/>
              <a:buChar char="•"/>
            </a:pPr>
            <a:r>
              <a:rPr lang="en-US" dirty="0"/>
              <a:t>Commend these </a:t>
            </a:r>
            <a:r>
              <a:rPr lang="en-US" dirty="0" smtClean="0"/>
              <a:t>Subject Advisors for </a:t>
            </a:r>
            <a:r>
              <a:rPr lang="en-US" dirty="0"/>
              <a:t>the initiative they have made to support this </a:t>
            </a:r>
            <a:r>
              <a:rPr lang="en-US" dirty="0" smtClean="0"/>
              <a:t>process</a:t>
            </a:r>
          </a:p>
          <a:p>
            <a:pPr marL="171450" lvl="0" indent="-171450">
              <a:buFont typeface="Arial" panose="020B0604020202020204" pitchFamily="34" charset="0"/>
              <a:buChar char="•"/>
            </a:pPr>
            <a:r>
              <a:rPr lang="en-US" dirty="0" smtClean="0"/>
              <a:t>Read </a:t>
            </a:r>
            <a:r>
              <a:rPr lang="en-US" dirty="0"/>
              <a:t>the quotation on the slide and discuss what it means in the context of ICT in </a:t>
            </a:r>
            <a:r>
              <a:rPr lang="en-US" dirty="0" smtClean="0"/>
              <a:t>education</a:t>
            </a:r>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1</a:t>
            </a:fld>
            <a:endParaRPr lang="en-US">
              <a:solidFill>
                <a:prstClr val="black"/>
              </a:solidFill>
            </a:endParaRPr>
          </a:p>
        </p:txBody>
      </p:sp>
      <p:sp>
        <p:nvSpPr>
          <p:cNvPr id="5" name="Date Placeholder 4"/>
          <p:cNvSpPr>
            <a:spLocks noGrp="1"/>
          </p:cNvSpPr>
          <p:nvPr>
            <p:ph type="dt" idx="11"/>
          </p:nvPr>
        </p:nvSpPr>
        <p:spPr/>
        <p:txBody>
          <a:bodyPr/>
          <a:lstStyle/>
          <a:p>
            <a:fld id="{7E9FE04A-D895-4C84-8731-F795CEF33948}" type="datetime3">
              <a:rPr lang="en-US" smtClean="0">
                <a:solidFill>
                  <a:prstClr val="black"/>
                </a:solidFill>
              </a:rPr>
              <a:pPr/>
              <a:t>5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1: Introduction to School-Based ICT Committees</a:t>
            </a:r>
            <a:endParaRPr lang="en-US" dirty="0">
              <a:solidFill>
                <a:prstClr val="black"/>
              </a:solidFill>
            </a:endParaRPr>
          </a:p>
        </p:txBody>
      </p:sp>
      <p:sp>
        <p:nvSpPr>
          <p:cNvPr id="7" name="Header Placeholder 6"/>
          <p:cNvSpPr>
            <a:spLocks noGrp="1"/>
          </p:cNvSpPr>
          <p:nvPr>
            <p:ph type="hdr" sz="quarter" idx="13"/>
          </p:nvPr>
        </p:nvSpPr>
        <p:spPr/>
        <p:txBody>
          <a:bodyPr/>
          <a:lstStyle/>
          <a:p>
            <a:r>
              <a:rPr lang="en-US" smtClean="0">
                <a:solidFill>
                  <a:prstClr val="black"/>
                </a:solidFill>
              </a:rPr>
              <a:t>School Based ICT Committees</a:t>
            </a:r>
            <a:endParaRPr lang="en-US">
              <a:solidFill>
                <a:prstClr val="black"/>
              </a:solidFill>
            </a:endParaRPr>
          </a:p>
        </p:txBody>
      </p:sp>
    </p:spTree>
    <p:extLst>
      <p:ext uri="{BB962C8B-B14F-4D97-AF65-F5344CB8AC3E}">
        <p14:creationId xmlns:p14="http://schemas.microsoft.com/office/powerpoint/2010/main" val="1514773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Go through the Acronyms and abbreviations which the participants might find in their workbook</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10</a:t>
            </a:fld>
            <a:endParaRPr lang="en-US"/>
          </a:p>
        </p:txBody>
      </p:sp>
      <p:sp>
        <p:nvSpPr>
          <p:cNvPr id="5" name="Date Placeholder 4"/>
          <p:cNvSpPr>
            <a:spLocks noGrp="1"/>
          </p:cNvSpPr>
          <p:nvPr>
            <p:ph type="dt" idx="11"/>
          </p:nvPr>
        </p:nvSpPr>
        <p:spPr/>
        <p:txBody>
          <a:bodyPr/>
          <a:lstStyle/>
          <a:p>
            <a:fld id="{A57F3C15-16DD-403C-82E7-2DE4E2FB3342}"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43952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830">
              <a:defRPr/>
            </a:pPr>
            <a:r>
              <a:rPr lang="en-US" b="1" dirty="0" smtClean="0"/>
              <a:t>[5 min]</a:t>
            </a:r>
            <a:endParaRPr lang="en-ZA" dirty="0"/>
          </a:p>
          <a:p>
            <a:pPr marL="173593" indent="-173593" defTabSz="925830">
              <a:buFont typeface="Arial" panose="020B0604020202020204" pitchFamily="34" charset="0"/>
              <a:buChar char="•"/>
              <a:defRPr/>
            </a:pPr>
            <a:r>
              <a:rPr lang="en-ZA" dirty="0"/>
              <a:t>They mention  “</a:t>
            </a:r>
            <a:r>
              <a:rPr lang="en-ZA" b="1" dirty="0"/>
              <a:t>knowledge-for-practice</a:t>
            </a:r>
            <a:r>
              <a:rPr lang="en-ZA" dirty="0"/>
              <a:t> emanating from outside experts; </a:t>
            </a:r>
            <a:r>
              <a:rPr lang="en-ZA" b="1" dirty="0"/>
              <a:t>knowledge-in practice</a:t>
            </a:r>
            <a:r>
              <a:rPr lang="en-ZA" dirty="0"/>
              <a:t> built—often unconsciously—as teachers go about their work; and </a:t>
            </a:r>
            <a:r>
              <a:rPr lang="en-ZA" b="1" dirty="0"/>
              <a:t>knowledge-of-practice</a:t>
            </a:r>
            <a:r>
              <a:rPr lang="en-ZA" dirty="0"/>
              <a:t> which is deliberate construction of knowledge by communities of teachers drawing on both outside experts and inquiry into daily practice” (2007:284). </a:t>
            </a:r>
          </a:p>
          <a:p>
            <a:pPr marL="173593" indent="-173593" defTabSz="925830">
              <a:buFont typeface="Arial" panose="020B0604020202020204" pitchFamily="34" charset="0"/>
              <a:buChar char="•"/>
              <a:defRPr/>
            </a:pPr>
            <a:r>
              <a:rPr lang="en-ZA" dirty="0"/>
              <a:t>The last two knowledge practices relate to the 70% that happens at work. In this module we will focus mainly on the ‘knowledge of practice’ constructed through professional communities of practice</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5933A515-AEC8-45C5-81AA-83D9FF743057}" type="datetime3">
              <a:rPr lang="en-US" smtClean="0">
                <a:solidFill>
                  <a:prstClr val="black"/>
                </a:solidFill>
              </a:rPr>
              <a:pPr/>
              <a:t>5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262899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smtClean="0"/>
              <a:t>Explain</a:t>
            </a:r>
            <a:r>
              <a:rPr lang="en-ZA" baseline="0" dirty="0" smtClean="0"/>
              <a:t> to the participants the aim of module 9</a:t>
            </a:r>
            <a:endParaRPr lang="en-ZA" dirty="0"/>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32608D6E-E20A-42CB-8752-99B0C3DA7BA1}" type="datetime3">
              <a:rPr lang="en-US" smtClean="0">
                <a:solidFill>
                  <a:prstClr val="black"/>
                </a:solidFill>
              </a:rPr>
              <a:pPr/>
              <a:t>5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166475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smtClean="0"/>
              <a:t>Read through the objectives and explain to the participants</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11ACAB16-BEDA-46E7-B27C-1640886EA55E}" type="datetime3">
              <a:rPr lang="en-US" smtClean="0">
                <a:solidFill>
                  <a:prstClr val="black"/>
                </a:solidFill>
              </a:rPr>
              <a:pPr/>
              <a:t>5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3580058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a:t>In the case of online PLCs for teacher Dora SALAZAR, </a:t>
            </a:r>
            <a:r>
              <a:rPr lang="en-ZA" dirty="0" err="1"/>
              <a:t>Zenaida</a:t>
            </a:r>
            <a:r>
              <a:rPr lang="en-ZA" dirty="0"/>
              <a:t> AGUIRRE-MUÑOZ, Kelly FOX and Lisa NUANEZ-LUCAS (2010:1)  commend them for allowing “upgrading of skills, increased productivity and development of a new learning culture”. </a:t>
            </a:r>
          </a:p>
          <a:p>
            <a:pPr marL="173593" indent="-173593">
              <a:buFont typeface="Arial" panose="020B0604020202020204" pitchFamily="34" charset="0"/>
              <a:buChar char="•"/>
            </a:pPr>
            <a:r>
              <a:rPr lang="en-ZA" dirty="0"/>
              <a:t>The communities are brought together by the same goals, interests and similar challenges. </a:t>
            </a:r>
          </a:p>
          <a:p>
            <a:pPr marL="173593" indent="-173593">
              <a:buFont typeface="Arial" panose="020B0604020202020204" pitchFamily="34" charset="0"/>
              <a:buChar char="•"/>
            </a:pPr>
            <a:r>
              <a:rPr lang="en-ZA" dirty="0"/>
              <a:t>The community communicates or meets online to discuss and help each other solve discipline, administrative and teaching challenges. </a:t>
            </a:r>
          </a:p>
          <a:p>
            <a:pPr marL="173593" indent="-173593">
              <a:buFont typeface="Arial" panose="020B0604020202020204" pitchFamily="34" charset="0"/>
              <a:buChar char="•"/>
            </a:pPr>
            <a:r>
              <a:rPr lang="en-ZA" dirty="0"/>
              <a:t>The interaction leads to providing each other with cues and best practice and therefore exposing one another to real learning experiences through </a:t>
            </a:r>
            <a:r>
              <a:rPr lang="en-ZA" dirty="0" smtClean="0"/>
              <a:t>collaboration.</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CA0F6930-5F93-4B53-9DF1-EED32AD2D2FB}" type="datetime3">
              <a:rPr lang="en-US" smtClean="0">
                <a:solidFill>
                  <a:prstClr val="black"/>
                </a:solidFill>
              </a:rPr>
              <a:pPr/>
              <a:t>5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434353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[20 min]</a:t>
            </a:r>
            <a:endParaRPr lang="en-ZA" dirty="0" smtClean="0"/>
          </a:p>
          <a:p>
            <a:pPr marL="173593" indent="-173593">
              <a:buFont typeface="Arial" panose="020B0604020202020204" pitchFamily="34" charset="0"/>
              <a:buChar char="•"/>
            </a:pPr>
            <a:r>
              <a:rPr lang="en-ZA" dirty="0"/>
              <a:t>Ask the participants to turn to page </a:t>
            </a:r>
            <a:r>
              <a:rPr lang="en-ZA" dirty="0" smtClean="0"/>
              <a:t>76 </a:t>
            </a:r>
            <a:r>
              <a:rPr lang="en-ZA" dirty="0"/>
              <a:t>of their workbooks and attend to Activity 9.1</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9F42651F-B3E3-49E4-976C-550A106515FB}" type="datetime3">
              <a:rPr lang="en-US" smtClean="0">
                <a:solidFill>
                  <a:prstClr val="black"/>
                </a:solidFill>
              </a:rPr>
              <a:pPr/>
              <a:t>5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449221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2213" y="1244600"/>
            <a:ext cx="4473575" cy="3355975"/>
          </a:xfrm>
        </p:spPr>
      </p:sp>
      <p:sp>
        <p:nvSpPr>
          <p:cNvPr id="3" name="Notes Placeholder 2"/>
          <p:cNvSpPr>
            <a:spLocks noGrp="1"/>
          </p:cNvSpPr>
          <p:nvPr>
            <p:ph type="body" idx="1"/>
          </p:nvPr>
        </p:nvSpPr>
        <p:spPr/>
        <p:txBody>
          <a:bodyPr/>
          <a:lstStyle/>
          <a:p>
            <a:pPr defTabSz="925830">
              <a:defRPr/>
            </a:pPr>
            <a:r>
              <a:rPr lang="en-US" b="1" dirty="0" smtClean="0"/>
              <a:t>[5 min]</a:t>
            </a:r>
            <a:endParaRPr lang="en-ZA" dirty="0" smtClean="0"/>
          </a:p>
          <a:p>
            <a:pPr marL="173593" indent="-173593">
              <a:buFont typeface="Arial" panose="020B0604020202020204" pitchFamily="34" charset="0"/>
              <a:buChar char="•"/>
            </a:pPr>
            <a:r>
              <a:rPr lang="en-US" dirty="0" smtClean="0"/>
              <a:t>Thank the Subject Advisors</a:t>
            </a:r>
            <a:r>
              <a:rPr lang="en-US" baseline="0" dirty="0" smtClean="0"/>
              <a:t> </a:t>
            </a:r>
            <a:r>
              <a:rPr lang="en-US" dirty="0" smtClean="0"/>
              <a:t>for taking part in this training</a:t>
            </a:r>
          </a:p>
          <a:p>
            <a:pPr marL="173593" indent="-173593">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191170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min]</a:t>
            </a:r>
          </a:p>
          <a:p>
            <a:pPr marL="171450" lvl="0" indent="-171450">
              <a:buFont typeface="Arial" panose="020B0604020202020204" pitchFamily="34" charset="0"/>
              <a:buChar char="•"/>
            </a:pPr>
            <a:r>
              <a:rPr lang="en-ZA" dirty="0" smtClean="0"/>
              <a:t>Discuss </a:t>
            </a:r>
            <a:r>
              <a:rPr lang="en-ZA" dirty="0"/>
              <a:t>the program of the day with the </a:t>
            </a:r>
            <a:r>
              <a:rPr lang="en-ZA" dirty="0" smtClean="0"/>
              <a:t>participants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the same group attends each day, only discuss slide 2 </a:t>
            </a:r>
            <a:endParaRPr lang="en-ZA"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1" kern="1200" dirty="0" smtClean="0">
                <a:solidFill>
                  <a:schemeClr val="tx1"/>
                </a:solidFill>
                <a:effectLst/>
                <a:latin typeface="+mn-lt"/>
                <a:ea typeface="+mn-ea"/>
                <a:cs typeface="+mn-cs"/>
              </a:rPr>
              <a:t>Module 9 will take 1.25 hours, no tea or Lunch breaks</a:t>
            </a:r>
            <a:endParaRPr lang="en-Z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ZA" dirty="0" smtClean="0"/>
          </a:p>
          <a:p>
            <a:pPr marL="171450" lvl="0" indent="-171450">
              <a:buFont typeface="Arial" panose="020B0604020202020204" pitchFamily="34" charset="0"/>
              <a:buChar char="•"/>
            </a:pPr>
            <a:endParaRPr lang="en-Z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ZA" dirty="0" smtClean="0"/>
          </a:p>
          <a:p>
            <a:pPr marL="171450" lvl="0" indent="-171450">
              <a:buFont typeface="Arial" panose="020B0604020202020204" pitchFamily="34" charset="0"/>
              <a:buChar char="•"/>
            </a:pP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2</a:t>
            </a:fld>
            <a:endParaRPr lang="en-US"/>
          </a:p>
        </p:txBody>
      </p:sp>
      <p:sp>
        <p:nvSpPr>
          <p:cNvPr id="5" name="Date Placeholder 4"/>
          <p:cNvSpPr>
            <a:spLocks noGrp="1"/>
          </p:cNvSpPr>
          <p:nvPr>
            <p:ph type="dt" idx="11"/>
          </p:nvPr>
        </p:nvSpPr>
        <p:spPr/>
        <p:txBody>
          <a:bodyPr/>
          <a:lstStyle/>
          <a:p>
            <a:fld id="{E2684376-2697-4906-B576-E137A9D3CFD3}"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348381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1450" lvl="0" indent="-171450">
              <a:buFont typeface="Arial" panose="020B0604020202020204" pitchFamily="34" charset="0"/>
              <a:buChar char="•"/>
            </a:pPr>
            <a:r>
              <a:rPr lang="en-US" dirty="0" smtClean="0"/>
              <a:t>Remind </a:t>
            </a:r>
            <a:r>
              <a:rPr lang="en-US" dirty="0"/>
              <a:t>the participants that this applies to all </a:t>
            </a:r>
            <a:r>
              <a:rPr lang="en-US" dirty="0" smtClean="0"/>
              <a:t>Matthew </a:t>
            </a:r>
            <a:r>
              <a:rPr lang="en-US" dirty="0"/>
              <a:t>Goniwe School of Leadership and Governance materials they receive. They must comply. </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3</a:t>
            </a:fld>
            <a:endParaRPr lang="en-US"/>
          </a:p>
        </p:txBody>
      </p:sp>
      <p:sp>
        <p:nvSpPr>
          <p:cNvPr id="5" name="Date Placeholder 4"/>
          <p:cNvSpPr>
            <a:spLocks noGrp="1"/>
          </p:cNvSpPr>
          <p:nvPr>
            <p:ph type="dt" idx="11"/>
          </p:nvPr>
        </p:nvSpPr>
        <p:spPr/>
        <p:txBody>
          <a:bodyPr/>
          <a:lstStyle/>
          <a:p>
            <a:fld id="{EC32AFD2-48B0-484A-9577-0FE833D5A076}"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462862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US" dirty="0"/>
              <a:t>Describe the purpose of the program to the Subject Advisors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4</a:t>
            </a:fld>
            <a:endParaRPr lang="en-US"/>
          </a:p>
        </p:txBody>
      </p:sp>
      <p:sp>
        <p:nvSpPr>
          <p:cNvPr id="5" name="Date Placeholder 4"/>
          <p:cNvSpPr>
            <a:spLocks noGrp="1"/>
          </p:cNvSpPr>
          <p:nvPr>
            <p:ph type="dt" idx="11"/>
          </p:nvPr>
        </p:nvSpPr>
        <p:spPr/>
        <p:txBody>
          <a:bodyPr/>
          <a:lstStyle/>
          <a:p>
            <a:fld id="{B62F30BD-449F-4B11-8485-88FC05C92C1F}"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001421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US" dirty="0"/>
              <a:t>Discuss the Learning  Outcomes with the Subject Advisors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5</a:t>
            </a:fld>
            <a:endParaRPr lang="en-US"/>
          </a:p>
        </p:txBody>
      </p:sp>
      <p:sp>
        <p:nvSpPr>
          <p:cNvPr id="5" name="Date Placeholder 4"/>
          <p:cNvSpPr>
            <a:spLocks noGrp="1"/>
          </p:cNvSpPr>
          <p:nvPr>
            <p:ph type="dt" idx="11"/>
          </p:nvPr>
        </p:nvSpPr>
        <p:spPr/>
        <p:txBody>
          <a:bodyPr/>
          <a:lstStyle/>
          <a:p>
            <a:fld id="{D5707346-8B29-4B99-99EA-82280B414228}"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405703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ZA" dirty="0"/>
              <a:t>MGSLG uses the above framework for all its teacher professional development as an effort to promote continuous learning for its trainees. </a:t>
            </a:r>
          </a:p>
          <a:p>
            <a:pPr marL="173593" indent="-173593">
              <a:buFont typeface="Arial" panose="020B0604020202020204" pitchFamily="34" charset="0"/>
              <a:buChar char="•"/>
            </a:pPr>
            <a:r>
              <a:rPr lang="en-ZA" dirty="0"/>
              <a:t>On the right hand side of the model above, the trainer presents the theory and this is where concepts are introduced and explained. </a:t>
            </a:r>
          </a:p>
          <a:p>
            <a:pPr marL="173593" indent="-173593">
              <a:buFont typeface="Arial" panose="020B0604020202020204" pitchFamily="34" charset="0"/>
              <a:buChar char="•"/>
            </a:pPr>
            <a:r>
              <a:rPr lang="en-ZA" dirty="0"/>
              <a:t>Interaction at this level is encouraged to facilitate learning environments where learners actively participate in the learning experience. </a:t>
            </a:r>
          </a:p>
          <a:p>
            <a:pPr marL="173593" indent="-173593">
              <a:buFont typeface="Arial" panose="020B0604020202020204" pitchFamily="34" charset="0"/>
              <a:buChar char="•"/>
            </a:pPr>
            <a:r>
              <a:rPr lang="en-ZA" dirty="0"/>
              <a:t>This should occupy 10% of the time allocated for the training. </a:t>
            </a:r>
          </a:p>
          <a:p>
            <a:pPr marL="173593" indent="-173593">
              <a:buFont typeface="Arial" panose="020B0604020202020204" pitchFamily="34" charset="0"/>
              <a:buChar char="•"/>
            </a:pPr>
            <a:r>
              <a:rPr lang="en-ZA" dirty="0"/>
              <a:t>In the middle, is the practical part where learners actually practice what they have learnt in simulated or real life experiences? </a:t>
            </a:r>
          </a:p>
          <a:p>
            <a:pPr marL="173593" indent="-173593">
              <a:buFont typeface="Arial" panose="020B0604020202020204" pitchFamily="34" charset="0"/>
              <a:buChar char="•"/>
            </a:pPr>
            <a:r>
              <a:rPr lang="en-ZA" dirty="0"/>
              <a:t>Lastly, the trainee adopts the knowledge and skills in their work environment and integrates these into their practice</a:t>
            </a:r>
          </a:p>
        </p:txBody>
      </p:sp>
      <p:sp>
        <p:nvSpPr>
          <p:cNvPr id="4" name="Slide Number Placeholder 3"/>
          <p:cNvSpPr>
            <a:spLocks noGrp="1"/>
          </p:cNvSpPr>
          <p:nvPr>
            <p:ph type="sldNum" sz="quarter" idx="10"/>
          </p:nvPr>
        </p:nvSpPr>
        <p:spPr/>
        <p:txBody>
          <a:bodyPr/>
          <a:lstStyle/>
          <a:p>
            <a:fld id="{4E93A24C-B7E9-4423-9CF2-DADFC3BA44ED}" type="slidenum">
              <a:rPr lang="en-US" smtClean="0"/>
              <a:pPr/>
              <a:t>6</a:t>
            </a:fld>
            <a:endParaRPr lang="en-US"/>
          </a:p>
        </p:txBody>
      </p:sp>
      <p:sp>
        <p:nvSpPr>
          <p:cNvPr id="5" name="Date Placeholder 4"/>
          <p:cNvSpPr>
            <a:spLocks noGrp="1"/>
          </p:cNvSpPr>
          <p:nvPr>
            <p:ph type="dt" idx="11"/>
          </p:nvPr>
        </p:nvSpPr>
        <p:spPr/>
        <p:txBody>
          <a:bodyPr/>
          <a:lstStyle/>
          <a:p>
            <a:fld id="{AC66579B-C380-458C-AF78-C15051376736}"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542928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[4 min]</a:t>
            </a:r>
          </a:p>
          <a:p>
            <a:pPr marL="173593" indent="-173593">
              <a:buFont typeface="Arial" panose="020B0604020202020204" pitchFamily="34" charset="0"/>
              <a:buChar char="•"/>
            </a:pPr>
            <a:r>
              <a:rPr lang="en-US" dirty="0"/>
              <a:t>Discuss the different modules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7</a:t>
            </a:fld>
            <a:endParaRPr lang="en-US"/>
          </a:p>
        </p:txBody>
      </p:sp>
      <p:sp>
        <p:nvSpPr>
          <p:cNvPr id="5" name="Date Placeholder 4"/>
          <p:cNvSpPr>
            <a:spLocks noGrp="1"/>
          </p:cNvSpPr>
          <p:nvPr>
            <p:ph type="dt" idx="11"/>
          </p:nvPr>
        </p:nvSpPr>
        <p:spPr/>
        <p:txBody>
          <a:bodyPr/>
          <a:lstStyle/>
          <a:p>
            <a:fld id="{8FD5A756-CFF5-473C-A498-B411F2D96AF0}"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2253233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Read </a:t>
            </a:r>
            <a:r>
              <a:rPr lang="en-US" dirty="0" smtClean="0"/>
              <a:t>through </a:t>
            </a:r>
            <a:r>
              <a:rPr lang="en-US" dirty="0"/>
              <a:t>the table and explain the notional hours to the participants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8</a:t>
            </a:fld>
            <a:endParaRPr lang="en-US"/>
          </a:p>
        </p:txBody>
      </p:sp>
      <p:sp>
        <p:nvSpPr>
          <p:cNvPr id="5" name="Date Placeholder 4"/>
          <p:cNvSpPr>
            <a:spLocks noGrp="1"/>
          </p:cNvSpPr>
          <p:nvPr>
            <p:ph type="dt" idx="11"/>
          </p:nvPr>
        </p:nvSpPr>
        <p:spPr/>
        <p:txBody>
          <a:bodyPr/>
          <a:lstStyle/>
          <a:p>
            <a:fld id="{E301542B-733C-4F28-9137-5A68A635DB34}"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3131031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Read  through the glossary of terms which the participants will find in their workbook</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9</a:t>
            </a:fld>
            <a:endParaRPr lang="en-US"/>
          </a:p>
        </p:txBody>
      </p:sp>
      <p:sp>
        <p:nvSpPr>
          <p:cNvPr id="5" name="Date Placeholder 4"/>
          <p:cNvSpPr>
            <a:spLocks noGrp="1"/>
          </p:cNvSpPr>
          <p:nvPr>
            <p:ph type="dt" idx="11"/>
          </p:nvPr>
        </p:nvSpPr>
        <p:spPr/>
        <p:txBody>
          <a:bodyPr/>
          <a:lstStyle/>
          <a:p>
            <a:fld id="{E57DDEDD-DADF-4A17-BC7B-70CA24BF0ED2}" type="datetime3">
              <a:rPr lang="en-US" smtClean="0"/>
              <a:t>5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892561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5.jpe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3.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1</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78" y="228600"/>
            <a:ext cx="295538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906895" y="152400"/>
            <a:ext cx="217519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09" y="0"/>
            <a:ext cx="9152709" cy="6858000"/>
          </a:xfrm>
          <a:prstGeom prst="rect">
            <a:avLst/>
          </a:prstGeom>
        </p:spPr>
      </p:pic>
    </p:spTree>
    <p:extLst>
      <p:ext uri="{BB962C8B-B14F-4D97-AF65-F5344CB8AC3E}">
        <p14:creationId xmlns:p14="http://schemas.microsoft.com/office/powerpoint/2010/main" val="163668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73007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991877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84487" y="466903"/>
            <a:ext cx="7494348" cy="549273"/>
          </a:xfrm>
        </p:spPr>
        <p:txBody>
          <a:bodyPr>
            <a:normAutofit/>
          </a:bodyPr>
          <a:lstStyle>
            <a:lvl1pPr>
              <a:defRPr sz="2800" b="1" cap="all" baseline="0">
                <a:latin typeface="+mn-lt"/>
              </a:defRPr>
            </a:lvl1pPr>
          </a:lstStyle>
          <a:p>
            <a:r>
              <a:rPr lang="en-US" dirty="0"/>
              <a:t>Click to edit Master title style</a:t>
            </a:r>
            <a:endParaRPr lang="en-ZA" dirty="0"/>
          </a:p>
        </p:txBody>
      </p:sp>
      <p:sp>
        <p:nvSpPr>
          <p:cNvPr id="3" name="Content Placeholder 2"/>
          <p:cNvSpPr>
            <a:spLocks noGrp="1"/>
          </p:cNvSpPr>
          <p:nvPr>
            <p:ph idx="1"/>
          </p:nvPr>
        </p:nvSpPr>
        <p:spPr>
          <a:xfrm>
            <a:off x="471089" y="1446045"/>
            <a:ext cx="8201823" cy="4261374"/>
          </a:xfrm>
        </p:spPr>
        <p:txBody>
          <a:bodyPr>
            <a:normAutofit/>
          </a:bodyPr>
          <a:lstStyle>
            <a:lvl1pPr marL="128588" indent="-128588">
              <a:buFontTx/>
              <a:buBlip>
                <a:blip r:embed="rId2"/>
              </a:buBlip>
              <a:defRPr sz="3000" b="0" i="0">
                <a:latin typeface="+mn-lt"/>
              </a:defRPr>
            </a:lvl1pPr>
            <a:lvl2pPr marL="385763" indent="-128588">
              <a:buFontTx/>
              <a:buBlip>
                <a:blip r:embed="rId2"/>
              </a:buBlip>
              <a:defRPr sz="2800" b="0" i="0">
                <a:latin typeface="+mn-lt"/>
              </a:defRPr>
            </a:lvl2pPr>
            <a:lvl3pPr marL="642938" indent="-128588">
              <a:buFontTx/>
              <a:buBlip>
                <a:blip r:embed="rId2"/>
              </a:buBlip>
              <a:defRPr sz="2800" b="0" i="0">
                <a:latin typeface="+mn-lt"/>
              </a:defRPr>
            </a:lvl3pPr>
            <a:lvl4pPr marL="900113" indent="-128588">
              <a:buFontTx/>
              <a:buBlip>
                <a:blip r:embed="rId2"/>
              </a:buBlip>
              <a:defRPr sz="1350" b="0" i="0">
                <a:latin typeface="+mn-lt"/>
              </a:defRPr>
            </a:lvl4pPr>
            <a:lvl5pPr marL="1157288" indent="-128588">
              <a:buFontTx/>
              <a:buBlip>
                <a:blip r:embed="rId2"/>
              </a:buBlip>
              <a:defRPr sz="135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4"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70058"/>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8"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gr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543130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0" y="6356350"/>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dirty="0">
              <a:solidFill>
                <a:prstClr val="white"/>
              </a:solidFill>
            </a:endParaRPr>
          </a:p>
        </p:txBody>
      </p:sp>
      <p:sp>
        <p:nvSpPr>
          <p:cNvPr id="2" name="Title 1"/>
          <p:cNvSpPr>
            <a:spLocks noGrp="1"/>
          </p:cNvSpPr>
          <p:nvPr>
            <p:ph type="title"/>
          </p:nvPr>
        </p:nvSpPr>
        <p:spPr/>
        <p:txBody>
          <a:bodyPr>
            <a:normAutofit/>
          </a:bodyPr>
          <a:lstStyle>
            <a:lvl1pPr>
              <a:defRPr sz="2800" b="1" cap="all" baseline="0"/>
            </a:lvl1pPr>
          </a:lstStyle>
          <a:p>
            <a:r>
              <a:rPr lang="en-US" dirty="0"/>
              <a:t>Click to edit Master title style</a:t>
            </a:r>
            <a:endParaRPr lang="en-ZA" dirty="0"/>
          </a:p>
        </p:txBody>
      </p:sp>
      <p:sp>
        <p:nvSpPr>
          <p:cNvPr id="3" name="Content Placeholder 2"/>
          <p:cNvSpPr>
            <a:spLocks noGrp="1"/>
          </p:cNvSpPr>
          <p:nvPr>
            <p:ph idx="1"/>
          </p:nvPr>
        </p:nvSpPr>
        <p:spPr>
          <a:xfrm>
            <a:off x="628650" y="1825624"/>
            <a:ext cx="7886700" cy="2136775"/>
          </a:xfrm>
        </p:spPr>
        <p:txBody>
          <a:bodyPr>
            <a:normAutofit/>
          </a:bodyPr>
          <a:lstStyle>
            <a:lvl1pPr marL="171450" indent="-171450">
              <a:buFontTx/>
              <a:buBlip>
                <a:blip r:embed="rId2"/>
              </a:buBlip>
              <a:defRPr sz="1800" b="0" i="0">
                <a:latin typeface="+mn-lt"/>
              </a:defRPr>
            </a:lvl1pPr>
            <a:lvl2pPr marL="514350" indent="-171450">
              <a:buFontTx/>
              <a:buBlip>
                <a:blip r:embed="rId2"/>
              </a:buBlip>
              <a:defRPr sz="1800" b="0" i="0">
                <a:latin typeface="+mn-lt"/>
              </a:defRPr>
            </a:lvl2pPr>
            <a:lvl3pPr marL="857250" indent="-171450">
              <a:buFontTx/>
              <a:buBlip>
                <a:blip r:embed="rId2"/>
              </a:buBlip>
              <a:defRPr sz="1800" b="0" i="0">
                <a:latin typeface="+mn-lt"/>
              </a:defRPr>
            </a:lvl3pPr>
            <a:lvl4pPr marL="1200150" indent="-171450">
              <a:buFontTx/>
              <a:buBlip>
                <a:blip r:embed="rId2"/>
              </a:buBlip>
              <a:defRPr sz="1800" b="0" i="0">
                <a:latin typeface="+mn-lt"/>
              </a:defRPr>
            </a:lvl4pPr>
            <a:lvl5pPr marL="1543050" indent="-171450">
              <a:buFontTx/>
              <a:buBlip>
                <a:blip r:embed="rId2"/>
              </a:buBlip>
              <a:defRPr sz="180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3"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7"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grpSp>
      <p:sp>
        <p:nvSpPr>
          <p:cNvPr id="16" name="TextBox 15"/>
          <p:cNvSpPr txBox="1"/>
          <p:nvPr userDrawn="1"/>
        </p:nvSpPr>
        <p:spPr>
          <a:xfrm>
            <a:off x="2481525" y="6468674"/>
            <a:ext cx="4224075" cy="307777"/>
          </a:xfrm>
          <a:prstGeom prst="rect">
            <a:avLst/>
          </a:prstGeom>
          <a:noFill/>
        </p:spPr>
        <p:txBody>
          <a:bodyPr wrap="square" rtlCol="0">
            <a:spAutoFit/>
          </a:bodyPr>
          <a:lstStyle/>
          <a:p>
            <a:pPr marL="0" lvl="1" algn="ctr" defTabSz="914400">
              <a:defRPr/>
            </a:pPr>
            <a:r>
              <a:rPr lang="en-US" sz="1400" dirty="0" smtClean="0">
                <a:solidFill>
                  <a:prstClr val="white"/>
                </a:solidFill>
              </a:rPr>
              <a:t>Introduction for School-Based ICT Committees</a:t>
            </a:r>
            <a:r>
              <a:rPr lang="en-ZA" sz="1000" dirty="0" smtClean="0">
                <a:solidFill>
                  <a:prstClr val="white"/>
                </a:solidFill>
              </a:rPr>
              <a:t>.</a:t>
            </a:r>
            <a:endParaRPr lang="en-ZA" sz="1000" dirty="0">
              <a:solidFill>
                <a:prstClr val="white"/>
              </a:solidFill>
            </a:endParaRPr>
          </a:p>
        </p:txBody>
      </p:sp>
    </p:spTree>
    <p:extLst>
      <p:ext uri="{BB962C8B-B14F-4D97-AF65-F5344CB8AC3E}">
        <p14:creationId xmlns:p14="http://schemas.microsoft.com/office/powerpoint/2010/main" val="73529444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4073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r>
              <a:rPr lang="en-US" smtClean="0">
                <a:solidFill>
                  <a:prstClr val="black">
                    <a:tint val="75000"/>
                  </a:prstClr>
                </a:solidFill>
              </a:rPr>
              <a:t>1</a:t>
            </a:r>
            <a:endParaRPr lang="en-US" dirty="0">
              <a:solidFill>
                <a:prstClr val="black">
                  <a:tint val="75000"/>
                </a:prstClr>
              </a:solidFill>
            </a:endParaRPr>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78" y="228600"/>
            <a:ext cx="295538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906895" y="152400"/>
            <a:ext cx="217519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09" y="0"/>
            <a:ext cx="9152709" cy="6858000"/>
          </a:xfrm>
          <a:prstGeom prst="rect">
            <a:avLst/>
          </a:prstGeom>
        </p:spPr>
      </p:pic>
    </p:spTree>
    <p:extLst>
      <p:ext uri="{BB962C8B-B14F-4D97-AF65-F5344CB8AC3E}">
        <p14:creationId xmlns:p14="http://schemas.microsoft.com/office/powerpoint/2010/main" val="258752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4204" y="607771"/>
            <a:ext cx="6762750" cy="549274"/>
          </a:xfrm>
        </p:spPr>
        <p:txBody>
          <a:bodyPr/>
          <a:lstStyle>
            <a:lvl1pPr>
              <a:defRPr cap="all" baseline="0">
                <a:latin typeface="+mn-lt"/>
              </a:defRPr>
            </a:lvl1pPr>
          </a:lstStyle>
          <a:p>
            <a:r>
              <a:rPr lang="en-US" dirty="0" smtClean="0"/>
              <a:t>Click to edit Master title style</a:t>
            </a:r>
            <a:endParaRPr lang="en-ZA" dirty="0"/>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grpSp>
        <p:nvGrpSpPr>
          <p:cNvPr id="6" name="Group 5"/>
          <p:cNvGrpSpPr/>
          <p:nvPr userDrawn="1"/>
        </p:nvGrpSpPr>
        <p:grpSpPr>
          <a:xfrm>
            <a:off x="598170" y="301727"/>
            <a:ext cx="933347" cy="933347"/>
            <a:chOff x="1143000" y="838200"/>
            <a:chExt cx="1028700" cy="1028700"/>
          </a:xfrm>
        </p:grpSpPr>
        <p:sp>
          <p:nvSpPr>
            <p:cNvPr id="7" name="Oval 6"/>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grpSp>
        <p:nvGrpSpPr>
          <p:cNvPr id="9" name="Group 8"/>
          <p:cNvGrpSpPr/>
          <p:nvPr userDrawn="1"/>
        </p:nvGrpSpPr>
        <p:grpSpPr>
          <a:xfrm>
            <a:off x="996295" y="3006030"/>
            <a:ext cx="1322110" cy="1226700"/>
            <a:chOff x="1143000" y="838200"/>
            <a:chExt cx="1028700" cy="1028700"/>
          </a:xfrm>
        </p:grpSpPr>
        <p:sp>
          <p:nvSpPr>
            <p:cNvPr id="10" name="Oval 9"/>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sp>
        <p:nvSpPr>
          <p:cNvPr id="13" name="Text Placeholder 12"/>
          <p:cNvSpPr>
            <a:spLocks noGrp="1"/>
          </p:cNvSpPr>
          <p:nvPr>
            <p:ph type="body" sz="quarter" idx="13" hasCustomPrompt="1"/>
          </p:nvPr>
        </p:nvSpPr>
        <p:spPr>
          <a:xfrm>
            <a:off x="2518375" y="2951042"/>
            <a:ext cx="6369050" cy="1336675"/>
          </a:xfrm>
        </p:spPr>
        <p:txBody>
          <a:bodyPr>
            <a:normAutofit/>
          </a:bodyPr>
          <a:lstStyle>
            <a:lvl1pPr marL="0" indent="0">
              <a:buNone/>
              <a:defRPr sz="2800" b="1" baseline="0">
                <a:solidFill>
                  <a:srgbClr val="006666"/>
                </a:solidFill>
              </a:defRPr>
            </a:lvl1pPr>
          </a:lstStyle>
          <a:p>
            <a:pPr lvl="0"/>
            <a:r>
              <a:rPr lang="en-ZA" sz="2800" b="1" dirty="0" smtClean="0"/>
              <a:t>Attend </a:t>
            </a:r>
            <a:endParaRPr lang="en-ZA" dirty="0"/>
          </a:p>
        </p:txBody>
      </p:sp>
    </p:spTree>
    <p:extLst>
      <p:ext uri="{BB962C8B-B14F-4D97-AF65-F5344CB8AC3E}">
        <p14:creationId xmlns:p14="http://schemas.microsoft.com/office/powerpoint/2010/main" val="10480363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610526"/>
            <a:ext cx="6762750" cy="527674"/>
          </a:xfrm>
        </p:spPr>
        <p:txBody>
          <a:bodyPr>
            <a:normAutofit/>
          </a:bodyPr>
          <a:lstStyle>
            <a:lvl1pPr>
              <a:defRPr sz="2800" b="1" cap="all" baseline="0">
                <a:solidFill>
                  <a:schemeClr val="bg1"/>
                </a:solidFill>
                <a:latin typeface="+mn-lt"/>
              </a:defRPr>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lvl1pPr marL="287338"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1pPr>
            <a:lvl2pPr marL="627063"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grpSp>
        <p:nvGrpSpPr>
          <p:cNvPr id="9" name="Group 8"/>
          <p:cNvGrpSpPr/>
          <p:nvPr userDrawn="1"/>
        </p:nvGrpSpPr>
        <p:grpSpPr>
          <a:xfrm>
            <a:off x="6681337" y="6128580"/>
            <a:ext cx="2231977" cy="568312"/>
            <a:chOff x="5796034" y="4409282"/>
            <a:chExt cx="2231977" cy="568312"/>
          </a:xfrm>
        </p:grpSpPr>
        <p:pic>
          <p:nvPicPr>
            <p:cNvPr id="10"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grpSp>
      <p:grpSp>
        <p:nvGrpSpPr>
          <p:cNvPr id="12" name="Group 11"/>
          <p:cNvGrpSpPr/>
          <p:nvPr userDrawn="1"/>
        </p:nvGrpSpPr>
        <p:grpSpPr>
          <a:xfrm>
            <a:off x="206423" y="6156315"/>
            <a:ext cx="2231977" cy="557994"/>
            <a:chOff x="206423" y="6156315"/>
            <a:chExt cx="2231977" cy="557994"/>
          </a:xfrm>
        </p:grpSpPr>
        <p:sp>
          <p:nvSpPr>
            <p:cNvPr id="13" name="Rectangle 12"/>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pic>
          <p:nvPicPr>
            <p:cNvPr id="14"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6" name="Date Placeholder 15"/>
          <p:cNvSpPr>
            <a:spLocks noGrp="1"/>
          </p:cNvSpPr>
          <p:nvPr>
            <p:ph type="dt" sz="half" idx="10"/>
          </p:nvPr>
        </p:nvSpPr>
        <p:spPr/>
        <p:txBody>
          <a:bodyPr/>
          <a:lstStyle/>
          <a:p>
            <a:endParaRPr lang="en-US">
              <a:solidFill>
                <a:prstClr val="black">
                  <a:tint val="75000"/>
                </a:prstClr>
              </a:solidFill>
            </a:endParaRPr>
          </a:p>
        </p:txBody>
      </p:sp>
      <p:sp>
        <p:nvSpPr>
          <p:cNvPr id="18" name="Slide Number Placeholder 17"/>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814923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Z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4881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6762750" cy="701674"/>
          </a:xfrm>
        </p:spPr>
        <p:txBody>
          <a:bodyPr/>
          <a:lstStyle>
            <a:lvl1pPr>
              <a:defRPr cap="all" baseline="0">
                <a:latin typeface="+mn-lt"/>
              </a:defRPr>
            </a:lvl1pPr>
          </a:lstStyle>
          <a:p>
            <a:r>
              <a:rPr lang="en-US" smtClean="0"/>
              <a:t>Click to edit Master title style</a:t>
            </a:r>
            <a:endParaRPr lang="en-ZA"/>
          </a:p>
        </p:txBody>
      </p:sp>
      <p:sp>
        <p:nvSpPr>
          <p:cNvPr id="3" name="Content Placeholder 2"/>
          <p:cNvSpPr>
            <a:spLocks noGrp="1"/>
          </p:cNvSpPr>
          <p:nvPr>
            <p:ph sz="half" idx="1"/>
          </p:nvPr>
        </p:nvSpPr>
        <p:spPr>
          <a:xfrm>
            <a:off x="628650" y="1825625"/>
            <a:ext cx="38862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024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4204" y="607771"/>
            <a:ext cx="6762750" cy="549274"/>
          </a:xfrm>
        </p:spPr>
        <p:txBody>
          <a:bodyPr/>
          <a:lstStyle>
            <a:lvl1pPr>
              <a:defRPr cap="all" baseline="0">
                <a:latin typeface="+mn-lt"/>
              </a:defRPr>
            </a:lvl1pPr>
          </a:lstStyle>
          <a:p>
            <a:r>
              <a:rPr lang="en-US" dirty="0" smtClean="0"/>
              <a:t>Click to edit Master title style</a:t>
            </a:r>
            <a:endParaRPr lang="en-ZA" dirty="0"/>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10EC9F23-26B9-4C40-A8F9-8D347148D9A0}" type="slidenum">
              <a:rPr lang="en-US" smtClean="0"/>
              <a:pPr/>
              <a:t>‹#›</a:t>
            </a:fld>
            <a:endParaRPr lang="en-US"/>
          </a:p>
        </p:txBody>
      </p:sp>
      <p:grpSp>
        <p:nvGrpSpPr>
          <p:cNvPr id="6" name="Group 5"/>
          <p:cNvGrpSpPr/>
          <p:nvPr userDrawn="1"/>
        </p:nvGrpSpPr>
        <p:grpSpPr>
          <a:xfrm>
            <a:off x="598170" y="301727"/>
            <a:ext cx="933347" cy="933347"/>
            <a:chOff x="1143000" y="838200"/>
            <a:chExt cx="1028700" cy="1028700"/>
          </a:xfrm>
        </p:grpSpPr>
        <p:sp>
          <p:nvSpPr>
            <p:cNvPr id="7" name="Oval 6"/>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grpSp>
        <p:nvGrpSpPr>
          <p:cNvPr id="9" name="Group 8"/>
          <p:cNvGrpSpPr/>
          <p:nvPr userDrawn="1"/>
        </p:nvGrpSpPr>
        <p:grpSpPr>
          <a:xfrm>
            <a:off x="996295" y="3006030"/>
            <a:ext cx="1322110" cy="1226700"/>
            <a:chOff x="1143000" y="838200"/>
            <a:chExt cx="1028700" cy="1028700"/>
          </a:xfrm>
        </p:grpSpPr>
        <p:sp>
          <p:nvSpPr>
            <p:cNvPr id="10" name="Oval 9"/>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sp>
        <p:nvSpPr>
          <p:cNvPr id="13" name="Text Placeholder 12"/>
          <p:cNvSpPr>
            <a:spLocks noGrp="1"/>
          </p:cNvSpPr>
          <p:nvPr>
            <p:ph type="body" sz="quarter" idx="13" hasCustomPrompt="1"/>
          </p:nvPr>
        </p:nvSpPr>
        <p:spPr>
          <a:xfrm>
            <a:off x="2518375" y="2951042"/>
            <a:ext cx="6369050" cy="1336675"/>
          </a:xfrm>
        </p:spPr>
        <p:txBody>
          <a:bodyPr>
            <a:normAutofit/>
          </a:bodyPr>
          <a:lstStyle>
            <a:lvl1pPr marL="0" indent="0">
              <a:buNone/>
              <a:defRPr sz="2800" b="1" baseline="0">
                <a:solidFill>
                  <a:srgbClr val="006666"/>
                </a:solidFill>
              </a:defRPr>
            </a:lvl1pPr>
          </a:lstStyle>
          <a:p>
            <a:pPr lvl="0"/>
            <a:r>
              <a:rPr lang="en-ZA" sz="2800" b="1" dirty="0" smtClean="0"/>
              <a:t>Attend </a:t>
            </a:r>
            <a:endParaRPr lang="en-ZA" dirty="0"/>
          </a:p>
        </p:txBody>
      </p:sp>
    </p:spTree>
    <p:extLst>
      <p:ext uri="{BB962C8B-B14F-4D97-AF65-F5344CB8AC3E}">
        <p14:creationId xmlns:p14="http://schemas.microsoft.com/office/powerpoint/2010/main" val="4187973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7886700" cy="625474"/>
          </a:xfrm>
        </p:spPr>
        <p:txBody>
          <a:bodyPr/>
          <a:lstStyle>
            <a:lvl1pPr>
              <a:defRPr cap="all" baseline="0">
                <a:latin typeface="+mn-lt"/>
              </a:defRPr>
            </a:lvl1pPr>
          </a:lstStyle>
          <a:p>
            <a:r>
              <a:rPr lang="en-US" dirty="0" smtClean="0"/>
              <a:t>Click to edit Master title style</a:t>
            </a:r>
            <a:endParaRPr lang="en-ZA"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0490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6095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9815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18127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31157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39644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84487" y="466903"/>
            <a:ext cx="7494348" cy="549273"/>
          </a:xfrm>
        </p:spPr>
        <p:txBody>
          <a:bodyPr>
            <a:normAutofit/>
          </a:bodyPr>
          <a:lstStyle>
            <a:lvl1pPr>
              <a:defRPr sz="2800" b="1" cap="all" baseline="0">
                <a:latin typeface="+mn-lt"/>
              </a:defRPr>
            </a:lvl1pPr>
          </a:lstStyle>
          <a:p>
            <a:r>
              <a:rPr lang="en-US" dirty="0"/>
              <a:t>Click to edit Master title style</a:t>
            </a:r>
            <a:endParaRPr lang="en-ZA" dirty="0"/>
          </a:p>
        </p:txBody>
      </p:sp>
      <p:sp>
        <p:nvSpPr>
          <p:cNvPr id="3" name="Content Placeholder 2"/>
          <p:cNvSpPr>
            <a:spLocks noGrp="1"/>
          </p:cNvSpPr>
          <p:nvPr>
            <p:ph idx="1"/>
          </p:nvPr>
        </p:nvSpPr>
        <p:spPr>
          <a:xfrm>
            <a:off x="471089" y="1446045"/>
            <a:ext cx="8201823" cy="4261374"/>
          </a:xfrm>
        </p:spPr>
        <p:txBody>
          <a:bodyPr>
            <a:normAutofit/>
          </a:bodyPr>
          <a:lstStyle>
            <a:lvl1pPr marL="128588" indent="-128588">
              <a:buFontTx/>
              <a:buBlip>
                <a:blip r:embed="rId2"/>
              </a:buBlip>
              <a:defRPr sz="3000" b="0" i="0">
                <a:latin typeface="+mn-lt"/>
              </a:defRPr>
            </a:lvl1pPr>
            <a:lvl2pPr marL="385763" indent="-128588">
              <a:buFontTx/>
              <a:buBlip>
                <a:blip r:embed="rId2"/>
              </a:buBlip>
              <a:defRPr sz="2800" b="0" i="0">
                <a:latin typeface="+mn-lt"/>
              </a:defRPr>
            </a:lvl2pPr>
            <a:lvl3pPr marL="642938" indent="-128588">
              <a:buFontTx/>
              <a:buBlip>
                <a:blip r:embed="rId2"/>
              </a:buBlip>
              <a:defRPr sz="2800" b="0" i="0">
                <a:latin typeface="+mn-lt"/>
              </a:defRPr>
            </a:lvl3pPr>
            <a:lvl4pPr marL="900113" indent="-128588">
              <a:buFontTx/>
              <a:buBlip>
                <a:blip r:embed="rId2"/>
              </a:buBlip>
              <a:defRPr sz="1350" b="0" i="0">
                <a:latin typeface="+mn-lt"/>
              </a:defRPr>
            </a:lvl4pPr>
            <a:lvl5pPr marL="1157288" indent="-128588">
              <a:buFontTx/>
              <a:buBlip>
                <a:blip r:embed="rId2"/>
              </a:buBlip>
              <a:defRPr sz="135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4"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70058"/>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8"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gr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76340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32683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610526"/>
            <a:ext cx="6762750" cy="527674"/>
          </a:xfrm>
        </p:spPr>
        <p:txBody>
          <a:bodyPr>
            <a:normAutofit/>
          </a:bodyPr>
          <a:lstStyle>
            <a:lvl1pPr>
              <a:defRPr sz="2800" b="1" cap="all" baseline="0">
                <a:solidFill>
                  <a:schemeClr val="bg1"/>
                </a:solidFill>
                <a:latin typeface="+mn-lt"/>
              </a:defRPr>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lvl1pPr marL="287338"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1pPr>
            <a:lvl2pPr marL="627063"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grpSp>
        <p:nvGrpSpPr>
          <p:cNvPr id="9" name="Group 8"/>
          <p:cNvGrpSpPr/>
          <p:nvPr userDrawn="1"/>
        </p:nvGrpSpPr>
        <p:grpSpPr>
          <a:xfrm>
            <a:off x="6681337" y="6128580"/>
            <a:ext cx="2231977" cy="568312"/>
            <a:chOff x="5796034" y="4409282"/>
            <a:chExt cx="2231977" cy="568312"/>
          </a:xfrm>
        </p:grpSpPr>
        <p:pic>
          <p:nvPicPr>
            <p:cNvPr id="10"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2" name="Group 11"/>
          <p:cNvGrpSpPr/>
          <p:nvPr userDrawn="1"/>
        </p:nvGrpSpPr>
        <p:grpSpPr>
          <a:xfrm>
            <a:off x="206423" y="6156315"/>
            <a:ext cx="2231977" cy="557994"/>
            <a:chOff x="206423" y="6156315"/>
            <a:chExt cx="2231977" cy="557994"/>
          </a:xfrm>
        </p:grpSpPr>
        <p:sp>
          <p:nvSpPr>
            <p:cNvPr id="13" name="Rectangle 12"/>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4"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6" name="Date Placeholder 15"/>
          <p:cNvSpPr>
            <a:spLocks noGrp="1"/>
          </p:cNvSpPr>
          <p:nvPr>
            <p:ph type="dt" sz="half" idx="10"/>
          </p:nvPr>
        </p:nvSpPr>
        <p:spPr/>
        <p:txBody>
          <a:bodyPr/>
          <a:lstStyle/>
          <a:p>
            <a:endParaRPr lang="en-US"/>
          </a:p>
        </p:txBody>
      </p:sp>
      <p:sp>
        <p:nvSpPr>
          <p:cNvPr id="18" name="Slide Number Placeholder 17"/>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3492036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Z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328133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6762750" cy="701674"/>
          </a:xfrm>
        </p:spPr>
        <p:txBody>
          <a:bodyPr/>
          <a:lstStyle>
            <a:lvl1pPr>
              <a:defRPr cap="all" baseline="0">
                <a:latin typeface="+mn-lt"/>
              </a:defRPr>
            </a:lvl1pPr>
          </a:lstStyle>
          <a:p>
            <a:r>
              <a:rPr lang="en-US" smtClean="0"/>
              <a:t>Click to edit Master title style</a:t>
            </a:r>
            <a:endParaRPr lang="en-ZA"/>
          </a:p>
        </p:txBody>
      </p:sp>
      <p:sp>
        <p:nvSpPr>
          <p:cNvPr id="3" name="Content Placeholder 2"/>
          <p:cNvSpPr>
            <a:spLocks noGrp="1"/>
          </p:cNvSpPr>
          <p:nvPr>
            <p:ph sz="half" idx="1"/>
          </p:nvPr>
        </p:nvSpPr>
        <p:spPr>
          <a:xfrm>
            <a:off x="628650" y="1825625"/>
            <a:ext cx="38862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51547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7886700" cy="625474"/>
          </a:xfrm>
        </p:spPr>
        <p:txBody>
          <a:bodyPr/>
          <a:lstStyle>
            <a:lvl1pPr>
              <a:defRPr cap="all" baseline="0">
                <a:latin typeface="+mn-lt"/>
              </a:defRPr>
            </a:lvl1pPr>
          </a:lstStyle>
          <a:p>
            <a:r>
              <a:rPr lang="en-US" dirty="0" smtClean="0"/>
              <a:t>Click to edit Master title style</a:t>
            </a:r>
            <a:endParaRPr lang="en-ZA"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6312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4" name="Slide Number Placeholder 3"/>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59043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62804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26384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3.png"/><Relationship Id="rId2" Type="http://schemas.openxmlformats.org/officeDocument/2006/relationships/slideLayout" Target="../slideLayouts/slideLayout16.xml"/><Relationship Id="rId16" Type="http://schemas.openxmlformats.org/officeDocument/2006/relationships/image" Target="../media/image2.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1380313"/>
          </a:xfrm>
          <a:prstGeom prst="rect">
            <a:avLst/>
          </a:prstGeom>
        </p:spPr>
      </p:pic>
      <p:sp>
        <p:nvSpPr>
          <p:cNvPr id="2" name="Title Placeholder 1"/>
          <p:cNvSpPr>
            <a:spLocks noGrp="1"/>
          </p:cNvSpPr>
          <p:nvPr>
            <p:ph type="title"/>
          </p:nvPr>
        </p:nvSpPr>
        <p:spPr>
          <a:xfrm>
            <a:off x="1722120" y="519799"/>
            <a:ext cx="6762750" cy="575396"/>
          </a:xfrm>
          <a:prstGeom prst="rect">
            <a:avLst/>
          </a:prstGeom>
        </p:spPr>
        <p:txBody>
          <a:bodyPr vert="horz" lIns="91440" tIns="45720" rIns="91440" bIns="45720" rtlCol="0" anchor="ctr">
            <a:normAutofit/>
          </a:bodyPr>
          <a:lstStyle/>
          <a:p>
            <a:r>
              <a:rPr lang="en-US" dirty="0" smtClean="0"/>
              <a:t>Click to edit Master title style</a:t>
            </a:r>
            <a:endParaRPr lang="en-ZA" dirty="0"/>
          </a:p>
        </p:txBody>
      </p:sp>
      <p:sp>
        <p:nvSpPr>
          <p:cNvPr id="3" name="Text Placeholder 2"/>
          <p:cNvSpPr>
            <a:spLocks noGrp="1"/>
          </p:cNvSpPr>
          <p:nvPr>
            <p:ph type="body" idx="1"/>
          </p:nvPr>
        </p:nvSpPr>
        <p:spPr>
          <a:xfrm>
            <a:off x="628650" y="1825625"/>
            <a:ext cx="7886700" cy="41331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2"/>
            <a:r>
              <a:rPr lang="en-US" dirty="0" smtClean="0"/>
              <a:t>Fourth level</a:t>
            </a:r>
          </a:p>
          <a:p>
            <a:pPr lvl="3"/>
            <a:r>
              <a:rPr lang="en-US" dirty="0" smtClean="0"/>
              <a:t>Fifth level</a:t>
            </a:r>
            <a:endParaRPr lang="en-ZA"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EC9F23-26B9-4C40-A8F9-8D347148D9A0}" type="slidenum">
              <a:rPr lang="en-US" smtClean="0"/>
              <a:pPr/>
              <a:t>‹#›</a:t>
            </a:fld>
            <a:endParaRPr lang="en-US"/>
          </a:p>
        </p:txBody>
      </p:sp>
      <p:sp>
        <p:nvSpPr>
          <p:cNvPr id="7" name="Rectangle 6"/>
          <p:cNvSpPr/>
          <p:nvPr userDrawn="1"/>
        </p:nvSpPr>
        <p:spPr>
          <a:xfrm>
            <a:off x="0" y="6356351"/>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grpSp>
        <p:nvGrpSpPr>
          <p:cNvPr id="8" name="Group 7"/>
          <p:cNvGrpSpPr/>
          <p:nvPr userDrawn="1"/>
        </p:nvGrpSpPr>
        <p:grpSpPr>
          <a:xfrm>
            <a:off x="6681337" y="6128580"/>
            <a:ext cx="2231977" cy="568312"/>
            <a:chOff x="5796034" y="4409282"/>
            <a:chExt cx="2231977" cy="568312"/>
          </a:xfrm>
        </p:grpSpPr>
        <p:pic>
          <p:nvPicPr>
            <p:cNvPr id="9" name="Picture 2" descr="Related image"/>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1" name="Group 10"/>
          <p:cNvGrpSpPr/>
          <p:nvPr userDrawn="1"/>
        </p:nvGrpSpPr>
        <p:grpSpPr>
          <a:xfrm>
            <a:off x="206423" y="6156315"/>
            <a:ext cx="2231977" cy="557994"/>
            <a:chOff x="206423" y="6156315"/>
            <a:chExt cx="2231977" cy="557994"/>
          </a:xfrm>
        </p:grpSpPr>
        <p:sp>
          <p:nvSpPr>
            <p:cNvPr id="12" name="Rectangle 11"/>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3" name="Picture 2"/>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Footer Placeholder 4"/>
          <p:cNvSpPr txBox="1">
            <a:spLocks/>
          </p:cNvSpPr>
          <p:nvPr userDrawn="1"/>
        </p:nvSpPr>
        <p:spPr>
          <a:xfrm>
            <a:off x="3181350" y="6508751"/>
            <a:ext cx="30861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ZA" sz="1100" dirty="0" smtClean="0"/>
              <a:t>Practical Guide for Subject Advisors</a:t>
            </a:r>
            <a:endParaRPr lang="en-US" sz="1100" dirty="0"/>
          </a:p>
        </p:txBody>
      </p:sp>
    </p:spTree>
    <p:extLst>
      <p:ext uri="{BB962C8B-B14F-4D97-AF65-F5344CB8AC3E}">
        <p14:creationId xmlns:p14="http://schemas.microsoft.com/office/powerpoint/2010/main" val="284361586"/>
      </p:ext>
    </p:extLst>
  </p:cSld>
  <p:clrMap bg1="lt1" tx1="dk1" bg2="lt2" tx2="dk2" accent1="accent1" accent2="accent2" accent3="accent3" accent4="accent4" accent5="accent5" accent6="accent6" hlink="hlink" folHlink="folHlink"/>
  <p:sldLayoutIdLst>
    <p:sldLayoutId id="2147483691" r:id="rId1"/>
    <p:sldLayoutId id="2147483696" r:id="rId2"/>
    <p:sldLayoutId id="2147483692" r:id="rId3"/>
    <p:sldLayoutId id="2147483693" r:id="rId4"/>
    <p:sldLayoutId id="2147483694" r:id="rId5"/>
    <p:sldLayoutId id="2147483695" r:id="rId6"/>
    <p:sldLayoutId id="2147483697" r:id="rId7"/>
    <p:sldLayoutId id="2147483698" r:id="rId8"/>
    <p:sldLayoutId id="2147483699" r:id="rId9"/>
    <p:sldLayoutId id="2147483700" r:id="rId10"/>
    <p:sldLayoutId id="2147483701" r:id="rId11"/>
    <p:sldLayoutId id="2147483705" r:id="rId12"/>
  </p:sldLayoutIdLst>
  <p:hf sldNum="0" hdr="0" dt="0"/>
  <p:txStyles>
    <p:title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p:titleStyle>
    <p:bodyStyle>
      <a:lvl1pPr marL="517525" indent="-517525" algn="l" defTabSz="685800" rtl="0" eaLnBrk="1" latinLnBrk="0" hangingPunct="1">
        <a:lnSpc>
          <a:spcPct val="90000"/>
        </a:lnSpc>
        <a:spcBef>
          <a:spcPts val="750"/>
        </a:spcBef>
        <a:buFont typeface="Webdings" panose="05030102010509060703" pitchFamily="18" charset="2"/>
        <a:buChar char="4"/>
        <a:defRPr lang="en-US" sz="3000" b="0" i="0" kern="1200" dirty="0" smtClean="0">
          <a:solidFill>
            <a:schemeClr val="tx1"/>
          </a:solidFill>
          <a:latin typeface="+mn-lt"/>
          <a:ea typeface="+mn-ea"/>
          <a:cs typeface="Times New Roman"/>
        </a:defRPr>
      </a:lvl1pPr>
      <a:lvl2pPr marL="1082675" indent="-565150" algn="l" defTabSz="685800" rtl="0" eaLnBrk="1" latinLnBrk="0" hangingPunct="1">
        <a:lnSpc>
          <a:spcPct val="90000"/>
        </a:lnSpc>
        <a:spcBef>
          <a:spcPts val="375"/>
        </a:spcBef>
        <a:buClr>
          <a:schemeClr val="tx1"/>
        </a:buClr>
        <a:buFont typeface="Webdings" panose="05030102010509060703" pitchFamily="18" charset="2"/>
        <a:buChar char="4"/>
        <a:defRPr sz="2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           Fifth level   </a:t>
            </a:r>
            <a:endParaRPr lang="en-ZA" dirty="0"/>
          </a:p>
        </p:txBody>
      </p:sp>
      <p:sp>
        <p:nvSpPr>
          <p:cNvPr id="5" name="Footer Placeholder 4"/>
          <p:cNvSpPr>
            <a:spLocks noGrp="1"/>
          </p:cNvSpPr>
          <p:nvPr>
            <p:ph type="ftr" sz="quarter" idx="3"/>
          </p:nvPr>
        </p:nvSpPr>
        <p:spPr>
          <a:xfrm>
            <a:off x="3803682" y="6311898"/>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endParaRPr lang="en-US" dirty="0">
              <a:solidFill>
                <a:prstClr val="black">
                  <a:tint val="75000"/>
                </a:prstClr>
              </a:solidFill>
            </a:endParaRPr>
          </a:p>
        </p:txBody>
      </p:sp>
    </p:spTree>
    <p:extLst>
      <p:ext uri="{BB962C8B-B14F-4D97-AF65-F5344CB8AC3E}">
        <p14:creationId xmlns:p14="http://schemas.microsoft.com/office/powerpoint/2010/main" val="3676839343"/>
      </p:ext>
    </p:extLst>
  </p:cSld>
  <p:clrMap bg1="lt1" tx1="dk1" bg2="lt2" tx2="dk2" accent1="accent1" accent2="accent2" accent3="accent3" accent4="accent4" accent5="accent5" accent6="accent6" hlink="hlink" folHlink="folHlink"/>
  <p:sldLayoutIdLst>
    <p:sldLayoutId id="2147483707" r:id="rId1"/>
    <p:sldLayoutId id="2147483708" r:id="rId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1380313"/>
          </a:xfrm>
          <a:prstGeom prst="rect">
            <a:avLst/>
          </a:prstGeom>
        </p:spPr>
      </p:pic>
      <p:sp>
        <p:nvSpPr>
          <p:cNvPr id="2" name="Title Placeholder 1"/>
          <p:cNvSpPr>
            <a:spLocks noGrp="1"/>
          </p:cNvSpPr>
          <p:nvPr>
            <p:ph type="title"/>
          </p:nvPr>
        </p:nvSpPr>
        <p:spPr>
          <a:xfrm>
            <a:off x="1722120" y="519799"/>
            <a:ext cx="6762750" cy="575396"/>
          </a:xfrm>
          <a:prstGeom prst="rect">
            <a:avLst/>
          </a:prstGeom>
        </p:spPr>
        <p:txBody>
          <a:bodyPr vert="horz" lIns="91440" tIns="45720" rIns="91440" bIns="45720" rtlCol="0" anchor="ctr">
            <a:normAutofit/>
          </a:bodyPr>
          <a:lstStyle/>
          <a:p>
            <a:r>
              <a:rPr lang="en-US" dirty="0" smtClean="0"/>
              <a:t>Click to edit Master title style</a:t>
            </a:r>
            <a:endParaRPr lang="en-ZA" dirty="0"/>
          </a:p>
        </p:txBody>
      </p:sp>
      <p:sp>
        <p:nvSpPr>
          <p:cNvPr id="3" name="Text Placeholder 2"/>
          <p:cNvSpPr>
            <a:spLocks noGrp="1"/>
          </p:cNvSpPr>
          <p:nvPr>
            <p:ph type="body" idx="1"/>
          </p:nvPr>
        </p:nvSpPr>
        <p:spPr>
          <a:xfrm>
            <a:off x="628650" y="1825625"/>
            <a:ext cx="7886700" cy="41331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2"/>
            <a:r>
              <a:rPr lang="en-US" dirty="0" smtClean="0"/>
              <a:t>Fourth level</a:t>
            </a:r>
          </a:p>
          <a:p>
            <a:pPr lvl="3"/>
            <a:r>
              <a:rPr lang="en-US" dirty="0" smtClean="0"/>
              <a:t>Fifth level</a:t>
            </a:r>
            <a:endParaRPr lang="en-ZA"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0" y="6356351"/>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prstClr val="white"/>
              </a:solidFill>
            </a:endParaRPr>
          </a:p>
        </p:txBody>
      </p:sp>
      <p:grpSp>
        <p:nvGrpSpPr>
          <p:cNvPr id="8" name="Group 7"/>
          <p:cNvGrpSpPr/>
          <p:nvPr userDrawn="1"/>
        </p:nvGrpSpPr>
        <p:grpSpPr>
          <a:xfrm>
            <a:off x="6681337" y="6128580"/>
            <a:ext cx="2231977" cy="568312"/>
            <a:chOff x="5796034" y="4409282"/>
            <a:chExt cx="2231977" cy="568312"/>
          </a:xfrm>
        </p:grpSpPr>
        <p:pic>
          <p:nvPicPr>
            <p:cNvPr id="9" name="Picture 2" descr="Related image"/>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grpSp>
      <p:grpSp>
        <p:nvGrpSpPr>
          <p:cNvPr id="11" name="Group 10"/>
          <p:cNvGrpSpPr/>
          <p:nvPr userDrawn="1"/>
        </p:nvGrpSpPr>
        <p:grpSpPr>
          <a:xfrm>
            <a:off x="206423" y="6156315"/>
            <a:ext cx="2231977" cy="557994"/>
            <a:chOff x="206423" y="6156315"/>
            <a:chExt cx="2231977" cy="557994"/>
          </a:xfrm>
        </p:grpSpPr>
        <p:sp>
          <p:nvSpPr>
            <p:cNvPr id="12" name="Rectangle 11"/>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pic>
          <p:nvPicPr>
            <p:cNvPr id="13" name="Picture 2"/>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Footer Placeholder 4"/>
          <p:cNvSpPr txBox="1">
            <a:spLocks/>
          </p:cNvSpPr>
          <p:nvPr userDrawn="1"/>
        </p:nvSpPr>
        <p:spPr>
          <a:xfrm>
            <a:off x="3181350" y="6508751"/>
            <a:ext cx="30861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ZA" sz="1100" dirty="0" smtClean="0">
                <a:solidFill>
                  <a:prstClr val="white"/>
                </a:solidFill>
              </a:rPr>
              <a:t>Practical Guide for Subject Advisors</a:t>
            </a:r>
            <a:endParaRPr lang="en-US" sz="1100" dirty="0">
              <a:solidFill>
                <a:prstClr val="white"/>
              </a:solidFill>
            </a:endParaRPr>
          </a:p>
        </p:txBody>
      </p:sp>
    </p:spTree>
    <p:extLst>
      <p:ext uri="{BB962C8B-B14F-4D97-AF65-F5344CB8AC3E}">
        <p14:creationId xmlns:p14="http://schemas.microsoft.com/office/powerpoint/2010/main" val="283584246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hf sldNum="0" hdr="0" dt="0"/>
  <p:txStyles>
    <p:title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p:titleStyle>
    <p:bodyStyle>
      <a:lvl1pPr marL="517525" indent="-517525" algn="l" defTabSz="685800" rtl="0" eaLnBrk="1" latinLnBrk="0" hangingPunct="1">
        <a:lnSpc>
          <a:spcPct val="90000"/>
        </a:lnSpc>
        <a:spcBef>
          <a:spcPts val="750"/>
        </a:spcBef>
        <a:buFont typeface="Webdings" panose="05030102010509060703" pitchFamily="18" charset="2"/>
        <a:buChar char="4"/>
        <a:defRPr lang="en-US" sz="3000" b="0" i="0" kern="1200" dirty="0" smtClean="0">
          <a:solidFill>
            <a:schemeClr val="tx1"/>
          </a:solidFill>
          <a:latin typeface="+mn-lt"/>
          <a:ea typeface="+mn-ea"/>
          <a:cs typeface="Times New Roman"/>
        </a:defRPr>
      </a:lvl1pPr>
      <a:lvl2pPr marL="1082675" indent="-565150" algn="l" defTabSz="685800" rtl="0" eaLnBrk="1" latinLnBrk="0" hangingPunct="1">
        <a:lnSpc>
          <a:spcPct val="90000"/>
        </a:lnSpc>
        <a:spcBef>
          <a:spcPts val="375"/>
        </a:spcBef>
        <a:buClr>
          <a:schemeClr val="tx1"/>
        </a:buClr>
        <a:buFont typeface="Webdings" panose="05030102010509060703" pitchFamily="18" charset="2"/>
        <a:buChar char="4"/>
        <a:defRPr sz="2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11.jpeg"/><Relationship Id="rId4" Type="http://schemas.openxmlformats.org/officeDocument/2006/relationships/diagramLayout" Target="../diagrams/layout1.xml"/><Relationship Id="rId9" Type="http://schemas.openxmlformats.org/officeDocument/2006/relationships/image" Target="../media/image10.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14300" y="228600"/>
            <a:ext cx="8877300" cy="2133600"/>
          </a:xfrm>
        </p:spPr>
        <p:txBody>
          <a:bodyPr>
            <a:noAutofit/>
          </a:bodyPr>
          <a:lstStyle/>
          <a:p>
            <a:pPr marL="0" indent="0" algn="ctr">
              <a:lnSpc>
                <a:spcPct val="105000"/>
              </a:lnSpc>
              <a:spcBef>
                <a:spcPts val="0"/>
              </a:spcBef>
              <a:spcAft>
                <a:spcPts val="800"/>
              </a:spcAft>
              <a:buNone/>
            </a:pPr>
            <a:r>
              <a:rPr lang="en-US" sz="3200" b="1" dirty="0">
                <a:solidFill>
                  <a:srgbClr val="371D0C"/>
                </a:solidFill>
                <a:ea typeface="Calibri"/>
                <a:cs typeface="Times New Roman"/>
              </a:rPr>
              <a:t>INTEGRATING TECHNOLOGY IN THE CLASSROOM</a:t>
            </a:r>
          </a:p>
          <a:p>
            <a:pPr algn="ctr">
              <a:lnSpc>
                <a:spcPct val="105000"/>
              </a:lnSpc>
              <a:spcBef>
                <a:spcPts val="0"/>
              </a:spcBef>
              <a:spcAft>
                <a:spcPts val="800"/>
              </a:spcAft>
            </a:pPr>
            <a:endParaRPr lang="en-US" sz="3200" b="1" dirty="0">
              <a:solidFill>
                <a:srgbClr val="371D0C"/>
              </a:solidFill>
              <a:ea typeface="Calibri"/>
              <a:cs typeface="Times New Roman"/>
            </a:endParaRPr>
          </a:p>
          <a:p>
            <a:pPr marL="0" indent="0" algn="ctr">
              <a:lnSpc>
                <a:spcPct val="100000"/>
              </a:lnSpc>
              <a:spcBef>
                <a:spcPts val="0"/>
              </a:spcBef>
              <a:buNone/>
            </a:pPr>
            <a:r>
              <a:rPr lang="en-US" sz="2800" b="1" dirty="0" smtClean="0">
                <a:solidFill>
                  <a:srgbClr val="371D0C"/>
                </a:solidFill>
                <a:ea typeface="Calibri"/>
                <a:cs typeface="Times New Roman"/>
              </a:rPr>
              <a:t>Module 9: </a:t>
            </a:r>
            <a:r>
              <a:rPr lang="en-ZA" sz="2800" dirty="0" smtClean="0"/>
              <a:t>Professional Learning Communities with ICTS</a:t>
            </a:r>
            <a:endParaRPr lang="en-US" sz="2800" b="1" dirty="0">
              <a:solidFill>
                <a:srgbClr val="371D0C"/>
              </a:solidFill>
              <a:ea typeface="Calibri"/>
              <a:cs typeface="Times New Roman"/>
            </a:endParaRPr>
          </a:p>
        </p:txBody>
      </p:sp>
      <p:sp>
        <p:nvSpPr>
          <p:cNvPr id="4" name="TextBox 3"/>
          <p:cNvSpPr txBox="1"/>
          <p:nvPr/>
        </p:nvSpPr>
        <p:spPr>
          <a:xfrm>
            <a:off x="4343400" y="2667000"/>
            <a:ext cx="4648200" cy="1546577"/>
          </a:xfrm>
          <a:prstGeom prst="rect">
            <a:avLst/>
          </a:prstGeom>
          <a:noFill/>
        </p:spPr>
        <p:txBody>
          <a:bodyPr wrap="square" rtlCol="0">
            <a:spAutoFit/>
          </a:bodyPr>
          <a:lstStyle/>
          <a:p>
            <a:pPr algn="ctr" defTabSz="914400">
              <a:lnSpc>
                <a:spcPct val="105000"/>
              </a:lnSpc>
              <a:spcAft>
                <a:spcPts val="800"/>
              </a:spcAft>
            </a:pPr>
            <a:r>
              <a:rPr lang="en-US" b="1" i="1" dirty="0">
                <a:solidFill>
                  <a:prstClr val="white"/>
                </a:solidFill>
                <a:ea typeface="Calibri"/>
                <a:cs typeface="Times New Roman"/>
              </a:rPr>
              <a:t>“If we have a passion to keep learning, a will to innovate, and a capacity to problem-solve and collaborate, we can make great things happen for the children who we serve.” </a:t>
            </a:r>
            <a:br>
              <a:rPr lang="en-US" b="1" i="1" dirty="0">
                <a:solidFill>
                  <a:prstClr val="white"/>
                </a:solidFill>
                <a:ea typeface="Calibri"/>
                <a:cs typeface="Times New Roman"/>
              </a:rPr>
            </a:br>
            <a:r>
              <a:rPr lang="en-US" b="1" i="1" dirty="0">
                <a:solidFill>
                  <a:prstClr val="white"/>
                </a:solidFill>
                <a:ea typeface="Calibri"/>
                <a:cs typeface="Times New Roman"/>
              </a:rPr>
              <a:t>(Will Richardson, 2012)</a:t>
            </a:r>
            <a:endParaRPr lang="en-US" b="1" dirty="0">
              <a:solidFill>
                <a:prstClr val="white"/>
              </a:solidFill>
              <a:ea typeface="Calibri"/>
              <a:cs typeface="Times New Roman"/>
            </a:endParaRPr>
          </a:p>
        </p:txBody>
      </p:sp>
      <p:sp>
        <p:nvSpPr>
          <p:cNvPr id="2" name="Rectangle 1"/>
          <p:cNvSpPr/>
          <p:nvPr/>
        </p:nvSpPr>
        <p:spPr>
          <a:xfrm>
            <a:off x="0" y="990600"/>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“A Guide for </a:t>
            </a:r>
            <a:r>
              <a:rPr lang="en-US" sz="2400" b="1" dirty="0" smtClean="0">
                <a:solidFill>
                  <a:srgbClr val="DB6519"/>
                </a:solidFill>
                <a:ea typeface="Calibri"/>
                <a:cs typeface="Times New Roman"/>
              </a:rPr>
              <a:t>Subject Advisors”</a:t>
            </a:r>
            <a:r>
              <a:rPr lang="en-US" sz="2400" b="1" dirty="0">
                <a:solidFill>
                  <a:srgbClr val="DB6519"/>
                </a:solidFill>
                <a:ea typeface="Calibri"/>
                <a:cs typeface="Times New Roman"/>
              </a:rPr>
              <a:t> </a:t>
            </a:r>
            <a:endParaRPr lang="en-ZA" sz="2400" dirty="0">
              <a:solidFill>
                <a:srgbClr val="DB6519"/>
              </a:solidFill>
            </a:endParaRPr>
          </a:p>
        </p:txBody>
      </p:sp>
      <p:sp>
        <p:nvSpPr>
          <p:cNvPr id="5" name="Rectangle 4"/>
          <p:cNvSpPr/>
          <p:nvPr/>
        </p:nvSpPr>
        <p:spPr>
          <a:xfrm>
            <a:off x="0" y="1491309"/>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 </a:t>
            </a:r>
            <a:endParaRPr lang="en-ZA" sz="2400" dirty="0">
              <a:solidFill>
                <a:srgbClr val="DB6519"/>
              </a:solidFill>
            </a:endParaRPr>
          </a:p>
        </p:txBody>
      </p:sp>
    </p:spTree>
    <p:extLst>
      <p:ext uri="{BB962C8B-B14F-4D97-AF65-F5344CB8AC3E}">
        <p14:creationId xmlns:p14="http://schemas.microsoft.com/office/powerpoint/2010/main" val="3032131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Acronyms and abbreviations</a:t>
            </a:r>
            <a:endParaRPr lang="en-ZA" dirty="0"/>
          </a:p>
        </p:txBody>
      </p:sp>
      <p:sp>
        <p:nvSpPr>
          <p:cNvPr id="2" name="Rectangle 1"/>
          <p:cNvSpPr/>
          <p:nvPr/>
        </p:nvSpPr>
        <p:spPr>
          <a:xfrm>
            <a:off x="649799" y="1725888"/>
            <a:ext cx="8686800" cy="3954929"/>
          </a:xfrm>
          <a:prstGeom prst="rect">
            <a:avLst/>
          </a:prstGeom>
        </p:spPr>
        <p:txBody>
          <a:bodyPr wrap="square">
            <a:spAutoFit/>
          </a:bodyPr>
          <a:lstStyle/>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GDE</a:t>
            </a:r>
            <a:r>
              <a:rPr lang="en-ZA" dirty="0">
                <a:latin typeface="Calibri" panose="020F0502020204030204" pitchFamily="34" charset="0"/>
                <a:ea typeface="Calibri" panose="020F0502020204030204" pitchFamily="34" charset="0"/>
                <a:cs typeface="Times New Roman" panose="02020603050405020304" pitchFamily="18" charset="0"/>
              </a:rPr>
              <a:t>	</a:t>
            </a:r>
            <a:r>
              <a:rPr lang="en-ZA" sz="3200" dirty="0">
                <a:latin typeface="Calibri" panose="020F0502020204030204" pitchFamily="34" charset="0"/>
                <a:ea typeface="Calibri" panose="020F0502020204030204" pitchFamily="34" charset="0"/>
                <a:cs typeface="Times New Roman" panose="02020603050405020304" pitchFamily="18" charset="0"/>
              </a:rPr>
              <a:t>Gauteng Department of Education</a:t>
            </a:r>
          </a:p>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HOD	Head of Department</a:t>
            </a:r>
          </a:p>
          <a:p>
            <a:pPr marL="1255713" indent="-1255713">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ICTs	Information and Communications Technology</a:t>
            </a:r>
          </a:p>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SGB	School Governing Body</a:t>
            </a:r>
          </a:p>
          <a:p>
            <a:pPr>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SMT	Senior Management Team</a:t>
            </a:r>
          </a:p>
        </p:txBody>
      </p:sp>
      <p:grpSp>
        <p:nvGrpSpPr>
          <p:cNvPr id="6155" name="Group 243"/>
          <p:cNvGrpSpPr>
            <a:grpSpLocks/>
          </p:cNvGrpSpPr>
          <p:nvPr/>
        </p:nvGrpSpPr>
        <p:grpSpPr bwMode="auto">
          <a:xfrm>
            <a:off x="-22225" y="-63500"/>
            <a:ext cx="625475" cy="406400"/>
            <a:chOff x="0" y="0"/>
            <a:chExt cx="8312" cy="5939"/>
          </a:xfrm>
        </p:grpSpPr>
      </p:grpSp>
      <p:grpSp>
        <p:nvGrpSpPr>
          <p:cNvPr id="6167" name="Group 13"/>
          <p:cNvGrpSpPr>
            <a:grpSpLocks/>
          </p:cNvGrpSpPr>
          <p:nvPr/>
        </p:nvGrpSpPr>
        <p:grpSpPr bwMode="auto">
          <a:xfrm>
            <a:off x="-22225" y="-63500"/>
            <a:ext cx="625475" cy="406400"/>
            <a:chOff x="0" y="0"/>
            <a:chExt cx="8312" cy="5939"/>
          </a:xfrm>
        </p:grpSpPr>
      </p:grpSp>
      <p:grpSp>
        <p:nvGrpSpPr>
          <p:cNvPr id="6179" name="Group 35"/>
          <p:cNvGrpSpPr>
            <a:grpSpLocks/>
          </p:cNvGrpSpPr>
          <p:nvPr/>
        </p:nvGrpSpPr>
        <p:grpSpPr bwMode="auto">
          <a:xfrm>
            <a:off x="-3175" y="-14288"/>
            <a:ext cx="625475" cy="406401"/>
            <a:chOff x="0" y="0"/>
            <a:chExt cx="8312" cy="5939"/>
          </a:xfrm>
        </p:grpSpPr>
      </p:grpSp>
    </p:spTree>
    <p:extLst>
      <p:ext uri="{BB962C8B-B14F-4D97-AF65-F5344CB8AC3E}">
        <p14:creationId xmlns:p14="http://schemas.microsoft.com/office/powerpoint/2010/main" val="750817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54157"/>
            <a:ext cx="7543800" cy="527674"/>
          </a:xfrm>
        </p:spPr>
        <p:txBody>
          <a:bodyPr>
            <a:normAutofit fontScale="90000"/>
          </a:bodyPr>
          <a:lstStyle/>
          <a:p>
            <a:r>
              <a:rPr lang="en-ZA" dirty="0" smtClean="0"/>
              <a:t>Module 9: </a:t>
            </a:r>
            <a:r>
              <a:rPr lang="en-ZA" dirty="0"/>
              <a:t>PROFESSIONAL LEARNING COMMUNITIES </a:t>
            </a:r>
            <a:r>
              <a:rPr lang="en-ZA" dirty="0" smtClean="0"/>
              <a:t>WITH ICTS</a:t>
            </a:r>
            <a:endParaRPr lang="en-ZA" dirty="0"/>
          </a:p>
        </p:txBody>
      </p:sp>
      <p:sp>
        <p:nvSpPr>
          <p:cNvPr id="3" name="Content Placeholder 2"/>
          <p:cNvSpPr>
            <a:spLocks noGrp="1"/>
          </p:cNvSpPr>
          <p:nvPr>
            <p:ph idx="1"/>
          </p:nvPr>
        </p:nvSpPr>
        <p:spPr>
          <a:xfrm>
            <a:off x="400050" y="1752600"/>
            <a:ext cx="8743950" cy="3657600"/>
          </a:xfrm>
        </p:spPr>
        <p:txBody>
          <a:bodyPr>
            <a:noAutofit/>
          </a:bodyPr>
          <a:lstStyle/>
          <a:p>
            <a:pPr lvl="0"/>
            <a:r>
              <a:rPr lang="en-ZA" sz="2400" dirty="0"/>
              <a:t>Matthew Goniwe School of Leadership and Governance has adopted the 10:20:70 model for its course delivery. </a:t>
            </a:r>
            <a:endParaRPr lang="en-ZA" sz="2400" dirty="0" smtClean="0"/>
          </a:p>
          <a:p>
            <a:pPr lvl="0"/>
            <a:r>
              <a:rPr lang="en-ZA" sz="2400" dirty="0" smtClean="0"/>
              <a:t>The </a:t>
            </a:r>
            <a:r>
              <a:rPr lang="en-ZA" sz="2400" dirty="0"/>
              <a:t>10 and 20 % represents the learning that takes place in the classroom where 10% represents time spent on theory and 20 on practising opportunities through collaboration or simulation where possible. </a:t>
            </a:r>
            <a:endParaRPr lang="en-ZA" sz="2400" dirty="0" smtClean="0"/>
          </a:p>
          <a:p>
            <a:pPr lvl="0"/>
            <a:r>
              <a:rPr lang="en-ZA" sz="2400" dirty="0" smtClean="0"/>
              <a:t>The </a:t>
            </a:r>
            <a:r>
              <a:rPr lang="en-ZA" sz="2400" dirty="0"/>
              <a:t>70% is the learning that should take place in the work environment. On the other hand, CochranSmith and Lytle cited in Wood (2007) have developed a taxonomy of the types of knowledge needed in the complex teaching practice</a:t>
            </a:r>
          </a:p>
        </p:txBody>
      </p:sp>
    </p:spTree>
    <p:extLst>
      <p:ext uri="{BB962C8B-B14F-4D97-AF65-F5344CB8AC3E}">
        <p14:creationId xmlns:p14="http://schemas.microsoft.com/office/powerpoint/2010/main" val="3142175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Aim of this module</a:t>
            </a:r>
            <a:endParaRPr lang="en-ZA" dirty="0"/>
          </a:p>
        </p:txBody>
      </p:sp>
      <p:sp>
        <p:nvSpPr>
          <p:cNvPr id="3" name="Content Placeholder 2"/>
          <p:cNvSpPr>
            <a:spLocks noGrp="1"/>
          </p:cNvSpPr>
          <p:nvPr>
            <p:ph idx="1"/>
          </p:nvPr>
        </p:nvSpPr>
        <p:spPr>
          <a:xfrm>
            <a:off x="533400" y="2590800"/>
            <a:ext cx="8362950" cy="1371600"/>
          </a:xfrm>
        </p:spPr>
        <p:txBody>
          <a:bodyPr>
            <a:noAutofit/>
          </a:bodyPr>
          <a:lstStyle/>
          <a:p>
            <a:pPr marL="0" indent="0" algn="ctr">
              <a:buNone/>
            </a:pPr>
            <a:r>
              <a:rPr lang="en-ZA" sz="3600" i="1" dirty="0" smtClean="0">
                <a:solidFill>
                  <a:schemeClr val="accent2">
                    <a:lumMod val="75000"/>
                  </a:schemeClr>
                </a:solidFill>
              </a:rPr>
              <a:t>To </a:t>
            </a:r>
            <a:r>
              <a:rPr lang="en-ZA" sz="3600" i="1" dirty="0">
                <a:solidFill>
                  <a:schemeClr val="accent2">
                    <a:lumMod val="75000"/>
                  </a:schemeClr>
                </a:solidFill>
              </a:rPr>
              <a:t>acquire expertise in supporting teachers in their PLCs that are subject-based</a:t>
            </a:r>
          </a:p>
        </p:txBody>
      </p:sp>
    </p:spTree>
    <p:extLst>
      <p:ext uri="{BB962C8B-B14F-4D97-AF65-F5344CB8AC3E}">
        <p14:creationId xmlns:p14="http://schemas.microsoft.com/office/powerpoint/2010/main" val="3551887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objectives</a:t>
            </a:r>
            <a:endParaRPr lang="en-ZA" dirty="0"/>
          </a:p>
        </p:txBody>
      </p:sp>
      <p:sp>
        <p:nvSpPr>
          <p:cNvPr id="5" name="Content Placeholder 4"/>
          <p:cNvSpPr>
            <a:spLocks noGrp="1"/>
          </p:cNvSpPr>
          <p:nvPr>
            <p:ph idx="1"/>
          </p:nvPr>
        </p:nvSpPr>
        <p:spPr>
          <a:xfrm>
            <a:off x="609600" y="1828800"/>
            <a:ext cx="8382000" cy="2971800"/>
          </a:xfrm>
        </p:spPr>
        <p:txBody>
          <a:bodyPr>
            <a:noAutofit/>
          </a:bodyPr>
          <a:lstStyle/>
          <a:p>
            <a:pPr marL="465138" lvl="0" indent="-465138"/>
            <a:r>
              <a:rPr lang="en-AU" sz="3200" dirty="0"/>
              <a:t>to understand how PLCs work online</a:t>
            </a:r>
            <a:endParaRPr lang="en-ZA" sz="3200" dirty="0"/>
          </a:p>
          <a:p>
            <a:pPr marL="465138" lvl="0" indent="-465138"/>
            <a:r>
              <a:rPr lang="en-AU" sz="3200" dirty="0"/>
              <a:t>to know how to help teachers to form subject PLCs online</a:t>
            </a:r>
            <a:endParaRPr lang="en-ZA" sz="3200" dirty="0"/>
          </a:p>
          <a:p>
            <a:pPr marL="465138" indent="-465138"/>
            <a:r>
              <a:rPr lang="en-ZA" sz="3200" dirty="0"/>
              <a:t>to support teachers in their subject PLCs online</a:t>
            </a:r>
          </a:p>
        </p:txBody>
      </p:sp>
    </p:spTree>
    <p:extLst>
      <p:ext uri="{BB962C8B-B14F-4D97-AF65-F5344CB8AC3E}">
        <p14:creationId xmlns:p14="http://schemas.microsoft.com/office/powerpoint/2010/main" val="668968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HOW PLCS WORK ONLINE</a:t>
            </a:r>
          </a:p>
        </p:txBody>
      </p:sp>
      <p:sp>
        <p:nvSpPr>
          <p:cNvPr id="5" name="Content Placeholder 4"/>
          <p:cNvSpPr>
            <a:spLocks noGrp="1"/>
          </p:cNvSpPr>
          <p:nvPr>
            <p:ph idx="1"/>
          </p:nvPr>
        </p:nvSpPr>
        <p:spPr>
          <a:xfrm>
            <a:off x="533400" y="1447800"/>
            <a:ext cx="8382000" cy="4572000"/>
          </a:xfrm>
        </p:spPr>
        <p:txBody>
          <a:bodyPr>
            <a:noAutofit/>
          </a:bodyPr>
          <a:lstStyle/>
          <a:p>
            <a:pPr marL="465138" lvl="0" indent="-465138"/>
            <a:r>
              <a:rPr lang="en-ZA" sz="2800" dirty="0"/>
              <a:t>According to the description above, knowledge-in-practice is tacit knowledge, which is what teachers are able to do without thinking. </a:t>
            </a:r>
            <a:endParaRPr lang="en-ZA" sz="2800" dirty="0" smtClean="0"/>
          </a:p>
          <a:p>
            <a:pPr marL="465138" lvl="0" indent="-465138"/>
            <a:r>
              <a:rPr lang="en-ZA" sz="2800" dirty="0" smtClean="0"/>
              <a:t>Knowledge-of-practice </a:t>
            </a:r>
            <a:r>
              <a:rPr lang="en-ZA" sz="2800" dirty="0"/>
              <a:t>then enables teachers </a:t>
            </a:r>
            <a:r>
              <a:rPr lang="en-ZA" sz="2800" dirty="0" smtClean="0"/>
              <a:t>to become </a:t>
            </a:r>
            <a:r>
              <a:rPr lang="en-ZA" sz="2800" dirty="0"/>
              <a:t>aware of the tacit knowledge to the extent that they are able to express it as they share with their colleagues. </a:t>
            </a:r>
            <a:endParaRPr lang="en-ZA" sz="2800" dirty="0" smtClean="0"/>
          </a:p>
          <a:p>
            <a:pPr marL="465138" lvl="0" indent="-465138"/>
            <a:r>
              <a:rPr lang="en-ZA" sz="2800" dirty="0" smtClean="0"/>
              <a:t>In </a:t>
            </a:r>
            <a:r>
              <a:rPr lang="en-ZA" sz="2800" dirty="0"/>
              <a:t>cases like that, Wood argues that “Over time, schools become places not only for learning but also for deliberate construction and dissemination of knowledge borne of research” (2007:284). </a:t>
            </a:r>
          </a:p>
        </p:txBody>
      </p:sp>
    </p:spTree>
    <p:extLst>
      <p:ext uri="{BB962C8B-B14F-4D97-AF65-F5344CB8AC3E}">
        <p14:creationId xmlns:p14="http://schemas.microsoft.com/office/powerpoint/2010/main" val="1152673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6762750" cy="549274"/>
          </a:xfrm>
        </p:spPr>
        <p:txBody>
          <a:bodyPr/>
          <a:lstStyle/>
          <a:p>
            <a:r>
              <a:rPr lang="en-ZA" dirty="0" smtClean="0"/>
              <a:t>Activity 9.1</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9.1 on page 76 of your workbook </a:t>
            </a:r>
            <a:endParaRPr lang="en-ZA" sz="3200" i="1" dirty="0"/>
          </a:p>
        </p:txBody>
      </p:sp>
    </p:spTree>
    <p:extLst>
      <p:ext uri="{BB962C8B-B14F-4D97-AF65-F5344CB8AC3E}">
        <p14:creationId xmlns:p14="http://schemas.microsoft.com/office/powerpoint/2010/main" val="4117636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The End</a:t>
            </a:r>
          </a:p>
        </p:txBody>
      </p:sp>
      <p:sp>
        <p:nvSpPr>
          <p:cNvPr id="7" name="Content Placeholder 2"/>
          <p:cNvSpPr txBox="1">
            <a:spLocks/>
          </p:cNvSpPr>
          <p:nvPr/>
        </p:nvSpPr>
        <p:spPr>
          <a:xfrm>
            <a:off x="835848" y="1524000"/>
            <a:ext cx="4500563" cy="2798223"/>
          </a:xfrm>
          <a:prstGeom prst="rect">
            <a:avLst/>
          </a:prstGeom>
        </p:spPr>
        <p:txBody>
          <a:bodyP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ZA" sz="2100" i="1" dirty="0">
              <a:solidFill>
                <a:srgbClr val="036364"/>
              </a:solidFill>
            </a:endParaRPr>
          </a:p>
          <a:p>
            <a:endParaRPr lang="en-ZA" sz="2100" i="1" dirty="0">
              <a:solidFill>
                <a:srgbClr val="036364"/>
              </a:solidFill>
            </a:endParaRPr>
          </a:p>
          <a:p>
            <a:pPr algn="ctr"/>
            <a:r>
              <a:rPr lang="en-ZA" sz="2100" i="1" dirty="0">
                <a:solidFill>
                  <a:srgbClr val="036364"/>
                </a:solidFill>
              </a:rPr>
              <a:t>Thank you for participating in this module. </a:t>
            </a:r>
            <a:br>
              <a:rPr lang="en-ZA" sz="2100" i="1" dirty="0">
                <a:solidFill>
                  <a:srgbClr val="036364"/>
                </a:solidFill>
              </a:rPr>
            </a:br>
            <a:r>
              <a:rPr lang="en-ZA" sz="2100" i="1" dirty="0">
                <a:solidFill>
                  <a:srgbClr val="036364"/>
                </a:solidFill>
              </a:rPr>
              <a:t/>
            </a:r>
            <a:br>
              <a:rPr lang="en-ZA" sz="2100" i="1" dirty="0">
                <a:solidFill>
                  <a:srgbClr val="036364"/>
                </a:solidFill>
              </a:rPr>
            </a:br>
            <a:r>
              <a:rPr lang="en-ZA" sz="2100" i="1" dirty="0">
                <a:solidFill>
                  <a:srgbClr val="036364"/>
                </a:solidFill>
              </a:rPr>
              <a:t>We trust you gained much to set the pace in integrating ICTs in learning and teaching in your school.</a:t>
            </a:r>
          </a:p>
        </p:txBody>
      </p:sp>
      <p:pic>
        <p:nvPicPr>
          <p:cNvPr id="3" name="Picture 2"/>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355461" y="2133600"/>
            <a:ext cx="3200400" cy="3200400"/>
          </a:xfrm>
          <a:prstGeom prst="rect">
            <a:avLst/>
          </a:prstGeom>
        </p:spPr>
      </p:pic>
    </p:spTree>
    <p:extLst>
      <p:ext uri="{BB962C8B-B14F-4D97-AF65-F5344CB8AC3E}">
        <p14:creationId xmlns:p14="http://schemas.microsoft.com/office/powerpoint/2010/main" val="101180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OF THE DAY: MODULE 9</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57024547"/>
              </p:ext>
            </p:extLst>
          </p:nvPr>
        </p:nvGraphicFramePr>
        <p:xfrm>
          <a:off x="914400" y="2286000"/>
          <a:ext cx="7315199" cy="2514600"/>
        </p:xfrm>
        <a:graphic>
          <a:graphicData uri="http://schemas.openxmlformats.org/drawingml/2006/table">
            <a:tbl>
              <a:tblPr firstRow="1" firstCol="1" bandRow="1"/>
              <a:tblGrid>
                <a:gridCol w="3112950">
                  <a:extLst>
                    <a:ext uri="{9D8B030D-6E8A-4147-A177-3AD203B41FA5}">
                      <a16:colId xmlns:a16="http://schemas.microsoft.com/office/drawing/2014/main" xmlns="" val="20000"/>
                    </a:ext>
                  </a:extLst>
                </a:gridCol>
                <a:gridCol w="4202249">
                  <a:extLst>
                    <a:ext uri="{9D8B030D-6E8A-4147-A177-3AD203B41FA5}">
                      <a16:colId xmlns:a16="http://schemas.microsoft.com/office/drawing/2014/main" xmlns="" val="20001"/>
                    </a:ext>
                  </a:extLst>
                </a:gridCol>
              </a:tblGrid>
              <a:tr h="502920">
                <a:tc>
                  <a:txBody>
                    <a:bodyPr/>
                    <a:lstStyle/>
                    <a:p>
                      <a:pPr algn="ctr">
                        <a:lnSpc>
                          <a:spcPct val="150000"/>
                        </a:lnSpc>
                        <a:spcBef>
                          <a:spcPts val="300"/>
                        </a:spcBef>
                        <a:spcAft>
                          <a:spcPts val="720"/>
                        </a:spcAft>
                      </a:pPr>
                      <a:r>
                        <a:rPr lang="en-GB"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Time</a:t>
                      </a:r>
                      <a:endParaRPr lang="en-ZA"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50000"/>
                        </a:lnSpc>
                        <a:spcBef>
                          <a:spcPts val="300"/>
                        </a:spcBef>
                        <a:spcAft>
                          <a:spcPts val="720"/>
                        </a:spcAft>
                      </a:pPr>
                      <a:r>
                        <a:rPr lang="en-GB"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Detail</a:t>
                      </a:r>
                      <a:endParaRPr lang="en-ZA"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xmlns="" val="10000"/>
                  </a:ext>
                </a:extLst>
              </a:tr>
              <a:tr h="502920">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08:00-08:05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Welcome and Introduction, Slides 1-2</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02920">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08:04-08:30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3-10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2"/>
                  </a:ext>
                </a:extLst>
              </a:tr>
              <a:tr h="502920">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08:30-09:20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11-15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502920">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09:20-09:250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300"/>
                        </a:spcBef>
                        <a:spcAft>
                          <a:spcPts val="72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PACK UP AND DEPART, Slide 16</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29144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
            </a:r>
            <a:br>
              <a:rPr lang="en-US" b="1" dirty="0"/>
            </a:br>
            <a:r>
              <a:rPr lang="en-US" sz="3100" b="1" dirty="0"/>
              <a:t>COPYRIGHT </a:t>
            </a:r>
            <a:r>
              <a:rPr lang="en-US" b="1" dirty="0"/>
              <a:t/>
            </a:r>
            <a:br>
              <a:rPr lang="en-US" b="1" dirty="0"/>
            </a:br>
            <a:endParaRPr lang="en-US" dirty="0"/>
          </a:p>
        </p:txBody>
      </p:sp>
      <p:sp>
        <p:nvSpPr>
          <p:cNvPr id="3" name="Content Placeholder 2"/>
          <p:cNvSpPr>
            <a:spLocks noGrp="1"/>
          </p:cNvSpPr>
          <p:nvPr>
            <p:ph idx="1"/>
          </p:nvPr>
        </p:nvSpPr>
        <p:spPr/>
        <p:txBody>
          <a:bodyPr>
            <a:noAutofit/>
          </a:bodyPr>
          <a:lstStyle/>
          <a:p>
            <a:pPr marL="0" marR="0" indent="0" algn="ctr">
              <a:lnSpc>
                <a:spcPct val="105000"/>
              </a:lnSpc>
              <a:spcBef>
                <a:spcPts val="0"/>
              </a:spcBef>
              <a:spcAft>
                <a:spcPts val="800"/>
              </a:spcAft>
              <a:buNone/>
            </a:pPr>
            <a:r>
              <a:rPr lang="en-US" sz="2400" i="1" dirty="0">
                <a:solidFill>
                  <a:srgbClr val="006666"/>
                </a:solidFill>
                <a:effectLst/>
                <a:latin typeface="Arial"/>
                <a:ea typeface="Calibri"/>
                <a:cs typeface="Times New Roman"/>
              </a:rPr>
              <a:t>This work is protected by the Copyright Act 98 of 1978. No part of this work may be reproduced or transmitted in any form or by any means, electronic or mechanical, including photocopying, recording or by any information storage and retrieval system, without permission in writing from Matthew Goniwe School of Leadership and Governance. </a:t>
            </a:r>
            <a:endParaRPr lang="en-US" sz="2400" dirty="0">
              <a:solidFill>
                <a:srgbClr val="006666"/>
              </a:solidFill>
              <a:ea typeface="Calibri"/>
              <a:cs typeface="Times New Roman"/>
            </a:endParaRPr>
          </a:p>
        </p:txBody>
      </p:sp>
    </p:spTree>
    <p:extLst>
      <p:ext uri="{BB962C8B-B14F-4D97-AF65-F5344CB8AC3E}">
        <p14:creationId xmlns:p14="http://schemas.microsoft.com/office/powerpoint/2010/main" val="2950000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PROGRAM</a:t>
            </a:r>
            <a:endParaRPr lang="en-US" dirty="0">
              <a:solidFill>
                <a:schemeClr val="bg1"/>
              </a:solidFill>
            </a:endParaRPr>
          </a:p>
        </p:txBody>
      </p:sp>
      <p:sp>
        <p:nvSpPr>
          <p:cNvPr id="5" name="Content Placeholder 4"/>
          <p:cNvSpPr>
            <a:spLocks noGrp="1"/>
          </p:cNvSpPr>
          <p:nvPr>
            <p:ph idx="1"/>
          </p:nvPr>
        </p:nvSpPr>
        <p:spPr>
          <a:xfrm>
            <a:off x="609600" y="1524000"/>
            <a:ext cx="8229600" cy="4133138"/>
          </a:xfrm>
        </p:spPr>
        <p:txBody>
          <a:bodyPr>
            <a:noAutofit/>
          </a:bodyPr>
          <a:lstStyle/>
          <a:p>
            <a:r>
              <a:rPr lang="en-ZA" sz="2800" dirty="0">
                <a:latin typeface="Calibri" panose="020F0502020204030204" pitchFamily="34" charset="0"/>
                <a:ea typeface="Calibri" panose="020F0502020204030204" pitchFamily="34" charset="0"/>
                <a:cs typeface="Times New Roman" panose="02020603050405020304" pitchFamily="18" charset="0"/>
              </a:rPr>
              <a:t>The programme aims at capacitating Subject Advisors to drive and support curriculum delivery through technology-based teaching in the </a:t>
            </a:r>
            <a:r>
              <a:rPr lang="en-ZA" sz="2800" dirty="0" smtClean="0">
                <a:latin typeface="Calibri" panose="020F0502020204030204" pitchFamily="34" charset="0"/>
                <a:ea typeface="Calibri" panose="020F0502020204030204" pitchFamily="34" charset="0"/>
                <a:cs typeface="Times New Roman" panose="02020603050405020304" pitchFamily="18" charset="0"/>
              </a:rPr>
              <a:t>classroom</a:t>
            </a:r>
          </a:p>
          <a:p>
            <a:r>
              <a:rPr lang="en-ZA" sz="2800" dirty="0"/>
              <a:t>T</a:t>
            </a:r>
            <a:r>
              <a:rPr lang="en-ZA" sz="2800" dirty="0" smtClean="0"/>
              <a:t>heir </a:t>
            </a:r>
            <a:r>
              <a:rPr lang="en-ZA" sz="2800" dirty="0"/>
              <a:t>knowledge and role in the curriculum interpretation, delivery and assessment is the basis on which the technology must be utilised in supporting what happens in the </a:t>
            </a:r>
            <a:r>
              <a:rPr lang="en-ZA" sz="2800" dirty="0" smtClean="0"/>
              <a:t>classroom</a:t>
            </a:r>
          </a:p>
          <a:p>
            <a:r>
              <a:rPr lang="en-ZA" sz="2800" dirty="0" smtClean="0"/>
              <a:t>Without </a:t>
            </a:r>
            <a:r>
              <a:rPr lang="en-ZA" sz="2800" dirty="0"/>
              <a:t>this fundamental understanding, the use of digital technology in particular will remain trivial to the successful implementation of </a:t>
            </a:r>
            <a:r>
              <a:rPr lang="en-ZA" sz="2800" dirty="0" smtClean="0"/>
              <a:t>the </a:t>
            </a:r>
            <a:r>
              <a:rPr lang="en-ZA" sz="2800" dirty="0"/>
              <a:t>of the curriculum</a:t>
            </a:r>
          </a:p>
        </p:txBody>
      </p:sp>
    </p:spTree>
    <p:extLst>
      <p:ext uri="{BB962C8B-B14F-4D97-AF65-F5344CB8AC3E}">
        <p14:creationId xmlns:p14="http://schemas.microsoft.com/office/powerpoint/2010/main" val="2248869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solidFill>
                <a:schemeClr val="bg1"/>
              </a:solidFill>
            </a:endParaRPr>
          </a:p>
        </p:txBody>
      </p:sp>
      <p:sp>
        <p:nvSpPr>
          <p:cNvPr id="5" name="Content Placeholder 4"/>
          <p:cNvSpPr>
            <a:spLocks noGrp="1"/>
          </p:cNvSpPr>
          <p:nvPr>
            <p:ph idx="1"/>
          </p:nvPr>
        </p:nvSpPr>
        <p:spPr>
          <a:xfrm>
            <a:off x="685800" y="1600200"/>
            <a:ext cx="7886700" cy="4133138"/>
          </a:xfrm>
        </p:spPr>
        <p:txBody>
          <a:bodyPr>
            <a:noAutofit/>
          </a:bodyPr>
          <a:lstStyle/>
          <a:p>
            <a:r>
              <a:rPr lang="en-ZA" sz="2800" dirty="0"/>
              <a:t>The programme is intended to result in the following learning outcomes:</a:t>
            </a:r>
          </a:p>
          <a:p>
            <a:pPr lvl="1"/>
            <a:r>
              <a:rPr lang="en-AU" sz="2800" dirty="0"/>
              <a:t>Make clear what a curriculum specialist/subject advisor’s role is in the context of Information and Communication Technology (ICT)</a:t>
            </a:r>
            <a:endParaRPr lang="en-ZA" sz="2800" dirty="0"/>
          </a:p>
          <a:p>
            <a:pPr lvl="1"/>
            <a:r>
              <a:rPr lang="en-AU" sz="2800" dirty="0"/>
              <a:t>Provide Knowledge, Skills and Attitudes needed to operate in a digital environment as a subject specialist</a:t>
            </a:r>
            <a:endParaRPr lang="en-ZA" sz="2800" dirty="0"/>
          </a:p>
          <a:p>
            <a:pPr lvl="1"/>
            <a:r>
              <a:rPr lang="en-ZA" sz="2800" dirty="0"/>
              <a:t>Give guidance on how best to  support teachers in their delivery of the curriculum through ICT</a:t>
            </a:r>
          </a:p>
        </p:txBody>
      </p:sp>
    </p:spTree>
    <p:extLst>
      <p:ext uri="{BB962C8B-B14F-4D97-AF65-F5344CB8AC3E}">
        <p14:creationId xmlns:p14="http://schemas.microsoft.com/office/powerpoint/2010/main" val="12566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p:cNvGrpSpPr>
          <p:nvPr/>
        </p:nvGrpSpPr>
        <p:grpSpPr>
          <a:xfrm>
            <a:off x="304800" y="1758212"/>
            <a:ext cx="8534400" cy="3810000"/>
            <a:chOff x="1" y="0"/>
            <a:chExt cx="6257925" cy="3571875"/>
          </a:xfrm>
        </p:grpSpPr>
        <p:graphicFrame>
          <p:nvGraphicFramePr>
            <p:cNvPr id="6" name="Diagram 5"/>
            <p:cNvGraphicFramePr/>
            <p:nvPr>
              <p:extLst>
                <p:ext uri="{D42A27DB-BD31-4B8C-83A1-F6EECF244321}">
                  <p14:modId xmlns:p14="http://schemas.microsoft.com/office/powerpoint/2010/main" val="1957827366"/>
                </p:ext>
              </p:extLst>
            </p:nvPr>
          </p:nvGraphicFramePr>
          <p:xfrm>
            <a:off x="1" y="0"/>
            <a:ext cx="6257925" cy="3571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0960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9525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743075"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23825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Program Files (x86)\Microsoft Office\MEDIA\CAGCAT10\j0301252.wmf"/>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93670" y="568809"/>
              <a:ext cx="1172728" cy="139334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C:\Users\SalomeM.MGSL\AppData\Local\Microsoft\Windows\Temporary Internet Files\Content.IE5\WXVQWBOT\classroomCartoon[1].jpg"/>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35047" y="549759"/>
              <a:ext cx="1485900" cy="1412824"/>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23" name="Title 1"/>
          <p:cNvSpPr txBox="1">
            <a:spLocks/>
          </p:cNvSpPr>
          <p:nvPr/>
        </p:nvSpPr>
        <p:spPr>
          <a:xfrm>
            <a:off x="1733550" y="571500"/>
            <a:ext cx="7886700" cy="6096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a:lstStyle>
          <a:p>
            <a:r>
              <a:rPr lang="en-ZA" dirty="0"/>
              <a:t>THE 10:20:70 </a:t>
            </a:r>
            <a:r>
              <a:rPr lang="en-ZA" dirty="0" smtClean="0"/>
              <a:t>FRAMEWORK</a:t>
            </a:r>
            <a:endParaRPr lang="en-ZA" dirty="0"/>
          </a:p>
        </p:txBody>
      </p:sp>
      <p:sp>
        <p:nvSpPr>
          <p:cNvPr id="22" name="Rectangle 21"/>
          <p:cNvSpPr/>
          <p:nvPr/>
        </p:nvSpPr>
        <p:spPr>
          <a:xfrm>
            <a:off x="1143114" y="1388880"/>
            <a:ext cx="7050831" cy="369332"/>
          </a:xfrm>
          <a:prstGeom prst="rect">
            <a:avLst/>
          </a:prstGeom>
        </p:spPr>
        <p:txBody>
          <a:bodyPr wrap="square">
            <a:spAutoFit/>
          </a:bodyPr>
          <a:lstStyle/>
          <a:p>
            <a:pPr lvl="0" algn="ctr" defTabSz="914400" eaLnBrk="0" fontAlgn="base" hangingPunct="0">
              <a:spcBef>
                <a:spcPct val="0"/>
              </a:spcBef>
              <a:spcAft>
                <a:spcPct val="0"/>
              </a:spcAft>
            </a:pPr>
            <a:r>
              <a:rPr lang="en-US" altLang="en-US" b="1" dirty="0" smtClean="0">
                <a:latin typeface="Calibri" panose="020F0502020204030204" pitchFamily="34" charset="0"/>
                <a:ea typeface="Calibri" panose="020F0502020204030204" pitchFamily="34" charset="0"/>
                <a:cs typeface="Arial" panose="020B0604020202020204" pitchFamily="34" charset="0"/>
              </a:rPr>
              <a:t>FOR </a:t>
            </a:r>
            <a:r>
              <a:rPr lang="en-US" altLang="en-US" b="1" dirty="0">
                <a:latin typeface="Calibri" panose="020F0502020204030204" pitchFamily="34" charset="0"/>
                <a:ea typeface="Calibri" panose="020F0502020204030204" pitchFamily="34" charset="0"/>
                <a:cs typeface="Arial" panose="020B0604020202020204" pitchFamily="34" charset="0"/>
              </a:rPr>
              <a:t>CONTINUOUS PROFESSIONAL TEACHER DEVELOPMENT</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503904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MODULES</a:t>
            </a:r>
            <a:endParaRPr lang="en-US" dirty="0">
              <a:solidFill>
                <a:schemeClr val="bg1"/>
              </a:solidFill>
            </a:endParaRPr>
          </a:p>
        </p:txBody>
      </p:sp>
      <p:graphicFrame>
        <p:nvGraphicFramePr>
          <p:cNvPr id="8" name="Table 7"/>
          <p:cNvGraphicFramePr>
            <a:graphicFrameLocks noGrp="1"/>
          </p:cNvGraphicFramePr>
          <p:nvPr>
            <p:extLst/>
          </p:nvPr>
        </p:nvGraphicFramePr>
        <p:xfrm>
          <a:off x="457200" y="1371600"/>
          <a:ext cx="8382000" cy="4099968"/>
        </p:xfrm>
        <a:graphic>
          <a:graphicData uri="http://schemas.openxmlformats.org/drawingml/2006/table">
            <a:tbl>
              <a:tblPr firstRow="1" firstCol="1" bandRow="1"/>
              <a:tblGrid>
                <a:gridCol w="437780">
                  <a:extLst>
                    <a:ext uri="{9D8B030D-6E8A-4147-A177-3AD203B41FA5}">
                      <a16:colId xmlns:a16="http://schemas.microsoft.com/office/drawing/2014/main" xmlns="" val="20000"/>
                    </a:ext>
                  </a:extLst>
                </a:gridCol>
                <a:gridCol w="5104801">
                  <a:extLst>
                    <a:ext uri="{9D8B030D-6E8A-4147-A177-3AD203B41FA5}">
                      <a16:colId xmlns:a16="http://schemas.microsoft.com/office/drawing/2014/main" xmlns="" val="20001"/>
                    </a:ext>
                  </a:extLst>
                </a:gridCol>
                <a:gridCol w="2839419">
                  <a:extLst>
                    <a:ext uri="{9D8B030D-6E8A-4147-A177-3AD203B41FA5}">
                      <a16:colId xmlns:a16="http://schemas.microsoft.com/office/drawing/2014/main" xmlns="" val="20002"/>
                    </a:ext>
                  </a:extLst>
                </a:gridCol>
              </a:tblGrid>
              <a:tr h="365673">
                <a:tc>
                  <a:txBody>
                    <a:bodyPr/>
                    <a:lstStyle/>
                    <a:p>
                      <a:pPr algn="just">
                        <a:lnSpc>
                          <a:spcPct val="115000"/>
                        </a:lnSpc>
                        <a:spcBef>
                          <a:spcPts val="720"/>
                        </a:spcBef>
                        <a:spcAft>
                          <a:spcPts val="720"/>
                        </a:spcAft>
                      </a:pPr>
                      <a:r>
                        <a:rPr lang="en-US"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18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OUTCOMES/TOPICS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1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xmlns="" val="10000"/>
                  </a:ext>
                </a:extLst>
              </a:tr>
              <a:tr h="443239">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1.</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Introduction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1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2.</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What is ICT Pedagogical Integration?</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2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2"/>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3.</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The CoPAF Model</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3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Available resources for subject teaching and learning</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4"/>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e-Assessment/ Automated Assessment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Managing an ICT classroom environment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6"/>
                  </a:ext>
                </a:extLst>
              </a:tr>
              <a:tr h="731345">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to support a teacher in a traditional and a digital classroom environment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Development of materials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8"/>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9.</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Professional Learning Communities (PLCs) with ICTs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Module 9</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1652223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Notional hours</a:t>
            </a:r>
            <a:endParaRPr lang="en-ZA" dirty="0"/>
          </a:p>
        </p:txBody>
      </p:sp>
      <p:graphicFrame>
        <p:nvGraphicFramePr>
          <p:cNvPr id="7" name="Table 6"/>
          <p:cNvGraphicFramePr>
            <a:graphicFrameLocks noGrp="1"/>
          </p:cNvGraphicFramePr>
          <p:nvPr>
            <p:extLst/>
          </p:nvPr>
        </p:nvGraphicFramePr>
        <p:xfrm>
          <a:off x="381000" y="1371600"/>
          <a:ext cx="8382000" cy="4192660"/>
        </p:xfrm>
        <a:graphic>
          <a:graphicData uri="http://schemas.openxmlformats.org/drawingml/2006/table">
            <a:tbl>
              <a:tblPr firstRow="1" firstCol="1" bandRow="1"/>
              <a:tblGrid>
                <a:gridCol w="415586">
                  <a:extLst>
                    <a:ext uri="{9D8B030D-6E8A-4147-A177-3AD203B41FA5}">
                      <a16:colId xmlns:a16="http://schemas.microsoft.com/office/drawing/2014/main" xmlns="" val="20000"/>
                    </a:ext>
                  </a:extLst>
                </a:gridCol>
                <a:gridCol w="3083943">
                  <a:extLst>
                    <a:ext uri="{9D8B030D-6E8A-4147-A177-3AD203B41FA5}">
                      <a16:colId xmlns:a16="http://schemas.microsoft.com/office/drawing/2014/main" xmlns="" val="20001"/>
                    </a:ext>
                  </a:extLst>
                </a:gridCol>
                <a:gridCol w="1027981">
                  <a:extLst>
                    <a:ext uri="{9D8B030D-6E8A-4147-A177-3AD203B41FA5}">
                      <a16:colId xmlns:a16="http://schemas.microsoft.com/office/drawing/2014/main" xmlns="" val="20002"/>
                    </a:ext>
                  </a:extLst>
                </a:gridCol>
                <a:gridCol w="2767642">
                  <a:extLst>
                    <a:ext uri="{9D8B030D-6E8A-4147-A177-3AD203B41FA5}">
                      <a16:colId xmlns:a16="http://schemas.microsoft.com/office/drawing/2014/main" xmlns="" val="20003"/>
                    </a:ext>
                  </a:extLst>
                </a:gridCol>
                <a:gridCol w="1086848">
                  <a:extLst>
                    <a:ext uri="{9D8B030D-6E8A-4147-A177-3AD203B41FA5}">
                      <a16:colId xmlns:a16="http://schemas.microsoft.com/office/drawing/2014/main" xmlns="" val="20004"/>
                    </a:ext>
                  </a:extLst>
                </a:gridCol>
              </a:tblGrid>
              <a:tr h="397051">
                <a:tc>
                  <a:txBody>
                    <a:bodyPr/>
                    <a:lstStyle/>
                    <a:p>
                      <a:pPr algn="just">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CONTACT SESSION</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NOTIONAL HOURS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xmlns="" val="10000"/>
                  </a:ext>
                </a:extLst>
              </a:tr>
              <a:tr h="595577">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1:</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Introduction and orientation of Subject Advisors in their roles and responsibilities as curriculum specialists in a digital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03694">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2:</a:t>
                      </a:r>
                      <a:r>
                        <a:rPr lang="en-GB" sz="1100" dirty="0">
                          <a:effectLst/>
                          <a:latin typeface="Calibri" panose="020F0502020204030204" pitchFamily="34" charset="0"/>
                          <a:ea typeface="Calibri" panose="020F0502020204030204" pitchFamily="34" charset="0"/>
                          <a:cs typeface="Times New Roman" panose="02020603050405020304" pitchFamily="18" charset="0"/>
                        </a:rPr>
                        <a:t> What is ICT Pedagogical Integration?</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2"/>
                  </a:ext>
                </a:extLst>
              </a:tr>
              <a:tr h="198526">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3:</a:t>
                      </a:r>
                      <a:r>
                        <a:rPr lang="en-GB" sz="1100" dirty="0">
                          <a:effectLst/>
                          <a:latin typeface="Calibri" panose="020F0502020204030204" pitchFamily="34" charset="0"/>
                          <a:ea typeface="Calibri" panose="020F0502020204030204" pitchFamily="34" charset="0"/>
                          <a:cs typeface="Times New Roman" panose="02020603050405020304" pitchFamily="18" charset="0"/>
                        </a:rPr>
                        <a:t> The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CoPAF</a:t>
                      </a:r>
                      <a:r>
                        <a:rPr lang="en-GB" sz="1100" dirty="0">
                          <a:effectLst/>
                          <a:latin typeface="Calibri" panose="020F0502020204030204" pitchFamily="34" charset="0"/>
                          <a:ea typeface="Calibri" panose="020F0502020204030204" pitchFamily="34" charset="0"/>
                          <a:cs typeface="Times New Roman" panose="02020603050405020304" pitchFamily="18" charset="0"/>
                        </a:rPr>
                        <a:t> Model/TPACK</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Application in subject area</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9705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4:</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Integrating e-Content into subject teaching and learning</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 – Peer 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4"/>
                  </a:ext>
                </a:extLst>
              </a:tr>
              <a:tr h="39705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5:</a:t>
                      </a:r>
                      <a:r>
                        <a:rPr lang="en-GB" sz="1100" dirty="0">
                          <a:effectLst/>
                          <a:latin typeface="Calibri" panose="020F0502020204030204" pitchFamily="34" charset="0"/>
                          <a:ea typeface="Calibri" panose="020F0502020204030204" pitchFamily="34" charset="0"/>
                          <a:cs typeface="Times New Roman" panose="02020603050405020304" pitchFamily="18" charset="0"/>
                        </a:rPr>
                        <a:t> e-Assessment/ Automated 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Creation and evaluation of an assessment online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39705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6: </a:t>
                      </a:r>
                      <a:r>
                        <a:rPr lang="en-GB" sz="1100" dirty="0">
                          <a:effectLst/>
                          <a:latin typeface="Calibri" panose="020F0502020204030204" pitchFamily="34" charset="0"/>
                          <a:ea typeface="Calibri" panose="020F0502020204030204" pitchFamily="34" charset="0"/>
                          <a:cs typeface="Times New Roman" panose="02020603050405020304" pitchFamily="18" charset="0"/>
                        </a:rPr>
                        <a:t>Managing an ICT classroom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6"/>
                  </a:ext>
                </a:extLst>
              </a:tr>
              <a:tr h="45554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7:</a:t>
                      </a:r>
                      <a:r>
                        <a:rPr lang="en-GB" sz="1100" dirty="0">
                          <a:effectLst/>
                          <a:latin typeface="Calibri" panose="020F0502020204030204" pitchFamily="34" charset="0"/>
                          <a:ea typeface="Calibri" panose="020F0502020204030204" pitchFamily="34" charset="0"/>
                          <a:cs typeface="Times New Roman" panose="02020603050405020304" pitchFamily="18" charset="0"/>
                        </a:rPr>
                        <a:t> How to support a teacher in a traditional and a digital classroom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Steps and tools for supporting a teacher with an identified challenge with ICTs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5554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Arial" panose="020B0604020202020204" pitchFamily="34" charset="0"/>
                        </a:rPr>
                        <a:t>Module 8:</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Exposure and Development of materials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 lesson developed on a learning management system of your choice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8"/>
                  </a:ext>
                </a:extLst>
              </a:tr>
              <a:tr h="39705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9:</a:t>
                      </a:r>
                      <a:r>
                        <a:rPr lang="en-GB" sz="1100" dirty="0">
                          <a:effectLst/>
                          <a:latin typeface="Calibri" panose="020F0502020204030204" pitchFamily="34" charset="0"/>
                          <a:ea typeface="Calibri" panose="020F0502020204030204" pitchFamily="34" charset="0"/>
                          <a:cs typeface="Times New Roman" panose="02020603050405020304" pitchFamily="18" charset="0"/>
                        </a:rPr>
                        <a:t> Professional</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Times New Roman" panose="02020603050405020304" pitchFamily="18" charset="0"/>
                        </a:rPr>
                        <a:t>Learning Communities with ICTs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Evidence of participation in your subject PLC on social media</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98526">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GB" sz="1100">
                          <a:effectLst/>
                          <a:latin typeface="Calibri" panose="020F0502020204030204" pitchFamily="34" charset="0"/>
                          <a:ea typeface="Calibri" panose="020F0502020204030204" pitchFamily="34" charset="0"/>
                          <a:cs typeface="Times New Roman" panose="02020603050405020304" pitchFamily="18" charset="0"/>
                        </a:rPr>
                        <a:t>TOTAL NUMBER OF HOURS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716452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Glossary of terms</a:t>
            </a:r>
            <a:endParaRPr lang="en-ZA" dirty="0"/>
          </a:p>
        </p:txBody>
      </p:sp>
      <p:graphicFrame>
        <p:nvGraphicFramePr>
          <p:cNvPr id="5153" name="Table 5152"/>
          <p:cNvGraphicFramePr>
            <a:graphicFrameLocks noGrp="1"/>
          </p:cNvGraphicFramePr>
          <p:nvPr>
            <p:extLst>
              <p:ext uri="{D42A27DB-BD31-4B8C-83A1-F6EECF244321}">
                <p14:modId xmlns:p14="http://schemas.microsoft.com/office/powerpoint/2010/main" val="3470296106"/>
              </p:ext>
            </p:extLst>
          </p:nvPr>
        </p:nvGraphicFramePr>
        <p:xfrm>
          <a:off x="640758" y="2370580"/>
          <a:ext cx="7997341" cy="1836103"/>
        </p:xfrm>
        <a:graphic>
          <a:graphicData uri="http://schemas.openxmlformats.org/drawingml/2006/table">
            <a:tbl>
              <a:tblPr firstRow="1" firstCol="1" bandRow="1"/>
              <a:tblGrid>
                <a:gridCol w="2748148">
                  <a:extLst>
                    <a:ext uri="{9D8B030D-6E8A-4147-A177-3AD203B41FA5}">
                      <a16:colId xmlns:a16="http://schemas.microsoft.com/office/drawing/2014/main" xmlns="" val="20000"/>
                    </a:ext>
                  </a:extLst>
                </a:gridCol>
                <a:gridCol w="5249193">
                  <a:extLst>
                    <a:ext uri="{9D8B030D-6E8A-4147-A177-3AD203B41FA5}">
                      <a16:colId xmlns:a16="http://schemas.microsoft.com/office/drawing/2014/main" xmlns="" val="20001"/>
                    </a:ext>
                  </a:extLst>
                </a:gridCol>
              </a:tblGrid>
              <a:tr h="574231">
                <a:tc>
                  <a:txBody>
                    <a:bodyPr/>
                    <a:lstStyle/>
                    <a:p>
                      <a:pPr algn="just">
                        <a:lnSpc>
                          <a:spcPct val="115000"/>
                        </a:lnSpc>
                        <a:spcBef>
                          <a:spcPts val="720"/>
                        </a:spcBef>
                        <a:spcAft>
                          <a:spcPts val="72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WORD/S</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2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EXPLANATION</a:t>
                      </a:r>
                      <a:endParaRPr lang="en-Z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xmlns="" val="10000"/>
                  </a:ext>
                </a:extLst>
              </a:tr>
              <a:tr h="1148461">
                <a:tc>
                  <a:txBody>
                    <a:bodyPr/>
                    <a:lstStyle/>
                    <a:p>
                      <a:pPr algn="l">
                        <a:lnSpc>
                          <a:spcPct val="115000"/>
                        </a:lnSpc>
                        <a:spcBef>
                          <a:spcPts val="600"/>
                        </a:spcBef>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SMART/ Paperless Classrooms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Highly </a:t>
                      </a:r>
                      <a:r>
                        <a:rPr lang="en-US" sz="2400" dirty="0">
                          <a:effectLst/>
                          <a:latin typeface="Calibri" panose="020F0502020204030204" pitchFamily="34" charset="0"/>
                          <a:ea typeface="Calibri" panose="020F0502020204030204" pitchFamily="34" charset="0"/>
                          <a:cs typeface="Times New Roman" panose="02020603050405020304" pitchFamily="18" charset="0"/>
                        </a:rPr>
                        <a:t>digitalized learning environments where learners use the internet, e-books or school network to learn</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pSp>
        <p:nvGrpSpPr>
          <p:cNvPr id="5121" name="Group 243"/>
          <p:cNvGrpSpPr>
            <a:grpSpLocks/>
          </p:cNvGrpSpPr>
          <p:nvPr/>
        </p:nvGrpSpPr>
        <p:grpSpPr bwMode="auto">
          <a:xfrm>
            <a:off x="-22225" y="-63500"/>
            <a:ext cx="625475" cy="406400"/>
            <a:chOff x="0" y="0"/>
            <a:chExt cx="8312" cy="5939"/>
          </a:xfrm>
        </p:grpSpPr>
      </p:grpSp>
      <p:grpSp>
        <p:nvGrpSpPr>
          <p:cNvPr id="5133" name="Group 13"/>
          <p:cNvGrpSpPr>
            <a:grpSpLocks/>
          </p:cNvGrpSpPr>
          <p:nvPr/>
        </p:nvGrpSpPr>
        <p:grpSpPr bwMode="auto">
          <a:xfrm>
            <a:off x="-22225" y="-63500"/>
            <a:ext cx="625475" cy="406400"/>
            <a:chOff x="0" y="0"/>
            <a:chExt cx="8312" cy="5939"/>
          </a:xfrm>
        </p:grpSpPr>
      </p:grpSp>
      <p:grpSp>
        <p:nvGrpSpPr>
          <p:cNvPr id="5145" name="Group 25"/>
          <p:cNvGrpSpPr>
            <a:grpSpLocks/>
          </p:cNvGrpSpPr>
          <p:nvPr/>
        </p:nvGrpSpPr>
        <p:grpSpPr bwMode="auto">
          <a:xfrm>
            <a:off x="-3175" y="-14288"/>
            <a:ext cx="625475" cy="406401"/>
            <a:chOff x="0" y="0"/>
            <a:chExt cx="8312" cy="5939"/>
          </a:xfrm>
        </p:grpSpPr>
      </p:grpSp>
    </p:spTree>
    <p:extLst>
      <p:ext uri="{BB962C8B-B14F-4D97-AF65-F5344CB8AC3E}">
        <p14:creationId xmlns:p14="http://schemas.microsoft.com/office/powerpoint/2010/main" val="3797808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3079</TotalTime>
  <Words>1671</Words>
  <Application>Microsoft Office PowerPoint</Application>
  <PresentationFormat>On-screen Show (4:3)</PresentationFormat>
  <Paragraphs>260</Paragraphs>
  <Slides>16</Slides>
  <Notes>16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16</vt:i4>
      </vt:variant>
    </vt:vector>
  </HeadingPairs>
  <TitlesOfParts>
    <vt:vector size="24" baseType="lpstr">
      <vt:lpstr>Arial</vt:lpstr>
      <vt:lpstr>Calibri</vt:lpstr>
      <vt:lpstr>Calibri Light</vt:lpstr>
      <vt:lpstr>Times New Roman</vt:lpstr>
      <vt:lpstr>Webdings</vt:lpstr>
      <vt:lpstr>Office Theme</vt:lpstr>
      <vt:lpstr>1_Office Theme</vt:lpstr>
      <vt:lpstr>2_Office Theme</vt:lpstr>
      <vt:lpstr>PowerPoint Presentation</vt:lpstr>
      <vt:lpstr>PROGRAM OF THE DAY: MODULE 9</vt:lpstr>
      <vt:lpstr> COPYRIGHT  </vt:lpstr>
      <vt:lpstr>PURPOSE OF THE PROGRAM</vt:lpstr>
      <vt:lpstr>Learning outcomes</vt:lpstr>
      <vt:lpstr>PowerPoint Presentation</vt:lpstr>
      <vt:lpstr>MODULES</vt:lpstr>
      <vt:lpstr>Notional hours</vt:lpstr>
      <vt:lpstr>Glossary of terms</vt:lpstr>
      <vt:lpstr>Acronyms and abbreviations</vt:lpstr>
      <vt:lpstr>Module 9: PROFESSIONAL LEARNING COMMUNITIES WITH ICTS</vt:lpstr>
      <vt:lpstr>Aim of this module</vt:lpstr>
      <vt:lpstr>objectives</vt:lpstr>
      <vt:lpstr>HOW PLCS WORK ONLINE</vt:lpstr>
      <vt:lpstr>Activity 9.1</vt:lpstr>
      <vt:lpstr>The End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Nokulunga Ndlovu</dc:creator>
  <cp:lastModifiedBy>Adri Mouton</cp:lastModifiedBy>
  <cp:revision>231</cp:revision>
  <cp:lastPrinted>2017-08-20T19:12:19Z</cp:lastPrinted>
  <dcterms:created xsi:type="dcterms:W3CDTF">2017-01-27T00:36:09Z</dcterms:created>
  <dcterms:modified xsi:type="dcterms:W3CDTF">2017-09-05T10:33:30Z</dcterms:modified>
</cp:coreProperties>
</file>