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47" roundtripDataSignature="AMtx7mhz701V9ysRF/bwXlL/z4aobyX8l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49EBBE4-6DCD-46DE-A36C-A6CF6B8F53CF}">
  <a:tblStyle styleId="{F49EBBE4-6DCD-46DE-A36C-A6CF6B8F53C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fill>
          <a:solidFill>
            <a:srgbClr val="CFD7E7"/>
          </a:solidFill>
        </a:fill>
      </a:tcStyle>
    </a:band1H>
    <a:band2H>
      <a:tcTxStyle/>
    </a:band2H>
    <a:band1V>
      <a:tcTxStyle/>
      <a:tcStyle>
        <a:fill>
          <a:solidFill>
            <a:srgbClr val="CFD7E7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20" Type="http://schemas.openxmlformats.org/officeDocument/2006/relationships/slide" Target="slides/slide14.xml"/><Relationship Id="rId42" Type="http://schemas.openxmlformats.org/officeDocument/2006/relationships/slide" Target="slides/slide36.xml"/><Relationship Id="rId41" Type="http://schemas.openxmlformats.org/officeDocument/2006/relationships/slide" Target="slides/slide35.xml"/><Relationship Id="rId22" Type="http://schemas.openxmlformats.org/officeDocument/2006/relationships/slide" Target="slides/slide16.xml"/><Relationship Id="rId44" Type="http://schemas.openxmlformats.org/officeDocument/2006/relationships/slide" Target="slides/slide38.xml"/><Relationship Id="rId21" Type="http://schemas.openxmlformats.org/officeDocument/2006/relationships/slide" Target="slides/slide15.xml"/><Relationship Id="rId43" Type="http://schemas.openxmlformats.org/officeDocument/2006/relationships/slide" Target="slides/slide37.xml"/><Relationship Id="rId24" Type="http://schemas.openxmlformats.org/officeDocument/2006/relationships/slide" Target="slides/slide18.xml"/><Relationship Id="rId46" Type="http://schemas.openxmlformats.org/officeDocument/2006/relationships/slide" Target="slides/slide40.xml"/><Relationship Id="rId23" Type="http://schemas.openxmlformats.org/officeDocument/2006/relationships/slide" Target="slides/slide17.xml"/><Relationship Id="rId45" Type="http://schemas.openxmlformats.org/officeDocument/2006/relationships/slide" Target="slides/slide39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47" Type="http://customschemas.google.com/relationships/presentationmetadata" Target="metadata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slide" Target="slides/slide31.xml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39" Type="http://schemas.openxmlformats.org/officeDocument/2006/relationships/slide" Target="slides/slide33.xml"/><Relationship Id="rId16" Type="http://schemas.openxmlformats.org/officeDocument/2006/relationships/slide" Target="slides/slide10.xml"/><Relationship Id="rId38" Type="http://schemas.openxmlformats.org/officeDocument/2006/relationships/slide" Target="slides/slide32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ZA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4" name="Google Shape;18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2" name="Google Shape;19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7" name="Google Shape;207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1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5" name="Google Shape;215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1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0" name="Google Shape;230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8" name="Google Shape;238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1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6" name="Google Shape;246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1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4" name="Google Shape;254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2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2" name="Google Shape;262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2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1" name="Google Shape;291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2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p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6" name="Google Shape;306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2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4" name="Google Shape;314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2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22" name="Google Shape;322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2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3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0" name="Google Shape;330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3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3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5" name="Google Shape;345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6" name="Google Shape;346;p3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3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53" name="Google Shape;353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4" name="Google Shape;354;p3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1" name="Google Shape;361;p3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3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8" name="Google Shape;368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9" name="Google Shape;369;p3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3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76" name="Google Shape;376;p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7" name="Google Shape;377;p3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4" name="Google Shape;384;p3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3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91" name="Google Shape;391;p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2" name="Google Shape;392;p3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3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99" name="Google Shape;399;p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0" name="Google Shape;400;p3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0" name="Google Shape;13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7" name="Google Shape;407;p4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6" name="Google Shape;14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1" name="Google Shape;16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9" name="Google Shape;16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2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51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51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81" name="Google Shape;81;p5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82" name="Google Shape;82;p5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5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51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5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Google Shape;88;p5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89" name="Google Shape;89;p5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5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52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5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53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" name="Google Shape;95;p5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5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53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54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54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1" name="Google Shape;101;p5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5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54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3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4"/>
          <p:cNvSpPr/>
          <p:nvPr/>
        </p:nvSpPr>
        <p:spPr>
          <a:xfrm>
            <a:off x="0" y="-24408"/>
            <a:ext cx="9144000" cy="6858000"/>
          </a:xfrm>
          <a:prstGeom prst="rect">
            <a:avLst/>
          </a:prstGeom>
          <a:solidFill>
            <a:srgbClr val="FEE08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4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1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4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  <p:pic>
        <p:nvPicPr>
          <p:cNvPr descr="Description: C:\Users\NishaV\AppData\Local\Microsoft\Windows\Temporary Internet Files\Content.Outlook\QSBNIMQ1\Education Logo final (2).JPG" id="33" name="Google Shape;33;p44"/>
          <p:cNvPicPr preferRelativeResize="0"/>
          <p:nvPr/>
        </p:nvPicPr>
        <p:blipFill rotWithShape="1">
          <a:blip r:embed="rId2">
            <a:alphaModFix/>
          </a:blip>
          <a:srcRect b="22871" l="6609" r="7047" t="15958"/>
          <a:stretch/>
        </p:blipFill>
        <p:spPr>
          <a:xfrm>
            <a:off x="107149" y="6021288"/>
            <a:ext cx="2162175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atthew goniwe letterhead new" id="34" name="Google Shape;34;p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24328" y="5979368"/>
            <a:ext cx="1282700" cy="76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5"/>
          <p:cNvSpPr/>
          <p:nvPr/>
        </p:nvSpPr>
        <p:spPr>
          <a:xfrm>
            <a:off x="0" y="-24408"/>
            <a:ext cx="9144000" cy="6858000"/>
          </a:xfrm>
          <a:prstGeom prst="rect">
            <a:avLst/>
          </a:prstGeom>
          <a:solidFill>
            <a:srgbClr val="B7CCE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45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1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4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45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  <p:pic>
        <p:nvPicPr>
          <p:cNvPr descr="Description: C:\Users\NishaV\AppData\Local\Microsoft\Windows\Temporary Internet Files\Content.Outlook\QSBNIMQ1\Education Logo final (2).JPG" id="41" name="Google Shape;41;p45"/>
          <p:cNvPicPr preferRelativeResize="0"/>
          <p:nvPr/>
        </p:nvPicPr>
        <p:blipFill rotWithShape="1">
          <a:blip r:embed="rId2">
            <a:alphaModFix/>
          </a:blip>
          <a:srcRect b="22871" l="6609" r="7047" t="15958"/>
          <a:stretch/>
        </p:blipFill>
        <p:spPr>
          <a:xfrm>
            <a:off x="107149" y="6021288"/>
            <a:ext cx="2162175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atthew goniwe letterhead new" id="42" name="Google Shape;42;p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24328" y="5979368"/>
            <a:ext cx="1282700" cy="76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Slide">
  <p:cSld name="2_Title Slide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6"/>
          <p:cNvSpPr/>
          <p:nvPr/>
        </p:nvSpPr>
        <p:spPr>
          <a:xfrm>
            <a:off x="0" y="-24408"/>
            <a:ext cx="9144000" cy="6858000"/>
          </a:xfrm>
          <a:prstGeom prst="rect">
            <a:avLst/>
          </a:prstGeom>
          <a:solidFill>
            <a:srgbClr val="C2D59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46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1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4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4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6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  <p:pic>
        <p:nvPicPr>
          <p:cNvPr descr="Description: C:\Users\NishaV\AppData\Local\Microsoft\Windows\Temporary Internet Files\Content.Outlook\QSBNIMQ1\Education Logo final (2).JPG" id="49" name="Google Shape;49;p46"/>
          <p:cNvPicPr preferRelativeResize="0"/>
          <p:nvPr/>
        </p:nvPicPr>
        <p:blipFill rotWithShape="1">
          <a:blip r:embed="rId2">
            <a:alphaModFix/>
          </a:blip>
          <a:srcRect b="22871" l="6609" r="7047" t="15958"/>
          <a:stretch/>
        </p:blipFill>
        <p:spPr>
          <a:xfrm>
            <a:off x="107149" y="6021288"/>
            <a:ext cx="2162175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atthew goniwe letterhead new" id="50" name="Google Shape;50;p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24328" y="5979368"/>
            <a:ext cx="1282700" cy="76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7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47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4" name="Google Shape;54;p4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4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47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48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60" name="Google Shape;60;p48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61" name="Google Shape;61;p4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4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48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4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49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7" name="Google Shape;67;p4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68" name="Google Shape;68;p49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9" name="Google Shape;69;p49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70" name="Google Shape;70;p4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4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49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5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5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50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1.jpg"/><Relationship Id="rId2" Type="http://schemas.openxmlformats.org/officeDocument/2006/relationships/image" Target="../media/image2.jp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2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4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4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4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41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  <p:pic>
        <p:nvPicPr>
          <p:cNvPr descr="Description: C:\Users\NishaV\AppData\Local\Microsoft\Windows\Temporary Internet Files\Content.Outlook\QSBNIMQ1\Education Logo final (2).JPG" id="15" name="Google Shape;15;p41"/>
          <p:cNvPicPr preferRelativeResize="0"/>
          <p:nvPr/>
        </p:nvPicPr>
        <p:blipFill rotWithShape="1">
          <a:blip r:embed="rId1">
            <a:alphaModFix/>
          </a:blip>
          <a:srcRect b="22871" l="6609" r="7047" t="15958"/>
          <a:stretch/>
        </p:blipFill>
        <p:spPr>
          <a:xfrm>
            <a:off x="107149" y="6021288"/>
            <a:ext cx="2162175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atthew goniwe letterhead new" id="16" name="Google Shape;16;p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524328" y="5979368"/>
            <a:ext cx="1282700" cy="7620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4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  <p:sp>
        <p:nvSpPr>
          <p:cNvPr id="109" name="Google Shape;109;p1"/>
          <p:cNvSpPr/>
          <p:nvPr/>
        </p:nvSpPr>
        <p:spPr>
          <a:xfrm>
            <a:off x="1187624" y="980728"/>
            <a:ext cx="4536504" cy="4752528"/>
          </a:xfrm>
          <a:prstGeom prst="rect">
            <a:avLst/>
          </a:prstGeom>
          <a:solidFill>
            <a:srgbClr val="FFC000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ZA" sz="2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SSIP April – May 2019</a:t>
            </a:r>
            <a:endParaRPr b="1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i="0" lang="en-ZA" sz="2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MATHEMATICAL LITERACY</a:t>
            </a:r>
            <a:endParaRPr b="1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i="0" lang="en-ZA" sz="2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Topic(s) :</a:t>
            </a:r>
            <a:endParaRPr/>
          </a:p>
          <a:p>
            <a:pPr indent="-457200" lvl="0" marL="45720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Char char="•"/>
            </a:pPr>
            <a:r>
              <a:rPr b="1" i="0" lang="en-ZA" sz="2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Maps, Plans and Other Reps of the Physical World</a:t>
            </a:r>
            <a:endParaRPr/>
          </a:p>
          <a:p>
            <a:pPr indent="-457200" lvl="0" marL="45720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Char char="•"/>
            </a:pPr>
            <a:r>
              <a:rPr b="1" i="0" lang="en-ZA" sz="2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Measurement</a:t>
            </a:r>
            <a:endParaRPr/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i="0" lang="en-ZA" sz="2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Venue:   Birchwood Hotel</a:t>
            </a:r>
            <a:endParaRPr b="1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0" i="0" lang="en-ZA" sz="1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0" i="0" sz="11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"/>
          <p:cNvSpPr/>
          <p:nvPr/>
        </p:nvSpPr>
        <p:spPr>
          <a:xfrm>
            <a:off x="6300192" y="980728"/>
            <a:ext cx="1800200" cy="4752528"/>
          </a:xfrm>
          <a:prstGeom prst="rect">
            <a:avLst/>
          </a:prstGeom>
          <a:solidFill>
            <a:srgbClr val="C00000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0"/>
          <p:cNvSpPr txBox="1"/>
          <p:nvPr>
            <p:ph type="title"/>
          </p:nvPr>
        </p:nvSpPr>
        <p:spPr>
          <a:xfrm>
            <a:off x="457200" y="274638"/>
            <a:ext cx="8229600" cy="7060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en-ZA" sz="3200"/>
              <a:t>SCALE ACTIVITY </a:t>
            </a:r>
            <a:endParaRPr b="1" sz="3200"/>
          </a:p>
        </p:txBody>
      </p:sp>
      <p:sp>
        <p:nvSpPr>
          <p:cNvPr id="180" name="Google Shape;180;p10"/>
          <p:cNvSpPr txBox="1"/>
          <p:nvPr>
            <p:ph idx="1" type="body"/>
          </p:nvPr>
        </p:nvSpPr>
        <p:spPr>
          <a:xfrm>
            <a:off x="457200" y="1124744"/>
            <a:ext cx="8229600" cy="5001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ZA"/>
              <a:t>This activity is intended to advance skills that can be used in the classroom and possible ways in which this unit can be taught.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ZA"/>
              <a:t>Activity 1.1.1</a:t>
            </a:r>
            <a:endParaRPr/>
          </a:p>
        </p:txBody>
      </p:sp>
      <p:sp>
        <p:nvSpPr>
          <p:cNvPr id="181" name="Google Shape;181;p10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1"/>
          <p:cNvSpPr txBox="1"/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en-ZA" sz="3200"/>
              <a:t>UNIT 2: MAPS AND SCALE </a:t>
            </a:r>
            <a:endParaRPr b="1" sz="3200"/>
          </a:p>
        </p:txBody>
      </p:sp>
      <p:sp>
        <p:nvSpPr>
          <p:cNvPr id="188" name="Google Shape;188;p11"/>
          <p:cNvSpPr txBox="1"/>
          <p:nvPr>
            <p:ph idx="1" type="body"/>
          </p:nvPr>
        </p:nvSpPr>
        <p:spPr>
          <a:xfrm>
            <a:off x="457200" y="1268760"/>
            <a:ext cx="8229600" cy="48574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ZA" sz="2800"/>
              <a:t>At the end of this Unit, you should be able to: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ZA"/>
              <a:t> Work with different types of maps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ZA"/>
              <a:t>Calculate actual length or distance on the map using bar scale or number scale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ZA"/>
              <a:t>Using given map to find the way to the  destination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ZA"/>
              <a:t>Determine the scale in which a map has been drawn in the form 1:xxx… and use the scale to determine other dimensions on the map. 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189" name="Google Shape;189;p11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2"/>
          <p:cNvSpPr txBox="1"/>
          <p:nvPr>
            <p:ph type="title"/>
          </p:nvPr>
        </p:nvSpPr>
        <p:spPr>
          <a:xfrm>
            <a:off x="457200" y="274638"/>
            <a:ext cx="8229600" cy="7060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en-ZA" sz="3200"/>
              <a:t>MAPS AND SCALE LESSON NOTES:</a:t>
            </a:r>
            <a:endParaRPr sz="3200"/>
          </a:p>
        </p:txBody>
      </p:sp>
      <p:sp>
        <p:nvSpPr>
          <p:cNvPr id="196" name="Google Shape;196;p12"/>
          <p:cNvSpPr txBox="1"/>
          <p:nvPr>
            <p:ph idx="1" type="body"/>
          </p:nvPr>
        </p:nvSpPr>
        <p:spPr>
          <a:xfrm>
            <a:off x="457200" y="1268760"/>
            <a:ext cx="8229600" cy="48574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ZA" sz="2600"/>
              <a:t>Types of maps</a:t>
            </a:r>
            <a:endParaRPr/>
          </a:p>
          <a:p>
            <a:pPr indent="-342900" lvl="1" marL="74295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⮚"/>
            </a:pPr>
            <a:r>
              <a:rPr lang="en-ZA" sz="2600"/>
              <a:t>Maps of smaller areas</a:t>
            </a:r>
            <a:endParaRPr/>
          </a:p>
          <a:p>
            <a:pPr indent="-342900" lvl="1" marL="74295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⮚"/>
            </a:pPr>
            <a:r>
              <a:rPr lang="en-ZA" sz="2600"/>
              <a:t>Maps of larger areas</a:t>
            </a:r>
            <a:endParaRPr sz="2600"/>
          </a:p>
          <a:p>
            <a:pPr indent="-228600" lvl="2" marL="114300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-"/>
            </a:pPr>
            <a:r>
              <a:rPr lang="en-ZA" sz="2600"/>
              <a:t>Street maps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-"/>
            </a:pPr>
            <a:r>
              <a:rPr lang="en-ZA" sz="2600"/>
              <a:t>National road and rail maps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-"/>
            </a:pPr>
            <a:r>
              <a:rPr lang="en-ZA" sz="2600"/>
              <a:t>Provincial road maps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-"/>
            </a:pPr>
            <a:r>
              <a:rPr lang="en-ZA" sz="2600"/>
              <a:t>Strip route maps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-"/>
            </a:pPr>
            <a:r>
              <a:rPr lang="en-ZA" sz="2600"/>
              <a:t>Distance maps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-"/>
            </a:pPr>
            <a:r>
              <a:rPr lang="en-ZA" sz="2600"/>
              <a:t>Elevation maps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ZA" sz="2600"/>
              <a:t>Cardinal points and inter-cardinal points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ZA" sz="2600"/>
              <a:t>Grid reference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1397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1079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r>
              <a:t/>
            </a:r>
            <a:endParaRPr/>
          </a:p>
          <a:p>
            <a:pPr indent="-1651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1397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197" name="Google Shape;197;p12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3"/>
          <p:cNvSpPr txBox="1"/>
          <p:nvPr>
            <p:ph type="title"/>
          </p:nvPr>
        </p:nvSpPr>
        <p:spPr>
          <a:xfrm>
            <a:off x="457200" y="274638"/>
            <a:ext cx="8229600" cy="7060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en-ZA" sz="3200"/>
              <a:t>MAPS AND SCALE ACTIVITY </a:t>
            </a:r>
            <a:endParaRPr b="1" sz="3200"/>
          </a:p>
        </p:txBody>
      </p:sp>
      <p:sp>
        <p:nvSpPr>
          <p:cNvPr id="203" name="Google Shape;203;p13"/>
          <p:cNvSpPr txBox="1"/>
          <p:nvPr>
            <p:ph idx="1" type="body"/>
          </p:nvPr>
        </p:nvSpPr>
        <p:spPr>
          <a:xfrm>
            <a:off x="457200" y="1124744"/>
            <a:ext cx="8229600" cy="5001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ZA"/>
              <a:t>These activities are intended to advance skills that can be used in the classroom and possible ways in which this unit can be taught.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ZA"/>
              <a:t>Activity 1.2.1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ZA"/>
              <a:t>Activity 1.2.2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ZA"/>
              <a:t>Activity 1.2.3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204" name="Google Shape;204;p13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4"/>
          <p:cNvSpPr txBox="1"/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en-ZA" sz="3200"/>
              <a:t>UNIT 3: FLOOR AND ELEVATION PLANS</a:t>
            </a:r>
            <a:endParaRPr/>
          </a:p>
        </p:txBody>
      </p:sp>
      <p:sp>
        <p:nvSpPr>
          <p:cNvPr id="211" name="Google Shape;211;p14"/>
          <p:cNvSpPr txBox="1"/>
          <p:nvPr>
            <p:ph idx="1" type="body"/>
          </p:nvPr>
        </p:nvSpPr>
        <p:spPr>
          <a:xfrm>
            <a:off x="457200" y="1268760"/>
            <a:ext cx="8229600" cy="48574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60"/>
              <a:buNone/>
            </a:pPr>
            <a:r>
              <a:rPr lang="en-ZA" sz="1960"/>
              <a:t>At the end of this Unit, you should be able to: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Font typeface="Noto Sans Symbols"/>
              <a:buChar char="⮚"/>
            </a:pPr>
            <a:r>
              <a:rPr lang="en-ZA" sz="2240"/>
              <a:t>Work with different types of scales on plans and in the construction of models</a:t>
            </a:r>
            <a:endParaRPr sz="1960"/>
          </a:p>
          <a:p>
            <a:pPr indent="-342900" lvl="0" marL="34290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Font typeface="Noto Sans Symbols"/>
              <a:buChar char="⮚"/>
            </a:pPr>
            <a:r>
              <a:rPr lang="en-ZA" sz="2240"/>
              <a:t>Determine the most appropriate scale in which to draw/construct a plan and/or model, and use this scale to complete the task</a:t>
            </a:r>
            <a:endParaRPr sz="1960"/>
          </a:p>
          <a:p>
            <a:pPr indent="-342900" lvl="0" marL="34290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Font typeface="Noto Sans Symbols"/>
              <a:buChar char="⮚"/>
            </a:pPr>
            <a:r>
              <a:rPr lang="en-ZA" sz="2240"/>
              <a:t>Determine the scale in which a plan has been drawn in the form 1: --- and use the scale to determine other dimensions on the plan</a:t>
            </a:r>
            <a:endParaRPr sz="1960"/>
          </a:p>
          <a:p>
            <a:pPr indent="-342900" lvl="0" marL="34290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Font typeface="Noto Sans Symbols"/>
              <a:buChar char="⮚"/>
            </a:pPr>
            <a:r>
              <a:rPr lang="en-ZA" sz="2240"/>
              <a:t>Analyse the layout of the structure shown on the plan and suggest alternative layout options</a:t>
            </a:r>
            <a:endParaRPr sz="1960"/>
          </a:p>
          <a:p>
            <a:pPr indent="-342900" lvl="0" marL="34290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Font typeface="Noto Sans Symbols"/>
              <a:buChar char="⮚"/>
            </a:pPr>
            <a:r>
              <a:rPr lang="en-ZA" sz="2240"/>
              <a:t>Determine actual lengths of objects shown on plans using measurement and a given scale viz. number or bar scale.</a:t>
            </a:r>
            <a:endParaRPr sz="1960"/>
          </a:p>
          <a:p>
            <a:pPr indent="-342900" lvl="0" marL="34290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Font typeface="Noto Sans Symbols"/>
              <a:buChar char="⮚"/>
            </a:pPr>
            <a:r>
              <a:rPr lang="en-ZA" sz="2240"/>
              <a:t>Determine quantities of materials needed by using the plans and perimeter, area and volume calculations</a:t>
            </a:r>
            <a:endParaRPr sz="1960"/>
          </a:p>
          <a:p>
            <a:pPr indent="-342900" lvl="0" marL="34290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Font typeface="Noto Sans Symbols"/>
              <a:buChar char="⮚"/>
            </a:pPr>
            <a:r>
              <a:rPr lang="en-ZA" sz="2240"/>
              <a:t>Connect the features shown on elevation plans with features and perspectives shown on a floor plan of the same structure</a:t>
            </a:r>
            <a:endParaRPr sz="1960"/>
          </a:p>
          <a:p>
            <a:pPr indent="0" lvl="0" marL="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</a:pPr>
            <a:r>
              <a:t/>
            </a:r>
            <a:endParaRPr sz="2240"/>
          </a:p>
        </p:txBody>
      </p:sp>
      <p:sp>
        <p:nvSpPr>
          <p:cNvPr id="212" name="Google Shape;212;p14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5"/>
          <p:cNvSpPr txBox="1"/>
          <p:nvPr>
            <p:ph type="title"/>
          </p:nvPr>
        </p:nvSpPr>
        <p:spPr>
          <a:xfrm>
            <a:off x="457200" y="274638"/>
            <a:ext cx="8229600" cy="7060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en-ZA" sz="3200"/>
              <a:t>FLOOR PLANS LESSON NOTES:</a:t>
            </a:r>
            <a:endParaRPr sz="3200"/>
          </a:p>
        </p:txBody>
      </p:sp>
      <p:sp>
        <p:nvSpPr>
          <p:cNvPr id="219" name="Google Shape;219;p15"/>
          <p:cNvSpPr txBox="1"/>
          <p:nvPr>
            <p:ph idx="1" type="body"/>
          </p:nvPr>
        </p:nvSpPr>
        <p:spPr>
          <a:xfrm>
            <a:off x="457200" y="1268760"/>
            <a:ext cx="8229600" cy="48574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 sz="2800"/>
              <a:t>Work with the following layout maps/plans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ZA"/>
              <a:t>Map showing the seating plan or layout of a classroom 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ZA"/>
              <a:t>Map showing the layout of the buildings and/or sports fields at a school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ZA"/>
              <a:t>Map showing the layout of the stores in a shopping centre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ZA"/>
              <a:t>Map showing the layout of the stores in a shopping centre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ZA"/>
              <a:t>Map showing layout of zoo or resort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ZA"/>
              <a:t>Seating plans for cinemas and at sports stadium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33350" lvl="1" marL="74295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1397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1079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r>
              <a:t/>
            </a:r>
            <a:endParaRPr/>
          </a:p>
          <a:p>
            <a:pPr indent="-1651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1397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220" name="Google Shape;220;p15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6"/>
          <p:cNvSpPr txBox="1"/>
          <p:nvPr>
            <p:ph type="title"/>
          </p:nvPr>
        </p:nvSpPr>
        <p:spPr>
          <a:xfrm>
            <a:off x="457200" y="274638"/>
            <a:ext cx="8229600" cy="7060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en-ZA" sz="3200"/>
              <a:t>FLOOR PLANS OR LAYOUT ACTIVITY </a:t>
            </a:r>
            <a:endParaRPr b="1" sz="3200"/>
          </a:p>
        </p:txBody>
      </p:sp>
      <p:sp>
        <p:nvSpPr>
          <p:cNvPr id="226" name="Google Shape;226;p16"/>
          <p:cNvSpPr txBox="1"/>
          <p:nvPr>
            <p:ph idx="1" type="body"/>
          </p:nvPr>
        </p:nvSpPr>
        <p:spPr>
          <a:xfrm>
            <a:off x="457200" y="1124744"/>
            <a:ext cx="8229600" cy="5001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ZA"/>
              <a:t>These activities are intended to advance skills that can be used in the classroom and possible ways in which this unit can be taught.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ZA"/>
              <a:t>Activity 1.3.1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ZA"/>
              <a:t>Activity 1.3.2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227" name="Google Shape;227;p16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7"/>
          <p:cNvSpPr txBox="1"/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en-ZA" sz="3200"/>
              <a:t>UNIT 3: FLOOR AND ELEVATION PLANS </a:t>
            </a:r>
            <a:endParaRPr/>
          </a:p>
        </p:txBody>
      </p:sp>
      <p:sp>
        <p:nvSpPr>
          <p:cNvPr id="234" name="Google Shape;234;p17"/>
          <p:cNvSpPr txBox="1"/>
          <p:nvPr>
            <p:ph idx="1" type="body"/>
          </p:nvPr>
        </p:nvSpPr>
        <p:spPr>
          <a:xfrm>
            <a:off x="457200" y="908720"/>
            <a:ext cx="8229600" cy="55587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75"/>
              <a:buChar char="•"/>
            </a:pPr>
            <a:r>
              <a:rPr lang="en-ZA" sz="2375"/>
              <a:t>It is a line drawing showing rooms as though seen from above without a roof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75"/>
              </a:spcBef>
              <a:spcAft>
                <a:spcPts val="0"/>
              </a:spcAft>
              <a:buClr>
                <a:schemeClr val="dk1"/>
              </a:buClr>
              <a:buSzPts val="2375"/>
              <a:buChar char="•"/>
            </a:pPr>
            <a:r>
              <a:rPr lang="en-ZA" sz="2375"/>
              <a:t>Shows a top view of a building floor (room, office, house, etc.).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75"/>
              </a:spcBef>
              <a:spcAft>
                <a:spcPts val="0"/>
              </a:spcAft>
              <a:buClr>
                <a:schemeClr val="dk1"/>
              </a:buClr>
              <a:buSzPts val="2375"/>
              <a:buChar char="•"/>
            </a:pPr>
            <a:r>
              <a:rPr lang="en-ZA" sz="2375"/>
              <a:t>The floor plan for a house usually shows the layout of different rooms, the position of windows and doors as well as the position of fittings like cupboards, stoves, toilets, etc.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75"/>
              </a:spcBef>
              <a:spcAft>
                <a:spcPts val="0"/>
              </a:spcAft>
              <a:buClr>
                <a:schemeClr val="dk1"/>
              </a:buClr>
              <a:buSzPts val="2375"/>
              <a:buChar char="•"/>
            </a:pPr>
            <a:r>
              <a:rPr lang="en-ZA" sz="2375"/>
              <a:t>Symbols are used in the floor plan or layout plan such as doors, windows, etc.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75"/>
              </a:spcBef>
              <a:spcAft>
                <a:spcPts val="0"/>
              </a:spcAft>
              <a:buClr>
                <a:schemeClr val="dk1"/>
              </a:buClr>
              <a:buSzPts val="2375"/>
              <a:buChar char="•"/>
            </a:pPr>
            <a:r>
              <a:rPr lang="en-ZA" sz="2375"/>
              <a:t>The purpose of a plan is to show the layout and design of the 3-dimensional structure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75"/>
              </a:spcBef>
              <a:spcAft>
                <a:spcPts val="0"/>
              </a:spcAft>
              <a:buClr>
                <a:schemeClr val="dk1"/>
              </a:buClr>
              <a:buSzPts val="2375"/>
              <a:buChar char="•"/>
            </a:pPr>
            <a:r>
              <a:rPr lang="en-ZA" sz="2375"/>
              <a:t>May include compass direction indicators.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75"/>
              </a:spcBef>
              <a:spcAft>
                <a:spcPts val="0"/>
              </a:spcAft>
              <a:buClr>
                <a:schemeClr val="dk1"/>
              </a:buClr>
              <a:buSzPts val="2375"/>
              <a:buChar char="•"/>
            </a:pPr>
            <a:r>
              <a:rPr lang="en-ZA" sz="2375"/>
              <a:t>Floor plans are drawn to scale just like maps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75"/>
              </a:spcBef>
              <a:spcAft>
                <a:spcPts val="0"/>
              </a:spcAft>
              <a:buClr>
                <a:schemeClr val="dk1"/>
              </a:buClr>
              <a:buSzPts val="2375"/>
              <a:buChar char="•"/>
            </a:pPr>
            <a:r>
              <a:rPr lang="en-ZA" sz="2375"/>
              <a:t>Plans will show a scale viz. a ratio or a bar scale.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75"/>
              </a:spcBef>
              <a:spcAft>
                <a:spcPts val="0"/>
              </a:spcAft>
              <a:buClr>
                <a:schemeClr val="dk1"/>
              </a:buClr>
              <a:buSzPts val="2375"/>
              <a:buChar char="•"/>
            </a:pPr>
            <a:r>
              <a:rPr lang="en-ZA" sz="2375"/>
              <a:t>Working with this scale is exactly the same as working with scales given on maps. </a:t>
            </a:r>
            <a:endParaRPr/>
          </a:p>
          <a:p>
            <a:pPr indent="0" lvl="1" marL="400050" rtl="0" algn="l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</a:pPr>
            <a:r>
              <a:t/>
            </a:r>
            <a:endParaRPr sz="1750"/>
          </a:p>
          <a:p>
            <a:pPr indent="0" lvl="0" marL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  <p:sp>
        <p:nvSpPr>
          <p:cNvPr id="235" name="Google Shape;235;p17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8"/>
          <p:cNvSpPr txBox="1"/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en-ZA" sz="3200"/>
              <a:t>FLOOR PLAN </a:t>
            </a:r>
            <a:endParaRPr b="1" sz="3200"/>
          </a:p>
        </p:txBody>
      </p:sp>
      <p:sp>
        <p:nvSpPr>
          <p:cNvPr id="242" name="Google Shape;242;p18"/>
          <p:cNvSpPr txBox="1"/>
          <p:nvPr>
            <p:ph idx="1" type="body"/>
          </p:nvPr>
        </p:nvSpPr>
        <p:spPr>
          <a:xfrm>
            <a:off x="457200" y="908720"/>
            <a:ext cx="8229600" cy="52174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ZA"/>
              <a:t>At the end of this Unit, you should be able to: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ZA"/>
              <a:t>Work with different types of plans 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ZA"/>
              <a:t>Calculate actual length or distance when plan and scales are  known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ZA"/>
              <a:t>Calculate plan measurements when actual lengths or distances are known using a given scale 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ZA"/>
              <a:t>Determine the scale in which a plan has been drawn in the form 1:xxx… and use the scale to determine other dimensions on the plan.</a:t>
            </a:r>
            <a:r>
              <a:rPr b="1" lang="en-ZA"/>
              <a:t> 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ZA"/>
              <a:t>Interpret compass directions in the context of appropriate plans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243" name="Google Shape;243;p18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9"/>
          <p:cNvSpPr txBox="1"/>
          <p:nvPr>
            <p:ph type="title"/>
          </p:nvPr>
        </p:nvSpPr>
        <p:spPr>
          <a:xfrm>
            <a:off x="457200" y="274638"/>
            <a:ext cx="8229600" cy="7060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en-ZA" sz="3200"/>
              <a:t>FLOOR PLAN LESSON NOTES:</a:t>
            </a:r>
            <a:endParaRPr sz="3200"/>
          </a:p>
        </p:txBody>
      </p:sp>
      <p:sp>
        <p:nvSpPr>
          <p:cNvPr id="250" name="Google Shape;250;p19"/>
          <p:cNvSpPr txBox="1"/>
          <p:nvPr>
            <p:ph idx="1" type="body"/>
          </p:nvPr>
        </p:nvSpPr>
        <p:spPr>
          <a:xfrm>
            <a:off x="457200" y="980728"/>
            <a:ext cx="8229600" cy="51454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Noto Sans Symbols"/>
              <a:buChar char="⮚"/>
            </a:pPr>
            <a:r>
              <a:rPr lang="en-ZA" sz="2720"/>
              <a:t>Floor plan of a house or layout plan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Noto Sans Symbols"/>
              <a:buChar char="⮚"/>
            </a:pPr>
            <a:r>
              <a:rPr lang="en-ZA" sz="2720"/>
              <a:t>It is a line drawing showing rooms as though seen from above without a roof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Noto Sans Symbols"/>
              <a:buChar char="⮚"/>
            </a:pPr>
            <a:r>
              <a:rPr lang="en-ZA" sz="2720"/>
              <a:t>If we look at a building from the top, we have the top view, plan view or bird’s eye view of the building.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Noto Sans Symbols"/>
              <a:buChar char="⮚"/>
            </a:pPr>
            <a:r>
              <a:rPr lang="en-ZA" sz="2720"/>
              <a:t>The floor plan for a house usually shows the layout of different rooms, the position of windows and doors as well as the position of fittings like cupboards, stoves, toilets, etc.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Noto Sans Symbols"/>
              <a:buChar char="⮚"/>
            </a:pPr>
            <a:r>
              <a:rPr lang="en-ZA" sz="2720"/>
              <a:t>Symbols are used in the floor plan or layout plan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Noto Sans Symbols"/>
              <a:buChar char="⮚"/>
            </a:pPr>
            <a:r>
              <a:rPr lang="en-ZA" sz="2720"/>
              <a:t>The purpose of a plan is to show the layout and design of the 3-dimensional structure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t/>
            </a:r>
            <a:endParaRPr sz="2720"/>
          </a:p>
          <a:p>
            <a:pPr indent="-170180" lvl="0" marL="342900" rtl="0" algn="l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t/>
            </a:r>
            <a:endParaRPr sz="2720"/>
          </a:p>
          <a:p>
            <a:pPr indent="-191770" lvl="0" marL="342900" rtl="0" algn="l">
              <a:lnSpc>
                <a:spcPct val="9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2380"/>
          </a:p>
          <a:p>
            <a:pPr indent="-170180" lvl="0" marL="342900" rtl="0" algn="l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t/>
            </a:r>
            <a:endParaRPr sz="2720"/>
          </a:p>
        </p:txBody>
      </p:sp>
      <p:sp>
        <p:nvSpPr>
          <p:cNvPr id="251" name="Google Shape;251;p19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Calibri"/>
              <a:buNone/>
            </a:pPr>
            <a:r>
              <a:rPr b="1" lang="en-ZA" sz="3200">
                <a:solidFill>
                  <a:srgbClr val="002060"/>
                </a:solidFill>
              </a:rPr>
              <a:t>SSIP AIMS/GOALS </a:t>
            </a:r>
            <a:endParaRPr b="1" sz="3200">
              <a:solidFill>
                <a:srgbClr val="002060"/>
              </a:solidFill>
            </a:endParaRPr>
          </a:p>
        </p:txBody>
      </p:sp>
      <p:sp>
        <p:nvSpPr>
          <p:cNvPr id="116" name="Google Shape;116;p2"/>
          <p:cNvSpPr txBox="1"/>
          <p:nvPr>
            <p:ph idx="1" type="body"/>
          </p:nvPr>
        </p:nvSpPr>
        <p:spPr>
          <a:xfrm>
            <a:off x="457200" y="1196752"/>
            <a:ext cx="8229600" cy="47525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ZA" sz="2000"/>
              <a:t>The four </a:t>
            </a:r>
            <a:r>
              <a:rPr lang="en-ZA" sz="2400"/>
              <a:t>interconnected outcomes that drive the professional development activities for SSIP are:</a:t>
            </a:r>
            <a:endParaRPr/>
          </a:p>
          <a:p>
            <a:pPr indent="-514350" lvl="0" marL="5143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n-ZA" sz="2400"/>
              <a:t>Enhancing  Teachers knowledge: deep understanding  of subject matter knowledge and students ideas on the content   </a:t>
            </a:r>
            <a:endParaRPr/>
          </a:p>
          <a:p>
            <a:pPr indent="-514350" lvl="0" marL="5143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n-ZA" sz="2400"/>
              <a:t>Enhancing quality teaching and assessment for learning: effective instructional approaches that teachers may use to ensure improved understanding by most learners.  </a:t>
            </a:r>
            <a:endParaRPr/>
          </a:p>
          <a:p>
            <a:pPr indent="-514350" lvl="0" marL="5143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n-ZA" sz="2400"/>
              <a:t>Developing ICT integration skills :Use of ICT  to improve teaching and learning </a:t>
            </a:r>
            <a:endParaRPr/>
          </a:p>
          <a:p>
            <a:pPr indent="-514350" lvl="0" marL="5143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n-ZA" sz="2400"/>
              <a:t>Building professional  learning communities: allow teachers to start collaborating and form professional networks in non-formal settings in context of their schools </a:t>
            </a:r>
            <a:endParaRPr/>
          </a:p>
          <a:p>
            <a:pPr indent="-215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  <p:sp>
        <p:nvSpPr>
          <p:cNvPr id="117" name="Google Shape;117;p2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0"/>
          <p:cNvSpPr txBox="1"/>
          <p:nvPr>
            <p:ph type="title"/>
          </p:nvPr>
        </p:nvSpPr>
        <p:spPr>
          <a:xfrm>
            <a:off x="457200" y="274638"/>
            <a:ext cx="8229600" cy="7060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en-ZA" sz="3200"/>
              <a:t>FLOOR PLAN LESSON NOTES:</a:t>
            </a:r>
            <a:endParaRPr sz="3200"/>
          </a:p>
        </p:txBody>
      </p:sp>
      <p:sp>
        <p:nvSpPr>
          <p:cNvPr id="258" name="Google Shape;258;p20"/>
          <p:cNvSpPr txBox="1"/>
          <p:nvPr>
            <p:ph idx="1" type="body"/>
          </p:nvPr>
        </p:nvSpPr>
        <p:spPr>
          <a:xfrm>
            <a:off x="457200" y="980728"/>
            <a:ext cx="8229600" cy="51454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lang="en-ZA"/>
              <a:t>Floor plans are drawn to scale just like maps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lang="en-ZA"/>
              <a:t>Plans will show a scale viz. a ratio or a bar scale.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lang="en-ZA"/>
              <a:t>Working with this scale is exactly the same as working with scales given on maps. However except that the scales will be much larger.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259" name="Google Shape;259;p20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1"/>
          <p:cNvSpPr txBox="1"/>
          <p:nvPr>
            <p:ph type="title"/>
          </p:nvPr>
        </p:nvSpPr>
        <p:spPr>
          <a:xfrm>
            <a:off x="457200" y="274638"/>
            <a:ext cx="8229600" cy="7060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en-ZA" sz="3200"/>
              <a:t>ELEVATION PLAN LESSON NOTES:</a:t>
            </a:r>
            <a:endParaRPr sz="3200"/>
          </a:p>
        </p:txBody>
      </p:sp>
      <p:sp>
        <p:nvSpPr>
          <p:cNvPr id="266" name="Google Shape;266;p21"/>
          <p:cNvSpPr txBox="1"/>
          <p:nvPr>
            <p:ph idx="1" type="body"/>
          </p:nvPr>
        </p:nvSpPr>
        <p:spPr>
          <a:xfrm>
            <a:off x="457200" y="980728"/>
            <a:ext cx="8229600" cy="52565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5"/>
              <a:buChar char="•"/>
            </a:pPr>
            <a:r>
              <a:rPr lang="en-ZA" sz="2405"/>
              <a:t>Elevation plans show the design of the </a:t>
            </a:r>
            <a:r>
              <a:rPr b="1" i="1" lang="en-ZA" sz="2405" u="sng"/>
              <a:t>outside</a:t>
            </a:r>
            <a:r>
              <a:rPr lang="en-ZA" sz="2405"/>
              <a:t> of a building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ts val="2405"/>
              <a:buChar char="•"/>
            </a:pPr>
            <a:r>
              <a:rPr lang="en-ZA" sz="2405"/>
              <a:t>Elevation is a side-view as viewed from the front, back, left or right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ts val="2405"/>
              <a:buChar char="•"/>
            </a:pPr>
            <a:r>
              <a:rPr lang="en-ZA" sz="2405"/>
              <a:t>These plans will give details such as the height of the walls and the sizes of the windows and doors. 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ts val="2405"/>
              <a:buChar char="•"/>
            </a:pPr>
            <a:r>
              <a:rPr lang="en-ZA" sz="2405"/>
              <a:t>Elevation plans are generally named for the compass direction that the particular side of a building is facing.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ts val="2405"/>
              <a:buChar char="•"/>
            </a:pPr>
            <a:r>
              <a:rPr lang="en-ZA" sz="2405"/>
              <a:t>For example, if the front of a house is facing North, the side that you will be looking at when you are facing the front of the house, will be called the North elevation.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ts val="2405"/>
              <a:buChar char="•"/>
            </a:pPr>
            <a:r>
              <a:rPr lang="en-ZA" sz="2405"/>
              <a:t>However, if the direction is not obvious, elevations can be called the front, rear, left or right elevation.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ZA" sz="2590"/>
              <a:t>Elevation plans are usually labelled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ZA" sz="2590"/>
              <a:t>Compass directions are also used in the construction industry. </a:t>
            </a:r>
            <a:endParaRPr sz="2405"/>
          </a:p>
          <a:p>
            <a:pPr indent="-190182" lvl="0" marL="34290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ts val="2405"/>
              <a:buNone/>
            </a:pPr>
            <a:r>
              <a:t/>
            </a:r>
            <a:endParaRPr sz="2405"/>
          </a:p>
          <a:p>
            <a:pPr indent="-190182" lvl="0" marL="34290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ts val="2405"/>
              <a:buNone/>
            </a:pPr>
            <a:r>
              <a:t/>
            </a:r>
            <a:endParaRPr sz="2405"/>
          </a:p>
          <a:p>
            <a:pPr indent="0" lvl="0" marL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/>
          </a:p>
          <a:p>
            <a:pPr indent="-154940" lvl="0" marL="34290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t/>
            </a:r>
            <a:endParaRPr sz="2960"/>
          </a:p>
          <a:p>
            <a:pPr indent="-121284" lvl="1" marL="74295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Noto Sans Symbols"/>
              <a:buNone/>
            </a:pPr>
            <a:r>
              <a:t/>
            </a:r>
            <a:endParaRPr sz="2590"/>
          </a:p>
          <a:p>
            <a:pPr indent="-178435" lvl="0" marL="34290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/>
          </a:p>
          <a:p>
            <a:pPr indent="-154940" lvl="0" marL="34290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t/>
            </a:r>
            <a:endParaRPr sz="2960"/>
          </a:p>
        </p:txBody>
      </p:sp>
      <p:sp>
        <p:nvSpPr>
          <p:cNvPr id="267" name="Google Shape;267;p21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2"/>
          <p:cNvSpPr txBox="1"/>
          <p:nvPr>
            <p:ph type="title"/>
          </p:nvPr>
        </p:nvSpPr>
        <p:spPr>
          <a:xfrm>
            <a:off x="457200" y="274638"/>
            <a:ext cx="8229600" cy="7060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en-ZA" sz="3200"/>
              <a:t>ELEVATION PLAN ACTIVITY </a:t>
            </a:r>
            <a:endParaRPr b="1" sz="3200"/>
          </a:p>
        </p:txBody>
      </p:sp>
      <p:sp>
        <p:nvSpPr>
          <p:cNvPr id="273" name="Google Shape;273;p22"/>
          <p:cNvSpPr txBox="1"/>
          <p:nvPr>
            <p:ph idx="1" type="body"/>
          </p:nvPr>
        </p:nvSpPr>
        <p:spPr>
          <a:xfrm>
            <a:off x="457200" y="1124744"/>
            <a:ext cx="8229600" cy="5001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ZA"/>
              <a:t>These activities are intended to advance skills that can be used in the classroom and possible ways in which this unit can be taught.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ZA"/>
              <a:t>Activity 1.3.1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ZA"/>
              <a:t>Activity 1.3.2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ZA"/>
              <a:t>Activity 1.3.3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ZA"/>
              <a:t>Activity 1.3.4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274" name="Google Shape;274;p22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23"/>
          <p:cNvSpPr txBox="1"/>
          <p:nvPr>
            <p:ph type="title"/>
          </p:nvPr>
        </p:nvSpPr>
        <p:spPr>
          <a:xfrm>
            <a:off x="457200" y="274638"/>
            <a:ext cx="8229600" cy="5620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Calibri"/>
              <a:buNone/>
            </a:pPr>
            <a:r>
              <a:rPr b="1" lang="en-ZA" sz="3240"/>
              <a:t>REFLECTION</a:t>
            </a:r>
            <a:r>
              <a:rPr lang="en-ZA" sz="3959"/>
              <a:t> </a:t>
            </a:r>
            <a:endParaRPr sz="3959"/>
          </a:p>
        </p:txBody>
      </p:sp>
      <p:sp>
        <p:nvSpPr>
          <p:cNvPr id="280" name="Google Shape;280;p23"/>
          <p:cNvSpPr txBox="1"/>
          <p:nvPr>
            <p:ph idx="1" type="body"/>
          </p:nvPr>
        </p:nvSpPr>
        <p:spPr>
          <a:xfrm>
            <a:off x="457200" y="836712"/>
            <a:ext cx="8229600" cy="5289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ZA"/>
              <a:t>In this module,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ZA"/>
              <a:t>learners need more practice on questions involving general direction questions and questions on a given set of directions.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ZA"/>
              <a:t>You should note that when a scale is given, there is every chance that some actual measurement will be done.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ZA"/>
              <a:t>Therefore, learners should be afforded the opportunity to use their rulers in class to measure classroom items (books, pens, pencils, etc.) on a regular basis.</a:t>
            </a:r>
            <a:endParaRPr/>
          </a:p>
          <a:p>
            <a:pPr indent="-1397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281" name="Google Shape;281;p23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4"/>
          <p:cNvSpPr txBox="1"/>
          <p:nvPr>
            <p:ph type="title"/>
          </p:nvPr>
        </p:nvSpPr>
        <p:spPr>
          <a:xfrm>
            <a:off x="457200" y="274638"/>
            <a:ext cx="8229600" cy="5620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Calibri"/>
              <a:buNone/>
            </a:pPr>
            <a:r>
              <a:rPr b="1" lang="en-ZA" sz="3240"/>
              <a:t>REFLECTION</a:t>
            </a:r>
            <a:r>
              <a:rPr lang="en-ZA" sz="3959"/>
              <a:t> </a:t>
            </a:r>
            <a:endParaRPr sz="3959"/>
          </a:p>
        </p:txBody>
      </p:sp>
      <p:sp>
        <p:nvSpPr>
          <p:cNvPr id="287" name="Google Shape;287;p24"/>
          <p:cNvSpPr txBox="1"/>
          <p:nvPr>
            <p:ph idx="1" type="body"/>
          </p:nvPr>
        </p:nvSpPr>
        <p:spPr>
          <a:xfrm>
            <a:off x="457200" y="836712"/>
            <a:ext cx="8229600" cy="5289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ZA"/>
              <a:t>In this module,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ZA"/>
              <a:t>learners need more practice on questions involving general direction questions and questions on a given set of directions.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ZA"/>
              <a:t>You should note that when a scale is given, there is every chance that some actual measurement will be done.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ZA"/>
              <a:t>Therefore, learners should be afforded the opportunity to use their rulers in class to measure classroom items (books, pens, pencils, etc.) on a regular basis.</a:t>
            </a:r>
            <a:endParaRPr/>
          </a:p>
          <a:p>
            <a:pPr indent="-1397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288" name="Google Shape;288;p24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2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ZA"/>
              <a:t>CLOSING REMARKS </a:t>
            </a:r>
            <a:endParaRPr/>
          </a:p>
        </p:txBody>
      </p:sp>
      <p:sp>
        <p:nvSpPr>
          <p:cNvPr id="295" name="Google Shape;295;p25"/>
          <p:cNvSpPr txBox="1"/>
          <p:nvPr>
            <p:ph idx="1" type="body"/>
          </p:nvPr>
        </p:nvSpPr>
        <p:spPr>
          <a:xfrm>
            <a:off x="457200" y="1403393"/>
            <a:ext cx="8229600" cy="5001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50"/>
              <a:buChar char="•"/>
            </a:pPr>
            <a:r>
              <a:rPr lang="en-ZA" sz="2550"/>
              <a:t>This is the end of the e-SSIP training and hopefully, it was informative and fruitfully. </a:t>
            </a:r>
            <a:endParaRPr sz="2550"/>
          </a:p>
          <a:p>
            <a:pPr indent="-342900" lvl="0" marL="342900" rtl="0" algn="l">
              <a:lnSpc>
                <a:spcPct val="80000"/>
              </a:lnSpc>
              <a:spcBef>
                <a:spcPts val="510"/>
              </a:spcBef>
              <a:spcAft>
                <a:spcPts val="0"/>
              </a:spcAft>
              <a:buClr>
                <a:schemeClr val="dk1"/>
              </a:buClr>
              <a:buSzPts val="2550"/>
              <a:buChar char="•"/>
            </a:pPr>
            <a:r>
              <a:rPr lang="en-ZA" sz="2550"/>
              <a:t>You have been equipped with the Term 2 subject content and ICT skills. </a:t>
            </a:r>
            <a:endParaRPr sz="2550"/>
          </a:p>
          <a:p>
            <a:pPr indent="-342900" lvl="0" marL="342900" rtl="0" algn="l">
              <a:lnSpc>
                <a:spcPct val="80000"/>
              </a:lnSpc>
              <a:spcBef>
                <a:spcPts val="510"/>
              </a:spcBef>
              <a:spcAft>
                <a:spcPts val="0"/>
              </a:spcAft>
              <a:buClr>
                <a:schemeClr val="dk1"/>
              </a:buClr>
              <a:buSzPts val="2550"/>
              <a:buChar char="•"/>
            </a:pPr>
            <a:r>
              <a:rPr lang="en-ZA" sz="2550"/>
              <a:t>You have been provided with the teaching tips on how to approach each sub-topic or content simplification.  </a:t>
            </a:r>
            <a:endParaRPr sz="2550"/>
          </a:p>
          <a:p>
            <a:pPr indent="-342900" lvl="0" marL="342900" rtl="0" algn="l">
              <a:lnSpc>
                <a:spcPct val="80000"/>
              </a:lnSpc>
              <a:spcBef>
                <a:spcPts val="510"/>
              </a:spcBef>
              <a:spcAft>
                <a:spcPts val="0"/>
              </a:spcAft>
              <a:buClr>
                <a:schemeClr val="dk1"/>
              </a:buClr>
              <a:buSzPts val="2550"/>
              <a:buChar char="•"/>
            </a:pPr>
            <a:r>
              <a:rPr lang="en-ZA" sz="2550"/>
              <a:t>All of the above mentioned skills will enable you to manage and enhance teaching, learning and assessment in the classroom effectively.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10"/>
              </a:spcBef>
              <a:spcAft>
                <a:spcPts val="0"/>
              </a:spcAft>
              <a:buClr>
                <a:schemeClr val="dk1"/>
              </a:buClr>
              <a:buSzPts val="2550"/>
              <a:buChar char="•"/>
            </a:pPr>
            <a:r>
              <a:rPr lang="en-ZA" sz="2550"/>
              <a:t>Please share the knowledge gained with other colleagues within your PLCs.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</a:pPr>
            <a:r>
              <a:rPr lang="en-ZA" sz="2380"/>
              <a:t>Maths Lit, properly taught, is an empowering subject for young people entering the workplace and life in general in the 21</a:t>
            </a:r>
            <a:r>
              <a:rPr baseline="30000" lang="en-ZA" sz="2380"/>
              <a:t>st</a:t>
            </a:r>
            <a:r>
              <a:rPr lang="en-ZA" sz="2380"/>
              <a:t> century and the 4</a:t>
            </a:r>
            <a:r>
              <a:rPr baseline="30000" lang="en-ZA" sz="2380"/>
              <a:t>th</a:t>
            </a:r>
            <a:r>
              <a:rPr lang="en-ZA" sz="2380"/>
              <a:t> Industrial revolution.</a:t>
            </a:r>
            <a:endParaRPr sz="2380"/>
          </a:p>
          <a:p>
            <a:pPr indent="-180975" lvl="0" marL="342900" rtl="0" algn="l">
              <a:lnSpc>
                <a:spcPct val="80000"/>
              </a:lnSpc>
              <a:spcBef>
                <a:spcPts val="510"/>
              </a:spcBef>
              <a:spcAft>
                <a:spcPts val="0"/>
              </a:spcAft>
              <a:buClr>
                <a:schemeClr val="dk1"/>
              </a:buClr>
              <a:buSzPts val="2550"/>
              <a:buNone/>
            </a:pPr>
            <a:r>
              <a:t/>
            </a:r>
            <a:endParaRPr sz="2550"/>
          </a:p>
          <a:p>
            <a:pPr indent="-170180" lvl="0" marL="34290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t/>
            </a:r>
            <a:endParaRPr sz="2720"/>
          </a:p>
        </p:txBody>
      </p:sp>
      <p:sp>
        <p:nvSpPr>
          <p:cNvPr id="296" name="Google Shape;296;p25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6"/>
          <p:cNvSpPr txBox="1"/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en-ZA" sz="3200"/>
              <a:t>MODULE 2: MEASUREMENT</a:t>
            </a:r>
            <a:endParaRPr b="1" sz="3200"/>
          </a:p>
        </p:txBody>
      </p:sp>
      <p:sp>
        <p:nvSpPr>
          <p:cNvPr id="302" name="Google Shape;302;p26"/>
          <p:cNvSpPr txBox="1"/>
          <p:nvPr>
            <p:ph idx="1" type="body"/>
          </p:nvPr>
        </p:nvSpPr>
        <p:spPr>
          <a:xfrm>
            <a:off x="457200" y="908720"/>
            <a:ext cx="8229600" cy="52174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 sz="2800"/>
              <a:t>OVERVIEW</a:t>
            </a:r>
            <a:endParaRPr/>
          </a:p>
          <a:p>
            <a:pPr indent="0" lvl="1" marL="4000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ZA"/>
              <a:t>In this module, you will work with complex projects in familiar and unfamiliar contexts</a:t>
            </a:r>
            <a:endParaRPr/>
          </a:p>
          <a:p>
            <a:pPr indent="0" lvl="1" marL="4000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457200" lvl="0" marL="4572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 sz="2800"/>
              <a:t>CONTENT</a:t>
            </a:r>
            <a:endParaRPr/>
          </a:p>
          <a:p>
            <a:pPr indent="-457200" lvl="1" marL="8572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ZA"/>
              <a:t>Unit 1: Conversions, Measuring Time, Timetables    </a:t>
            </a:r>
            <a:r>
              <a:rPr lang="en-ZA">
                <a:solidFill>
                  <a:schemeClr val="lt1"/>
                </a:solidFill>
              </a:rPr>
              <a:t>.  </a:t>
            </a:r>
            <a:r>
              <a:rPr lang="en-ZA"/>
              <a:t>          and Speed</a:t>
            </a:r>
            <a:endParaRPr/>
          </a:p>
          <a:p>
            <a:pPr indent="-457200" lvl="1" marL="8572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ZA"/>
              <a:t>Unit 2: Two-Dimensional Measurement</a:t>
            </a:r>
            <a:endParaRPr/>
          </a:p>
          <a:p>
            <a:pPr indent="-457200" lvl="1" marL="8572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ZA"/>
              <a:t>Unit 3: Three-Dimensional Measurement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303" name="Google Shape;303;p26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27"/>
          <p:cNvSpPr txBox="1"/>
          <p:nvPr>
            <p:ph type="title"/>
          </p:nvPr>
        </p:nvSpPr>
        <p:spPr>
          <a:xfrm>
            <a:off x="457200" y="274638"/>
            <a:ext cx="8229600" cy="7780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en-ZA" sz="3200"/>
              <a:t>OUTCOMES OF THIS MODULE 2</a:t>
            </a:r>
            <a:endParaRPr b="1" sz="3200"/>
          </a:p>
        </p:txBody>
      </p:sp>
      <p:sp>
        <p:nvSpPr>
          <p:cNvPr id="310" name="Google Shape;310;p27"/>
          <p:cNvSpPr txBox="1"/>
          <p:nvPr>
            <p:ph idx="1" type="body"/>
          </p:nvPr>
        </p:nvSpPr>
        <p:spPr>
          <a:xfrm>
            <a:off x="611560" y="1410509"/>
            <a:ext cx="8229600" cy="52174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75"/>
              <a:buNone/>
            </a:pPr>
            <a:r>
              <a:rPr lang="en-ZA" sz="2775"/>
              <a:t>At the end of this module you will be able to: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Char char="•"/>
            </a:pPr>
            <a:r>
              <a:rPr lang="en-ZA" sz="2775"/>
              <a:t>Read, record and perform calculations involving time values and timetables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Char char="•"/>
            </a:pPr>
            <a:r>
              <a:rPr lang="en-ZA" sz="2775"/>
              <a:t>Calculate speed, distance and time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Char char="•"/>
            </a:pPr>
            <a:r>
              <a:rPr lang="en-ZA" sz="2775"/>
              <a:t>Calculate/measure the perimeter, area, surface area and volume of objects.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Char char="•"/>
            </a:pPr>
            <a:r>
              <a:rPr lang="en-ZA" sz="2775"/>
              <a:t>Calculate/measure the Volume and surface areas of rectangular, triangular prism, cylindrical prism pyramids, cones and spheres.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Char char="•"/>
            </a:pPr>
            <a:r>
              <a:rPr lang="en-ZA" sz="2775"/>
              <a:t>Determine/calculate appropriate quantities of materials/components required to complete a task or project.</a:t>
            </a:r>
            <a:endParaRPr/>
          </a:p>
          <a:p>
            <a:pPr indent="-154940" lvl="0" marL="34290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t/>
            </a:r>
            <a:endParaRPr sz="2960"/>
          </a:p>
        </p:txBody>
      </p:sp>
      <p:sp>
        <p:nvSpPr>
          <p:cNvPr id="311" name="Google Shape;311;p27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28"/>
          <p:cNvSpPr txBox="1"/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en-ZA" sz="3200"/>
              <a:t>UNIT 1: CONVERSIONS, MEASURING TIME, TIMETABLES AND SPEED </a:t>
            </a:r>
            <a:endParaRPr b="1" sz="3200"/>
          </a:p>
        </p:txBody>
      </p:sp>
      <p:sp>
        <p:nvSpPr>
          <p:cNvPr id="318" name="Google Shape;318;p28"/>
          <p:cNvSpPr txBox="1"/>
          <p:nvPr>
            <p:ph idx="1" type="body"/>
          </p:nvPr>
        </p:nvSpPr>
        <p:spPr>
          <a:xfrm>
            <a:off x="457200" y="908720"/>
            <a:ext cx="8229600" cy="52174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en-ZA"/>
              <a:t>LEARNING OUTCOME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ZA"/>
              <a:t>At the end of this Unit, you should be able to:</a:t>
            </a:r>
            <a:endParaRPr/>
          </a:p>
          <a:p>
            <a:pPr indent="-285750" lvl="1" marL="74295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lang="en-ZA" sz="3200"/>
              <a:t>Convert within and between the metric and imperial systems, solid to liquid measurements and temperature.</a:t>
            </a:r>
            <a:endParaRPr/>
          </a:p>
          <a:p>
            <a:pPr indent="-285750" lvl="1" marL="74295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lang="en-ZA" sz="3200"/>
              <a:t>Measure time, calculate time differences, timetables, speed, distance and time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319" name="Google Shape;319;p28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29"/>
          <p:cNvSpPr txBox="1"/>
          <p:nvPr>
            <p:ph type="title"/>
          </p:nvPr>
        </p:nvSpPr>
        <p:spPr>
          <a:xfrm>
            <a:off x="457200" y="274638"/>
            <a:ext cx="8229600" cy="7060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80"/>
              <a:buFont typeface="Calibri"/>
              <a:buNone/>
            </a:pPr>
            <a:r>
              <a:rPr b="1" lang="en-ZA" sz="2880"/>
              <a:t>CONVERSIONS, TIME AND SPEED LESSON NOTES:</a:t>
            </a:r>
            <a:endParaRPr sz="2880"/>
          </a:p>
        </p:txBody>
      </p:sp>
      <p:sp>
        <p:nvSpPr>
          <p:cNvPr id="326" name="Google Shape;326;p29"/>
          <p:cNvSpPr txBox="1"/>
          <p:nvPr>
            <p:ph idx="1" type="body"/>
          </p:nvPr>
        </p:nvSpPr>
        <p:spPr>
          <a:xfrm>
            <a:off x="457200" y="980728"/>
            <a:ext cx="8229600" cy="51454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lang="en-ZA"/>
              <a:t>Metric System </a:t>
            </a:r>
            <a:endParaRPr/>
          </a:p>
          <a:p>
            <a:pPr indent="0" lvl="1" marL="4000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ZA"/>
              <a:t>South Africa use measuring system called the </a:t>
            </a:r>
            <a:r>
              <a:rPr b="1" lang="en-ZA"/>
              <a:t>metric system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lang="en-ZA"/>
              <a:t>Imperial System</a:t>
            </a:r>
            <a:endParaRPr/>
          </a:p>
          <a:p>
            <a:pPr indent="0" lvl="1" marL="4000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ZA"/>
              <a:t>Some countries such as USA and Liberia use different system called the imperial system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lang="en-ZA"/>
              <a:t>Temperature </a:t>
            </a:r>
            <a:endParaRPr/>
          </a:p>
          <a:p>
            <a:pPr indent="0" lvl="1" marL="4000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ZA"/>
              <a:t>To convert temperatures from Celsius to Fahrenheit or vice versa, one of the two formulae may be provided: 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327" name="Google Shape;327;p29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"/>
          <p:cNvSpPr txBox="1"/>
          <p:nvPr>
            <p:ph type="title"/>
          </p:nvPr>
        </p:nvSpPr>
        <p:spPr>
          <a:xfrm>
            <a:off x="467544" y="274638"/>
            <a:ext cx="8229600" cy="634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Calibri"/>
              <a:buNone/>
            </a:pPr>
            <a:r>
              <a:rPr b="1" lang="en-ZA" sz="3240"/>
              <a:t>PROGRAMME</a:t>
            </a:r>
            <a:r>
              <a:rPr lang="en-ZA" sz="3959"/>
              <a:t> </a:t>
            </a:r>
            <a:endParaRPr sz="3959"/>
          </a:p>
        </p:txBody>
      </p:sp>
      <p:sp>
        <p:nvSpPr>
          <p:cNvPr id="124" name="Google Shape;124;p3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  <p:graphicFrame>
        <p:nvGraphicFramePr>
          <p:cNvPr id="125" name="Google Shape;125;p3"/>
          <p:cNvGraphicFramePr/>
          <p:nvPr/>
        </p:nvGraphicFramePr>
        <p:xfrm>
          <a:off x="611560" y="908720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{F49EBBE4-6DCD-46DE-A36C-A6CF6B8F53CF}</a:tableStyleId>
              </a:tblPr>
              <a:tblGrid>
                <a:gridCol w="1694600"/>
                <a:gridCol w="6535000"/>
              </a:tblGrid>
              <a:tr h="226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 u="none" cap="none" strike="noStrike"/>
                        <a:t>TIME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 u="none" cap="none" strike="noStrike"/>
                        <a:t>ACTIVITY 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226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 u="none" cap="none" strike="noStrike"/>
                        <a:t>15:30 – 16:30 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 u="none" cap="none" strike="noStrike"/>
                        <a:t>Arrival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194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 u="none" cap="none" strike="noStrike"/>
                        <a:t>16:00 – 17:00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 u="none" cap="none" strike="noStrike"/>
                        <a:t>Plenary </a:t>
                      </a:r>
                      <a:r>
                        <a:rPr lang="en-ZA" sz="1200" u="none" cap="none" strike="noStrike"/>
                        <a:t>Session</a:t>
                      </a:r>
                      <a:r>
                        <a:rPr lang="en-ZA" sz="1400" u="none" cap="none" strike="noStrike"/>
                        <a:t>: Opening and Welcome, Issuing of Training Materials and Other Logistics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226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 u="none" cap="none" strike="noStrike"/>
                        <a:t>17:00 – 18:00 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 u="none" cap="none" strike="noStrike"/>
                        <a:t>TS 1: Pre Test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226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 u="none" cap="none" strike="noStrike"/>
                        <a:t>18:00 – 19:30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400" u="none" cap="none" strike="noStrike"/>
                        <a:t>Supper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  <p:graphicFrame>
        <p:nvGraphicFramePr>
          <p:cNvPr id="126" name="Google Shape;126;p3"/>
          <p:cNvGraphicFramePr/>
          <p:nvPr/>
        </p:nvGraphicFramePr>
        <p:xfrm>
          <a:off x="611560" y="2096918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{F49EBBE4-6DCD-46DE-A36C-A6CF6B8F53CF}</a:tableStyleId>
              </a:tblPr>
              <a:tblGrid>
                <a:gridCol w="1694600"/>
                <a:gridCol w="6535000"/>
              </a:tblGrid>
              <a:tr h="1204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TIME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ACTIVITY 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1751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06:30 – 08:00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Breakfast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1751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08:00 – 10:30 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TS 2: Module 1 – Unit 1  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1751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10:30 – 10:45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Tea Break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1751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10:45 – 13:00 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TS 3: Module 1 – Unit 2 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1751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13:00 – 14:00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Lunch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1751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14:00 – 15:30 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TS 4: Module 1 – Unit 3  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1751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15:30 – 16:00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TS 5: Module 2 – Unit 1 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1751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16:00 – 17:30 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TS 6: Module 2 – Unit 2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1751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17:30 – 19:00 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TS 7: Module 2 – Unit 2  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1751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19:00 – 20:30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Supper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  <p:graphicFrame>
        <p:nvGraphicFramePr>
          <p:cNvPr id="127" name="Google Shape;127;p3"/>
          <p:cNvGraphicFramePr/>
          <p:nvPr/>
        </p:nvGraphicFramePr>
        <p:xfrm>
          <a:off x="631740" y="4235287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{F49EBBE4-6DCD-46DE-A36C-A6CF6B8F53CF}</a:tableStyleId>
              </a:tblPr>
              <a:tblGrid>
                <a:gridCol w="1690450"/>
                <a:gridCol w="6518975"/>
              </a:tblGrid>
              <a:tr h="152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TIME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ACTIVITY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152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06:30 – 08:00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Breakfast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152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08:00 – 09:00 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TS 8: Module 2 – Unit 2  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220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09:00 – 10:30 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TS 9: Module 2 – Unit 3  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152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10:30 – 11:00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Tea Break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152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11:00 – 11:45 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TS 10: Module 2 – Unit 3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152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11:45 – 12:45 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TS 11: Post Test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152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12:45 – 13:00 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Closing Session: </a:t>
                      </a:r>
                      <a:br>
                        <a:rPr lang="en-ZA" sz="1200" u="none" cap="none" strike="noStrike"/>
                      </a:br>
                      <a:r>
                        <a:rPr lang="en-ZA" sz="1200" u="none" cap="none" strike="noStrike"/>
                        <a:t>Closing Remarks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167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13:00 – 14:00 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Lunch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30"/>
          <p:cNvSpPr txBox="1"/>
          <p:nvPr>
            <p:ph type="title"/>
          </p:nvPr>
        </p:nvSpPr>
        <p:spPr>
          <a:xfrm>
            <a:off x="457200" y="274638"/>
            <a:ext cx="8229600" cy="7060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80"/>
              <a:buFont typeface="Calibri"/>
              <a:buNone/>
            </a:pPr>
            <a:r>
              <a:rPr b="1" lang="en-ZA" sz="2880"/>
              <a:t>CONVERSIONS, TIME AND SPEED LESSON NOTES:</a:t>
            </a:r>
            <a:endParaRPr sz="2880"/>
          </a:p>
        </p:txBody>
      </p:sp>
      <p:sp>
        <p:nvSpPr>
          <p:cNvPr id="334" name="Google Shape;334;p30"/>
          <p:cNvSpPr txBox="1"/>
          <p:nvPr>
            <p:ph idx="1" type="body"/>
          </p:nvPr>
        </p:nvSpPr>
        <p:spPr>
          <a:xfrm>
            <a:off x="457200" y="980728"/>
            <a:ext cx="8229600" cy="51454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en-ZA" sz="3600"/>
              <a:t>Solids to Liquids</a:t>
            </a:r>
            <a:endParaRPr sz="3600"/>
          </a:p>
          <a:p>
            <a:pPr indent="0" lvl="1" marL="40005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ZA" sz="3600"/>
              <a:t>Volume can be measured using different units: either unit</a:t>
            </a:r>
            <a:r>
              <a:rPr baseline="30000" lang="en-ZA" sz="3600"/>
              <a:t>3</a:t>
            </a:r>
            <a:r>
              <a:rPr lang="en-ZA" sz="3600"/>
              <a:t> or in litres.</a:t>
            </a:r>
            <a:endParaRPr/>
          </a:p>
          <a:p>
            <a:pPr indent="-457200" lvl="0" marL="45720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b="1" lang="en-ZA" sz="3600"/>
              <a:t>Measuring Time and working with timetables</a:t>
            </a:r>
            <a:endParaRPr sz="3600"/>
          </a:p>
          <a:p>
            <a:pPr indent="-457200" lvl="0" marL="45720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ZA" sz="3600"/>
              <a:t>Time can be written using a 12 hour clock or a 24 hour clock.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335" name="Google Shape;335;p30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31"/>
          <p:cNvSpPr txBox="1"/>
          <p:nvPr>
            <p:ph type="title"/>
          </p:nvPr>
        </p:nvSpPr>
        <p:spPr>
          <a:xfrm>
            <a:off x="457200" y="274638"/>
            <a:ext cx="8229600" cy="7060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80"/>
              <a:buFont typeface="Calibri"/>
              <a:buNone/>
            </a:pPr>
            <a:r>
              <a:rPr b="1" lang="en-ZA" sz="2880"/>
              <a:t>CONVERSIONS, TIME AND SPEED LESSON NOTES:</a:t>
            </a:r>
            <a:endParaRPr/>
          </a:p>
        </p:txBody>
      </p:sp>
      <p:sp>
        <p:nvSpPr>
          <p:cNvPr id="341" name="Google Shape;341;p31"/>
          <p:cNvSpPr txBox="1"/>
          <p:nvPr>
            <p:ph idx="1" type="body"/>
          </p:nvPr>
        </p:nvSpPr>
        <p:spPr>
          <a:xfrm>
            <a:off x="457200" y="1124744"/>
            <a:ext cx="8229600" cy="5001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ZA"/>
              <a:t>These activities are intended to advance skills that can be used in the classroom and possible ways in which this unit can be taught.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ZA"/>
              <a:t>Activity 2.1.1</a:t>
            </a:r>
            <a:endParaRPr/>
          </a:p>
        </p:txBody>
      </p:sp>
      <p:sp>
        <p:nvSpPr>
          <p:cNvPr id="342" name="Google Shape;342;p31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32"/>
          <p:cNvSpPr txBox="1"/>
          <p:nvPr>
            <p:ph type="title"/>
          </p:nvPr>
        </p:nvSpPr>
        <p:spPr>
          <a:xfrm>
            <a:off x="457200" y="274638"/>
            <a:ext cx="8229600" cy="7060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en-ZA" sz="3200"/>
              <a:t>TWO DIMENSIONAL LESSON NOTES:</a:t>
            </a:r>
            <a:endParaRPr sz="3200"/>
          </a:p>
        </p:txBody>
      </p:sp>
      <p:sp>
        <p:nvSpPr>
          <p:cNvPr id="349" name="Google Shape;349;p32"/>
          <p:cNvSpPr txBox="1"/>
          <p:nvPr>
            <p:ph idx="1" type="body"/>
          </p:nvPr>
        </p:nvSpPr>
        <p:spPr>
          <a:xfrm>
            <a:off x="457200" y="980728"/>
            <a:ext cx="8229600" cy="51454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en-ZA" sz="2800"/>
              <a:t>Glossary of terms</a:t>
            </a:r>
            <a:endParaRPr/>
          </a:p>
          <a:p>
            <a:pPr indent="-457200" lvl="1" marL="8572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ZA"/>
              <a:t>Common terms used in this unit</a:t>
            </a:r>
            <a:endParaRPr/>
          </a:p>
          <a:p>
            <a:pPr indent="-457200" lvl="1" marL="8572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ZA"/>
              <a:t>All learners should have a comprehensive glossary of all the relevant terms</a:t>
            </a:r>
            <a:endParaRPr b="1"/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en-ZA" sz="2800"/>
              <a:t>Tips for calculating perimeter </a:t>
            </a:r>
            <a:endParaRPr sz="2800"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ZA"/>
              <a:t>Break the complex shape down into its basic shapes such as a square, rectangle, triangle or circle.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ZA"/>
              <a:t>Ensure that all units are the same before calculating perimeter.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ZA"/>
              <a:t>We only add the outer most lengths of the shape.</a:t>
            </a:r>
            <a:endParaRPr/>
          </a:p>
          <a:p>
            <a:pPr indent="-1397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1397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350" name="Google Shape;350;p32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33"/>
          <p:cNvSpPr txBox="1"/>
          <p:nvPr>
            <p:ph type="title"/>
          </p:nvPr>
        </p:nvSpPr>
        <p:spPr>
          <a:xfrm>
            <a:off x="457200" y="274638"/>
            <a:ext cx="8229600" cy="5620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en-ZA" sz="3600"/>
              <a:t>TWO DIMENSIONAL LESSON NOTES:</a:t>
            </a:r>
            <a:endParaRPr/>
          </a:p>
        </p:txBody>
      </p:sp>
      <p:sp>
        <p:nvSpPr>
          <p:cNvPr id="357" name="Google Shape;357;p33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  <p:sp>
        <p:nvSpPr>
          <p:cNvPr id="358" name="Google Shape;358;p33"/>
          <p:cNvSpPr txBox="1"/>
          <p:nvPr>
            <p:ph idx="1" type="body"/>
          </p:nvPr>
        </p:nvSpPr>
        <p:spPr>
          <a:xfrm>
            <a:off x="457200" y="1052736"/>
            <a:ext cx="8229600" cy="452596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1616" l="-1703" r="-665" t="-2829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ZA"/>
              <a:t> 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34"/>
          <p:cNvSpPr txBox="1"/>
          <p:nvPr>
            <p:ph type="title"/>
          </p:nvPr>
        </p:nvSpPr>
        <p:spPr>
          <a:xfrm>
            <a:off x="457200" y="274638"/>
            <a:ext cx="8229600" cy="7060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en-ZA" sz="3200"/>
              <a:t>2D MEASUREMENT ACTIVITY </a:t>
            </a:r>
            <a:endParaRPr b="1" sz="3200"/>
          </a:p>
        </p:txBody>
      </p:sp>
      <p:sp>
        <p:nvSpPr>
          <p:cNvPr id="364" name="Google Shape;364;p34"/>
          <p:cNvSpPr txBox="1"/>
          <p:nvPr>
            <p:ph idx="1" type="body"/>
          </p:nvPr>
        </p:nvSpPr>
        <p:spPr>
          <a:xfrm>
            <a:off x="457200" y="1124744"/>
            <a:ext cx="8229600" cy="5001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ZA"/>
              <a:t>These activities are intended to advance skills that can be used in the classroom and possible ways in which this unit can be taught.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ZA"/>
              <a:t>Activity 2.2.1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ZA"/>
              <a:t>Activity 2.2.2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ZA"/>
              <a:t>Activity 2.2.3</a:t>
            </a:r>
            <a:endParaRPr/>
          </a:p>
        </p:txBody>
      </p:sp>
      <p:sp>
        <p:nvSpPr>
          <p:cNvPr id="365" name="Google Shape;365;p34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35"/>
          <p:cNvSpPr txBox="1"/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en-ZA" sz="3200"/>
              <a:t>UNIT 3: THREE DIMENSIONAL MEASUREMENT </a:t>
            </a:r>
            <a:endParaRPr b="1" sz="3200"/>
          </a:p>
        </p:txBody>
      </p:sp>
      <p:sp>
        <p:nvSpPr>
          <p:cNvPr id="372" name="Google Shape;372;p35"/>
          <p:cNvSpPr txBox="1"/>
          <p:nvPr>
            <p:ph idx="1" type="body"/>
          </p:nvPr>
        </p:nvSpPr>
        <p:spPr>
          <a:xfrm>
            <a:off x="457200" y="908720"/>
            <a:ext cx="8229600" cy="52174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en-ZA"/>
              <a:t>LEARNING OUTCOME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ZA"/>
              <a:t>At the end of this Unit, you should be able to: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ZA"/>
              <a:t>Calculate Volume and Surface Areas of Rectangular/Triangular/ Cylindrical Prism, Pyramids, Cones and Spheres.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ZA"/>
              <a:t>Determine/calculate appropriate quantities of materials/components required to complete a task 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373" name="Google Shape;373;p35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36"/>
          <p:cNvSpPr txBox="1"/>
          <p:nvPr>
            <p:ph type="title"/>
          </p:nvPr>
        </p:nvSpPr>
        <p:spPr>
          <a:xfrm>
            <a:off x="179512" y="274638"/>
            <a:ext cx="8507288" cy="7060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80"/>
              <a:buFont typeface="Calibri"/>
              <a:buNone/>
            </a:pPr>
            <a:r>
              <a:rPr b="1" lang="en-ZA" sz="2880"/>
              <a:t>THREE DIMENSIONAL MEASUREMENT LESSON NOTES:</a:t>
            </a:r>
            <a:endParaRPr sz="2880"/>
          </a:p>
        </p:txBody>
      </p:sp>
      <p:sp>
        <p:nvSpPr>
          <p:cNvPr id="380" name="Google Shape;380;p36"/>
          <p:cNvSpPr txBox="1"/>
          <p:nvPr>
            <p:ph idx="1" type="body"/>
          </p:nvPr>
        </p:nvSpPr>
        <p:spPr>
          <a:xfrm>
            <a:off x="457200" y="980728"/>
            <a:ext cx="8229600" cy="51454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 sz="2800"/>
              <a:t>Glossary of terms</a:t>
            </a:r>
            <a:endParaRPr/>
          </a:p>
          <a:p>
            <a:pPr indent="-457200" lvl="1" marL="8572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ZA"/>
              <a:t>Common terms used in this unit</a:t>
            </a:r>
            <a:endParaRPr/>
          </a:p>
          <a:p>
            <a:pPr indent="-457200" lvl="1" marL="8572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ZA"/>
              <a:t>All learners should have a comprehensive glossary of all the relevant terms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 sz="2800"/>
              <a:t>Volume: 3-D space occupied by a gas, a liquid or a solid. Capacity also refers to volume.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 sz="2800"/>
              <a:t>3-Dimensional is a solid that has length, breadth/width and height.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 sz="2800"/>
              <a:t>TSA is the total exterior area of all the exposed surface of a 3-D object.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381" name="Google Shape;381;p36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37"/>
          <p:cNvSpPr txBox="1"/>
          <p:nvPr>
            <p:ph type="title"/>
          </p:nvPr>
        </p:nvSpPr>
        <p:spPr>
          <a:xfrm>
            <a:off x="457200" y="274638"/>
            <a:ext cx="8363272" cy="634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en-ZA" sz="3200"/>
              <a:t>THREE DIMENSIONAL  MEASUREMENT ACTIVITY </a:t>
            </a:r>
            <a:endParaRPr b="1" sz="3200"/>
          </a:p>
        </p:txBody>
      </p:sp>
      <p:sp>
        <p:nvSpPr>
          <p:cNvPr id="387" name="Google Shape;387;p37"/>
          <p:cNvSpPr txBox="1"/>
          <p:nvPr>
            <p:ph idx="1" type="body"/>
          </p:nvPr>
        </p:nvSpPr>
        <p:spPr>
          <a:xfrm>
            <a:off x="457200" y="1124744"/>
            <a:ext cx="8229600" cy="5001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ZA"/>
              <a:t>Activity 2.3.1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ZA"/>
              <a:t>Activity 2.3.2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ZA"/>
              <a:t>Activity 2.3.3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ZA"/>
              <a:t>Activity 2.3.4</a:t>
            </a:r>
            <a:endParaRPr/>
          </a:p>
        </p:txBody>
      </p:sp>
      <p:sp>
        <p:nvSpPr>
          <p:cNvPr id="388" name="Google Shape;388;p37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38"/>
          <p:cNvSpPr txBox="1"/>
          <p:nvPr>
            <p:ph type="title"/>
          </p:nvPr>
        </p:nvSpPr>
        <p:spPr>
          <a:xfrm>
            <a:off x="457200" y="274638"/>
            <a:ext cx="8229600" cy="41805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b="1" lang="en-ZA" sz="3959"/>
              <a:t>REFLECTION </a:t>
            </a:r>
            <a:endParaRPr b="1" sz="3959"/>
          </a:p>
        </p:txBody>
      </p:sp>
      <p:sp>
        <p:nvSpPr>
          <p:cNvPr id="395" name="Google Shape;395;p38"/>
          <p:cNvSpPr txBox="1"/>
          <p:nvPr>
            <p:ph idx="1" type="body"/>
          </p:nvPr>
        </p:nvSpPr>
        <p:spPr>
          <a:xfrm>
            <a:off x="457200" y="836712"/>
            <a:ext cx="8229600" cy="54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 sz="2800"/>
              <a:t>Teachers should provide learners with conversion tables or methods like ‘King Henry Died a Miserable Death Called Measles’ when doing conversions from one unit of measurement to another. </a:t>
            </a:r>
            <a:endParaRPr sz="2800"/>
          </a:p>
          <a:p>
            <a:pPr indent="-342900" lvl="0" marL="342900" rtl="0" algn="just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 sz="2800"/>
              <a:t>Glossary of terms in the module should be reinforced on a regular basis. </a:t>
            </a:r>
            <a:endParaRPr sz="2800"/>
          </a:p>
          <a:p>
            <a:pPr indent="-342900" lvl="0" marL="342900" rtl="0" algn="just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 sz="2800"/>
              <a:t>Teachers should encourage learners to write a glossary at the back of their books of the different terms’ meanings as they complete each topic.</a:t>
            </a:r>
            <a:endParaRPr/>
          </a:p>
          <a:p>
            <a:pPr indent="-342900" lvl="0" marL="342900" rtl="0" algn="just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 sz="2800"/>
              <a:t>Teachers should provide learners with enough exercises on how to substitute correct values into a given formula. </a:t>
            </a:r>
            <a:endParaRPr sz="2800"/>
          </a:p>
        </p:txBody>
      </p:sp>
      <p:sp>
        <p:nvSpPr>
          <p:cNvPr id="396" name="Google Shape;396;p38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3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ZA"/>
              <a:t>CLOSING REMARKS </a:t>
            </a:r>
            <a:endParaRPr/>
          </a:p>
        </p:txBody>
      </p:sp>
      <p:sp>
        <p:nvSpPr>
          <p:cNvPr id="403" name="Google Shape;403;p39"/>
          <p:cNvSpPr txBox="1"/>
          <p:nvPr>
            <p:ph idx="1" type="body"/>
          </p:nvPr>
        </p:nvSpPr>
        <p:spPr>
          <a:xfrm>
            <a:off x="457200" y="1403393"/>
            <a:ext cx="8229600" cy="5001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50"/>
              <a:buChar char="•"/>
            </a:pPr>
            <a:r>
              <a:rPr lang="en-ZA" sz="2550"/>
              <a:t>This is the end of the e-SSIP training and hopefully, it was informative and fruitfully. </a:t>
            </a:r>
            <a:endParaRPr sz="2550"/>
          </a:p>
          <a:p>
            <a:pPr indent="-342900" lvl="0" marL="342900" rtl="0" algn="l">
              <a:lnSpc>
                <a:spcPct val="80000"/>
              </a:lnSpc>
              <a:spcBef>
                <a:spcPts val="510"/>
              </a:spcBef>
              <a:spcAft>
                <a:spcPts val="0"/>
              </a:spcAft>
              <a:buClr>
                <a:schemeClr val="dk1"/>
              </a:buClr>
              <a:buSzPts val="2550"/>
              <a:buChar char="•"/>
            </a:pPr>
            <a:r>
              <a:rPr lang="en-ZA" sz="2550"/>
              <a:t>You have been equipped with the Term 2 subject content and ICT skills. </a:t>
            </a:r>
            <a:endParaRPr sz="2550"/>
          </a:p>
          <a:p>
            <a:pPr indent="-342900" lvl="0" marL="342900" rtl="0" algn="l">
              <a:lnSpc>
                <a:spcPct val="80000"/>
              </a:lnSpc>
              <a:spcBef>
                <a:spcPts val="510"/>
              </a:spcBef>
              <a:spcAft>
                <a:spcPts val="0"/>
              </a:spcAft>
              <a:buClr>
                <a:schemeClr val="dk1"/>
              </a:buClr>
              <a:buSzPts val="2550"/>
              <a:buChar char="•"/>
            </a:pPr>
            <a:r>
              <a:rPr lang="en-ZA" sz="2550"/>
              <a:t>You have been provided with the teaching tips on how to approach each sub-topic or content simplification.  </a:t>
            </a:r>
            <a:endParaRPr sz="2550"/>
          </a:p>
          <a:p>
            <a:pPr indent="-342900" lvl="0" marL="342900" rtl="0" algn="l">
              <a:lnSpc>
                <a:spcPct val="80000"/>
              </a:lnSpc>
              <a:spcBef>
                <a:spcPts val="510"/>
              </a:spcBef>
              <a:spcAft>
                <a:spcPts val="0"/>
              </a:spcAft>
              <a:buClr>
                <a:schemeClr val="dk1"/>
              </a:buClr>
              <a:buSzPts val="2550"/>
              <a:buChar char="•"/>
            </a:pPr>
            <a:r>
              <a:rPr lang="en-ZA" sz="2550"/>
              <a:t>All of the above mentioned skills will enable you to manage and enhance teaching, learning and assessment in the classroom effectively.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10"/>
              </a:spcBef>
              <a:spcAft>
                <a:spcPts val="0"/>
              </a:spcAft>
              <a:buClr>
                <a:schemeClr val="dk1"/>
              </a:buClr>
              <a:buSzPts val="2550"/>
              <a:buChar char="•"/>
            </a:pPr>
            <a:r>
              <a:rPr lang="en-ZA" sz="2550"/>
              <a:t>Please share the knowledge gained with other colleagues within your PLCs.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</a:pPr>
            <a:r>
              <a:rPr lang="en-ZA" sz="2380"/>
              <a:t>Maths Lit, properly taught, is an empowering subject for young people entering the workplace and life in general in the 21</a:t>
            </a:r>
            <a:r>
              <a:rPr baseline="30000" lang="en-ZA" sz="2380"/>
              <a:t>st</a:t>
            </a:r>
            <a:r>
              <a:rPr lang="en-ZA" sz="2380"/>
              <a:t> century and the 4</a:t>
            </a:r>
            <a:r>
              <a:rPr baseline="30000" lang="en-ZA" sz="2380"/>
              <a:t>th</a:t>
            </a:r>
            <a:r>
              <a:rPr lang="en-ZA" sz="2380"/>
              <a:t> Industrial revolution.</a:t>
            </a:r>
            <a:endParaRPr sz="2380"/>
          </a:p>
          <a:p>
            <a:pPr indent="-180975" lvl="0" marL="342900" rtl="0" algn="l">
              <a:lnSpc>
                <a:spcPct val="80000"/>
              </a:lnSpc>
              <a:spcBef>
                <a:spcPts val="510"/>
              </a:spcBef>
              <a:spcAft>
                <a:spcPts val="0"/>
              </a:spcAft>
              <a:buClr>
                <a:schemeClr val="dk1"/>
              </a:buClr>
              <a:buSzPts val="2550"/>
              <a:buNone/>
            </a:pPr>
            <a:r>
              <a:t/>
            </a:r>
            <a:endParaRPr sz="2550"/>
          </a:p>
          <a:p>
            <a:pPr indent="-170180" lvl="0" marL="34290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t/>
            </a:r>
            <a:endParaRPr sz="2720"/>
          </a:p>
        </p:txBody>
      </p:sp>
      <p:sp>
        <p:nvSpPr>
          <p:cNvPr id="404" name="Google Shape;404;p39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4"/>
          <p:cNvSpPr txBox="1"/>
          <p:nvPr>
            <p:ph type="title"/>
          </p:nvPr>
        </p:nvSpPr>
        <p:spPr>
          <a:xfrm>
            <a:off x="457200" y="274638"/>
            <a:ext cx="8229600" cy="41805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Calibri"/>
              <a:buNone/>
            </a:pPr>
            <a:r>
              <a:rPr b="1" lang="en-ZA" sz="3200">
                <a:solidFill>
                  <a:srgbClr val="002060"/>
                </a:solidFill>
              </a:rPr>
              <a:t>ATP FOR TERM 2 </a:t>
            </a:r>
            <a:endParaRPr sz="3200"/>
          </a:p>
        </p:txBody>
      </p:sp>
      <p:graphicFrame>
        <p:nvGraphicFramePr>
          <p:cNvPr id="134" name="Google Shape;134;p4"/>
          <p:cNvGraphicFramePr/>
          <p:nvPr/>
        </p:nvGraphicFramePr>
        <p:xfrm>
          <a:off x="457200" y="678911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{F49EBBE4-6DCD-46DE-A36C-A6CF6B8F53CF}</a:tableStyleId>
              </a:tblPr>
              <a:tblGrid>
                <a:gridCol w="1420325"/>
                <a:gridCol w="4638700"/>
                <a:gridCol w="2170575"/>
              </a:tblGrid>
              <a:tr h="159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900" u="none" cap="none" strike="noStrike"/>
                        <a:t>DATE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3000" marL="530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900" u="none" cap="none" strike="noStrike"/>
                        <a:t>CONTENT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3000" marL="530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900" u="none" cap="none" strike="noStrike"/>
                        <a:t>CONTEXT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3000" marL="53000"/>
                </a:tc>
              </a:tr>
              <a:tr h="1147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14/04 – 17/04</a:t>
                      </a:r>
                      <a:endParaRPr sz="1200" u="none" cap="none" strike="noStrike"/>
                    </a:p>
                    <a:p>
                      <a:pPr indent="45720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 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3000" marL="530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SCALE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∙"/>
                      </a:pPr>
                      <a:r>
                        <a:rPr lang="en-ZA" sz="1200" u="none" cap="none" strike="noStrike"/>
                        <a:t>Scale (ratio, bar)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∙"/>
                      </a:pPr>
                      <a:r>
                        <a:rPr lang="en-ZA" sz="1200" u="none" cap="none" strike="noStrike"/>
                        <a:t>Determine actual lengths and distances from a given scale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∙"/>
                      </a:pPr>
                      <a:r>
                        <a:rPr lang="en-ZA" sz="1200" u="none" cap="none" strike="noStrike"/>
                        <a:t>Determine a scale for  drawings and/or  models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∙"/>
                      </a:pPr>
                      <a:r>
                        <a:rPr lang="en-ZA" sz="1200" u="none" cap="none" strike="noStrike"/>
                        <a:t>Determine a scale in which to draw  diagram or construct a model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3000" marL="53000"/>
                </a:tc>
                <a:tc rowSpan="3">
                  <a:txBody>
                    <a:bodyPr/>
                    <a:lstStyle/>
                    <a:p>
                      <a:pPr indent="0" lvl="0" marL="2286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 </a:t>
                      </a:r>
                      <a:endParaRPr/>
                    </a:p>
                    <a:p>
                      <a:pPr indent="0" lvl="0" marL="2286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 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∙"/>
                      </a:pPr>
                      <a:r>
                        <a:rPr lang="en-ZA" sz="1200" u="none" cap="none" strike="noStrike"/>
                        <a:t>Seating plan </a:t>
                      </a:r>
                      <a:endParaRPr/>
                    </a:p>
                    <a:p>
                      <a:pPr indent="0" lvl="0" marL="2286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(classroom, offices, cinemas, sport stadiums, etc)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∙"/>
                      </a:pPr>
                      <a:r>
                        <a:rPr lang="en-ZA" sz="1200" u="none" cap="none" strike="noStrike"/>
                        <a:t>Layout maps </a:t>
                      </a:r>
                      <a:endParaRPr/>
                    </a:p>
                    <a:p>
                      <a:pPr indent="0" lvl="0" marL="2286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(buildings in a school or sports field, stores in a shopping centre)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∙"/>
                      </a:pPr>
                      <a:r>
                        <a:rPr lang="en-ZA" sz="1200" u="none" cap="none" strike="noStrike"/>
                        <a:t>Street maps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∙"/>
                      </a:pPr>
                      <a:r>
                        <a:rPr lang="en-ZA" sz="1200" u="none" cap="none" strike="noStrike"/>
                        <a:t>National/provincial maps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∙"/>
                      </a:pPr>
                      <a:r>
                        <a:rPr lang="en-ZA" sz="1200" u="none" cap="none" strike="noStrike"/>
                        <a:t>Elevation maps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∙"/>
                      </a:pPr>
                      <a:r>
                        <a:rPr lang="en-ZA" sz="1200" u="none" cap="none" strike="noStrike"/>
                        <a:t>Strip charts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3000" marL="53000"/>
                </a:tc>
              </a:tr>
              <a:tr h="954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20/04 – 24/04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3000" marL="530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MAPS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∙"/>
                      </a:pPr>
                      <a:r>
                        <a:rPr lang="en-ZA" sz="1200" u="none" cap="none" strike="noStrike"/>
                        <a:t>Grid reference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∙"/>
                      </a:pPr>
                      <a:r>
                        <a:rPr lang="en-ZA" sz="1200" u="none" cap="none" strike="noStrike"/>
                        <a:t>compass directions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∙"/>
                      </a:pPr>
                      <a:r>
                        <a:rPr lang="en-ZA" sz="1200" u="none" cap="none" strike="noStrike"/>
                        <a:t>slope on map</a:t>
                      </a:r>
                      <a:endParaRPr sz="1200" u="none" cap="none" strike="noStrike"/>
                    </a:p>
                  </a:txBody>
                  <a:tcPr marT="0" marB="0" marR="53000" marL="53000"/>
                </a:tc>
                <a:tc vMerge="1"/>
              </a:tr>
              <a:tr h="1061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28/04 – 30/05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3000" marL="530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SCALE and PLANS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∙"/>
                      </a:pPr>
                      <a:r>
                        <a:rPr lang="en-ZA" sz="1200" u="none" cap="none" strike="noStrike"/>
                        <a:t>Diagrams (assembly instructions in manuals, etc.)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∙"/>
                      </a:pPr>
                      <a:r>
                        <a:rPr lang="en-ZA" sz="1200" u="none" cap="none" strike="noStrike"/>
                        <a:t>Plans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(symbols and notation, terminology, determine actual dimensions using a given scale, determine a suitable scale to draw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3000" marL="53000"/>
                </a:tc>
                <a:tc vMerge="1"/>
              </a:tr>
              <a:tr h="8489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04/05 – 05/05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3000" marL="530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MEASUREMENT (Calculating)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∙"/>
                      </a:pPr>
                      <a:r>
                        <a:rPr lang="en-ZA" sz="1200" u="none" cap="none" strike="noStrike"/>
                        <a:t>Length, distance and time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∙"/>
                      </a:pPr>
                      <a:r>
                        <a:rPr lang="en-ZA" sz="1200" u="none" cap="none" strike="noStrike"/>
                        <a:t>Perimeter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∙"/>
                      </a:pPr>
                      <a:r>
                        <a:rPr lang="en-ZA" sz="1200" u="none" cap="none" strike="noStrike"/>
                        <a:t>Area 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3000" marL="53000"/>
                </a:tc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∙"/>
                      </a:pPr>
                      <a:r>
                        <a:rPr lang="en-ZA" sz="1200" u="none" cap="none" strike="noStrike"/>
                        <a:t>House plans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∙"/>
                      </a:pPr>
                      <a:r>
                        <a:rPr lang="en-ZA" sz="1200" u="none" cap="none" strike="noStrike"/>
                        <a:t>Floor plans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∙"/>
                      </a:pPr>
                      <a:r>
                        <a:rPr lang="en-ZA" sz="1200" u="none" cap="none" strike="noStrike"/>
                        <a:t>Painting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Tiling(laminating, ceramic, etc)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3000" marL="53000"/>
                </a:tc>
              </a:tr>
              <a:tr h="954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06/05 – 15/05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3000" marL="530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MEASUREMENT (Calculating)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∙"/>
                      </a:pPr>
                      <a:r>
                        <a:rPr lang="en-ZA" sz="1200" u="none" cap="none" strike="noStrike"/>
                        <a:t>surface area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∙"/>
                      </a:pPr>
                      <a:r>
                        <a:rPr lang="en-ZA" sz="1200" u="none" cap="none" strike="noStrike"/>
                        <a:t>Volume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∙"/>
                      </a:pPr>
                      <a:r>
                        <a:rPr lang="en-ZA" sz="1200" u="none" cap="none" strike="noStrike"/>
                        <a:t>Rate (speed, costing, etc</a:t>
                      </a:r>
                      <a:endParaRPr sz="1200" u="none" cap="none" strike="noStrike"/>
                    </a:p>
                  </a:txBody>
                  <a:tcPr marT="0" marB="0" marR="53000" marL="53000"/>
                </a:tc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∙"/>
                      </a:pPr>
                      <a:r>
                        <a:rPr lang="en-ZA" sz="1200" u="none" cap="none" strike="noStrike"/>
                        <a:t>Assembling wooden furniture or any appliance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∙"/>
                      </a:pPr>
                      <a:r>
                        <a:rPr lang="en-ZA" sz="1200" u="none" cap="none" strike="noStrike"/>
                        <a:t>House floor plan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ZA" sz="1200" u="none" cap="none" strike="noStrike"/>
                        <a:t> 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3000" marL="53000"/>
                </a:tc>
              </a:tr>
            </a:tbl>
          </a:graphicData>
        </a:graphic>
      </p:graphicFrame>
      <p:sp>
        <p:nvSpPr>
          <p:cNvPr id="135" name="Google Shape;135;p4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thank you" id="409" name="Google Shape;409;p4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15616" y="1556792"/>
            <a:ext cx="7488832" cy="48099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5"/>
          <p:cNvSpPr txBox="1"/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b="1" lang="en-ZA" sz="2800"/>
              <a:t>MODULE 1: MAPS, PLANS AND OTHER REPS. OF THE PHYSICAL WORLD</a:t>
            </a:r>
            <a:endParaRPr/>
          </a:p>
        </p:txBody>
      </p:sp>
      <p:sp>
        <p:nvSpPr>
          <p:cNvPr id="142" name="Google Shape;142;p5"/>
          <p:cNvSpPr txBox="1"/>
          <p:nvPr>
            <p:ph idx="1" type="body"/>
          </p:nvPr>
        </p:nvSpPr>
        <p:spPr>
          <a:xfrm>
            <a:off x="457200" y="908720"/>
            <a:ext cx="8229600" cy="52174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 sz="2800"/>
              <a:t>INTRODUCTION </a:t>
            </a:r>
            <a:endParaRPr/>
          </a:p>
          <a:p>
            <a:pPr indent="0" lvl="1" marL="4000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ZA" sz="2400"/>
              <a:t>In this module participants will look at the concept of 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ZA" sz="2400"/>
              <a:t>Number scale and bar scale 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ZA" sz="2400"/>
              <a:t>Map scale and calculating distance 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ZA" sz="2400"/>
              <a:t>Compass directions and giving directions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 sz="2800"/>
              <a:t>OVERVIEW</a:t>
            </a:r>
            <a:endParaRPr sz="2800"/>
          </a:p>
          <a:p>
            <a:pPr indent="0" lvl="1" marL="4000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ZA"/>
              <a:t>In this module, you will work with maps of possible unfamiliar contexts and complex structures. </a:t>
            </a:r>
            <a:endParaRPr/>
          </a:p>
          <a:p>
            <a:pPr indent="-279400" lvl="1" marL="8572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143" name="Google Shape;143;p5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6"/>
          <p:cNvSpPr txBox="1"/>
          <p:nvPr>
            <p:ph type="title"/>
          </p:nvPr>
        </p:nvSpPr>
        <p:spPr>
          <a:xfrm>
            <a:off x="457200" y="274638"/>
            <a:ext cx="8229600" cy="7780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en-ZA" sz="3200"/>
              <a:t>OUTCOMES OF THIS MODULE</a:t>
            </a:r>
            <a:endParaRPr b="1" sz="3200"/>
          </a:p>
        </p:txBody>
      </p:sp>
      <p:sp>
        <p:nvSpPr>
          <p:cNvPr id="150" name="Google Shape;150;p6"/>
          <p:cNvSpPr txBox="1"/>
          <p:nvPr>
            <p:ph idx="1" type="body"/>
          </p:nvPr>
        </p:nvSpPr>
        <p:spPr>
          <a:xfrm>
            <a:off x="611560" y="908720"/>
            <a:ext cx="8229600" cy="52174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ZA" sz="2800"/>
              <a:t>At the end of this module you will be able to: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 sz="2800"/>
              <a:t>Work with different types of scales on maps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 sz="2800"/>
              <a:t>Work with scales on maps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 sz="2800"/>
              <a:t>Calculate actual length and distance when map is known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 sz="2800"/>
              <a:t>Calculate map measurements when actual lengths and distances are known using a given scale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 sz="2800"/>
              <a:t>Determine the scale in which a map has been drawn in the form 1: … and use the scale to determine other dimensions on the map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 sz="2800"/>
              <a:t>Interpret compass directions in the context of appropriate maps </a:t>
            </a:r>
            <a:endParaRPr/>
          </a:p>
          <a:p>
            <a:pPr indent="-1397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151" name="Google Shape;151;p6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b="1" lang="en-ZA" sz="3959"/>
              <a:t>MODULE 1: MAPS, PLANS AND OTHER REPS. OF THE PHYSICAL WORLD</a:t>
            </a:r>
            <a:endParaRPr sz="3959"/>
          </a:p>
        </p:txBody>
      </p:sp>
      <p:sp>
        <p:nvSpPr>
          <p:cNvPr id="157" name="Google Shape;157;p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 sz="2800"/>
              <a:t>Glossary of terms</a:t>
            </a:r>
            <a:endParaRPr/>
          </a:p>
          <a:p>
            <a:pPr indent="-457200" lvl="1" marL="8572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ZA"/>
              <a:t>Common terms used in this unit</a:t>
            </a:r>
            <a:endParaRPr/>
          </a:p>
          <a:p>
            <a:pPr indent="-457200" lvl="1" marL="8572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ZA"/>
              <a:t>All learners should have a comprehensive glossary of all the relevant terms</a:t>
            </a:r>
            <a:endParaRPr/>
          </a:p>
          <a:p>
            <a:pPr indent="0" lvl="1" marL="4000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 sz="2800"/>
              <a:t>CONTENT</a:t>
            </a:r>
            <a:endParaRPr/>
          </a:p>
          <a:p>
            <a:pPr indent="-457200" lvl="1" marL="8572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ZA"/>
              <a:t>Unit 1: Scale</a:t>
            </a:r>
            <a:endParaRPr/>
          </a:p>
          <a:p>
            <a:pPr indent="-457200" lvl="1" marL="8572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ZA"/>
              <a:t>Unit 2: Maps and Plans </a:t>
            </a:r>
            <a:endParaRPr/>
          </a:p>
          <a:p>
            <a:pPr indent="-457200" lvl="1" marL="8572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ZA"/>
              <a:t>Unit 3: Plans and Layout Maps </a:t>
            </a:r>
            <a:endParaRPr/>
          </a:p>
          <a:p>
            <a:pPr indent="-1397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158" name="Google Shape;158;p7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8"/>
          <p:cNvSpPr txBox="1"/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en-ZA" sz="3200"/>
              <a:t>UNIT 1: SCALE </a:t>
            </a:r>
            <a:endParaRPr b="1" sz="3200"/>
          </a:p>
        </p:txBody>
      </p:sp>
      <p:sp>
        <p:nvSpPr>
          <p:cNvPr id="165" name="Google Shape;165;p8"/>
          <p:cNvSpPr txBox="1"/>
          <p:nvPr>
            <p:ph idx="1" type="body"/>
          </p:nvPr>
        </p:nvSpPr>
        <p:spPr>
          <a:xfrm>
            <a:off x="457200" y="908720"/>
            <a:ext cx="8229600" cy="52174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ZA"/>
              <a:t>At the end of this Unit, you should be able to: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ZA"/>
              <a:t>Work with number and bar scale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ZA"/>
              <a:t>Discuss the disadvantages and advantages of bar scale and number scale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ZA"/>
              <a:t>Expressing number scale as a bar scale and vice versa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ZA"/>
              <a:t>Determining the scale used to resize the image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ZA"/>
              <a:t>Use the given scale to do calculations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ZA"/>
              <a:t>Calculating the actual length of the drawing or image of the object.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166" name="Google Shape;166;p8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9"/>
          <p:cNvSpPr txBox="1"/>
          <p:nvPr>
            <p:ph type="title"/>
          </p:nvPr>
        </p:nvSpPr>
        <p:spPr>
          <a:xfrm>
            <a:off x="457200" y="274638"/>
            <a:ext cx="8229600" cy="7060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en-ZA" sz="3200"/>
              <a:t>SCALE LESSON NOTES:</a:t>
            </a:r>
            <a:endParaRPr sz="3200"/>
          </a:p>
        </p:txBody>
      </p:sp>
      <p:sp>
        <p:nvSpPr>
          <p:cNvPr id="173" name="Google Shape;173;p9"/>
          <p:cNvSpPr txBox="1"/>
          <p:nvPr>
            <p:ph idx="1" type="body"/>
          </p:nvPr>
        </p:nvSpPr>
        <p:spPr>
          <a:xfrm>
            <a:off x="457200" y="980728"/>
            <a:ext cx="8229600" cy="51454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ZA"/>
              <a:t>Types of scale</a:t>
            </a:r>
            <a:endParaRPr/>
          </a:p>
          <a:p>
            <a:pPr indent="-285750" lvl="1" marL="74295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lang="en-ZA" sz="3200"/>
              <a:t> Number scale</a:t>
            </a:r>
            <a:endParaRPr/>
          </a:p>
          <a:p>
            <a:pPr indent="-285750" lvl="1" marL="74295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lang="en-ZA" sz="3200"/>
              <a:t> Bar scale</a:t>
            </a:r>
            <a:endParaRPr/>
          </a:p>
          <a:p>
            <a:pPr indent="-457200" lvl="0" marL="51435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ZA"/>
              <a:t>Convert bar scale to number scale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ZA"/>
              <a:t>The triangle method may be used when calculating distance or scale factor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ZA"/>
              <a:t>Advantages and disadvantages of bar and Number scale </a:t>
            </a:r>
            <a:endParaRPr/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174" name="Google Shape;174;p9"/>
          <p:cNvSpPr txBox="1"/>
          <p:nvPr>
            <p:ph idx="12" type="sldNum"/>
          </p:nvPr>
        </p:nvSpPr>
        <p:spPr>
          <a:xfrm>
            <a:off x="7010400" y="64674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2016-12-24T02:49:42Z</dcterms:created>
  <dc:creator>Alison</dc:creator>
</cp:coreProperties>
</file>