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4"/>
  </p:notesMasterIdLst>
  <p:sldIdLst>
    <p:sldId id="563" r:id="rId2"/>
    <p:sldId id="482" r:id="rId3"/>
    <p:sldId id="564" r:id="rId4"/>
    <p:sldId id="530" r:id="rId5"/>
    <p:sldId id="531" r:id="rId6"/>
    <p:sldId id="532" r:id="rId7"/>
    <p:sldId id="533" r:id="rId8"/>
    <p:sldId id="534" r:id="rId9"/>
    <p:sldId id="535" r:id="rId10"/>
    <p:sldId id="568" r:id="rId11"/>
    <p:sldId id="536" r:id="rId12"/>
    <p:sldId id="537" r:id="rId13"/>
    <p:sldId id="538" r:id="rId14"/>
    <p:sldId id="539" r:id="rId15"/>
    <p:sldId id="579" r:id="rId16"/>
    <p:sldId id="542" r:id="rId17"/>
    <p:sldId id="569" r:id="rId18"/>
    <p:sldId id="543" r:id="rId19"/>
    <p:sldId id="544" r:id="rId20"/>
    <p:sldId id="570" r:id="rId21"/>
    <p:sldId id="571" r:id="rId22"/>
    <p:sldId id="572" r:id="rId23"/>
    <p:sldId id="546" r:id="rId24"/>
    <p:sldId id="547" r:id="rId25"/>
    <p:sldId id="573" r:id="rId26"/>
    <p:sldId id="574" r:id="rId27"/>
    <p:sldId id="575" r:id="rId28"/>
    <p:sldId id="576" r:id="rId29"/>
    <p:sldId id="577" r:id="rId30"/>
    <p:sldId id="578" r:id="rId31"/>
    <p:sldId id="580" r:id="rId32"/>
    <p:sldId id="52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son" initials="A" lastIdx="1" clrIdx="0"/>
  <p:cmAuthor id="1" name="Lee-Ann Lamb" initials="L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EE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autoAdjust="0"/>
    <p:restoredTop sz="86989"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450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753E7E-52B9-4AD8-A05B-9C3133FD5DC4}" type="datetimeFigureOut">
              <a:rPr lang="en-US" smtClean="0"/>
              <a:t>12/3/2019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72CA8-38A2-45C5-B61C-3A44D9E1C751}" type="slidenum">
              <a:rPr lang="en-US" smtClean="0"/>
              <a:t>‹#›</a:t>
            </a:fld>
            <a:endParaRPr lang="en-US"/>
          </a:p>
        </p:txBody>
      </p:sp>
    </p:spTree>
    <p:extLst>
      <p:ext uri="{BB962C8B-B14F-4D97-AF65-F5344CB8AC3E}">
        <p14:creationId xmlns:p14="http://schemas.microsoft.com/office/powerpoint/2010/main" val="3095127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1E572CA8-38A2-45C5-B61C-3A44D9E1C751}" type="slidenum">
              <a:rPr lang="en-US" smtClean="0"/>
              <a:t>1</a:t>
            </a:fld>
            <a:endParaRPr lang="en-US"/>
          </a:p>
        </p:txBody>
      </p:sp>
    </p:spTree>
    <p:extLst>
      <p:ext uri="{BB962C8B-B14F-4D97-AF65-F5344CB8AC3E}">
        <p14:creationId xmlns:p14="http://schemas.microsoft.com/office/powerpoint/2010/main" val="546715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E572CA8-38A2-45C5-B61C-3A44D9E1C751}" type="slidenum">
              <a:rPr lang="en-US" smtClean="0"/>
              <a:t>2</a:t>
            </a:fld>
            <a:endParaRPr lang="en-US"/>
          </a:p>
        </p:txBody>
      </p:sp>
    </p:spTree>
    <p:extLst>
      <p:ext uri="{BB962C8B-B14F-4D97-AF65-F5344CB8AC3E}">
        <p14:creationId xmlns:p14="http://schemas.microsoft.com/office/powerpoint/2010/main" val="14525123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24408"/>
            <a:ext cx="9144000" cy="6858000"/>
          </a:xfrm>
          <a:prstGeom prst="rect">
            <a:avLst/>
          </a:prstGeom>
          <a:solidFill>
            <a:srgbClr val="FEE08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p:cNvSpPr>
            <a:spLocks noGrp="1"/>
          </p:cNvSpPr>
          <p:nvPr>
            <p:ph type="ctrTitle"/>
          </p:nvPr>
        </p:nvSpPr>
        <p:spPr>
          <a:xfrm>
            <a:off x="685800" y="2130425"/>
            <a:ext cx="7772400" cy="1470025"/>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4361A9C3-8426-4DA3-B3AD-E25D68B5E5CF}" type="datetime1">
              <a:rPr lang="en-GB" smtClean="0"/>
              <a:t>03/12/2019</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BB25A2-5507-4CDA-801B-CF7C4493D501}" type="slidenum">
              <a:rPr lang="en-GB" smtClean="0"/>
              <a:t>‹#›</a:t>
            </a:fld>
            <a:endParaRPr lang="en-GB"/>
          </a:p>
        </p:txBody>
      </p:sp>
      <p:pic>
        <p:nvPicPr>
          <p:cNvPr id="8" name="Picture 7" descr="Description: C:\Users\NishaV\AppData\Local\Microsoft\Windows\Temporary Internet Files\Content.Outlook\QSBNIMQ1\Education Logo final (2).JPG"/>
          <p:cNvPicPr/>
          <p:nvPr userDrawn="1"/>
        </p:nvPicPr>
        <p:blipFill>
          <a:blip r:embed="rId2">
            <a:extLst>
              <a:ext uri="{28A0092B-C50C-407E-A947-70E740481C1C}">
                <a14:useLocalDpi xmlns:a14="http://schemas.microsoft.com/office/drawing/2010/main" val="0"/>
              </a:ext>
            </a:extLst>
          </a:blip>
          <a:srcRect l="6609" t="15958" r="7048" b="22871"/>
          <a:stretch>
            <a:fillRect/>
          </a:stretch>
        </p:blipFill>
        <p:spPr bwMode="auto">
          <a:xfrm>
            <a:off x="107149" y="6021288"/>
            <a:ext cx="2162175" cy="781050"/>
          </a:xfrm>
          <a:prstGeom prst="rect">
            <a:avLst/>
          </a:prstGeom>
          <a:noFill/>
        </p:spPr>
      </p:pic>
      <p:pic>
        <p:nvPicPr>
          <p:cNvPr id="9" name="Picture 8" descr="Matthew goniwe letterhead new"/>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24328" y="5979368"/>
            <a:ext cx="1282700" cy="762000"/>
          </a:xfrm>
          <a:prstGeom prst="rect">
            <a:avLst/>
          </a:prstGeom>
          <a:noFill/>
          <a:ln>
            <a:noFill/>
          </a:ln>
        </p:spPr>
      </p:pic>
    </p:spTree>
    <p:extLst>
      <p:ext uri="{BB962C8B-B14F-4D97-AF65-F5344CB8AC3E}">
        <p14:creationId xmlns:p14="http://schemas.microsoft.com/office/powerpoint/2010/main" val="224259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4ACC6-353F-46D1-BCF5-044F35FD3D2A}" type="datetime1">
              <a:rPr lang="en-GB" smtClean="0"/>
              <a:t>03/12/2019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372197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45A06-62F9-4C22-8C63-604B6FF07CFF}" type="datetime1">
              <a:rPr lang="en-GB" smtClean="0"/>
              <a:t>03/12/2019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2990456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69077C-EC4F-4F1B-A450-A6A9C173911D}" type="datetime1">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888331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019996-09C8-4012-8A67-6342FEDA6D8C}" type="datetime1">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157897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24408"/>
            <a:ext cx="9144000" cy="685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p:cNvSpPr>
            <a:spLocks noGrp="1"/>
          </p:cNvSpPr>
          <p:nvPr>
            <p:ph type="ctrTitle"/>
          </p:nvPr>
        </p:nvSpPr>
        <p:spPr>
          <a:xfrm>
            <a:off x="685800" y="2130425"/>
            <a:ext cx="7772400" cy="1470025"/>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4361A9C3-8426-4DA3-B3AD-E25D68B5E5CF}" type="datetime1">
              <a:rPr lang="en-GB" smtClean="0"/>
              <a:t>03/12/2019</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BB25A2-5507-4CDA-801B-CF7C4493D501}" type="slidenum">
              <a:rPr lang="en-GB" smtClean="0"/>
              <a:t>‹#›</a:t>
            </a:fld>
            <a:endParaRPr lang="en-GB"/>
          </a:p>
        </p:txBody>
      </p:sp>
      <p:pic>
        <p:nvPicPr>
          <p:cNvPr id="8" name="Picture 7" descr="Description: C:\Users\NishaV\AppData\Local\Microsoft\Windows\Temporary Internet Files\Content.Outlook\QSBNIMQ1\Education Logo final (2).JPG"/>
          <p:cNvPicPr/>
          <p:nvPr userDrawn="1"/>
        </p:nvPicPr>
        <p:blipFill>
          <a:blip r:embed="rId2">
            <a:extLst>
              <a:ext uri="{28A0092B-C50C-407E-A947-70E740481C1C}">
                <a14:useLocalDpi xmlns:a14="http://schemas.microsoft.com/office/drawing/2010/main" val="0"/>
              </a:ext>
            </a:extLst>
          </a:blip>
          <a:srcRect l="6609" t="15958" r="7048" b="22871"/>
          <a:stretch>
            <a:fillRect/>
          </a:stretch>
        </p:blipFill>
        <p:spPr bwMode="auto">
          <a:xfrm>
            <a:off x="107149" y="6021288"/>
            <a:ext cx="2162175" cy="781050"/>
          </a:xfrm>
          <a:prstGeom prst="rect">
            <a:avLst/>
          </a:prstGeom>
          <a:noFill/>
        </p:spPr>
      </p:pic>
      <p:pic>
        <p:nvPicPr>
          <p:cNvPr id="9" name="Picture 8" descr="Matthew goniwe letterhead new"/>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24328" y="5979368"/>
            <a:ext cx="1282700" cy="762000"/>
          </a:xfrm>
          <a:prstGeom prst="rect">
            <a:avLst/>
          </a:prstGeom>
          <a:noFill/>
          <a:ln>
            <a:noFill/>
          </a:ln>
        </p:spPr>
      </p:pic>
    </p:spTree>
    <p:extLst>
      <p:ext uri="{BB962C8B-B14F-4D97-AF65-F5344CB8AC3E}">
        <p14:creationId xmlns:p14="http://schemas.microsoft.com/office/powerpoint/2010/main" val="369611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p:cNvSpPr/>
          <p:nvPr userDrawn="1"/>
        </p:nvSpPr>
        <p:spPr>
          <a:xfrm>
            <a:off x="0" y="-24408"/>
            <a:ext cx="9144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itle 1"/>
          <p:cNvSpPr>
            <a:spLocks noGrp="1"/>
          </p:cNvSpPr>
          <p:nvPr>
            <p:ph type="ctrTitle"/>
          </p:nvPr>
        </p:nvSpPr>
        <p:spPr>
          <a:xfrm>
            <a:off x="685800" y="2130425"/>
            <a:ext cx="7772400" cy="1470025"/>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4361A9C3-8426-4DA3-B3AD-E25D68B5E5CF}" type="datetime1">
              <a:rPr lang="en-GB" smtClean="0"/>
              <a:t>03/12/2019</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BB25A2-5507-4CDA-801B-CF7C4493D501}" type="slidenum">
              <a:rPr lang="en-GB" smtClean="0"/>
              <a:t>‹#›</a:t>
            </a:fld>
            <a:endParaRPr lang="en-GB"/>
          </a:p>
        </p:txBody>
      </p:sp>
      <p:pic>
        <p:nvPicPr>
          <p:cNvPr id="8" name="Picture 7" descr="Description: C:\Users\NishaV\AppData\Local\Microsoft\Windows\Temporary Internet Files\Content.Outlook\QSBNIMQ1\Education Logo final (2).JPG"/>
          <p:cNvPicPr/>
          <p:nvPr userDrawn="1"/>
        </p:nvPicPr>
        <p:blipFill>
          <a:blip r:embed="rId2">
            <a:extLst>
              <a:ext uri="{28A0092B-C50C-407E-A947-70E740481C1C}">
                <a14:useLocalDpi xmlns:a14="http://schemas.microsoft.com/office/drawing/2010/main" val="0"/>
              </a:ext>
            </a:extLst>
          </a:blip>
          <a:srcRect l="6609" t="15958" r="7048" b="22871"/>
          <a:stretch>
            <a:fillRect/>
          </a:stretch>
        </p:blipFill>
        <p:spPr bwMode="auto">
          <a:xfrm>
            <a:off x="107149" y="6021288"/>
            <a:ext cx="2162175" cy="781050"/>
          </a:xfrm>
          <a:prstGeom prst="rect">
            <a:avLst/>
          </a:prstGeom>
          <a:noFill/>
        </p:spPr>
      </p:pic>
      <p:pic>
        <p:nvPicPr>
          <p:cNvPr id="9" name="Picture 8" descr="Matthew goniwe letterhead new"/>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24328" y="5979368"/>
            <a:ext cx="1282700" cy="762000"/>
          </a:xfrm>
          <a:prstGeom prst="rect">
            <a:avLst/>
          </a:prstGeom>
          <a:noFill/>
          <a:ln>
            <a:noFill/>
          </a:ln>
        </p:spPr>
      </p:pic>
    </p:spTree>
    <p:extLst>
      <p:ext uri="{BB962C8B-B14F-4D97-AF65-F5344CB8AC3E}">
        <p14:creationId xmlns:p14="http://schemas.microsoft.com/office/powerpoint/2010/main" val="248350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7B400F-24C3-4FE3-8BC9-E291E32D775C}" type="datetime1">
              <a:rPr lang="en-GB" smtClean="0"/>
              <a:t>03/12/2019</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343482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A9FDF-546D-425D-B0E1-E17B7C6F36A8}" type="datetime1">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256886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113D8B-B619-439F-869A-3FB238E20D0F}" type="datetime1">
              <a:rPr lang="en-GB" smtClean="0"/>
              <a:t>03/12/2019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2508713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3BE659-D35E-421A-956F-ADF577F0AC26}" type="datetime1">
              <a:rPr lang="en-GB" smtClean="0"/>
              <a:t>03/12/2019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2040207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GB" sz="3600" b="1" kern="1200" dirty="0">
                <a:solidFill>
                  <a:schemeClr val="tx1"/>
                </a:solidFill>
                <a:latin typeface="Arial" panose="020B0604020202020204" pitchFamily="34" charset="0"/>
                <a:ea typeface="+mj-ea"/>
                <a:cs typeface="Arial" panose="020B0604020202020204"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EB114ADD-4311-4EC9-B559-9C728FD93F21}" type="datetime1">
              <a:rPr lang="en-GB" smtClean="0"/>
              <a:t>03/12/2019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230380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0B510-4B93-4C35-BB89-04BCA5ED4B29}" type="datetime1">
              <a:rPr lang="en-GB" smtClean="0"/>
              <a:t>03/12/2019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BB25A2-5507-4CDA-801B-CF7C4493D501}" type="slidenum">
              <a:rPr lang="en-GB" smtClean="0"/>
              <a:t>‹#›</a:t>
            </a:fld>
            <a:endParaRPr lang="en-GB"/>
          </a:p>
        </p:txBody>
      </p:sp>
    </p:spTree>
    <p:extLst>
      <p:ext uri="{BB962C8B-B14F-4D97-AF65-F5344CB8AC3E}">
        <p14:creationId xmlns:p14="http://schemas.microsoft.com/office/powerpoint/2010/main" val="319005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7C7FA-1D87-4C6A-B3EB-4CFFAC9E8837}" type="datetime1">
              <a:rPr lang="en-GB" smtClean="0"/>
              <a:t>03/12/2019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10400" y="64674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B25A2-5507-4CDA-801B-CF7C4493D501}" type="slidenum">
              <a:rPr lang="en-GB" smtClean="0"/>
              <a:t>‹#›</a:t>
            </a:fld>
            <a:endParaRPr lang="en-GB"/>
          </a:p>
        </p:txBody>
      </p:sp>
      <p:pic>
        <p:nvPicPr>
          <p:cNvPr id="7" name="Picture 6" descr="Description: C:\Users\NishaV\AppData\Local\Microsoft\Windows\Temporary Internet Files\Content.Outlook\QSBNIMQ1\Education Logo final (2).JPG"/>
          <p:cNvPicPr/>
          <p:nvPr userDrawn="1"/>
        </p:nvPicPr>
        <p:blipFill>
          <a:blip r:embed="rId15">
            <a:extLst>
              <a:ext uri="{28A0092B-C50C-407E-A947-70E740481C1C}">
                <a14:useLocalDpi xmlns:a14="http://schemas.microsoft.com/office/drawing/2010/main" val="0"/>
              </a:ext>
            </a:extLst>
          </a:blip>
          <a:srcRect l="6609" t="15958" r="7048" b="22871"/>
          <a:stretch>
            <a:fillRect/>
          </a:stretch>
        </p:blipFill>
        <p:spPr bwMode="auto">
          <a:xfrm>
            <a:off x="107149" y="6021288"/>
            <a:ext cx="2162175" cy="781050"/>
          </a:xfrm>
          <a:prstGeom prst="rect">
            <a:avLst/>
          </a:prstGeom>
          <a:noFill/>
        </p:spPr>
      </p:pic>
      <p:pic>
        <p:nvPicPr>
          <p:cNvPr id="8" name="Picture 7" descr="Matthew goniwe letterhead new"/>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524328" y="5979368"/>
            <a:ext cx="1282700" cy="762000"/>
          </a:xfrm>
          <a:prstGeom prst="rect">
            <a:avLst/>
          </a:prstGeom>
          <a:noFill/>
          <a:ln>
            <a:noFill/>
          </a:ln>
        </p:spPr>
      </p:pic>
    </p:spTree>
    <p:extLst>
      <p:ext uri="{BB962C8B-B14F-4D97-AF65-F5344CB8AC3E}">
        <p14:creationId xmlns:p14="http://schemas.microsoft.com/office/powerpoint/2010/main" val="37273969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www.mathsisfun.com/data/data-discrete-continuous.html"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69732" y="6366877"/>
            <a:ext cx="46398" cy="89768"/>
          </a:xfrm>
          <a:prstGeom prst="rect">
            <a:avLst/>
          </a:prstGeom>
        </p:spPr>
        <p:txBody>
          <a:bodyPr vert="horz" wrap="square" lIns="0" tIns="0" rIns="0" bIns="0" rtlCol="0">
            <a:spAutoFit/>
          </a:bodyPr>
          <a:lstStyle/>
          <a:p>
            <a:pPr>
              <a:lnSpc>
                <a:spcPts val="676"/>
              </a:lnSpc>
            </a:pPr>
            <a:r>
              <a:rPr sz="705" spc="-32" dirty="0">
                <a:latin typeface="Arial"/>
                <a:cs typeface="Arial"/>
              </a:rPr>
              <a:t>1</a:t>
            </a:r>
            <a:endParaRPr sz="705">
              <a:latin typeface="Arial"/>
              <a:cs typeface="Arial"/>
            </a:endParaRPr>
          </a:p>
        </p:txBody>
      </p:sp>
      <p:sp>
        <p:nvSpPr>
          <p:cNvPr id="3" name="object 3"/>
          <p:cNvSpPr/>
          <p:nvPr/>
        </p:nvSpPr>
        <p:spPr>
          <a:xfrm>
            <a:off x="107504" y="161694"/>
            <a:ext cx="7344816" cy="6723690"/>
          </a:xfrm>
          <a:custGeom>
            <a:avLst/>
            <a:gdLst/>
            <a:ahLst/>
            <a:cxnLst/>
            <a:rect l="l" t="t" r="r" b="b"/>
            <a:pathLst>
              <a:path w="5213350" h="10260330">
                <a:moveTo>
                  <a:pt x="0" y="10260330"/>
                </a:moveTo>
                <a:lnTo>
                  <a:pt x="5213350" y="10260330"/>
                </a:lnTo>
                <a:lnTo>
                  <a:pt x="5213350" y="0"/>
                </a:lnTo>
                <a:lnTo>
                  <a:pt x="0" y="0"/>
                </a:lnTo>
                <a:lnTo>
                  <a:pt x="0" y="10260330"/>
                </a:lnTo>
                <a:close/>
              </a:path>
            </a:pathLst>
          </a:custGeom>
          <a:solidFill>
            <a:srgbClr val="FFC000"/>
          </a:solidFill>
        </p:spPr>
        <p:txBody>
          <a:bodyPr wrap="square" lIns="0" tIns="0" rIns="0" bIns="0" rtlCol="0"/>
          <a:lstStyle/>
          <a:p>
            <a:endParaRPr sz="1154"/>
          </a:p>
        </p:txBody>
      </p:sp>
      <p:sp>
        <p:nvSpPr>
          <p:cNvPr id="4" name="object 4"/>
          <p:cNvSpPr txBox="1">
            <a:spLocks noGrp="1"/>
          </p:cNvSpPr>
          <p:nvPr>
            <p:ph type="title"/>
          </p:nvPr>
        </p:nvSpPr>
        <p:spPr>
          <a:xfrm>
            <a:off x="827584" y="1659026"/>
            <a:ext cx="6467296" cy="3887026"/>
          </a:xfrm>
          <a:prstGeom prst="rect">
            <a:avLst/>
          </a:prstGeom>
        </p:spPr>
        <p:txBody>
          <a:bodyPr vert="horz" wrap="square" lIns="0" tIns="8954" rIns="0" bIns="0" rtlCol="0" anchor="ctr">
            <a:spAutoFit/>
          </a:bodyPr>
          <a:lstStyle/>
          <a:p>
            <a:pPr marL="8139">
              <a:spcBef>
                <a:spcPts val="70"/>
              </a:spcBef>
            </a:pPr>
            <a:r>
              <a:rPr sz="3600" b="1" spc="-29" dirty="0" smtClean="0"/>
              <a:t>E-SSIP</a:t>
            </a:r>
            <a:r>
              <a:rPr lang="en-ZA" sz="3600" b="1" spc="-224" dirty="0" smtClean="0"/>
              <a:t/>
            </a:r>
            <a:br>
              <a:rPr lang="en-ZA" sz="3600" b="1" spc="-224" dirty="0" smtClean="0"/>
            </a:br>
            <a:r>
              <a:rPr lang="en-ZA" sz="3600" b="1" spc="-26" dirty="0" smtClean="0"/>
              <a:t>2020</a:t>
            </a:r>
            <a:r>
              <a:rPr lang="en-ZA" sz="3600" b="1" spc="-224" dirty="0" smtClean="0"/>
              <a:t> </a:t>
            </a:r>
            <a:r>
              <a:rPr lang="en-ZA" sz="3600" b="1" spc="-54" dirty="0" smtClean="0"/>
              <a:t>JANUARY/FEBRUARY </a:t>
            </a:r>
            <a:r>
              <a:rPr sz="3600" b="1" spc="-29" dirty="0" smtClean="0"/>
              <a:t>TRAINING</a:t>
            </a:r>
            <a:r>
              <a:rPr lang="en-ZA" sz="3600" b="1" spc="-29" dirty="0" smtClean="0"/>
              <a:t/>
            </a:r>
            <a:br>
              <a:rPr lang="en-ZA" sz="3600" b="1" spc="-29" dirty="0" smtClean="0"/>
            </a:br>
            <a:r>
              <a:rPr lang="en-ZA" sz="3600" b="1" spc="-29" dirty="0"/>
              <a:t>SUBJECT</a:t>
            </a:r>
            <a:r>
              <a:rPr lang="en-ZA" sz="3600" b="1" spc="-29" dirty="0" smtClean="0"/>
              <a:t>: </a:t>
            </a:r>
            <a:br>
              <a:rPr lang="en-ZA" sz="3600" b="1" spc="-29" dirty="0" smtClean="0"/>
            </a:br>
            <a:r>
              <a:rPr lang="en-ZA" sz="3600" b="1" spc="-29" dirty="0" smtClean="0"/>
              <a:t>MATHEMATICAL LITERACY</a:t>
            </a:r>
            <a:br>
              <a:rPr lang="en-ZA" sz="3600" b="1" spc="-29" dirty="0" smtClean="0"/>
            </a:br>
            <a:r>
              <a:rPr lang="en-ZA" sz="3600" b="1" spc="-29" dirty="0" smtClean="0"/>
              <a:t>FACILITATOR PRESENTATION</a:t>
            </a:r>
            <a:br>
              <a:rPr lang="en-ZA" sz="3600" b="1" spc="-29" dirty="0" smtClean="0"/>
            </a:br>
            <a:r>
              <a:rPr lang="en-ZA" sz="3600" b="1" spc="-29" dirty="0" smtClean="0"/>
              <a:t>(FP) </a:t>
            </a:r>
            <a:endParaRPr sz="3600" b="1" spc="-29" dirty="0"/>
          </a:p>
        </p:txBody>
      </p:sp>
      <p:sp>
        <p:nvSpPr>
          <p:cNvPr id="6" name="object 6"/>
          <p:cNvSpPr/>
          <p:nvPr/>
        </p:nvSpPr>
        <p:spPr>
          <a:xfrm>
            <a:off x="7452320" y="134310"/>
            <a:ext cx="1584176" cy="6723690"/>
          </a:xfrm>
          <a:custGeom>
            <a:avLst/>
            <a:gdLst/>
            <a:ahLst/>
            <a:cxnLst/>
            <a:rect l="l" t="t" r="r" b="b"/>
            <a:pathLst>
              <a:path w="1871979" h="10260330">
                <a:moveTo>
                  <a:pt x="0" y="10260330"/>
                </a:moveTo>
                <a:lnTo>
                  <a:pt x="1871979" y="10260330"/>
                </a:lnTo>
                <a:lnTo>
                  <a:pt x="1871979" y="0"/>
                </a:lnTo>
                <a:lnTo>
                  <a:pt x="0" y="0"/>
                </a:lnTo>
                <a:lnTo>
                  <a:pt x="0" y="10260330"/>
                </a:lnTo>
                <a:close/>
              </a:path>
            </a:pathLst>
          </a:custGeom>
          <a:solidFill>
            <a:srgbClr val="C55A11"/>
          </a:solidFill>
        </p:spPr>
        <p:txBody>
          <a:bodyPr wrap="square" lIns="0" tIns="0" rIns="0" bIns="0" rtlCol="0"/>
          <a:lstStyle/>
          <a:p>
            <a:endParaRPr sz="1154"/>
          </a:p>
        </p:txBody>
      </p:sp>
      <p:sp>
        <p:nvSpPr>
          <p:cNvPr id="7" name="object 7"/>
          <p:cNvSpPr/>
          <p:nvPr/>
        </p:nvSpPr>
        <p:spPr>
          <a:xfrm>
            <a:off x="744999" y="424463"/>
            <a:ext cx="1391950" cy="645914"/>
          </a:xfrm>
          <a:prstGeom prst="rect">
            <a:avLst/>
          </a:prstGeom>
          <a:blipFill>
            <a:blip r:embed="rId3" cstate="print"/>
            <a:stretch>
              <a:fillRect/>
            </a:stretch>
          </a:blipFill>
        </p:spPr>
        <p:txBody>
          <a:bodyPr wrap="square" lIns="0" tIns="0" rIns="0" bIns="0" rtlCol="0"/>
          <a:lstStyle/>
          <a:p>
            <a:endParaRPr sz="1154"/>
          </a:p>
        </p:txBody>
      </p:sp>
      <p:sp>
        <p:nvSpPr>
          <p:cNvPr id="8" name="object 8"/>
          <p:cNvSpPr/>
          <p:nvPr/>
        </p:nvSpPr>
        <p:spPr>
          <a:xfrm>
            <a:off x="7522650" y="247386"/>
            <a:ext cx="1207170" cy="689870"/>
          </a:xfrm>
          <a:prstGeom prst="rect">
            <a:avLst/>
          </a:prstGeom>
          <a:blipFill>
            <a:blip r:embed="rId4" cstate="print"/>
            <a:stretch>
              <a:fillRect/>
            </a:stretch>
          </a:blipFill>
        </p:spPr>
        <p:txBody>
          <a:bodyPr wrap="square" lIns="0" tIns="0" rIns="0" bIns="0" rtlCol="0"/>
          <a:lstStyle/>
          <a:p>
            <a:endParaRPr sz="1154"/>
          </a:p>
        </p:txBody>
      </p:sp>
    </p:spTree>
    <p:extLst>
      <p:ext uri="{BB962C8B-B14F-4D97-AF65-F5344CB8AC3E}">
        <p14:creationId xmlns:p14="http://schemas.microsoft.com/office/powerpoint/2010/main" val="3350251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ZA" sz="3600" b="1" dirty="0" smtClean="0"/>
              <a:t>TYPES OF TARIFFS </a:t>
            </a:r>
            <a:endParaRPr lang="en-ZA" sz="3600" b="1" dirty="0"/>
          </a:p>
        </p:txBody>
      </p:sp>
      <p:sp>
        <p:nvSpPr>
          <p:cNvPr id="3" name="Content Placeholder 2"/>
          <p:cNvSpPr>
            <a:spLocks noGrp="1"/>
          </p:cNvSpPr>
          <p:nvPr>
            <p:ph idx="1"/>
          </p:nvPr>
        </p:nvSpPr>
        <p:spPr>
          <a:xfrm>
            <a:off x="457200" y="1124744"/>
            <a:ext cx="8229600" cy="5001419"/>
          </a:xfrm>
        </p:spPr>
        <p:txBody>
          <a:bodyPr>
            <a:normAutofit fontScale="70000" lnSpcReduction="20000"/>
          </a:bodyPr>
          <a:lstStyle/>
          <a:p>
            <a:r>
              <a:rPr lang="en-ZA" b="1" dirty="0"/>
              <a:t>Telephone tariffs </a:t>
            </a:r>
            <a:r>
              <a:rPr lang="en-ZA" dirty="0"/>
              <a:t>differ from one network to another one. The rates are charged either per minute or per second. Promotional tariffs are different, this includes various packages which promotes calling the same network. The rates are different during peak hours and off-peak </a:t>
            </a:r>
            <a:r>
              <a:rPr lang="en-ZA" dirty="0" smtClean="0"/>
              <a:t>hours</a:t>
            </a:r>
          </a:p>
          <a:p>
            <a:r>
              <a:rPr lang="en-ZA" b="1" dirty="0"/>
              <a:t>Electricity tariffs </a:t>
            </a:r>
            <a:r>
              <a:rPr lang="en-ZA" dirty="0"/>
              <a:t>are charged per unit used. It also depends on the peak and off peak hours. The rates of metered electricity and prepaid are different. Free units are </a:t>
            </a:r>
            <a:r>
              <a:rPr lang="en-ZA" dirty="0" smtClean="0"/>
              <a:t>given</a:t>
            </a:r>
          </a:p>
          <a:p>
            <a:r>
              <a:rPr lang="en-ZA" b="1" dirty="0"/>
              <a:t>Water tariffs</a:t>
            </a:r>
            <a:r>
              <a:rPr lang="en-ZA" dirty="0"/>
              <a:t> are charged per kilolitre used, there are free kilolitres given and there after different rates are charged. The more water you use, the higher the cost</a:t>
            </a:r>
            <a:r>
              <a:rPr lang="en-ZA" dirty="0" smtClean="0"/>
              <a:t>.</a:t>
            </a:r>
          </a:p>
          <a:p>
            <a:pPr lvl="0"/>
            <a:r>
              <a:rPr lang="en-ZA" b="1" dirty="0"/>
              <a:t>Transport tariffs</a:t>
            </a:r>
            <a:r>
              <a:rPr lang="en-ZA" dirty="0"/>
              <a:t> depend on the rates charged by service provider. Distance is used to charge the tariffs. Regular users are discounted. Distance chart may be used to determine the cost if the rates are charged per kilometre</a:t>
            </a:r>
            <a:r>
              <a:rPr lang="en-ZA" dirty="0" smtClean="0"/>
              <a:t>.</a:t>
            </a:r>
          </a:p>
          <a:p>
            <a:r>
              <a:rPr lang="en-ZA" dirty="0"/>
              <a:t>See Activity </a:t>
            </a:r>
            <a:r>
              <a:rPr lang="en-ZA" dirty="0" smtClean="0"/>
              <a:t>1.1.2 - 3 </a:t>
            </a:r>
            <a:r>
              <a:rPr lang="en-ZA" dirty="0"/>
              <a:t>in the  PG</a:t>
            </a:r>
          </a:p>
          <a:p>
            <a:pPr marL="0" lvl="0" indent="0">
              <a:buNone/>
            </a:pPr>
            <a:endParaRPr lang="en-ZA" dirty="0"/>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10</a:t>
            </a:fld>
            <a:endParaRPr lang="en-GB"/>
          </a:p>
        </p:txBody>
      </p:sp>
    </p:spTree>
    <p:extLst>
      <p:ext uri="{BB962C8B-B14F-4D97-AF65-F5344CB8AC3E}">
        <p14:creationId xmlns:p14="http://schemas.microsoft.com/office/powerpoint/2010/main" val="1839775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296144"/>
          </a:xfrm>
        </p:spPr>
        <p:txBody>
          <a:bodyPr>
            <a:noAutofit/>
          </a:bodyPr>
          <a:lstStyle/>
          <a:p>
            <a:r>
              <a:rPr lang="en-ZA" sz="2800" b="1" dirty="0"/>
              <a:t>UNIT 2: </a:t>
            </a:r>
            <a:r>
              <a:rPr lang="en-ZA" sz="2800" b="1" dirty="0" smtClean="0"/>
              <a:t>INCOME</a:t>
            </a:r>
            <a:r>
              <a:rPr lang="en-ZA" sz="2800" b="1" dirty="0"/>
              <a:t>, EXPENDITURE, PROFIT, LOSS AND BREAK EVEN ANALYSIS </a:t>
            </a:r>
          </a:p>
        </p:txBody>
      </p:sp>
      <p:sp>
        <p:nvSpPr>
          <p:cNvPr id="3" name="Content Placeholder 2"/>
          <p:cNvSpPr>
            <a:spLocks noGrp="1"/>
          </p:cNvSpPr>
          <p:nvPr>
            <p:ph idx="1"/>
          </p:nvPr>
        </p:nvSpPr>
        <p:spPr>
          <a:xfrm>
            <a:off x="457200" y="1196752"/>
            <a:ext cx="8229600" cy="4929411"/>
          </a:xfrm>
        </p:spPr>
        <p:txBody>
          <a:bodyPr>
            <a:normAutofit/>
          </a:bodyPr>
          <a:lstStyle/>
          <a:p>
            <a:r>
              <a:rPr lang="en-ZA" b="1" dirty="0"/>
              <a:t>INTRODUCTION </a:t>
            </a:r>
            <a:endParaRPr lang="en-ZA" dirty="0"/>
          </a:p>
          <a:p>
            <a:pPr lvl="1"/>
            <a:r>
              <a:rPr lang="en-ZA" dirty="0"/>
              <a:t>In this unit you will focus on Selling price, Cost price, Income, Expenditure and Break even analysis</a:t>
            </a:r>
          </a:p>
          <a:p>
            <a:r>
              <a:rPr lang="en-ZA" b="1" dirty="0" smtClean="0"/>
              <a:t>LEARNING </a:t>
            </a:r>
            <a:r>
              <a:rPr lang="en-ZA" b="1" dirty="0"/>
              <a:t>OUTCOME</a:t>
            </a:r>
            <a:endParaRPr lang="en-ZA" dirty="0"/>
          </a:p>
          <a:p>
            <a:pPr marL="457200" lvl="1" indent="0">
              <a:buNone/>
            </a:pPr>
            <a:r>
              <a:rPr lang="en-ZA" dirty="0"/>
              <a:t>At the end of this Unit, you should be able to:</a:t>
            </a:r>
          </a:p>
          <a:p>
            <a:pPr lvl="1"/>
            <a:r>
              <a:rPr lang="en-ZA" dirty="0"/>
              <a:t>Identify and perform calculations involving income, expenditure, profit and loss values</a:t>
            </a:r>
            <a:r>
              <a:rPr lang="en-ZA" sz="2400" dirty="0"/>
              <a:t>.</a:t>
            </a:r>
          </a:p>
          <a:p>
            <a:pPr lvl="1"/>
            <a:r>
              <a:rPr lang="en-ZA" dirty="0"/>
              <a:t>Determine break-even values </a:t>
            </a:r>
            <a:endParaRPr lang="en-ZA" sz="2400" dirty="0"/>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11</a:t>
            </a:fld>
            <a:endParaRPr lang="en-GB"/>
          </a:p>
        </p:txBody>
      </p:sp>
    </p:spTree>
    <p:extLst>
      <p:ext uri="{BB962C8B-B14F-4D97-AF65-F5344CB8AC3E}">
        <p14:creationId xmlns:p14="http://schemas.microsoft.com/office/powerpoint/2010/main" val="2681875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pPr algn="l"/>
            <a:r>
              <a:rPr lang="en-ZA" sz="2800" b="1" dirty="0" smtClean="0"/>
              <a:t>FACTS ABOUT </a:t>
            </a:r>
            <a:r>
              <a:rPr lang="en-US" sz="2800" b="1" dirty="0" smtClean="0"/>
              <a:t>COST PRICE AND SELLING PRICE </a:t>
            </a:r>
            <a:endParaRPr lang="en-ZA" sz="2800" b="1" dirty="0"/>
          </a:p>
        </p:txBody>
      </p:sp>
      <p:sp>
        <p:nvSpPr>
          <p:cNvPr id="3" name="Content Placeholder 2"/>
          <p:cNvSpPr>
            <a:spLocks noGrp="1"/>
          </p:cNvSpPr>
          <p:nvPr>
            <p:ph idx="1"/>
          </p:nvPr>
        </p:nvSpPr>
        <p:spPr>
          <a:xfrm>
            <a:off x="457200" y="764704"/>
            <a:ext cx="8229600" cy="5361459"/>
          </a:xfrm>
        </p:spPr>
        <p:txBody>
          <a:bodyPr>
            <a:normAutofit/>
          </a:bodyPr>
          <a:lstStyle/>
          <a:p>
            <a:pPr lvl="0"/>
            <a:r>
              <a:rPr lang="en-ZA" sz="2400" dirty="0"/>
              <a:t>For a business to make money it needs to sell goods or services for more than it cost.</a:t>
            </a:r>
          </a:p>
          <a:p>
            <a:pPr lvl="0"/>
            <a:r>
              <a:rPr lang="en-ZA" sz="2400" dirty="0"/>
              <a:t>The cost price is how much the item cost the business.</a:t>
            </a:r>
          </a:p>
          <a:p>
            <a:pPr lvl="0"/>
            <a:r>
              <a:rPr lang="en-ZA" sz="2400" dirty="0"/>
              <a:t>The selling price is how much the business gets for the item.</a:t>
            </a:r>
          </a:p>
          <a:p>
            <a:pPr lvl="0"/>
            <a:r>
              <a:rPr lang="en-ZA" sz="2400" dirty="0"/>
              <a:t>A business may offer the customer a discount on items.  This means that the customer will pay less than the selling price for the item.</a:t>
            </a:r>
          </a:p>
          <a:p>
            <a:pPr lvl="0"/>
            <a:r>
              <a:rPr lang="en-ZA" sz="2400" dirty="0"/>
              <a:t>The profit a company makes is determined by the difference between the selling and cost price. If the selling price is less than the cost price, the company will make a loss</a:t>
            </a:r>
            <a:r>
              <a:rPr lang="en-ZA" sz="2400" dirty="0" smtClean="0"/>
              <a:t>.</a:t>
            </a:r>
          </a:p>
          <a:p>
            <a:r>
              <a:rPr lang="en-ZA" sz="2400" dirty="0"/>
              <a:t>For example: A clothing shop paid R123 for a trouser and sold them at R177 each. Calculate the percentage profit that the clothing shop made on the sale of the shirts.</a:t>
            </a:r>
          </a:p>
          <a:p>
            <a:pPr marL="0" indent="0">
              <a:buNone/>
            </a:pPr>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12</a:t>
            </a:fld>
            <a:endParaRPr lang="en-GB"/>
          </a:p>
        </p:txBody>
      </p:sp>
    </p:spTree>
    <p:extLst>
      <p:ext uri="{BB962C8B-B14F-4D97-AF65-F5344CB8AC3E}">
        <p14:creationId xmlns:p14="http://schemas.microsoft.com/office/powerpoint/2010/main" val="3673593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ZA" sz="2800" b="1" dirty="0" smtClean="0"/>
              <a:t>FACTS ABOUT INCOME AND EXPENDITURE </a:t>
            </a:r>
            <a:endParaRPr lang="en-ZA" sz="2800" dirty="0"/>
          </a:p>
        </p:txBody>
      </p:sp>
      <p:sp>
        <p:nvSpPr>
          <p:cNvPr id="3" name="Content Placeholder 2"/>
          <p:cNvSpPr>
            <a:spLocks noGrp="1"/>
          </p:cNvSpPr>
          <p:nvPr>
            <p:ph idx="1"/>
          </p:nvPr>
        </p:nvSpPr>
        <p:spPr>
          <a:xfrm>
            <a:off x="457200" y="980728"/>
            <a:ext cx="8229600" cy="5145435"/>
          </a:xfrm>
        </p:spPr>
        <p:txBody>
          <a:bodyPr>
            <a:normAutofit fontScale="47500" lnSpcReduction="20000"/>
          </a:bodyPr>
          <a:lstStyle/>
          <a:p>
            <a:pPr lvl="0"/>
            <a:r>
              <a:rPr lang="en-ZA" sz="3800" dirty="0"/>
              <a:t>The costs may be divided into </a:t>
            </a:r>
            <a:r>
              <a:rPr lang="en-ZA" sz="3800" b="1" dirty="0"/>
              <a:t>variable and fixed expenses</a:t>
            </a:r>
            <a:endParaRPr lang="en-ZA" sz="3800" b="1" dirty="0" smtClean="0"/>
          </a:p>
          <a:p>
            <a:pPr lvl="0"/>
            <a:r>
              <a:rPr lang="en-ZA" sz="3800" b="1" dirty="0" smtClean="0"/>
              <a:t>Fixed </a:t>
            </a:r>
            <a:r>
              <a:rPr lang="en-ZA" sz="3800" b="1" dirty="0"/>
              <a:t>expenses: </a:t>
            </a:r>
            <a:endParaRPr lang="en-ZA" sz="3800" dirty="0"/>
          </a:p>
          <a:p>
            <a:pPr lvl="1"/>
            <a:r>
              <a:rPr lang="en-ZA" sz="3800" dirty="0"/>
              <a:t>Costs that remain constant over time</a:t>
            </a:r>
          </a:p>
          <a:p>
            <a:pPr lvl="1"/>
            <a:r>
              <a:rPr lang="en-ZA" sz="3800" dirty="0"/>
              <a:t>For example: rent, salaries, security, insurance, rates and taxes, etc. </a:t>
            </a:r>
          </a:p>
          <a:p>
            <a:pPr lvl="0"/>
            <a:r>
              <a:rPr lang="en-ZA" sz="3800" b="1" dirty="0"/>
              <a:t>Variable expenses:</a:t>
            </a:r>
            <a:endParaRPr lang="en-ZA" sz="3800" dirty="0"/>
          </a:p>
          <a:p>
            <a:pPr lvl="1"/>
            <a:r>
              <a:rPr lang="en-ZA" sz="3800" dirty="0"/>
              <a:t>Depend on the production level, as the production volume goes up, so will the costs</a:t>
            </a:r>
          </a:p>
          <a:p>
            <a:pPr lvl="1"/>
            <a:r>
              <a:rPr lang="en-ZA" sz="3800" dirty="0"/>
              <a:t>For example: commissions, material costs, water and electricity, petrol etc. </a:t>
            </a:r>
          </a:p>
          <a:p>
            <a:pPr lvl="0"/>
            <a:r>
              <a:rPr lang="en-ZA" sz="3800" dirty="0"/>
              <a:t>Income may also be divided into </a:t>
            </a:r>
            <a:r>
              <a:rPr lang="en-ZA" sz="3800" b="1" dirty="0"/>
              <a:t>fixed and variable </a:t>
            </a:r>
            <a:endParaRPr lang="en-ZA" sz="3800" dirty="0"/>
          </a:p>
          <a:p>
            <a:pPr lvl="0"/>
            <a:r>
              <a:rPr lang="en-ZA" sz="3800" b="1" dirty="0"/>
              <a:t>Fixed Income</a:t>
            </a:r>
            <a:endParaRPr lang="en-ZA" sz="3800" dirty="0"/>
          </a:p>
          <a:p>
            <a:pPr lvl="1"/>
            <a:r>
              <a:rPr lang="en-ZA" sz="3800" dirty="0"/>
              <a:t>Fixed income is money that is definite on a monthly basis.</a:t>
            </a:r>
          </a:p>
          <a:p>
            <a:pPr lvl="1"/>
            <a:r>
              <a:rPr lang="en-ZA" sz="3800" dirty="0"/>
              <a:t>For example: salary received monthly </a:t>
            </a:r>
          </a:p>
          <a:p>
            <a:pPr lvl="0"/>
            <a:r>
              <a:rPr lang="en-ZA" sz="3800" b="1" dirty="0"/>
              <a:t>Variable income </a:t>
            </a:r>
            <a:endParaRPr lang="en-ZA" sz="3800" dirty="0"/>
          </a:p>
          <a:p>
            <a:pPr lvl="1"/>
            <a:r>
              <a:rPr lang="en-ZA" sz="3800" dirty="0"/>
              <a:t>Variable income changes from month to month and </a:t>
            </a:r>
            <a:r>
              <a:rPr lang="en-ZA" sz="3800" dirty="0" smtClean="0"/>
              <a:t>is irregular/ unexpected . For </a:t>
            </a:r>
            <a:r>
              <a:rPr lang="en-ZA" sz="3800" dirty="0"/>
              <a:t>example: royalties, dividends </a:t>
            </a:r>
          </a:p>
          <a:p>
            <a:pPr lvl="0"/>
            <a:r>
              <a:rPr lang="en-ZA" sz="3800" b="1" dirty="0"/>
              <a:t>Profit Margin </a:t>
            </a:r>
          </a:p>
          <a:p>
            <a:pPr lvl="1"/>
            <a:r>
              <a:rPr lang="en-ZA" sz="3800" dirty="0"/>
              <a:t>Profit margin is the percentage of the final selling price that is profit.</a:t>
            </a:r>
          </a:p>
          <a:p>
            <a:pPr lvl="1"/>
            <a:r>
              <a:rPr lang="en-ZA" sz="3800" dirty="0" smtClean="0"/>
              <a:t>See example in the PG page 23.</a:t>
            </a:r>
            <a:endParaRPr lang="en-ZA" sz="3800" dirty="0"/>
          </a:p>
        </p:txBody>
      </p:sp>
      <p:sp>
        <p:nvSpPr>
          <p:cNvPr id="4" name="Slide Number Placeholder 3"/>
          <p:cNvSpPr>
            <a:spLocks noGrp="1"/>
          </p:cNvSpPr>
          <p:nvPr>
            <p:ph type="sldNum" sz="quarter" idx="12"/>
          </p:nvPr>
        </p:nvSpPr>
        <p:spPr/>
        <p:txBody>
          <a:bodyPr/>
          <a:lstStyle/>
          <a:p>
            <a:fld id="{12BB25A2-5507-4CDA-801B-CF7C4493D501}" type="slidenum">
              <a:rPr lang="en-GB" smtClean="0"/>
              <a:t>13</a:t>
            </a:fld>
            <a:endParaRPr lang="en-GB"/>
          </a:p>
        </p:txBody>
      </p:sp>
    </p:spTree>
    <p:extLst>
      <p:ext uri="{BB962C8B-B14F-4D97-AF65-F5344CB8AC3E}">
        <p14:creationId xmlns:p14="http://schemas.microsoft.com/office/powerpoint/2010/main" val="207564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ZA" sz="3200" b="1" dirty="0" smtClean="0"/>
              <a:t>BREAK EVEN ANALYSIS </a:t>
            </a:r>
            <a:endParaRPr lang="en-ZA" sz="3200" dirty="0"/>
          </a:p>
        </p:txBody>
      </p:sp>
      <p:sp>
        <p:nvSpPr>
          <p:cNvPr id="3" name="Content Placeholder 2"/>
          <p:cNvSpPr>
            <a:spLocks noGrp="1"/>
          </p:cNvSpPr>
          <p:nvPr>
            <p:ph idx="1"/>
          </p:nvPr>
        </p:nvSpPr>
        <p:spPr>
          <a:xfrm>
            <a:off x="457200" y="836713"/>
            <a:ext cx="8229600" cy="4968552"/>
          </a:xfrm>
        </p:spPr>
        <p:txBody>
          <a:bodyPr/>
          <a:lstStyle/>
          <a:p>
            <a:pPr lvl="0"/>
            <a:r>
              <a:rPr lang="en-ZA" sz="1800" dirty="0" smtClean="0"/>
              <a:t>A </a:t>
            </a:r>
            <a:r>
              <a:rPr lang="en-ZA" sz="1800" dirty="0"/>
              <a:t>financial tool which helps you to determine at what stage a company or product, will be </a:t>
            </a:r>
            <a:r>
              <a:rPr lang="en-ZA" sz="1800" dirty="0" smtClean="0"/>
              <a:t>profitable. </a:t>
            </a:r>
            <a:endParaRPr lang="en-ZA" sz="1800" dirty="0"/>
          </a:p>
          <a:p>
            <a:r>
              <a:rPr lang="en-ZA" sz="1800" dirty="0"/>
              <a:t>The graphs showing the toy making business income and expenses is given below: A toy making business may below: </a:t>
            </a:r>
            <a:r>
              <a:rPr lang="en-ZA" sz="1800" dirty="0" smtClean="0"/>
              <a:t> (See also Activity 1.2.1 – 3 in the PG Page 25)</a:t>
            </a:r>
            <a:endParaRPr lang="en-ZA" sz="1800" dirty="0"/>
          </a:p>
          <a:p>
            <a:pPr lvl="0"/>
            <a:endParaRPr lang="en-ZA" dirty="0"/>
          </a:p>
          <a:p>
            <a:pPr marL="0" indent="0">
              <a:buNone/>
            </a:pPr>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14</a:t>
            </a:fld>
            <a:endParaRPr lang="en-GB"/>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23528" y="2204864"/>
            <a:ext cx="7416824" cy="3752403"/>
          </a:xfrm>
          <a:prstGeom prst="rect">
            <a:avLst/>
          </a:prstGeom>
          <a:noFill/>
          <a:ln>
            <a:noFill/>
          </a:ln>
        </p:spPr>
      </p:pic>
    </p:spTree>
    <p:extLst>
      <p:ext uri="{BB962C8B-B14F-4D97-AF65-F5344CB8AC3E}">
        <p14:creationId xmlns:p14="http://schemas.microsoft.com/office/powerpoint/2010/main" val="2513373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ZA" sz="3200" b="1" dirty="0" smtClean="0"/>
              <a:t>REFLECTION AND REMARKS</a:t>
            </a:r>
            <a:endParaRPr lang="en-ZA" sz="3200" b="1" dirty="0"/>
          </a:p>
        </p:txBody>
      </p:sp>
      <p:sp>
        <p:nvSpPr>
          <p:cNvPr id="3" name="Content Placeholder 2"/>
          <p:cNvSpPr>
            <a:spLocks noGrp="1"/>
          </p:cNvSpPr>
          <p:nvPr>
            <p:ph idx="1"/>
          </p:nvPr>
        </p:nvSpPr>
        <p:spPr>
          <a:xfrm>
            <a:off x="457200" y="1052736"/>
            <a:ext cx="8229600" cy="5073427"/>
          </a:xfrm>
        </p:spPr>
        <p:txBody>
          <a:bodyPr>
            <a:normAutofit fontScale="85000" lnSpcReduction="20000"/>
          </a:bodyPr>
          <a:lstStyle/>
          <a:p>
            <a:pPr lvl="0"/>
            <a:r>
              <a:rPr lang="en-ZA" dirty="0"/>
              <a:t>Learners should be afforded opportunities to define terms in their own words, as part of assessment to ensure conceptual understanding.</a:t>
            </a:r>
          </a:p>
          <a:p>
            <a:pPr lvl="0"/>
            <a:r>
              <a:rPr lang="en-ZA" dirty="0"/>
              <a:t>Teachers must provide learners with opportunities to extract information from tables as often as possible.</a:t>
            </a:r>
          </a:p>
          <a:p>
            <a:pPr lvl="0"/>
            <a:r>
              <a:rPr lang="en-ZA" dirty="0"/>
              <a:t>Teachers should give learners sufficient exercises on how to substitute correct values from tables (correct columns) into a given formula.</a:t>
            </a:r>
          </a:p>
          <a:p>
            <a:pPr lvl="0"/>
            <a:r>
              <a:rPr lang="en-ZA" dirty="0"/>
              <a:t>Teachers should encourage candidates to use the LOLT always during the lessons. Scenarios should be discussed and critically analysed during lessons to give learners the opportunity to think critically and develop analytical and problem-solving skills.</a:t>
            </a:r>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15</a:t>
            </a:fld>
            <a:endParaRPr lang="en-GB"/>
          </a:p>
        </p:txBody>
      </p:sp>
    </p:spTree>
    <p:extLst>
      <p:ext uri="{BB962C8B-B14F-4D97-AF65-F5344CB8AC3E}">
        <p14:creationId xmlns:p14="http://schemas.microsoft.com/office/powerpoint/2010/main" val="2099496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ZA" b="1" dirty="0" smtClean="0"/>
              <a:t/>
            </a:r>
            <a:br>
              <a:rPr lang="en-ZA" b="1" dirty="0" smtClean="0"/>
            </a:br>
            <a:r>
              <a:rPr lang="en-ZA" sz="3600" b="1" dirty="0" smtClean="0"/>
              <a:t>MODULE </a:t>
            </a:r>
            <a:r>
              <a:rPr lang="en-ZA" sz="3600" b="1" dirty="0"/>
              <a:t>2: DATA HANDLING </a:t>
            </a:r>
            <a:r>
              <a:rPr lang="en-ZA" b="1" dirty="0"/>
              <a:t>	</a:t>
            </a:r>
            <a:r>
              <a:rPr lang="en-ZA" dirty="0"/>
              <a:t/>
            </a:r>
            <a:br>
              <a:rPr lang="en-ZA" dirty="0"/>
            </a:br>
            <a:endParaRPr lang="en-ZA" dirty="0"/>
          </a:p>
        </p:txBody>
      </p:sp>
      <p:sp>
        <p:nvSpPr>
          <p:cNvPr id="3" name="Content Placeholder 2"/>
          <p:cNvSpPr>
            <a:spLocks noGrp="1"/>
          </p:cNvSpPr>
          <p:nvPr>
            <p:ph idx="1"/>
          </p:nvPr>
        </p:nvSpPr>
        <p:spPr>
          <a:xfrm>
            <a:off x="457200" y="1196752"/>
            <a:ext cx="8229600" cy="4608512"/>
          </a:xfrm>
        </p:spPr>
        <p:txBody>
          <a:bodyPr>
            <a:normAutofit fontScale="55000" lnSpcReduction="20000"/>
          </a:bodyPr>
          <a:lstStyle/>
          <a:p>
            <a:r>
              <a:rPr lang="en-ZA" sz="2900" b="1" dirty="0" smtClean="0"/>
              <a:t>INTRODUCTION</a:t>
            </a:r>
            <a:endParaRPr lang="en-ZA" sz="2900" dirty="0"/>
          </a:p>
          <a:p>
            <a:pPr marL="400050" lvl="1" indent="0">
              <a:buNone/>
            </a:pPr>
            <a:r>
              <a:rPr lang="en-ZA" sz="2900" dirty="0" smtClean="0"/>
              <a:t>In </a:t>
            </a:r>
            <a:r>
              <a:rPr lang="en-ZA" sz="2900" dirty="0"/>
              <a:t>this module you will look at the concept of Data Handling with specific focus </a:t>
            </a:r>
            <a:r>
              <a:rPr lang="en-ZA" sz="2900" dirty="0" smtClean="0"/>
              <a:t>on: </a:t>
            </a:r>
          </a:p>
          <a:p>
            <a:pPr lvl="1"/>
            <a:r>
              <a:rPr lang="en-ZA" sz="2900" dirty="0" smtClean="0"/>
              <a:t>Developing </a:t>
            </a:r>
            <a:r>
              <a:rPr lang="en-ZA" sz="2900" dirty="0"/>
              <a:t>questions; Collecting data; Classifying data; Organising Data; Summarising Data; Representing data; Interpreting data and Analysing data.</a:t>
            </a:r>
          </a:p>
          <a:p>
            <a:r>
              <a:rPr lang="en-ZA" sz="2900" b="1" dirty="0" smtClean="0"/>
              <a:t>OVERVIEW</a:t>
            </a:r>
            <a:endParaRPr lang="en-ZA" sz="2900" dirty="0"/>
          </a:p>
          <a:p>
            <a:pPr lvl="1"/>
            <a:r>
              <a:rPr lang="en-ZA" sz="2900" dirty="0"/>
              <a:t>In this topic, you will work with complex projects in familiar and unfamiliar contexts</a:t>
            </a:r>
          </a:p>
          <a:p>
            <a:r>
              <a:rPr lang="en-ZA" sz="2900" b="1" dirty="0" smtClean="0"/>
              <a:t>SPECIFIC </a:t>
            </a:r>
            <a:r>
              <a:rPr lang="en-ZA" sz="2900" b="1" dirty="0"/>
              <a:t>OBJECTIVES </a:t>
            </a:r>
            <a:endParaRPr lang="en-ZA" sz="2900" dirty="0"/>
          </a:p>
          <a:p>
            <a:pPr marL="457200" lvl="1" indent="0">
              <a:buNone/>
            </a:pPr>
            <a:r>
              <a:rPr lang="en-ZA" sz="2900" dirty="0"/>
              <a:t>At the end of this module you will be able to:</a:t>
            </a:r>
          </a:p>
          <a:p>
            <a:pPr lvl="1"/>
            <a:r>
              <a:rPr lang="en-ZA" sz="2900" dirty="0" smtClean="0"/>
              <a:t>Develop </a:t>
            </a:r>
            <a:r>
              <a:rPr lang="en-ZA" sz="2900" dirty="0"/>
              <a:t>investigative questions</a:t>
            </a:r>
          </a:p>
          <a:p>
            <a:pPr lvl="1"/>
            <a:r>
              <a:rPr lang="en-ZA" sz="2900" dirty="0"/>
              <a:t>Collect data using appropriate instruments and methods</a:t>
            </a:r>
          </a:p>
          <a:p>
            <a:pPr lvl="1"/>
            <a:r>
              <a:rPr lang="en-ZA" sz="2900" dirty="0"/>
              <a:t>Summarise data collected</a:t>
            </a:r>
          </a:p>
          <a:p>
            <a:pPr lvl="1"/>
            <a:r>
              <a:rPr lang="en-ZA" sz="2900" dirty="0"/>
              <a:t>Organise and represent data</a:t>
            </a:r>
          </a:p>
          <a:p>
            <a:pPr lvl="1"/>
            <a:r>
              <a:rPr lang="en-ZA" sz="2900" dirty="0"/>
              <a:t>Interpret and discuss data </a:t>
            </a:r>
            <a:endParaRPr lang="en-ZA" sz="2900" b="1" dirty="0" smtClean="0"/>
          </a:p>
          <a:p>
            <a:pPr algn="just"/>
            <a:r>
              <a:rPr lang="en-ZA" sz="2900" b="1" dirty="0"/>
              <a:t>CONTENT </a:t>
            </a:r>
            <a:endParaRPr lang="en-ZA" sz="2900" dirty="0"/>
          </a:p>
          <a:p>
            <a:pPr marL="400050" lvl="1" indent="0" algn="just">
              <a:buNone/>
            </a:pPr>
            <a:r>
              <a:rPr lang="en-ZA" sz="2900" dirty="0"/>
              <a:t>You will study this module through the following </a:t>
            </a:r>
            <a:r>
              <a:rPr lang="en-ZA" sz="2900" dirty="0" smtClean="0"/>
              <a:t>three </a:t>
            </a:r>
            <a:r>
              <a:rPr lang="en-ZA" sz="2900" dirty="0"/>
              <a:t>units:</a:t>
            </a:r>
          </a:p>
          <a:p>
            <a:pPr lvl="1" algn="just"/>
            <a:r>
              <a:rPr lang="en-ZA" sz="2900" dirty="0"/>
              <a:t>Unit 1</a:t>
            </a:r>
            <a:r>
              <a:rPr lang="en-ZA" sz="2900" dirty="0" smtClean="0"/>
              <a:t>: Developing questions; Collecting data and Classifying data </a:t>
            </a:r>
          </a:p>
          <a:p>
            <a:pPr lvl="1" algn="just"/>
            <a:r>
              <a:rPr lang="en-ZA" sz="2900" dirty="0" smtClean="0"/>
              <a:t>Unit </a:t>
            </a:r>
            <a:r>
              <a:rPr lang="en-ZA" sz="2900" dirty="0"/>
              <a:t>2</a:t>
            </a:r>
            <a:r>
              <a:rPr lang="en-ZA" sz="2900" dirty="0" smtClean="0"/>
              <a:t>: Summarizing data; Representing data; Interpreting data and  Analysing data </a:t>
            </a:r>
          </a:p>
          <a:p>
            <a:pPr lvl="1" algn="just"/>
            <a:r>
              <a:rPr lang="en-ZA" sz="2900" dirty="0" smtClean="0"/>
              <a:t>Unit 3: Measuring weight </a:t>
            </a:r>
          </a:p>
          <a:p>
            <a:pPr marL="800100" lvl="1"/>
            <a:endParaRPr lang="en-ZA" sz="2000" b="1" dirty="0"/>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16</a:t>
            </a:fld>
            <a:endParaRPr lang="en-GB"/>
          </a:p>
        </p:txBody>
      </p:sp>
    </p:spTree>
    <p:extLst>
      <p:ext uri="{BB962C8B-B14F-4D97-AF65-F5344CB8AC3E}">
        <p14:creationId xmlns:p14="http://schemas.microsoft.com/office/powerpoint/2010/main" val="3351055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ZA" sz="3600" b="1" dirty="0" smtClean="0"/>
              <a:t>TERMINOLOGY</a:t>
            </a:r>
            <a:endParaRPr lang="en-ZA" sz="3600" b="1" dirty="0"/>
          </a:p>
        </p:txBody>
      </p:sp>
      <p:sp>
        <p:nvSpPr>
          <p:cNvPr id="4" name="Slide Number Placeholder 3"/>
          <p:cNvSpPr>
            <a:spLocks noGrp="1"/>
          </p:cNvSpPr>
          <p:nvPr>
            <p:ph type="sldNum" sz="quarter" idx="12"/>
          </p:nvPr>
        </p:nvSpPr>
        <p:spPr/>
        <p:txBody>
          <a:bodyPr/>
          <a:lstStyle/>
          <a:p>
            <a:fld id="{12BB25A2-5507-4CDA-801B-CF7C4493D501}" type="slidenum">
              <a:rPr lang="en-GB" smtClean="0"/>
              <a:t>17</a:t>
            </a:fld>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55450614"/>
              </p:ext>
            </p:extLst>
          </p:nvPr>
        </p:nvGraphicFramePr>
        <p:xfrm>
          <a:off x="457200" y="981071"/>
          <a:ext cx="8229600" cy="4887634"/>
        </p:xfrm>
        <a:graphic>
          <a:graphicData uri="http://schemas.openxmlformats.org/drawingml/2006/table">
            <a:tbl>
              <a:tblPr firstRow="1" bandRow="1">
                <a:tableStyleId>{5C22544A-7EE6-4342-B048-85BDC9FD1C3A}</a:tableStyleId>
              </a:tblPr>
              <a:tblGrid>
                <a:gridCol w="1371600"/>
                <a:gridCol w="1371600"/>
                <a:gridCol w="1371600"/>
                <a:gridCol w="1371600"/>
                <a:gridCol w="1580728"/>
                <a:gridCol w="1162472"/>
              </a:tblGrid>
              <a:tr h="804032">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Bar graph</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Discrete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Horizontal bar graph</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Measures of spread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Outliers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Sample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4032">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Box-and-whisker plot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Discrete data</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Interview</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Median</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Population</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Sampling</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4032">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Classify</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Equivalent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Investigate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Median [of a set of data]</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Quartiles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Sort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4032">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Continuous data</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Frequency table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Mean</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Mode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Questionnaire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Survey</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4032">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Data</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Group</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Mean [of a set of data]</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Mode of a set of data</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Range [of a data set]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Survey [biased]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4032">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Data collection sheet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Histogram</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Measures of central tendency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Observation</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Related [data sets]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Variable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43710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6379"/>
            <a:ext cx="8229600" cy="901725"/>
          </a:xfrm>
        </p:spPr>
        <p:txBody>
          <a:bodyPr>
            <a:normAutofit fontScale="90000"/>
          </a:bodyPr>
          <a:lstStyle/>
          <a:p>
            <a:r>
              <a:rPr lang="en-ZA" dirty="0" smtClean="0"/>
              <a:t/>
            </a:r>
            <a:br>
              <a:rPr lang="en-ZA" dirty="0" smtClean="0"/>
            </a:br>
            <a:r>
              <a:rPr lang="en-ZA" dirty="0" smtClean="0"/>
              <a:t/>
            </a:r>
            <a:br>
              <a:rPr lang="en-ZA" dirty="0" smtClean="0"/>
            </a:br>
            <a:r>
              <a:rPr lang="en-ZA" sz="3100" b="1" dirty="0" smtClean="0"/>
              <a:t>UNIT </a:t>
            </a:r>
            <a:r>
              <a:rPr lang="en-ZA" sz="3100" b="1" dirty="0"/>
              <a:t>1: DEVELOPING QUESTIONS; COLLECTING DATA AND CLASSIFYING DATA</a:t>
            </a:r>
            <a:r>
              <a:rPr lang="en-ZA" sz="3200" dirty="0"/>
              <a:t/>
            </a:r>
            <a:br>
              <a:rPr lang="en-ZA" sz="3200" dirty="0"/>
            </a:br>
            <a:r>
              <a:rPr lang="en-ZA" dirty="0"/>
              <a:t/>
            </a:r>
            <a:br>
              <a:rPr lang="en-ZA" dirty="0"/>
            </a:br>
            <a:endParaRPr lang="en-ZA"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r>
              <a:rPr lang="en-ZA" sz="2600" b="1" dirty="0"/>
              <a:t>INTRODUCTION </a:t>
            </a:r>
            <a:endParaRPr lang="en-ZA" sz="2600" dirty="0"/>
          </a:p>
          <a:p>
            <a:pPr marL="400050" lvl="1" indent="0">
              <a:buNone/>
            </a:pPr>
            <a:r>
              <a:rPr lang="en-ZA" sz="2600" dirty="0"/>
              <a:t>In this unit you will look at the concept of: </a:t>
            </a:r>
          </a:p>
          <a:p>
            <a:pPr lvl="1"/>
            <a:r>
              <a:rPr lang="en-ZA" sz="2600" dirty="0"/>
              <a:t>Developing questions </a:t>
            </a:r>
          </a:p>
          <a:p>
            <a:pPr lvl="1"/>
            <a:r>
              <a:rPr lang="en-ZA" sz="2600" dirty="0"/>
              <a:t>Collecting data </a:t>
            </a:r>
          </a:p>
          <a:p>
            <a:pPr lvl="1"/>
            <a:r>
              <a:rPr lang="en-ZA" sz="2600" dirty="0"/>
              <a:t>Classifying data</a:t>
            </a:r>
          </a:p>
          <a:p>
            <a:r>
              <a:rPr lang="en-ZA" sz="2600" b="1" dirty="0"/>
              <a:t>LEARNING OUTCOME</a:t>
            </a:r>
            <a:endParaRPr lang="en-ZA" sz="2600" dirty="0"/>
          </a:p>
          <a:p>
            <a:pPr marL="400050" lvl="1" indent="0">
              <a:buNone/>
            </a:pPr>
            <a:r>
              <a:rPr lang="en-ZA" sz="2600" dirty="0"/>
              <a:t>At the end of this Unit, you should be able to:</a:t>
            </a:r>
          </a:p>
          <a:p>
            <a:pPr lvl="1"/>
            <a:r>
              <a:rPr lang="en-ZA" sz="2600" dirty="0"/>
              <a:t>Develop questions that require the collection of data</a:t>
            </a:r>
          </a:p>
          <a:p>
            <a:pPr lvl="1"/>
            <a:r>
              <a:rPr lang="en-ZA" sz="2600" dirty="0"/>
              <a:t>Use appropriate instrument to collect data </a:t>
            </a:r>
          </a:p>
          <a:p>
            <a:pPr lvl="1"/>
            <a:r>
              <a:rPr lang="en-ZA" sz="2600" dirty="0"/>
              <a:t>Classify the collected data as categorical or numerical</a:t>
            </a:r>
          </a:p>
          <a:p>
            <a:pPr lvl="1"/>
            <a:r>
              <a:rPr lang="en-ZA" sz="2600" dirty="0"/>
              <a:t>Organise the collected data using tallies and frequency tables</a:t>
            </a:r>
          </a:p>
          <a:p>
            <a:pPr marL="0" indent="0">
              <a:buNone/>
            </a:pPr>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18</a:t>
            </a:fld>
            <a:endParaRPr lang="en-GB"/>
          </a:p>
        </p:txBody>
      </p:sp>
    </p:spTree>
    <p:extLst>
      <p:ext uri="{BB962C8B-B14F-4D97-AF65-F5344CB8AC3E}">
        <p14:creationId xmlns:p14="http://schemas.microsoft.com/office/powerpoint/2010/main" val="4222608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ZA" sz="3200" b="1" dirty="0" smtClean="0"/>
              <a:t>FACTS ABOUT DATA HANDLING  </a:t>
            </a:r>
            <a:endParaRPr lang="en-ZA" sz="3200" b="1" dirty="0"/>
          </a:p>
        </p:txBody>
      </p:sp>
      <p:sp>
        <p:nvSpPr>
          <p:cNvPr id="3" name="Content Placeholder 2"/>
          <p:cNvSpPr>
            <a:spLocks noGrp="1"/>
          </p:cNvSpPr>
          <p:nvPr>
            <p:ph idx="1"/>
          </p:nvPr>
        </p:nvSpPr>
        <p:spPr>
          <a:xfrm>
            <a:off x="457200" y="764704"/>
            <a:ext cx="8229600" cy="5472608"/>
          </a:xfrm>
        </p:spPr>
        <p:txBody>
          <a:bodyPr>
            <a:normAutofit lnSpcReduction="10000"/>
          </a:bodyPr>
          <a:lstStyle/>
          <a:p>
            <a:pPr lvl="0"/>
            <a:r>
              <a:rPr lang="en-US" sz="2600" b="1" dirty="0"/>
              <a:t>Data</a:t>
            </a:r>
            <a:r>
              <a:rPr lang="en-US" sz="2600" dirty="0"/>
              <a:t> is a collection of facts, such as numbers, words, measurements, observations or even just   descriptions of things.</a:t>
            </a:r>
            <a:endParaRPr lang="en-ZA" sz="2600" dirty="0"/>
          </a:p>
          <a:p>
            <a:r>
              <a:rPr lang="en-US" sz="2600" dirty="0" smtClean="0"/>
              <a:t>Data </a:t>
            </a:r>
            <a:r>
              <a:rPr lang="en-US" sz="2600" dirty="0"/>
              <a:t>can be qualitative or quantitative. </a:t>
            </a:r>
            <a:endParaRPr lang="en-ZA" sz="2600" dirty="0"/>
          </a:p>
          <a:p>
            <a:pPr lvl="1"/>
            <a:r>
              <a:rPr lang="en-US" sz="2600" b="1" dirty="0"/>
              <a:t>Qualitative data</a:t>
            </a:r>
            <a:r>
              <a:rPr lang="en-US" sz="2600" dirty="0"/>
              <a:t> is descriptive information (it </a:t>
            </a:r>
            <a:r>
              <a:rPr lang="en-US" sz="2600" i="1" dirty="0"/>
              <a:t>describes</a:t>
            </a:r>
            <a:r>
              <a:rPr lang="en-US" sz="2600" dirty="0"/>
              <a:t> something)</a:t>
            </a:r>
            <a:endParaRPr lang="en-ZA" sz="2600" dirty="0"/>
          </a:p>
          <a:p>
            <a:pPr lvl="1"/>
            <a:r>
              <a:rPr lang="en-US" sz="2600" b="1" dirty="0"/>
              <a:t>Quantitative data</a:t>
            </a:r>
            <a:r>
              <a:rPr lang="en-US" sz="2600" dirty="0"/>
              <a:t> is numerical information (numbers)</a:t>
            </a:r>
            <a:endParaRPr lang="en-ZA" sz="2600" dirty="0"/>
          </a:p>
          <a:p>
            <a:pPr lvl="0"/>
            <a:r>
              <a:rPr lang="en-US" sz="2600" b="1" dirty="0"/>
              <a:t>Quantitative data</a:t>
            </a:r>
            <a:r>
              <a:rPr lang="en-US" sz="2600" dirty="0"/>
              <a:t> can also be </a:t>
            </a:r>
            <a:r>
              <a:rPr lang="en-US" sz="2600" dirty="0">
                <a:hlinkClick r:id="rId2"/>
              </a:rPr>
              <a:t>discrete or continuous</a:t>
            </a:r>
            <a:r>
              <a:rPr lang="en-US" sz="2600" dirty="0"/>
              <a:t>:</a:t>
            </a:r>
            <a:endParaRPr lang="en-ZA" sz="2600" dirty="0"/>
          </a:p>
          <a:p>
            <a:pPr lvl="0"/>
            <a:r>
              <a:rPr lang="en-US" sz="2600" b="1" dirty="0"/>
              <a:t>Discrete data</a:t>
            </a:r>
            <a:r>
              <a:rPr lang="en-US" sz="2600" dirty="0"/>
              <a:t> can only take certain values (like whole numbers)</a:t>
            </a:r>
            <a:endParaRPr lang="en-ZA" sz="2600" dirty="0"/>
          </a:p>
          <a:p>
            <a:pPr lvl="0"/>
            <a:r>
              <a:rPr lang="en-US" sz="2600" b="1" dirty="0"/>
              <a:t>Continuous data</a:t>
            </a:r>
            <a:r>
              <a:rPr lang="en-US" sz="2600" dirty="0"/>
              <a:t> can take any value (within a range) </a:t>
            </a:r>
            <a:endParaRPr lang="en-US" sz="2600" dirty="0" smtClean="0"/>
          </a:p>
          <a:p>
            <a:pPr lvl="0"/>
            <a:r>
              <a:rPr lang="en-ZA" sz="2800" dirty="0"/>
              <a:t>The statistical process is made up of inter-connected stages</a:t>
            </a:r>
            <a:endParaRPr lang="en-ZA" sz="2600" dirty="0"/>
          </a:p>
          <a:p>
            <a:pPr marL="0" indent="0">
              <a:buNone/>
            </a:pPr>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19</a:t>
            </a:fld>
            <a:endParaRPr lang="en-GB"/>
          </a:p>
        </p:txBody>
      </p:sp>
    </p:spTree>
    <p:extLst>
      <p:ext uri="{BB962C8B-B14F-4D97-AF65-F5344CB8AC3E}">
        <p14:creationId xmlns:p14="http://schemas.microsoft.com/office/powerpoint/2010/main" val="2984364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pPr algn="l"/>
            <a:r>
              <a:rPr lang="en-ZA" sz="2400" b="1" dirty="0"/>
              <a:t>MODULE </a:t>
            </a:r>
            <a:r>
              <a:rPr lang="en-ZA" sz="2400" b="1" dirty="0" smtClean="0"/>
              <a:t>1: FINANCE PART ONE</a:t>
            </a:r>
            <a:endParaRPr lang="en-ZA" sz="2400" b="1" dirty="0"/>
          </a:p>
        </p:txBody>
      </p:sp>
      <p:sp>
        <p:nvSpPr>
          <p:cNvPr id="3" name="Content Placeholder 2"/>
          <p:cNvSpPr>
            <a:spLocks noGrp="1"/>
          </p:cNvSpPr>
          <p:nvPr>
            <p:ph idx="1"/>
          </p:nvPr>
        </p:nvSpPr>
        <p:spPr>
          <a:xfrm>
            <a:off x="457200" y="764704"/>
            <a:ext cx="8229600" cy="5472608"/>
          </a:xfrm>
        </p:spPr>
        <p:txBody>
          <a:bodyPr>
            <a:noAutofit/>
          </a:bodyPr>
          <a:lstStyle/>
          <a:p>
            <a:pPr algn="just"/>
            <a:r>
              <a:rPr lang="en-ZA" sz="1800" b="1" dirty="0"/>
              <a:t>INTRODUCTION</a:t>
            </a:r>
            <a:endParaRPr lang="en-ZA" sz="1800" dirty="0"/>
          </a:p>
          <a:p>
            <a:pPr lvl="1"/>
            <a:r>
              <a:rPr lang="en-ZA" sz="1600" dirty="0"/>
              <a:t>In this module you will look at the concept of finance with specific focus on Financial Documents, Taxation, Tariff Systems, Income/Expenditure, Cost Price/Selling Price and Break Even Analysis.</a:t>
            </a:r>
          </a:p>
          <a:p>
            <a:pPr algn="just"/>
            <a:r>
              <a:rPr lang="en-ZA" sz="1800" b="1" dirty="0" smtClean="0"/>
              <a:t>OVERVIEW</a:t>
            </a:r>
            <a:endParaRPr lang="en-ZA" sz="1800" dirty="0"/>
          </a:p>
          <a:p>
            <a:pPr marL="400050" lvl="1" indent="0" algn="just">
              <a:buNone/>
            </a:pPr>
            <a:r>
              <a:rPr lang="en-ZA" sz="1600" dirty="0" smtClean="0"/>
              <a:t>In </a:t>
            </a:r>
            <a:r>
              <a:rPr lang="en-ZA" sz="1600" dirty="0"/>
              <a:t>this topic, </a:t>
            </a:r>
            <a:endParaRPr lang="en-ZA" sz="1600" dirty="0" smtClean="0"/>
          </a:p>
          <a:p>
            <a:pPr lvl="1" indent="-342900" algn="just"/>
            <a:r>
              <a:rPr lang="en-ZA" sz="1600" dirty="0" smtClean="0"/>
              <a:t>You </a:t>
            </a:r>
            <a:r>
              <a:rPr lang="en-ZA" sz="1600" dirty="0"/>
              <a:t>will work with complex projects in familiar and unfamiliar contexts</a:t>
            </a:r>
          </a:p>
          <a:p>
            <a:pPr algn="just"/>
            <a:r>
              <a:rPr lang="en-ZA" sz="1800" b="1" dirty="0"/>
              <a:t>SPECIFIC OBJECTIVES </a:t>
            </a:r>
            <a:endParaRPr lang="en-ZA" sz="1800" dirty="0"/>
          </a:p>
          <a:p>
            <a:pPr marL="400050" lvl="1" indent="0" algn="just">
              <a:buNone/>
            </a:pPr>
            <a:r>
              <a:rPr lang="en-ZA" sz="1600" dirty="0" smtClean="0"/>
              <a:t>At </a:t>
            </a:r>
            <a:r>
              <a:rPr lang="en-ZA" sz="1600" dirty="0"/>
              <a:t>the end of this module you will be able to:</a:t>
            </a:r>
          </a:p>
          <a:p>
            <a:pPr lvl="1"/>
            <a:r>
              <a:rPr lang="en-ZA" sz="1600" dirty="0"/>
              <a:t>Work with Financial documents relating to personal/household/work place/business</a:t>
            </a:r>
          </a:p>
          <a:p>
            <a:pPr lvl="1"/>
            <a:r>
              <a:rPr lang="en-ZA" sz="1600" dirty="0"/>
              <a:t>Work with tariff systems </a:t>
            </a:r>
          </a:p>
          <a:p>
            <a:pPr lvl="1"/>
            <a:r>
              <a:rPr lang="en-ZA" sz="1600" dirty="0"/>
              <a:t>Identify and perform calculations involving income, expenditure, profit and loss values</a:t>
            </a:r>
          </a:p>
          <a:p>
            <a:pPr lvl="1"/>
            <a:r>
              <a:rPr lang="en-ZA" sz="1600" dirty="0"/>
              <a:t>Determine and work with break-even analysis</a:t>
            </a:r>
          </a:p>
          <a:p>
            <a:pPr algn="just"/>
            <a:r>
              <a:rPr lang="en-ZA" sz="1800" b="1" dirty="0" smtClean="0"/>
              <a:t>CONTENT </a:t>
            </a:r>
            <a:endParaRPr lang="en-ZA" sz="1800" dirty="0"/>
          </a:p>
          <a:p>
            <a:pPr marL="400050" lvl="1" indent="0" algn="just">
              <a:buNone/>
            </a:pPr>
            <a:r>
              <a:rPr lang="en-ZA" sz="1600" dirty="0" smtClean="0"/>
              <a:t>You </a:t>
            </a:r>
            <a:r>
              <a:rPr lang="en-ZA" sz="1600" dirty="0"/>
              <a:t>will study this module through the following </a:t>
            </a:r>
            <a:r>
              <a:rPr lang="en-ZA" sz="1600" dirty="0" smtClean="0"/>
              <a:t>two units:</a:t>
            </a:r>
          </a:p>
          <a:p>
            <a:pPr lvl="1" algn="just"/>
            <a:r>
              <a:rPr lang="en-ZA" sz="1600" dirty="0" smtClean="0"/>
              <a:t>Unit 1: Financial document, Taxation and Tariff systems </a:t>
            </a:r>
          </a:p>
          <a:p>
            <a:pPr lvl="1" algn="just"/>
            <a:r>
              <a:rPr lang="en-ZA" sz="1600" dirty="0" smtClean="0"/>
              <a:t>Unit 2: </a:t>
            </a:r>
            <a:r>
              <a:rPr lang="en-ZA" sz="1600" dirty="0"/>
              <a:t>I</a:t>
            </a:r>
            <a:r>
              <a:rPr lang="en-ZA" sz="1600" dirty="0" smtClean="0"/>
              <a:t>ncome, Expenditure, Profit, Loss and Break even analysis </a:t>
            </a:r>
            <a:endParaRPr lang="en-ZA" sz="1600" dirty="0"/>
          </a:p>
        </p:txBody>
      </p:sp>
      <p:sp>
        <p:nvSpPr>
          <p:cNvPr id="4" name="Slide Number Placeholder 3"/>
          <p:cNvSpPr>
            <a:spLocks noGrp="1"/>
          </p:cNvSpPr>
          <p:nvPr>
            <p:ph type="sldNum" sz="quarter" idx="12"/>
          </p:nvPr>
        </p:nvSpPr>
        <p:spPr/>
        <p:txBody>
          <a:bodyPr/>
          <a:lstStyle/>
          <a:p>
            <a:fld id="{12BB25A2-5507-4CDA-801B-CF7C4493D501}" type="slidenum">
              <a:rPr lang="en-GB" smtClean="0"/>
              <a:t>2</a:t>
            </a:fld>
            <a:endParaRPr lang="en-GB"/>
          </a:p>
        </p:txBody>
      </p:sp>
    </p:spTree>
    <p:extLst>
      <p:ext uri="{BB962C8B-B14F-4D97-AF65-F5344CB8AC3E}">
        <p14:creationId xmlns:p14="http://schemas.microsoft.com/office/powerpoint/2010/main" val="61773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ZA" sz="3200" b="1" dirty="0" smtClean="0"/>
              <a:t>DEVELOPING QUESTIONS</a:t>
            </a:r>
            <a:endParaRPr lang="en-ZA" sz="3200" dirty="0"/>
          </a:p>
        </p:txBody>
      </p:sp>
      <p:sp>
        <p:nvSpPr>
          <p:cNvPr id="3" name="Content Placeholder 2"/>
          <p:cNvSpPr>
            <a:spLocks noGrp="1"/>
          </p:cNvSpPr>
          <p:nvPr>
            <p:ph idx="1"/>
          </p:nvPr>
        </p:nvSpPr>
        <p:spPr>
          <a:xfrm>
            <a:off x="457200" y="1052736"/>
            <a:ext cx="8229600" cy="5073427"/>
          </a:xfrm>
        </p:spPr>
        <p:txBody>
          <a:bodyPr/>
          <a:lstStyle/>
          <a:p>
            <a:pPr marL="0" lvl="0" indent="0">
              <a:buNone/>
            </a:pPr>
            <a:r>
              <a:rPr lang="en-ZA" sz="4400" dirty="0"/>
              <a:t>A statistical question is one that can be answered by collecting data where there are single, double and multiple sets of data that contains multiple categories.</a:t>
            </a:r>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20</a:t>
            </a:fld>
            <a:endParaRPr lang="en-GB"/>
          </a:p>
        </p:txBody>
      </p:sp>
    </p:spTree>
    <p:extLst>
      <p:ext uri="{BB962C8B-B14F-4D97-AF65-F5344CB8AC3E}">
        <p14:creationId xmlns:p14="http://schemas.microsoft.com/office/powerpoint/2010/main" val="2208949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ZA" sz="4000" b="1" dirty="0" smtClean="0"/>
              <a:t>COLLECTING</a:t>
            </a:r>
            <a:r>
              <a:rPr lang="en-ZA" sz="4000" dirty="0" smtClean="0"/>
              <a:t> </a:t>
            </a:r>
            <a:r>
              <a:rPr lang="en-ZA" sz="4000" b="1" dirty="0" smtClean="0"/>
              <a:t>DATA</a:t>
            </a:r>
            <a:r>
              <a:rPr lang="en-ZA" sz="4000" dirty="0" smtClean="0"/>
              <a:t> </a:t>
            </a:r>
            <a:endParaRPr lang="en-ZA" sz="4000" dirty="0"/>
          </a:p>
        </p:txBody>
      </p:sp>
      <p:sp>
        <p:nvSpPr>
          <p:cNvPr id="4" name="Slide Number Placeholder 3"/>
          <p:cNvSpPr>
            <a:spLocks noGrp="1"/>
          </p:cNvSpPr>
          <p:nvPr>
            <p:ph type="sldNum" sz="quarter" idx="12"/>
          </p:nvPr>
        </p:nvSpPr>
        <p:spPr/>
        <p:txBody>
          <a:bodyPr/>
          <a:lstStyle/>
          <a:p>
            <a:fld id="{12BB25A2-5507-4CDA-801B-CF7C4493D501}" type="slidenum">
              <a:rPr lang="en-GB" smtClean="0"/>
              <a:t>21</a:t>
            </a:fld>
            <a:endParaRPr lang="en-GB"/>
          </a:p>
        </p:txBody>
      </p:sp>
      <p:pic>
        <p:nvPicPr>
          <p:cNvPr id="5" name="Content Placeholder 4" descr="Related image"/>
          <p:cNvPicPr>
            <a:picLocks noGrp="1"/>
          </p:cNvPicPr>
          <p:nvPr>
            <p:ph idx="1"/>
          </p:nvPr>
        </p:nvPicPr>
        <p:blipFill>
          <a:blip r:embed="rId2" cstate="print"/>
          <a:srcRect/>
          <a:stretch>
            <a:fillRect/>
          </a:stretch>
        </p:blipFill>
        <p:spPr bwMode="auto">
          <a:xfrm>
            <a:off x="755576" y="1340768"/>
            <a:ext cx="7560840" cy="4392488"/>
          </a:xfrm>
          <a:prstGeom prst="rect">
            <a:avLst/>
          </a:prstGeom>
          <a:noFill/>
          <a:ln w="9525">
            <a:noFill/>
            <a:miter lim="800000"/>
            <a:headEnd/>
            <a:tailEnd/>
          </a:ln>
        </p:spPr>
      </p:pic>
      <p:pic>
        <p:nvPicPr>
          <p:cNvPr id="6" name="Picture 5" descr="Related image"/>
          <p:cNvPicPr/>
          <p:nvPr/>
        </p:nvPicPr>
        <p:blipFill>
          <a:blip r:embed="rId2" cstate="print"/>
          <a:srcRect/>
          <a:stretch>
            <a:fillRect/>
          </a:stretch>
        </p:blipFill>
        <p:spPr bwMode="auto">
          <a:xfrm>
            <a:off x="1995487" y="2371725"/>
            <a:ext cx="5153025" cy="2114550"/>
          </a:xfrm>
          <a:prstGeom prst="rect">
            <a:avLst/>
          </a:prstGeom>
          <a:noFill/>
          <a:ln w="9525">
            <a:noFill/>
            <a:miter lim="800000"/>
            <a:headEnd/>
            <a:tailEnd/>
          </a:ln>
        </p:spPr>
      </p:pic>
    </p:spTree>
    <p:extLst>
      <p:ext uri="{BB962C8B-B14F-4D97-AF65-F5344CB8AC3E}">
        <p14:creationId xmlns:p14="http://schemas.microsoft.com/office/powerpoint/2010/main" val="1402876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ZA" b="1" dirty="0"/>
              <a:t> </a:t>
            </a:r>
            <a:r>
              <a:rPr lang="en-ZA" dirty="0"/>
              <a:t/>
            </a:r>
            <a:br>
              <a:rPr lang="en-ZA" dirty="0"/>
            </a:br>
            <a:r>
              <a:rPr lang="en-ZA" b="1" dirty="0"/>
              <a:t> </a:t>
            </a:r>
            <a:r>
              <a:rPr lang="en-ZA" b="1" dirty="0" smtClean="0"/>
              <a:t/>
            </a:r>
            <a:br>
              <a:rPr lang="en-ZA" b="1" dirty="0" smtClean="0"/>
            </a:br>
            <a:r>
              <a:rPr lang="en-ZA" sz="3100" b="1" dirty="0" smtClean="0"/>
              <a:t>CLASSIFYING AND ORGANISING DATA</a:t>
            </a:r>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457200" y="1124744"/>
            <a:ext cx="8229600" cy="5001419"/>
          </a:xfrm>
        </p:spPr>
        <p:txBody>
          <a:bodyPr>
            <a:normAutofit fontScale="70000" lnSpcReduction="20000"/>
          </a:bodyPr>
          <a:lstStyle/>
          <a:p>
            <a:pPr lvl="0"/>
            <a:r>
              <a:rPr lang="en-ZA" dirty="0"/>
              <a:t>Data collected in original form is called raw data.</a:t>
            </a:r>
          </a:p>
          <a:p>
            <a:pPr lvl="0"/>
            <a:r>
              <a:rPr lang="en-ZA" dirty="0"/>
              <a:t>A frequency distribution is the organisation of raw data in table form, using classes and frequencies.</a:t>
            </a:r>
          </a:p>
          <a:p>
            <a:pPr lvl="0"/>
            <a:r>
              <a:rPr lang="en-ZA" dirty="0"/>
              <a:t>The data can be placed in categories and organized in categorical frequency distributions</a:t>
            </a:r>
            <a:r>
              <a:rPr lang="en-ZA" dirty="0" smtClean="0"/>
              <a:t>.</a:t>
            </a:r>
          </a:p>
          <a:p>
            <a:pPr lvl="0"/>
            <a:r>
              <a:rPr lang="en-ZA" dirty="0"/>
              <a:t>A survey can be used to gather information about a group. Often, a part of the group, called a </a:t>
            </a:r>
            <a:r>
              <a:rPr lang="en-ZA" b="1" dirty="0"/>
              <a:t>sample</a:t>
            </a:r>
            <a:r>
              <a:rPr lang="en-ZA" dirty="0"/>
              <a:t>, is chosen to represent the whole group or population.</a:t>
            </a:r>
          </a:p>
          <a:p>
            <a:pPr lvl="0"/>
            <a:r>
              <a:rPr lang="en-ZA" dirty="0"/>
              <a:t>A sample must represent the population fairly. In a random sample, each person in the population has an equal chance of being chosen.</a:t>
            </a:r>
          </a:p>
          <a:p>
            <a:pPr lvl="0"/>
            <a:r>
              <a:rPr lang="en-ZA" dirty="0"/>
              <a:t>A </a:t>
            </a:r>
            <a:r>
              <a:rPr lang="en-ZA" b="1" dirty="0"/>
              <a:t>statistic</a:t>
            </a:r>
            <a:r>
              <a:rPr lang="en-ZA" dirty="0"/>
              <a:t> is </a:t>
            </a:r>
            <a:r>
              <a:rPr lang="en-ZA" b="1" dirty="0"/>
              <a:t>biased</a:t>
            </a:r>
            <a:r>
              <a:rPr lang="en-ZA" dirty="0"/>
              <a:t> if it is calculated in such a way that it is systematically different from the population parameter being estimated </a:t>
            </a:r>
            <a:r>
              <a:rPr lang="en-ZA" dirty="0" err="1"/>
              <a:t>eg</a:t>
            </a:r>
            <a:r>
              <a:rPr lang="en-ZA" dirty="0"/>
              <a:t> when certain individuals are being more likely to be selected than others.</a:t>
            </a:r>
          </a:p>
          <a:p>
            <a:pPr lvl="0"/>
            <a:r>
              <a:rPr lang="en-ZA" dirty="0"/>
              <a:t>An estimator or decision rule with zero </a:t>
            </a:r>
            <a:r>
              <a:rPr lang="en-ZA" b="1" dirty="0"/>
              <a:t>bias</a:t>
            </a:r>
            <a:r>
              <a:rPr lang="en-ZA" dirty="0"/>
              <a:t> is called </a:t>
            </a:r>
            <a:r>
              <a:rPr lang="en-ZA" b="1" dirty="0"/>
              <a:t>unbiased</a:t>
            </a:r>
            <a:r>
              <a:rPr lang="en-ZA" dirty="0"/>
              <a:t>. </a:t>
            </a:r>
          </a:p>
          <a:p>
            <a:pPr marL="0" lvl="0" indent="0">
              <a:buNone/>
            </a:pPr>
            <a:endParaRPr lang="en-ZA" dirty="0"/>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22</a:t>
            </a:fld>
            <a:endParaRPr lang="en-GB"/>
          </a:p>
        </p:txBody>
      </p:sp>
    </p:spTree>
    <p:extLst>
      <p:ext uri="{BB962C8B-B14F-4D97-AF65-F5344CB8AC3E}">
        <p14:creationId xmlns:p14="http://schemas.microsoft.com/office/powerpoint/2010/main" val="1054311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r>
              <a:rPr lang="en-ZA" sz="2000" b="1" dirty="0" smtClean="0"/>
              <a:t>UNIT 2: </a:t>
            </a:r>
            <a:r>
              <a:rPr lang="en-ZA" sz="2000" b="1" dirty="0"/>
              <a:t>SUMMARIZING DATA; REPRESENTING DATA; INTERPRETING DATA AND ANALYSING DATA</a:t>
            </a:r>
          </a:p>
        </p:txBody>
      </p:sp>
      <p:sp>
        <p:nvSpPr>
          <p:cNvPr id="3" name="Content Placeholder 2"/>
          <p:cNvSpPr>
            <a:spLocks noGrp="1"/>
          </p:cNvSpPr>
          <p:nvPr>
            <p:ph idx="1"/>
          </p:nvPr>
        </p:nvSpPr>
        <p:spPr>
          <a:xfrm>
            <a:off x="457200" y="908720"/>
            <a:ext cx="8229600" cy="5217443"/>
          </a:xfrm>
        </p:spPr>
        <p:txBody>
          <a:bodyPr>
            <a:normAutofit fontScale="92500" lnSpcReduction="10000"/>
          </a:bodyPr>
          <a:lstStyle/>
          <a:p>
            <a:r>
              <a:rPr lang="en-ZA" sz="2200" b="1" dirty="0"/>
              <a:t>INTRODUCTION </a:t>
            </a:r>
            <a:endParaRPr lang="en-ZA" sz="2200" dirty="0"/>
          </a:p>
          <a:p>
            <a:pPr marL="400050" lvl="1" indent="0">
              <a:buNone/>
            </a:pPr>
            <a:r>
              <a:rPr lang="en-ZA" sz="2200" dirty="0"/>
              <a:t>In this unit you will look at the concept of Assembling diagrams and In this unit you will look at the concept of: </a:t>
            </a:r>
          </a:p>
          <a:p>
            <a:pPr lvl="1"/>
            <a:r>
              <a:rPr lang="en-ZA" sz="2200" dirty="0"/>
              <a:t>Summarising data</a:t>
            </a:r>
          </a:p>
          <a:p>
            <a:pPr lvl="1"/>
            <a:r>
              <a:rPr lang="en-ZA" sz="2200" dirty="0"/>
              <a:t>Representing data</a:t>
            </a:r>
          </a:p>
          <a:p>
            <a:pPr lvl="1"/>
            <a:r>
              <a:rPr lang="en-ZA" sz="2200" dirty="0"/>
              <a:t>Interpreting data</a:t>
            </a:r>
          </a:p>
          <a:p>
            <a:pPr lvl="1"/>
            <a:r>
              <a:rPr lang="en-ZA" sz="2200" dirty="0"/>
              <a:t>Analysing </a:t>
            </a:r>
            <a:r>
              <a:rPr lang="en-ZA" sz="2200" dirty="0" smtClean="0"/>
              <a:t>data</a:t>
            </a:r>
          </a:p>
          <a:p>
            <a:pPr marL="457200" lvl="1" indent="0">
              <a:buNone/>
            </a:pPr>
            <a:endParaRPr lang="en-ZA" sz="2200" dirty="0"/>
          </a:p>
          <a:p>
            <a:r>
              <a:rPr lang="en-ZA" sz="2200" b="1" dirty="0" smtClean="0"/>
              <a:t>LEARNING OUTCOME</a:t>
            </a:r>
            <a:endParaRPr lang="en-ZA" sz="2200" dirty="0"/>
          </a:p>
          <a:p>
            <a:pPr marL="400050" lvl="1" indent="0">
              <a:buNone/>
            </a:pPr>
            <a:r>
              <a:rPr lang="en-ZA" sz="2200" dirty="0" smtClean="0"/>
              <a:t>At </a:t>
            </a:r>
            <a:r>
              <a:rPr lang="en-ZA" sz="2200" dirty="0"/>
              <a:t>the end of this Unit, you should be able to:</a:t>
            </a:r>
          </a:p>
          <a:p>
            <a:pPr lvl="1"/>
            <a:r>
              <a:rPr lang="en-ZA" sz="2200" dirty="0"/>
              <a:t>Summarise the collected data using measures of central tendency and measures of spread </a:t>
            </a:r>
          </a:p>
          <a:p>
            <a:pPr lvl="1"/>
            <a:r>
              <a:rPr lang="en-ZA" sz="2200" dirty="0"/>
              <a:t>Analyse the collected data presented in the graphs  </a:t>
            </a:r>
          </a:p>
          <a:p>
            <a:pPr lvl="1"/>
            <a:r>
              <a:rPr lang="en-ZA" sz="2200" dirty="0"/>
              <a:t>Represent the collected data using appropriate graphs </a:t>
            </a:r>
          </a:p>
          <a:p>
            <a:pPr lvl="1"/>
            <a:r>
              <a:rPr lang="en-ZA" sz="2200" dirty="0"/>
              <a:t>Read the collected data from the graphs</a:t>
            </a:r>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23</a:t>
            </a:fld>
            <a:endParaRPr lang="en-GB"/>
          </a:p>
        </p:txBody>
      </p:sp>
    </p:spTree>
    <p:extLst>
      <p:ext uri="{BB962C8B-B14F-4D97-AF65-F5344CB8AC3E}">
        <p14:creationId xmlns:p14="http://schemas.microsoft.com/office/powerpoint/2010/main" val="2713886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ZA" sz="3200" b="1" dirty="0" smtClean="0"/>
              <a:t>FACTS ABOUT SUMMARISNG DATA</a:t>
            </a:r>
            <a:endParaRPr lang="en-ZA" sz="3200" b="1" dirty="0"/>
          </a:p>
        </p:txBody>
      </p:sp>
      <p:sp>
        <p:nvSpPr>
          <p:cNvPr id="3" name="Content Placeholder 2"/>
          <p:cNvSpPr>
            <a:spLocks noGrp="1"/>
          </p:cNvSpPr>
          <p:nvPr>
            <p:ph idx="1"/>
          </p:nvPr>
        </p:nvSpPr>
        <p:spPr>
          <a:xfrm>
            <a:off x="251520" y="908720"/>
            <a:ext cx="8712968" cy="5217443"/>
          </a:xfrm>
        </p:spPr>
        <p:txBody>
          <a:bodyPr>
            <a:normAutofit/>
          </a:bodyPr>
          <a:lstStyle/>
          <a:p>
            <a:pPr lvl="0"/>
            <a:r>
              <a:rPr lang="en-ZA" dirty="0"/>
              <a:t>Collected data can be summarised by using the </a:t>
            </a:r>
            <a:r>
              <a:rPr lang="en-ZA" dirty="0" smtClean="0"/>
              <a:t> </a:t>
            </a:r>
            <a:r>
              <a:rPr lang="en-ZA" dirty="0"/>
              <a:t>measures of central tendency and spread.</a:t>
            </a:r>
          </a:p>
          <a:p>
            <a:pPr lvl="0"/>
            <a:r>
              <a:rPr lang="en-ZA" dirty="0"/>
              <a:t>Summarise single sets (personal lives) of collected data. </a:t>
            </a:r>
          </a:p>
          <a:p>
            <a:pPr lvl="0"/>
            <a:r>
              <a:rPr lang="en-ZA" dirty="0"/>
              <a:t>Summarise and compare two sets (wider community) and multiple sets (national and global issues) of collected data using the following measures of central tendency and spread.</a:t>
            </a:r>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24</a:t>
            </a:fld>
            <a:endParaRPr lang="en-GB"/>
          </a:p>
        </p:txBody>
      </p:sp>
    </p:spTree>
    <p:extLst>
      <p:ext uri="{BB962C8B-B14F-4D97-AF65-F5344CB8AC3E}">
        <p14:creationId xmlns:p14="http://schemas.microsoft.com/office/powerpoint/2010/main" val="3315272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lvl="0"/>
            <a:r>
              <a:rPr lang="en-ZA" sz="3600" b="1" dirty="0" smtClean="0"/>
              <a:t>BOX AND WHISKER PLOT</a:t>
            </a:r>
            <a:endParaRPr lang="en-ZA" sz="3600" dirty="0"/>
          </a:p>
        </p:txBody>
      </p:sp>
      <p:sp>
        <p:nvSpPr>
          <p:cNvPr id="4" name="Slide Number Placeholder 3"/>
          <p:cNvSpPr>
            <a:spLocks noGrp="1"/>
          </p:cNvSpPr>
          <p:nvPr>
            <p:ph type="sldNum" sz="quarter" idx="12"/>
          </p:nvPr>
        </p:nvSpPr>
        <p:spPr/>
        <p:txBody>
          <a:bodyPr/>
          <a:lstStyle/>
          <a:p>
            <a:fld id="{12BB25A2-5507-4CDA-801B-CF7C4493D501}" type="slidenum">
              <a:rPr lang="en-GB" smtClean="0"/>
              <a:t>25</a:t>
            </a:fld>
            <a:endParaRPr lang="en-GB"/>
          </a:p>
        </p:txBody>
      </p:sp>
      <p:pic>
        <p:nvPicPr>
          <p:cNvPr id="5" name="Content Placeholder 4" descr="C:\Users\Sandile\Pictures\Data 48.gif"/>
          <p:cNvPicPr>
            <a:picLocks noGrp="1"/>
          </p:cNvPicPr>
          <p:nvPr>
            <p:ph idx="1"/>
          </p:nvPr>
        </p:nvPicPr>
        <p:blipFill>
          <a:blip r:embed="rId2" cstate="print"/>
          <a:srcRect/>
          <a:stretch>
            <a:fillRect/>
          </a:stretch>
        </p:blipFill>
        <p:spPr bwMode="auto">
          <a:xfrm>
            <a:off x="1043608" y="1196752"/>
            <a:ext cx="6984776" cy="4176464"/>
          </a:xfrm>
          <a:prstGeom prst="rect">
            <a:avLst/>
          </a:prstGeom>
          <a:noFill/>
          <a:ln w="9525">
            <a:noFill/>
            <a:miter lim="800000"/>
            <a:headEnd/>
            <a:tailEnd/>
          </a:ln>
        </p:spPr>
      </p:pic>
    </p:spTree>
    <p:extLst>
      <p:ext uri="{BB962C8B-B14F-4D97-AF65-F5344CB8AC3E}">
        <p14:creationId xmlns:p14="http://schemas.microsoft.com/office/powerpoint/2010/main" val="2735896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ZA" sz="3600" b="1" dirty="0" smtClean="0"/>
              <a:t>REPRESENTING AND INTERPRETING DATA</a:t>
            </a:r>
            <a:endParaRPr lang="en-ZA" sz="3600" dirty="0"/>
          </a:p>
        </p:txBody>
      </p:sp>
      <p:sp>
        <p:nvSpPr>
          <p:cNvPr id="3" name="Content Placeholder 2"/>
          <p:cNvSpPr>
            <a:spLocks noGrp="1"/>
          </p:cNvSpPr>
          <p:nvPr>
            <p:ph idx="1"/>
          </p:nvPr>
        </p:nvSpPr>
        <p:spPr>
          <a:xfrm>
            <a:off x="457200" y="1268760"/>
            <a:ext cx="8229600" cy="4857403"/>
          </a:xfrm>
        </p:spPr>
        <p:txBody>
          <a:bodyPr/>
          <a:lstStyle/>
          <a:p>
            <a:pPr lvl="0"/>
            <a:r>
              <a:rPr lang="en-ZA" sz="2400" dirty="0"/>
              <a:t>Data can be represented through the use of graphs. Different graphs displaying the same data can convey different messages, so selecting the graph that best represents the data is important. </a:t>
            </a:r>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26</a:t>
            </a:fld>
            <a:endParaRPr lang="en-GB"/>
          </a:p>
        </p:txBody>
      </p:sp>
      <p:pic>
        <p:nvPicPr>
          <p:cNvPr id="7" name="Picture 6" descr="C:\Users\Sandile\Pictures\different types of graphs 6 best. best.png"/>
          <p:cNvPicPr/>
          <p:nvPr/>
        </p:nvPicPr>
        <p:blipFill>
          <a:blip r:embed="rId2" cstate="print"/>
          <a:srcRect/>
          <a:stretch>
            <a:fillRect/>
          </a:stretch>
        </p:blipFill>
        <p:spPr bwMode="auto">
          <a:xfrm>
            <a:off x="1957387" y="2780928"/>
            <a:ext cx="5229225" cy="3200400"/>
          </a:xfrm>
          <a:prstGeom prst="rect">
            <a:avLst/>
          </a:prstGeom>
          <a:noFill/>
          <a:ln w="9525">
            <a:noFill/>
            <a:miter lim="800000"/>
            <a:headEnd/>
            <a:tailEnd/>
          </a:ln>
        </p:spPr>
      </p:pic>
      <p:pic>
        <p:nvPicPr>
          <p:cNvPr id="4097" name="Picture 3" descr="different types of graphs 6 b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29225"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618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ZA" sz="3200" b="1" dirty="0" smtClean="0"/>
              <a:t>UNIT</a:t>
            </a:r>
            <a:r>
              <a:rPr lang="en-ZA" sz="3200" dirty="0" smtClean="0"/>
              <a:t> </a:t>
            </a:r>
            <a:r>
              <a:rPr lang="en-ZA" sz="3200" b="1" dirty="0" smtClean="0"/>
              <a:t>3</a:t>
            </a:r>
            <a:r>
              <a:rPr lang="en-ZA" sz="3200" dirty="0" smtClean="0"/>
              <a:t>: </a:t>
            </a:r>
            <a:r>
              <a:rPr lang="en-ZA" sz="3200" b="1" dirty="0"/>
              <a:t>MEASURING WEIGHT </a:t>
            </a:r>
            <a:endParaRPr lang="en-ZA" sz="3200"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r>
              <a:rPr lang="en-ZA" b="1" dirty="0"/>
              <a:t>INTRODUCTION </a:t>
            </a:r>
            <a:endParaRPr lang="en-ZA" dirty="0"/>
          </a:p>
          <a:p>
            <a:pPr marL="400050" lvl="1" indent="0">
              <a:buNone/>
            </a:pPr>
            <a:r>
              <a:rPr lang="en-ZA" dirty="0"/>
              <a:t>In this unit you will look at the concept of: </a:t>
            </a:r>
          </a:p>
          <a:p>
            <a:pPr lvl="1"/>
            <a:r>
              <a:rPr lang="en-ZA" dirty="0"/>
              <a:t>Body Mass Index (BMI)</a:t>
            </a:r>
          </a:p>
          <a:p>
            <a:pPr lvl="1"/>
            <a:r>
              <a:rPr lang="en-ZA" dirty="0"/>
              <a:t>Growth Chat </a:t>
            </a:r>
          </a:p>
          <a:p>
            <a:pPr marL="0" indent="0">
              <a:buNone/>
            </a:pPr>
            <a:endParaRPr lang="en-ZA" dirty="0"/>
          </a:p>
          <a:p>
            <a:r>
              <a:rPr lang="en-ZA" b="1" dirty="0"/>
              <a:t>LEARNING OUTCOME</a:t>
            </a:r>
            <a:endParaRPr lang="en-ZA" dirty="0"/>
          </a:p>
          <a:p>
            <a:pPr marL="400050" lvl="1" indent="0">
              <a:buNone/>
            </a:pPr>
            <a:r>
              <a:rPr lang="en-ZA" dirty="0"/>
              <a:t>At the end of this Unit, you should be able to:</a:t>
            </a:r>
          </a:p>
          <a:p>
            <a:pPr lvl="1"/>
            <a:r>
              <a:rPr lang="en-ZA" dirty="0"/>
              <a:t>Determine the weight/mass using appropriate measuring instrument </a:t>
            </a:r>
          </a:p>
          <a:p>
            <a:pPr lvl="1"/>
            <a:r>
              <a:rPr lang="en-ZA" dirty="0"/>
              <a:t>Use recorded weight/mass data together with recorded length/height data to calculate Body Mass Index values and determine weight status for adults</a:t>
            </a:r>
          </a:p>
          <a:p>
            <a:pPr lvl="1"/>
            <a:r>
              <a:rPr lang="en-ZA" dirty="0"/>
              <a:t>Calculate values using a formula involving mass/weight</a:t>
            </a:r>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27</a:t>
            </a:fld>
            <a:endParaRPr lang="en-GB"/>
          </a:p>
        </p:txBody>
      </p:sp>
    </p:spTree>
    <p:extLst>
      <p:ext uri="{BB962C8B-B14F-4D97-AF65-F5344CB8AC3E}">
        <p14:creationId xmlns:p14="http://schemas.microsoft.com/office/powerpoint/2010/main" val="2436817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ZA" sz="4000" b="1" dirty="0" smtClean="0"/>
              <a:t>GLOSSARY OF TERMS</a:t>
            </a:r>
            <a:endParaRPr lang="en-ZA" sz="4000" b="1" dirty="0"/>
          </a:p>
        </p:txBody>
      </p:sp>
      <p:sp>
        <p:nvSpPr>
          <p:cNvPr id="3" name="Content Placeholder 2"/>
          <p:cNvSpPr>
            <a:spLocks noGrp="1"/>
          </p:cNvSpPr>
          <p:nvPr>
            <p:ph idx="1"/>
          </p:nvPr>
        </p:nvSpPr>
        <p:spPr>
          <a:xfrm>
            <a:off x="457200" y="1268760"/>
            <a:ext cx="8229600" cy="4857403"/>
          </a:xfrm>
        </p:spPr>
        <p:txBody>
          <a:bodyPr/>
          <a:lstStyle/>
          <a:p>
            <a:endParaRPr lang="en-ZA" dirty="0" smtClean="0"/>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28</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808884196"/>
              </p:ext>
            </p:extLst>
          </p:nvPr>
        </p:nvGraphicFramePr>
        <p:xfrm>
          <a:off x="683568" y="1268760"/>
          <a:ext cx="8003232" cy="4292966"/>
        </p:xfrm>
        <a:graphic>
          <a:graphicData uri="http://schemas.openxmlformats.org/drawingml/2006/table">
            <a:tbl>
              <a:tblPr firstRow="1" firstCol="1" bandRow="1">
                <a:tableStyleId>{5C22544A-7EE6-4342-B048-85BDC9FD1C3A}</a:tableStyleId>
              </a:tblPr>
              <a:tblGrid>
                <a:gridCol w="1872208"/>
                <a:gridCol w="6131024"/>
              </a:tblGrid>
              <a:tr h="1649246">
                <a:tc>
                  <a:txBody>
                    <a:bodyPr/>
                    <a:lstStyle/>
                    <a:p>
                      <a:pPr>
                        <a:lnSpc>
                          <a:spcPct val="107000"/>
                        </a:lnSpc>
                        <a:spcAft>
                          <a:spcPts val="800"/>
                        </a:spcAft>
                      </a:pPr>
                      <a:r>
                        <a:rPr lang="en-ZA" sz="2800" dirty="0">
                          <a:effectLst/>
                        </a:rPr>
                        <a:t>Body mass index (BMI)</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2800">
                          <a:effectLst/>
                        </a:rPr>
                        <a:t>A number calculated from an adult’s weight and height, expressed in units of kg/m</a:t>
                      </a:r>
                      <a:r>
                        <a:rPr lang="en-ZA" sz="2800" baseline="30000">
                          <a:effectLst/>
                        </a:rPr>
                        <a:t>2</a:t>
                      </a:r>
                      <a:endParaRPr lang="en-ZA"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49246">
                <a:tc>
                  <a:txBody>
                    <a:bodyPr/>
                    <a:lstStyle/>
                    <a:p>
                      <a:pPr>
                        <a:lnSpc>
                          <a:spcPct val="107000"/>
                        </a:lnSpc>
                        <a:spcAft>
                          <a:spcPts val="800"/>
                        </a:spcAft>
                      </a:pPr>
                      <a:r>
                        <a:rPr lang="en-ZA" sz="2800">
                          <a:effectLst/>
                        </a:rPr>
                        <a:t>Growth charts</a:t>
                      </a:r>
                      <a:endParaRPr lang="en-ZA"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2800" dirty="0">
                          <a:effectLst/>
                        </a:rPr>
                        <a:t>Graphs consisting of a series of percentile curves that show the distribution of the growth measurements of children. </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5964">
                <a:tc>
                  <a:txBody>
                    <a:bodyPr/>
                    <a:lstStyle/>
                    <a:p>
                      <a:pPr>
                        <a:lnSpc>
                          <a:spcPct val="107000"/>
                        </a:lnSpc>
                        <a:spcAft>
                          <a:spcPts val="800"/>
                        </a:spcAft>
                      </a:pPr>
                      <a:r>
                        <a:rPr lang="en-ZA" sz="2800" dirty="0">
                          <a:effectLst/>
                        </a:rPr>
                        <a:t>Mass</a:t>
                      </a:r>
                      <a:r>
                        <a:rPr lang="en-ZA" sz="2800" dirty="0" smtClean="0">
                          <a:effectLst/>
                        </a:rPr>
                        <a:t>/</a:t>
                      </a:r>
                    </a:p>
                    <a:p>
                      <a:pPr>
                        <a:lnSpc>
                          <a:spcPct val="107000"/>
                        </a:lnSpc>
                        <a:spcAft>
                          <a:spcPts val="800"/>
                        </a:spcAft>
                      </a:pPr>
                      <a:r>
                        <a:rPr lang="en-ZA" sz="2800" dirty="0" smtClean="0">
                          <a:effectLst/>
                        </a:rPr>
                        <a:t>Weight</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2800" dirty="0">
                          <a:effectLst/>
                        </a:rPr>
                        <a:t>Mass/Weight is an indication of how heavy an object is. </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72627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ZA" sz="3600" b="1" dirty="0" smtClean="0"/>
              <a:t>BODY MASS INDEX</a:t>
            </a:r>
            <a:endParaRPr lang="en-ZA" sz="3600" b="1" dirty="0"/>
          </a:p>
        </p:txBody>
      </p:sp>
      <p:sp>
        <p:nvSpPr>
          <p:cNvPr id="3" name="Content Placeholder 2"/>
          <p:cNvSpPr>
            <a:spLocks noGrp="1"/>
          </p:cNvSpPr>
          <p:nvPr>
            <p:ph idx="1"/>
          </p:nvPr>
        </p:nvSpPr>
        <p:spPr>
          <a:xfrm>
            <a:off x="457200" y="1268760"/>
            <a:ext cx="8229600" cy="4857403"/>
          </a:xfrm>
        </p:spPr>
        <p:txBody>
          <a:bodyPr>
            <a:normAutofit fontScale="55000" lnSpcReduction="20000"/>
          </a:bodyPr>
          <a:lstStyle/>
          <a:p>
            <a:pPr lvl="0"/>
            <a:r>
              <a:rPr lang="en-ZA" dirty="0"/>
              <a:t>Obesity means being grossly overweight </a:t>
            </a:r>
          </a:p>
          <a:p>
            <a:pPr lvl="0"/>
            <a:r>
              <a:rPr lang="en-ZA" dirty="0"/>
              <a:t>One of the measures used to calculate whether a person is healthy or not is called the Body Mass Index (BMI).</a:t>
            </a:r>
          </a:p>
          <a:p>
            <a:pPr lvl="0"/>
            <a:r>
              <a:rPr lang="en-ZA" dirty="0"/>
              <a:t>The Body Mass Index (BMI), estimates the ideal weight of a person based on</a:t>
            </a:r>
            <a:br>
              <a:rPr lang="en-ZA" dirty="0"/>
            </a:br>
            <a:r>
              <a:rPr lang="en-ZA" dirty="0"/>
              <a:t>its size and weight. </a:t>
            </a:r>
          </a:p>
          <a:p>
            <a:pPr lvl="0"/>
            <a:r>
              <a:rPr lang="en-ZA" dirty="0"/>
              <a:t>The Body Mass Index is valid for an adults between 18 – 65 years</a:t>
            </a:r>
          </a:p>
          <a:p>
            <a:pPr lvl="0"/>
            <a:r>
              <a:rPr lang="en-ZA" dirty="0"/>
              <a:t>The World Health Organisation (WHO) defines this body mass index as the standard for measuring the risks associated with adults who are overweight.</a:t>
            </a:r>
          </a:p>
          <a:p>
            <a:pPr lvl="0"/>
            <a:r>
              <a:rPr lang="en-ZA" dirty="0"/>
              <a:t>A high BMI is associated with increased risk of death. </a:t>
            </a:r>
          </a:p>
          <a:p>
            <a:pPr lvl="0"/>
            <a:r>
              <a:rPr lang="en-ZA" dirty="0"/>
              <a:t>The risk of death increases the more overweight a person is for adults for cancer or other diseases. </a:t>
            </a:r>
          </a:p>
          <a:p>
            <a:pPr lvl="0"/>
            <a:r>
              <a:rPr lang="en-ZA" dirty="0"/>
              <a:t>BMI is, however, much more reliable. </a:t>
            </a:r>
          </a:p>
          <a:p>
            <a:pPr lvl="0"/>
            <a:r>
              <a:rPr lang="en-ZA" dirty="0"/>
              <a:t>It´s the result of a calculation between your weight and height, and gives you the possible risks to your health. </a:t>
            </a:r>
          </a:p>
          <a:p>
            <a:pPr lvl="0"/>
            <a:r>
              <a:rPr lang="en-ZA" dirty="0"/>
              <a:t>Body mass index is defined as the individual's body mass divided by the square of their height. </a:t>
            </a:r>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29</a:t>
            </a:fld>
            <a:endParaRPr lang="en-GB"/>
          </a:p>
        </p:txBody>
      </p:sp>
      <p:pic>
        <p:nvPicPr>
          <p:cNvPr id="5" name="Picture 4" descr="https://cdn-vodacom.mytopdog.co.za/legacy/resources/images/ml11/ml11.14.04.001.jpg"/>
          <p:cNvPicPr/>
          <p:nvPr/>
        </p:nvPicPr>
        <p:blipFill>
          <a:blip r:embed="rId2">
            <a:extLst>
              <a:ext uri="{28A0092B-C50C-407E-A947-70E740481C1C}">
                <a14:useLocalDpi xmlns:a14="http://schemas.microsoft.com/office/drawing/2010/main" val="0"/>
              </a:ext>
            </a:extLst>
          </a:blip>
          <a:srcRect/>
          <a:stretch>
            <a:fillRect/>
          </a:stretch>
        </p:blipFill>
        <p:spPr bwMode="auto">
          <a:xfrm>
            <a:off x="971600" y="5373216"/>
            <a:ext cx="2016224" cy="504056"/>
          </a:xfrm>
          <a:prstGeom prst="rect">
            <a:avLst/>
          </a:prstGeom>
          <a:noFill/>
          <a:ln>
            <a:noFill/>
          </a:ln>
        </p:spPr>
      </p:pic>
    </p:spTree>
    <p:extLst>
      <p:ext uri="{BB962C8B-B14F-4D97-AF65-F5344CB8AC3E}">
        <p14:creationId xmlns:p14="http://schemas.microsoft.com/office/powerpoint/2010/main" val="33931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ZA" sz="4000" b="1" dirty="0" smtClean="0"/>
              <a:t>TERMINOLOGY</a:t>
            </a:r>
            <a:r>
              <a:rPr lang="en-ZA" dirty="0" smtClean="0"/>
              <a:t> </a:t>
            </a:r>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3</a:t>
            </a:fld>
            <a:endParaRPr lang="en-GB"/>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96513263"/>
              </p:ext>
            </p:extLst>
          </p:nvPr>
        </p:nvGraphicFramePr>
        <p:xfrm>
          <a:off x="457200" y="908718"/>
          <a:ext cx="8363274" cy="4968552"/>
        </p:xfrm>
        <a:graphic>
          <a:graphicData uri="http://schemas.openxmlformats.org/drawingml/2006/table">
            <a:tbl>
              <a:tblPr firstRow="1" bandRow="1">
                <a:tableStyleId>{5C22544A-7EE6-4342-B048-85BDC9FD1C3A}</a:tableStyleId>
              </a:tblPr>
              <a:tblGrid>
                <a:gridCol w="1393879"/>
                <a:gridCol w="1393879"/>
                <a:gridCol w="1393879"/>
                <a:gridCol w="1393879"/>
                <a:gridCol w="1393879"/>
                <a:gridCol w="1393879"/>
              </a:tblGrid>
              <a:tr h="828092">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Account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Cost price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Debit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Fixed deposit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Luxury item or service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UIF</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8092">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Balance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Cost rate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Debit balance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Fixed expenses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Net pay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Variable expenses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8092">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Bank statement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Credit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Debit order</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Fund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Overdraft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VAT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8092">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Break-even point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Credit balance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Deposit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Gross income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PAYE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Wages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8092">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Consumption rate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Credit card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Disposable income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Invoice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Arial" panose="020B0604020202020204" pitchFamily="34" charset="0"/>
                        </a:rPr>
                        <a:t>Remittance slip</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Withdrawal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8092">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Cost-effective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Credit limit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Expenditure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Loan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Salary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Arial" panose="020B0604020202020204" pitchFamily="34" charset="0"/>
                        </a:rPr>
                        <a:t>Zero rated VAT items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00308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2810"/>
          </a:xfrm>
        </p:spPr>
        <p:txBody>
          <a:bodyPr>
            <a:normAutofit/>
          </a:bodyPr>
          <a:lstStyle/>
          <a:p>
            <a:r>
              <a:rPr lang="en-ZA" sz="3600" b="1" dirty="0" smtClean="0"/>
              <a:t>GROWTH CHARTS </a:t>
            </a:r>
            <a:endParaRPr lang="en-ZA" sz="3600" b="1" dirty="0"/>
          </a:p>
        </p:txBody>
      </p:sp>
      <p:sp>
        <p:nvSpPr>
          <p:cNvPr id="3" name="Content Placeholder 2"/>
          <p:cNvSpPr>
            <a:spLocks noGrp="1"/>
          </p:cNvSpPr>
          <p:nvPr>
            <p:ph idx="1"/>
          </p:nvPr>
        </p:nvSpPr>
        <p:spPr>
          <a:xfrm>
            <a:off x="457200" y="927449"/>
            <a:ext cx="8229600" cy="4877816"/>
          </a:xfrm>
        </p:spPr>
        <p:txBody>
          <a:bodyPr>
            <a:normAutofit fontScale="47500" lnSpcReduction="20000"/>
          </a:bodyPr>
          <a:lstStyle/>
          <a:p>
            <a:pPr lvl="0"/>
            <a:r>
              <a:rPr lang="en-ZA" sz="3800" dirty="0"/>
              <a:t>Percentiles are measures of spread which divide the data into 100 equal portions. This is used to analyse the spread of large sets of data like data collected by census. The data is then divided into 100 portions and the report is given as a percentage.</a:t>
            </a:r>
          </a:p>
          <a:p>
            <a:pPr lvl="0"/>
            <a:r>
              <a:rPr lang="en-ZA" sz="3800" dirty="0"/>
              <a:t>The value at the 5</a:t>
            </a:r>
            <a:r>
              <a:rPr lang="en-ZA" sz="3800" baseline="30000" dirty="0"/>
              <a:t>th </a:t>
            </a:r>
            <a:r>
              <a:rPr lang="en-ZA" sz="3800" dirty="0"/>
              <a:t>percentile implies that 5% of values lie below 5</a:t>
            </a:r>
            <a:r>
              <a:rPr lang="en-ZA" sz="3800" baseline="30000" dirty="0"/>
              <a:t>th </a:t>
            </a:r>
            <a:r>
              <a:rPr lang="en-ZA" sz="3800" dirty="0"/>
              <a:t>percentile and 95% of the values lie above the 5</a:t>
            </a:r>
            <a:r>
              <a:rPr lang="en-ZA" sz="3800" baseline="30000" dirty="0"/>
              <a:t>th </a:t>
            </a:r>
            <a:r>
              <a:rPr lang="en-ZA" sz="3800" dirty="0"/>
              <a:t>percentile.</a:t>
            </a:r>
          </a:p>
          <a:p>
            <a:pPr lvl="0"/>
            <a:r>
              <a:rPr lang="en-ZA" sz="3800" dirty="0"/>
              <a:t>The value at quartile 1 implies that 25% of the values lie below 25</a:t>
            </a:r>
            <a:r>
              <a:rPr lang="en-ZA" sz="3800" baseline="30000" dirty="0"/>
              <a:t>th </a:t>
            </a:r>
            <a:r>
              <a:rPr lang="en-ZA" sz="3800" dirty="0"/>
              <a:t>percentile and 75% of the values lie above the 25</a:t>
            </a:r>
            <a:r>
              <a:rPr lang="en-ZA" sz="3800" baseline="30000" dirty="0"/>
              <a:t>th </a:t>
            </a:r>
            <a:r>
              <a:rPr lang="en-ZA" sz="3800" dirty="0"/>
              <a:t>percentile.</a:t>
            </a:r>
          </a:p>
          <a:p>
            <a:pPr lvl="0"/>
            <a:r>
              <a:rPr lang="en-ZA" sz="3800" dirty="0"/>
              <a:t>The concept of the percentiles is used when the data is large. This concept will be used in growth charts. The curve on the growth chart represents the percentile values of the collected data from different age groups .E.g. height, length, weight, circumference of the head.</a:t>
            </a:r>
          </a:p>
          <a:p>
            <a:pPr lvl="0"/>
            <a:r>
              <a:rPr lang="en-ZA" sz="3800" dirty="0"/>
              <a:t>The growth chart is used to compare the BMI of an individual versus the one of their age group. This is also used to determine the health status of individuals.</a:t>
            </a:r>
          </a:p>
          <a:p>
            <a:pPr lvl="0"/>
            <a:r>
              <a:rPr lang="en-ZA" sz="3800" dirty="0"/>
              <a:t>3 types of questions should be covered:</a:t>
            </a:r>
          </a:p>
          <a:p>
            <a:pPr lvl="0"/>
            <a:r>
              <a:rPr lang="en-ZA" sz="3800" dirty="0"/>
              <a:t>Reading information from the chart</a:t>
            </a:r>
          </a:p>
          <a:p>
            <a:pPr lvl="0"/>
            <a:r>
              <a:rPr lang="en-ZA" sz="3800" dirty="0"/>
              <a:t>Understanding significance of the curve</a:t>
            </a:r>
          </a:p>
          <a:p>
            <a:pPr lvl="0"/>
            <a:r>
              <a:rPr lang="en-ZA" sz="3800" dirty="0"/>
              <a:t>Understanding significance of positioning on the </a:t>
            </a:r>
            <a:r>
              <a:rPr lang="en-ZA" sz="3800" dirty="0" smtClean="0"/>
              <a:t>chart</a:t>
            </a:r>
          </a:p>
          <a:p>
            <a:pPr lvl="0"/>
            <a:r>
              <a:rPr lang="en-ZA" sz="3800" dirty="0" smtClean="0"/>
              <a:t>See Activity 2.3.1 – 7 in the PG </a:t>
            </a:r>
          </a:p>
          <a:p>
            <a:pPr marL="0" lvl="0" indent="0">
              <a:buNone/>
            </a:pPr>
            <a:endParaRPr lang="en-ZA" dirty="0"/>
          </a:p>
          <a:p>
            <a:pPr marL="0" indent="0">
              <a:buNone/>
            </a:pPr>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30</a:t>
            </a:fld>
            <a:endParaRPr lang="en-GB"/>
          </a:p>
        </p:txBody>
      </p:sp>
    </p:spTree>
    <p:extLst>
      <p:ext uri="{BB962C8B-B14F-4D97-AF65-F5344CB8AC3E}">
        <p14:creationId xmlns:p14="http://schemas.microsoft.com/office/powerpoint/2010/main" val="3516186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4285"/>
          </a:xfrm>
        </p:spPr>
        <p:txBody>
          <a:bodyPr>
            <a:normAutofit fontScale="90000"/>
          </a:bodyPr>
          <a:lstStyle/>
          <a:p>
            <a:r>
              <a:rPr lang="en-ZA" sz="2800" dirty="0" smtClean="0"/>
              <a:t>EXAMPLE OF </a:t>
            </a:r>
            <a:r>
              <a:rPr lang="en-ZA" sz="2800" dirty="0" smtClean="0"/>
              <a:t>A GROWTH </a:t>
            </a:r>
            <a:r>
              <a:rPr lang="en-ZA" sz="2800" dirty="0" smtClean="0"/>
              <a:t>CHART</a:t>
            </a:r>
            <a:endParaRPr lang="en-ZA" sz="2800" dirty="0"/>
          </a:p>
        </p:txBody>
      </p:sp>
      <p:sp>
        <p:nvSpPr>
          <p:cNvPr id="4" name="Slide Number Placeholder 3"/>
          <p:cNvSpPr>
            <a:spLocks noGrp="1"/>
          </p:cNvSpPr>
          <p:nvPr>
            <p:ph type="sldNum" sz="quarter" idx="12"/>
          </p:nvPr>
        </p:nvSpPr>
        <p:spPr/>
        <p:txBody>
          <a:bodyPr/>
          <a:lstStyle/>
          <a:p>
            <a:fld id="{12BB25A2-5507-4CDA-801B-CF7C4493D501}" type="slidenum">
              <a:rPr lang="en-GB" smtClean="0"/>
              <a:t>31</a:t>
            </a:fld>
            <a:endParaRPr lang="en-GB"/>
          </a:p>
        </p:txBody>
      </p:sp>
      <p:pic>
        <p:nvPicPr>
          <p:cNvPr id="5" name="Content Placeholder 4" descr="https://cdn-vodacom.mytopdog.co.za/legacy/resources/images/ml11/ml11.14.04.002.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768923"/>
            <a:ext cx="6251971" cy="5270722"/>
          </a:xfrm>
          <a:prstGeom prst="rect">
            <a:avLst/>
          </a:prstGeom>
          <a:noFill/>
          <a:ln>
            <a:noFill/>
          </a:ln>
        </p:spPr>
      </p:pic>
    </p:spTree>
    <p:extLst>
      <p:ext uri="{BB962C8B-B14F-4D97-AF65-F5344CB8AC3E}">
        <p14:creationId xmlns:p14="http://schemas.microsoft.com/office/powerpoint/2010/main" val="2828358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thank yo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556792"/>
            <a:ext cx="7488832" cy="4809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181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ZA" sz="2800" b="1" dirty="0" smtClean="0"/>
              <a:t>UNIT 1: FINANCIAL </a:t>
            </a:r>
            <a:r>
              <a:rPr lang="en-ZA" sz="2800" b="1" dirty="0"/>
              <a:t>DOCUMENT, TAXATION AND TARIFF SYSTEMS </a:t>
            </a:r>
            <a:r>
              <a:rPr lang="en-ZA" sz="2800" b="1" dirty="0" smtClean="0"/>
              <a:t>  </a:t>
            </a:r>
            <a:endParaRPr lang="en-ZA" sz="2800" b="1" dirty="0"/>
          </a:p>
        </p:txBody>
      </p:sp>
      <p:sp>
        <p:nvSpPr>
          <p:cNvPr id="3" name="Content Placeholder 2"/>
          <p:cNvSpPr>
            <a:spLocks noGrp="1"/>
          </p:cNvSpPr>
          <p:nvPr>
            <p:ph idx="1"/>
          </p:nvPr>
        </p:nvSpPr>
        <p:spPr>
          <a:xfrm>
            <a:off x="457200" y="980728"/>
            <a:ext cx="8229600" cy="5145435"/>
          </a:xfrm>
        </p:spPr>
        <p:txBody>
          <a:bodyPr>
            <a:normAutofit fontScale="85000" lnSpcReduction="10000"/>
          </a:bodyPr>
          <a:lstStyle/>
          <a:p>
            <a:r>
              <a:rPr lang="en-ZA" sz="3000" b="1" dirty="0"/>
              <a:t>INTRODUCTION </a:t>
            </a:r>
            <a:endParaRPr lang="en-ZA" sz="3000" dirty="0"/>
          </a:p>
          <a:p>
            <a:pPr marL="400050" lvl="1" indent="0">
              <a:buNone/>
            </a:pPr>
            <a:r>
              <a:rPr lang="en-ZA" sz="3000" dirty="0" smtClean="0"/>
              <a:t>In </a:t>
            </a:r>
            <a:r>
              <a:rPr lang="en-ZA" sz="3000" dirty="0"/>
              <a:t>this unit you will: </a:t>
            </a:r>
          </a:p>
          <a:p>
            <a:pPr lvl="1"/>
            <a:r>
              <a:rPr lang="en-ZA" dirty="0"/>
              <a:t>Financial documents relating to personal/household/work place/business</a:t>
            </a:r>
          </a:p>
          <a:p>
            <a:pPr lvl="1"/>
            <a:r>
              <a:rPr lang="en-ZA" dirty="0"/>
              <a:t>Income Tax, Value Added Tax, UIF and Personal Income Tax </a:t>
            </a:r>
          </a:p>
          <a:p>
            <a:pPr lvl="1"/>
            <a:r>
              <a:rPr lang="en-ZA" dirty="0"/>
              <a:t>Tariff systems </a:t>
            </a:r>
            <a:endParaRPr lang="en-ZA" sz="3000" dirty="0"/>
          </a:p>
          <a:p>
            <a:r>
              <a:rPr lang="en-ZA" sz="3000" b="1" dirty="0"/>
              <a:t>LEARNING OUTCOME</a:t>
            </a:r>
            <a:endParaRPr lang="en-ZA" sz="3000" dirty="0"/>
          </a:p>
          <a:p>
            <a:pPr marL="457200" lvl="1" indent="0">
              <a:buNone/>
            </a:pPr>
            <a:r>
              <a:rPr lang="en-ZA" sz="3000" dirty="0"/>
              <a:t>At the end of this Unit, you should be able to:</a:t>
            </a:r>
          </a:p>
          <a:p>
            <a:pPr lvl="1"/>
            <a:r>
              <a:rPr lang="en-ZA" dirty="0"/>
              <a:t>Work with VAT in the context of purchases, slips and bills</a:t>
            </a:r>
          </a:p>
          <a:p>
            <a:pPr lvl="1"/>
            <a:r>
              <a:rPr lang="en-ZA" dirty="0"/>
              <a:t>Work with UIF in the context of payslips </a:t>
            </a:r>
          </a:p>
          <a:p>
            <a:pPr lvl="1"/>
            <a:r>
              <a:rPr lang="en-ZA" dirty="0"/>
              <a:t>Work with payslips, income tax brackets and income tax formulae, tax deductions </a:t>
            </a:r>
          </a:p>
          <a:p>
            <a:pPr marL="0" indent="0">
              <a:buNone/>
            </a:pPr>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4</a:t>
            </a:fld>
            <a:endParaRPr lang="en-GB"/>
          </a:p>
        </p:txBody>
      </p:sp>
    </p:spTree>
    <p:extLst>
      <p:ext uri="{BB962C8B-B14F-4D97-AF65-F5344CB8AC3E}">
        <p14:creationId xmlns:p14="http://schemas.microsoft.com/office/powerpoint/2010/main" val="1040289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r>
              <a:rPr lang="en-ZA" sz="3200" b="1" dirty="0" smtClean="0"/>
              <a:t>FACTS ABOUT VAT</a:t>
            </a:r>
            <a:endParaRPr lang="en-ZA" sz="3200" b="1" dirty="0"/>
          </a:p>
        </p:txBody>
      </p:sp>
      <p:sp>
        <p:nvSpPr>
          <p:cNvPr id="4" name="Slide Number Placeholder 3"/>
          <p:cNvSpPr>
            <a:spLocks noGrp="1"/>
          </p:cNvSpPr>
          <p:nvPr>
            <p:ph type="sldNum" sz="quarter" idx="12"/>
          </p:nvPr>
        </p:nvSpPr>
        <p:spPr/>
        <p:txBody>
          <a:bodyPr/>
          <a:lstStyle/>
          <a:p>
            <a:fld id="{12BB25A2-5507-4CDA-801B-CF7C4493D501}" type="slidenum">
              <a:rPr lang="en-GB" smtClean="0"/>
              <a:t>5</a:t>
            </a:fld>
            <a:endParaRPr lang="en-GB"/>
          </a:p>
        </p:txBody>
      </p:sp>
      <p:sp>
        <p:nvSpPr>
          <p:cNvPr id="3" name="Content Placeholder 2"/>
          <p:cNvSpPr>
            <a:spLocks noGrp="1"/>
          </p:cNvSpPr>
          <p:nvPr>
            <p:ph idx="1"/>
          </p:nvPr>
        </p:nvSpPr>
        <p:spPr>
          <a:xfrm>
            <a:off x="457200" y="692696"/>
            <a:ext cx="8229600" cy="5433467"/>
          </a:xfrm>
        </p:spPr>
        <p:txBody>
          <a:bodyPr>
            <a:normAutofit lnSpcReduction="10000"/>
          </a:bodyPr>
          <a:lstStyle/>
          <a:p>
            <a:r>
              <a:rPr lang="en-ZA" dirty="0" smtClean="0"/>
              <a:t>VAT is an </a:t>
            </a:r>
            <a:r>
              <a:rPr lang="en-ZA" dirty="0"/>
              <a:t>indirect tax on the consumption of goods and services in the economy</a:t>
            </a:r>
          </a:p>
          <a:p>
            <a:pPr lvl="0"/>
            <a:r>
              <a:rPr lang="en-ZA" dirty="0"/>
              <a:t>Revenue is raised for government by requiring certain businesses to register and to charge VAT on the supply of goods and services.</a:t>
            </a:r>
          </a:p>
          <a:p>
            <a:pPr lvl="0"/>
            <a:r>
              <a:rPr lang="en-ZA" dirty="0"/>
              <a:t>VAT is presently levied at the standard rate of 15% on the supply of most goods and services and on the importation of goods.</a:t>
            </a:r>
          </a:p>
          <a:p>
            <a:r>
              <a:rPr lang="en-ZA" dirty="0"/>
              <a:t>There is a limited range of goods and services which are subject to VAT at the zero rate </a:t>
            </a:r>
            <a:endParaRPr lang="en-ZA" dirty="0" smtClean="0"/>
          </a:p>
          <a:p>
            <a:r>
              <a:rPr lang="en-ZA" dirty="0" smtClean="0"/>
              <a:t>See example on page 13 PG</a:t>
            </a:r>
            <a:endParaRPr lang="en-ZA" dirty="0"/>
          </a:p>
        </p:txBody>
      </p:sp>
    </p:spTree>
    <p:extLst>
      <p:ext uri="{BB962C8B-B14F-4D97-AF65-F5344CB8AC3E}">
        <p14:creationId xmlns:p14="http://schemas.microsoft.com/office/powerpoint/2010/main" val="47844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ZA" sz="2800" b="1" dirty="0"/>
              <a:t>FACTS ABOUT </a:t>
            </a:r>
            <a:r>
              <a:rPr lang="en-ZA" sz="2800" b="1" dirty="0" smtClean="0"/>
              <a:t>INCOME TAX </a:t>
            </a:r>
            <a:endParaRPr lang="en-ZA" sz="2800" dirty="0"/>
          </a:p>
        </p:txBody>
      </p:sp>
      <p:sp>
        <p:nvSpPr>
          <p:cNvPr id="3" name="Content Placeholder 2"/>
          <p:cNvSpPr>
            <a:spLocks noGrp="1"/>
          </p:cNvSpPr>
          <p:nvPr>
            <p:ph idx="1"/>
          </p:nvPr>
        </p:nvSpPr>
        <p:spPr>
          <a:xfrm>
            <a:off x="457200" y="764704"/>
            <a:ext cx="8229600" cy="5184575"/>
          </a:xfrm>
        </p:spPr>
        <p:txBody>
          <a:bodyPr>
            <a:noAutofit/>
          </a:bodyPr>
          <a:lstStyle/>
          <a:p>
            <a:r>
              <a:rPr lang="en-ZA" sz="2800" dirty="0" smtClean="0"/>
              <a:t>Income </a:t>
            </a:r>
            <a:r>
              <a:rPr lang="en-ZA" sz="2800" dirty="0"/>
              <a:t>tax is the money paid to government from wages to pay for schools, hospitals, infrastructure etc.</a:t>
            </a:r>
          </a:p>
          <a:p>
            <a:pPr lvl="0"/>
            <a:r>
              <a:rPr lang="en-ZA" sz="2800" dirty="0"/>
              <a:t>The amount of tax depends on:</a:t>
            </a:r>
          </a:p>
          <a:p>
            <a:pPr lvl="0"/>
            <a:r>
              <a:rPr lang="en-ZA" sz="2800" dirty="0"/>
              <a:t>how much you earns </a:t>
            </a:r>
          </a:p>
          <a:p>
            <a:pPr lvl="0"/>
            <a:r>
              <a:rPr lang="en-ZA" sz="2800" dirty="0"/>
              <a:t>your age</a:t>
            </a:r>
          </a:p>
          <a:p>
            <a:pPr lvl="0"/>
            <a:r>
              <a:rPr lang="en-ZA" sz="2800" dirty="0"/>
              <a:t>whether you are a member of retirement annuity </a:t>
            </a:r>
            <a:endParaRPr lang="en-ZA" sz="2800" dirty="0" smtClean="0"/>
          </a:p>
          <a:p>
            <a:pPr lvl="0"/>
            <a:r>
              <a:rPr lang="en-ZA" sz="2800" dirty="0" smtClean="0"/>
              <a:t>Example of tax table on page 13 PG</a:t>
            </a:r>
            <a:endParaRPr lang="en-US" sz="2800" dirty="0" smtClean="0"/>
          </a:p>
          <a:p>
            <a:pPr marL="400050"/>
            <a:r>
              <a:rPr lang="en-US" sz="2800" dirty="0" smtClean="0"/>
              <a:t>See Example </a:t>
            </a:r>
            <a:r>
              <a:rPr lang="en-ZA" sz="2800" dirty="0" smtClean="0"/>
              <a:t>on page 13 PG</a:t>
            </a:r>
            <a:endParaRPr lang="en-ZA" sz="2800" dirty="0"/>
          </a:p>
          <a:p>
            <a:pPr marL="57150" indent="0">
              <a:buNone/>
            </a:pPr>
            <a:endParaRPr lang="en-ZA" sz="2000" dirty="0"/>
          </a:p>
        </p:txBody>
      </p:sp>
      <p:sp>
        <p:nvSpPr>
          <p:cNvPr id="4" name="Slide Number Placeholder 3"/>
          <p:cNvSpPr>
            <a:spLocks noGrp="1"/>
          </p:cNvSpPr>
          <p:nvPr>
            <p:ph type="sldNum" sz="quarter" idx="12"/>
          </p:nvPr>
        </p:nvSpPr>
        <p:spPr/>
        <p:txBody>
          <a:bodyPr/>
          <a:lstStyle/>
          <a:p>
            <a:fld id="{12BB25A2-5507-4CDA-801B-CF7C4493D501}" type="slidenum">
              <a:rPr lang="en-GB" smtClean="0"/>
              <a:t>6</a:t>
            </a:fld>
            <a:endParaRPr lang="en-GB"/>
          </a:p>
        </p:txBody>
      </p:sp>
    </p:spTree>
    <p:extLst>
      <p:ext uri="{BB962C8B-B14F-4D97-AF65-F5344CB8AC3E}">
        <p14:creationId xmlns:p14="http://schemas.microsoft.com/office/powerpoint/2010/main" val="729944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ZA" sz="2800" b="1" dirty="0" smtClean="0"/>
              <a:t>TAX DEDUCTIONS </a:t>
            </a:r>
            <a:endParaRPr lang="en-ZA" sz="2800" dirty="0"/>
          </a:p>
        </p:txBody>
      </p:sp>
      <p:sp>
        <p:nvSpPr>
          <p:cNvPr id="3" name="Content Placeholder 2"/>
          <p:cNvSpPr>
            <a:spLocks noGrp="1"/>
          </p:cNvSpPr>
          <p:nvPr>
            <p:ph idx="1"/>
          </p:nvPr>
        </p:nvSpPr>
        <p:spPr>
          <a:xfrm>
            <a:off x="457200" y="980728"/>
            <a:ext cx="8229600" cy="5145435"/>
          </a:xfrm>
        </p:spPr>
        <p:txBody>
          <a:bodyPr>
            <a:normAutofit fontScale="47500" lnSpcReduction="20000"/>
          </a:bodyPr>
          <a:lstStyle/>
          <a:p>
            <a:pPr lvl="0"/>
            <a:r>
              <a:rPr lang="en-ZA" sz="3800" b="1" dirty="0"/>
              <a:t>UIF:</a:t>
            </a:r>
            <a:r>
              <a:rPr lang="en-ZA" sz="3800" dirty="0"/>
              <a:t> </a:t>
            </a:r>
            <a:endParaRPr lang="en-ZA" sz="3800" dirty="0" smtClean="0"/>
          </a:p>
          <a:p>
            <a:pPr marL="857250" lvl="1" indent="-457200"/>
            <a:r>
              <a:rPr lang="en-ZA" sz="3800" dirty="0" smtClean="0"/>
              <a:t>Unemployment </a:t>
            </a:r>
            <a:r>
              <a:rPr lang="en-ZA" sz="3800" dirty="0"/>
              <a:t>Insurance Fund: A government-run insurance fund which employers and employees contribute, so that when employees are retrenched they can collect some earnings (a portion) .The employee contributes 1% and the employer contributes 1% of basic salary</a:t>
            </a:r>
            <a:r>
              <a:rPr lang="en-ZA" sz="3800" dirty="0" smtClean="0"/>
              <a:t>.</a:t>
            </a:r>
            <a:endParaRPr lang="en-ZA" sz="3800" dirty="0"/>
          </a:p>
          <a:p>
            <a:pPr lvl="0"/>
            <a:r>
              <a:rPr lang="en-ZA" sz="3800" b="1" dirty="0"/>
              <a:t>Pension fund:</a:t>
            </a:r>
            <a:r>
              <a:rPr lang="en-ZA" sz="3800" dirty="0"/>
              <a:t> </a:t>
            </a:r>
            <a:endParaRPr lang="en-ZA" sz="3800" dirty="0" smtClean="0"/>
          </a:p>
          <a:p>
            <a:pPr marL="857250" lvl="1" indent="-457200"/>
            <a:r>
              <a:rPr lang="en-ZA" sz="3800" dirty="0" smtClean="0"/>
              <a:t>It </a:t>
            </a:r>
            <a:r>
              <a:rPr lang="en-ZA" sz="3800" dirty="0"/>
              <a:t>is a fund established by an employer to facilitate and organize the investment of employees' retirement funds contributed by the employer and </a:t>
            </a:r>
            <a:r>
              <a:rPr lang="en-ZA" sz="3800" dirty="0" smtClean="0"/>
              <a:t>employees.</a:t>
            </a:r>
            <a:endParaRPr lang="en-ZA" sz="3800" dirty="0"/>
          </a:p>
          <a:p>
            <a:pPr marL="857250" lvl="1" indent="-457200"/>
            <a:r>
              <a:rPr lang="en-ZA" sz="3800" dirty="0" smtClean="0"/>
              <a:t>Other </a:t>
            </a:r>
            <a:r>
              <a:rPr lang="en-ZA" sz="3800" dirty="0"/>
              <a:t>deductions like medical aid contribution, insurance policies, maintenance, house payment, car payment, etc</a:t>
            </a:r>
            <a:r>
              <a:rPr lang="en-ZA" sz="3800" dirty="0" smtClean="0"/>
              <a:t>.</a:t>
            </a:r>
            <a:endParaRPr lang="en-ZA" sz="3800" dirty="0"/>
          </a:p>
          <a:p>
            <a:pPr lvl="0"/>
            <a:r>
              <a:rPr lang="en-ZA" sz="3800" b="1" dirty="0"/>
              <a:t>PAYE:</a:t>
            </a:r>
            <a:r>
              <a:rPr lang="en-ZA" sz="3800" dirty="0"/>
              <a:t> abbr.) </a:t>
            </a:r>
            <a:endParaRPr lang="en-ZA" sz="3800" dirty="0" smtClean="0"/>
          </a:p>
          <a:p>
            <a:pPr lvl="1"/>
            <a:r>
              <a:rPr lang="en-ZA" sz="3800" dirty="0" smtClean="0"/>
              <a:t>Pay </a:t>
            </a:r>
            <a:r>
              <a:rPr lang="en-ZA" sz="3800" dirty="0"/>
              <a:t>as you earn: tax taken off your earnings by your employer and sent to the South African Revenue Service before you are paid (the balance</a:t>
            </a:r>
            <a:r>
              <a:rPr lang="en-ZA" sz="3800" dirty="0" smtClean="0"/>
              <a:t>).</a:t>
            </a:r>
            <a:endParaRPr lang="en-ZA" sz="3800" dirty="0"/>
          </a:p>
          <a:p>
            <a:pPr lvl="0"/>
            <a:r>
              <a:rPr lang="en-ZA" sz="3800" b="1" dirty="0"/>
              <a:t>Net salary:</a:t>
            </a:r>
            <a:r>
              <a:rPr lang="en-ZA" sz="3800" dirty="0"/>
              <a:t> </a:t>
            </a:r>
          </a:p>
          <a:p>
            <a:pPr lvl="1"/>
            <a:r>
              <a:rPr lang="en-ZA" sz="3800" dirty="0" smtClean="0"/>
              <a:t>The </a:t>
            </a:r>
            <a:r>
              <a:rPr lang="en-ZA" sz="3800" dirty="0"/>
              <a:t>amount an employee “takes home” after income tax has been </a:t>
            </a:r>
            <a:r>
              <a:rPr lang="en-ZA" sz="3800" dirty="0" smtClean="0"/>
              <a:t>deducted.</a:t>
            </a:r>
          </a:p>
          <a:p>
            <a:pPr lvl="0"/>
            <a:r>
              <a:rPr lang="en-US" sz="3800" dirty="0" smtClean="0"/>
              <a:t>See Example on page 14 PG </a:t>
            </a:r>
            <a:endParaRPr lang="en-ZA" sz="3800" dirty="0"/>
          </a:p>
          <a:p>
            <a:endParaRPr lang="en-ZA" dirty="0"/>
          </a:p>
        </p:txBody>
      </p:sp>
      <p:sp>
        <p:nvSpPr>
          <p:cNvPr id="4" name="Slide Number Placeholder 3"/>
          <p:cNvSpPr>
            <a:spLocks noGrp="1"/>
          </p:cNvSpPr>
          <p:nvPr>
            <p:ph type="sldNum" sz="quarter" idx="12"/>
          </p:nvPr>
        </p:nvSpPr>
        <p:spPr/>
        <p:txBody>
          <a:bodyPr/>
          <a:lstStyle/>
          <a:p>
            <a:fld id="{12BB25A2-5507-4CDA-801B-CF7C4493D501}" type="slidenum">
              <a:rPr lang="en-GB" smtClean="0"/>
              <a:t>7</a:t>
            </a:fld>
            <a:endParaRPr lang="en-GB"/>
          </a:p>
        </p:txBody>
      </p:sp>
    </p:spTree>
    <p:extLst>
      <p:ext uri="{BB962C8B-B14F-4D97-AF65-F5344CB8AC3E}">
        <p14:creationId xmlns:p14="http://schemas.microsoft.com/office/powerpoint/2010/main" val="469781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ZA" sz="3200" b="1" dirty="0" smtClean="0"/>
              <a:t>STEPS FOR CALCULATING INCOME TAX </a:t>
            </a:r>
            <a:endParaRPr lang="en-ZA" sz="3200" dirty="0"/>
          </a:p>
        </p:txBody>
      </p:sp>
      <p:sp>
        <p:nvSpPr>
          <p:cNvPr id="4" name="Slide Number Placeholder 3"/>
          <p:cNvSpPr>
            <a:spLocks noGrp="1"/>
          </p:cNvSpPr>
          <p:nvPr>
            <p:ph type="sldNum" sz="quarter" idx="12"/>
          </p:nvPr>
        </p:nvSpPr>
        <p:spPr/>
        <p:txBody>
          <a:bodyPr/>
          <a:lstStyle/>
          <a:p>
            <a:fld id="{12BB25A2-5507-4CDA-801B-CF7C4493D501}" type="slidenum">
              <a:rPr lang="en-GB" smtClean="0"/>
              <a:t>8</a:t>
            </a:fld>
            <a:endParaRPr lang="en-GB"/>
          </a:p>
        </p:txBody>
      </p:sp>
      <p:sp>
        <p:nvSpPr>
          <p:cNvPr id="6" name="Content Placeholder 5"/>
          <p:cNvSpPr>
            <a:spLocks noGrp="1"/>
          </p:cNvSpPr>
          <p:nvPr>
            <p:ph idx="1"/>
          </p:nvPr>
        </p:nvSpPr>
        <p:spPr>
          <a:xfrm>
            <a:off x="457200" y="908720"/>
            <a:ext cx="8229600" cy="5217443"/>
          </a:xfrm>
        </p:spPr>
        <p:txBody>
          <a:bodyPr/>
          <a:lstStyle/>
          <a:p>
            <a:pPr marL="0" indent="0">
              <a:buNone/>
            </a:pPr>
            <a:r>
              <a:rPr lang="en-ZA" dirty="0" smtClean="0"/>
              <a:t>Step 1: </a:t>
            </a:r>
            <a:r>
              <a:rPr lang="en-ZA" dirty="0"/>
              <a:t>Calculate taxable income</a:t>
            </a:r>
          </a:p>
          <a:p>
            <a:pPr marL="0" indent="0">
              <a:buNone/>
            </a:pPr>
            <a:r>
              <a:rPr lang="en-ZA" dirty="0" smtClean="0"/>
              <a:t>Step 2: </a:t>
            </a:r>
            <a:r>
              <a:rPr lang="en-ZA" dirty="0"/>
              <a:t>Calculate non-taxable income</a:t>
            </a:r>
          </a:p>
          <a:p>
            <a:pPr marL="0" lvl="0" indent="0">
              <a:buNone/>
            </a:pPr>
            <a:r>
              <a:rPr lang="en-ZA" dirty="0" smtClean="0"/>
              <a:t>Step 3: </a:t>
            </a:r>
            <a:r>
              <a:rPr lang="en-ZA" dirty="0"/>
              <a:t>Difference between taxable income and </a:t>
            </a:r>
            <a:r>
              <a:rPr lang="en-ZA" dirty="0" smtClean="0"/>
              <a:t>        </a:t>
            </a:r>
          </a:p>
          <a:p>
            <a:pPr marL="0" lvl="0" indent="0">
              <a:buNone/>
            </a:pPr>
            <a:r>
              <a:rPr lang="en-ZA" dirty="0"/>
              <a:t> </a:t>
            </a:r>
            <a:r>
              <a:rPr lang="en-ZA" dirty="0" smtClean="0"/>
              <a:t>             income tax</a:t>
            </a:r>
          </a:p>
          <a:p>
            <a:pPr marL="0" lvl="0" indent="0">
              <a:buNone/>
            </a:pPr>
            <a:r>
              <a:rPr lang="en-ZA" dirty="0" smtClean="0"/>
              <a:t>Step 4: Tax threshold </a:t>
            </a:r>
          </a:p>
          <a:p>
            <a:pPr marL="0" lvl="0" indent="0">
              <a:buNone/>
            </a:pPr>
            <a:r>
              <a:rPr lang="en-ZA" dirty="0" smtClean="0"/>
              <a:t>Step 5: BODMAS</a:t>
            </a:r>
          </a:p>
          <a:p>
            <a:pPr marL="0" indent="0">
              <a:buNone/>
            </a:pPr>
            <a:r>
              <a:rPr lang="en-ZA" dirty="0" smtClean="0"/>
              <a:t>Step 6: </a:t>
            </a:r>
            <a:r>
              <a:rPr lang="en-ZA" dirty="0"/>
              <a:t>Subtract the rebates and medical credits  </a:t>
            </a:r>
            <a:endParaRPr lang="en-ZA" dirty="0" smtClean="0"/>
          </a:p>
          <a:p>
            <a:pPr marL="1257300" lvl="3" indent="0">
              <a:buNone/>
            </a:pPr>
            <a:r>
              <a:rPr lang="en-ZA" sz="3200" dirty="0" smtClean="0"/>
              <a:t>from </a:t>
            </a:r>
            <a:r>
              <a:rPr lang="en-ZA" sz="3200" dirty="0"/>
              <a:t>the value calculated in step 5.</a:t>
            </a:r>
          </a:p>
          <a:p>
            <a:pPr marL="0" indent="0">
              <a:buNone/>
            </a:pPr>
            <a:endParaRPr lang="en-ZA" dirty="0"/>
          </a:p>
          <a:p>
            <a:pPr marL="0" lvl="0" indent="0">
              <a:buNone/>
            </a:pPr>
            <a:endParaRPr lang="en-ZA" dirty="0"/>
          </a:p>
          <a:p>
            <a:pPr marL="0" indent="0">
              <a:buNone/>
            </a:pPr>
            <a:endParaRPr lang="en-ZA" dirty="0"/>
          </a:p>
        </p:txBody>
      </p:sp>
    </p:spTree>
    <p:extLst>
      <p:ext uri="{BB962C8B-B14F-4D97-AF65-F5344CB8AC3E}">
        <p14:creationId xmlns:p14="http://schemas.microsoft.com/office/powerpoint/2010/main" val="737590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ZA" sz="2800" b="1" dirty="0" smtClean="0"/>
              <a:t>MEDICAL TAX CREDIT </a:t>
            </a:r>
            <a:endParaRPr lang="en-ZA" sz="2800" b="1" dirty="0"/>
          </a:p>
        </p:txBody>
      </p:sp>
      <p:sp>
        <p:nvSpPr>
          <p:cNvPr id="3" name="Content Placeholder 2"/>
          <p:cNvSpPr>
            <a:spLocks noGrp="1"/>
          </p:cNvSpPr>
          <p:nvPr>
            <p:ph idx="1"/>
          </p:nvPr>
        </p:nvSpPr>
        <p:spPr>
          <a:xfrm>
            <a:off x="457200" y="908720"/>
            <a:ext cx="8229600" cy="5328591"/>
          </a:xfrm>
        </p:spPr>
        <p:txBody>
          <a:bodyPr>
            <a:noAutofit/>
          </a:bodyPr>
          <a:lstStyle/>
          <a:p>
            <a:pPr lvl="0"/>
            <a:r>
              <a:rPr lang="en-ZA" sz="2000" dirty="0"/>
              <a:t> Is the fixed monthly medical rebate aimed at relieving personal tax; irrespective of the income </a:t>
            </a:r>
          </a:p>
          <a:p>
            <a:pPr lvl="0"/>
            <a:r>
              <a:rPr lang="en-ZA" sz="2000" dirty="0"/>
              <a:t>The more the number of dependents the higher the medical tax credit; the person’s tax bracket is not considered. </a:t>
            </a:r>
          </a:p>
          <a:p>
            <a:pPr lvl="0"/>
            <a:r>
              <a:rPr lang="en-ZA" sz="2000" dirty="0"/>
              <a:t>The medical credit depends on the number of dependents. </a:t>
            </a:r>
          </a:p>
          <a:p>
            <a:pPr lvl="0"/>
            <a:r>
              <a:rPr lang="en-ZA" sz="2000" dirty="0"/>
              <a:t>Identify the number of members in the medical aid</a:t>
            </a:r>
          </a:p>
          <a:p>
            <a:pPr lvl="0"/>
            <a:r>
              <a:rPr lang="en-ZA" sz="2000" dirty="0"/>
              <a:t>The medical credit allocated to the </a:t>
            </a:r>
            <a:r>
              <a:rPr lang="en-ZA" sz="2000" b="1" dirty="0"/>
              <a:t>first dependent</a:t>
            </a:r>
            <a:r>
              <a:rPr lang="en-ZA" sz="2000" dirty="0"/>
              <a:t> equals to that of the main member; there after the medical credits of the remaining dependent is the same for every additional member. First means being before all others with respect to time or order. i.e. anyone can be the 1</a:t>
            </a:r>
            <a:r>
              <a:rPr lang="en-ZA" sz="2000" baseline="30000" dirty="0"/>
              <a:t>st</a:t>
            </a:r>
            <a:r>
              <a:rPr lang="en-ZA" sz="2000" dirty="0"/>
              <a:t> dependent, including wife/husband, depending on the order in which the dependents are captured.</a:t>
            </a:r>
          </a:p>
          <a:p>
            <a:pPr lvl="0"/>
            <a:r>
              <a:rPr lang="en-ZA" sz="2000" dirty="0"/>
              <a:t>Calculate the annual medical credits as they are given as monthly values on the tax table. This will depend on the number of months the tax payer had contributed to the medical aid.</a:t>
            </a:r>
          </a:p>
          <a:p>
            <a:r>
              <a:rPr lang="en-ZA" sz="2000" dirty="0" smtClean="0"/>
              <a:t>See Activity 1.1.1 – 1.1.2 in the  PG</a:t>
            </a:r>
          </a:p>
          <a:p>
            <a:endParaRPr lang="en-ZA" sz="2400" dirty="0"/>
          </a:p>
        </p:txBody>
      </p:sp>
      <p:sp>
        <p:nvSpPr>
          <p:cNvPr id="4" name="Slide Number Placeholder 3"/>
          <p:cNvSpPr>
            <a:spLocks noGrp="1"/>
          </p:cNvSpPr>
          <p:nvPr>
            <p:ph type="sldNum" sz="quarter" idx="12"/>
          </p:nvPr>
        </p:nvSpPr>
        <p:spPr/>
        <p:txBody>
          <a:bodyPr/>
          <a:lstStyle/>
          <a:p>
            <a:fld id="{12BB25A2-5507-4CDA-801B-CF7C4493D501}" type="slidenum">
              <a:rPr lang="en-GB" smtClean="0"/>
              <a:t>9</a:t>
            </a:fld>
            <a:endParaRPr lang="en-GB"/>
          </a:p>
        </p:txBody>
      </p:sp>
    </p:spTree>
    <p:extLst>
      <p:ext uri="{BB962C8B-B14F-4D97-AF65-F5344CB8AC3E}">
        <p14:creationId xmlns:p14="http://schemas.microsoft.com/office/powerpoint/2010/main" val="3019117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11940</TotalTime>
  <Words>2570</Words>
  <Application>Microsoft Office PowerPoint</Application>
  <PresentationFormat>On-screen Show (4:3)</PresentationFormat>
  <Paragraphs>336</Paragraphs>
  <Slides>32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Times New Roman</vt:lpstr>
      <vt:lpstr>Office Theme</vt:lpstr>
      <vt:lpstr>E-SSIP 2020 JANUARY/FEBRUARY TRAINING SUBJECT:  MATHEMATICAL LITERACY FACILITATOR PRESENTATION (FP) </vt:lpstr>
      <vt:lpstr>MODULE 1: FINANCE PART ONE</vt:lpstr>
      <vt:lpstr>TERMINOLOGY </vt:lpstr>
      <vt:lpstr>UNIT 1: FINANCIAL DOCUMENT, TAXATION AND TARIFF SYSTEMS   </vt:lpstr>
      <vt:lpstr>FACTS ABOUT VAT</vt:lpstr>
      <vt:lpstr>FACTS ABOUT INCOME TAX </vt:lpstr>
      <vt:lpstr>TAX DEDUCTIONS </vt:lpstr>
      <vt:lpstr>STEPS FOR CALCULATING INCOME TAX </vt:lpstr>
      <vt:lpstr>MEDICAL TAX CREDIT </vt:lpstr>
      <vt:lpstr>TYPES OF TARIFFS </vt:lpstr>
      <vt:lpstr>UNIT 2: INCOME, EXPENDITURE, PROFIT, LOSS AND BREAK EVEN ANALYSIS </vt:lpstr>
      <vt:lpstr>FACTS ABOUT COST PRICE AND SELLING PRICE </vt:lpstr>
      <vt:lpstr>FACTS ABOUT INCOME AND EXPENDITURE </vt:lpstr>
      <vt:lpstr>BREAK EVEN ANALYSIS </vt:lpstr>
      <vt:lpstr>REFLECTION AND REMARKS</vt:lpstr>
      <vt:lpstr> MODULE 2: DATA HANDLING   </vt:lpstr>
      <vt:lpstr>TERMINOLOGY</vt:lpstr>
      <vt:lpstr>  UNIT 1: DEVELOPING QUESTIONS; COLLECTING DATA AND CLASSIFYING DATA  </vt:lpstr>
      <vt:lpstr>FACTS ABOUT DATA HANDLING  </vt:lpstr>
      <vt:lpstr>DEVELOPING QUESTIONS</vt:lpstr>
      <vt:lpstr>COLLECTING DATA </vt:lpstr>
      <vt:lpstr>    CLASSIFYING AND ORGANISING DATA  </vt:lpstr>
      <vt:lpstr>UNIT 2: SUMMARIZING DATA; REPRESENTING DATA; INTERPRETING DATA AND ANALYSING DATA</vt:lpstr>
      <vt:lpstr>FACTS ABOUT SUMMARISNG DATA</vt:lpstr>
      <vt:lpstr>BOX AND WHISKER PLOT</vt:lpstr>
      <vt:lpstr>REPRESENTING AND INTERPRETING DATA</vt:lpstr>
      <vt:lpstr>UNIT 3: MEASURING WEIGHT </vt:lpstr>
      <vt:lpstr>GLOSSARY OF TERMS</vt:lpstr>
      <vt:lpstr>BODY MASS INDEX</vt:lpstr>
      <vt:lpstr>GROWTH CHARTS </vt:lpstr>
      <vt:lpstr>EXAMPLE OF A GROWTH CHART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dc:creator>
  <cp:lastModifiedBy>Matodzi Ramaite (GPEDU)</cp:lastModifiedBy>
  <cp:revision>382</cp:revision>
  <dcterms:created xsi:type="dcterms:W3CDTF">2016-12-24T02:49:42Z</dcterms:created>
  <dcterms:modified xsi:type="dcterms:W3CDTF">2019-12-03T10:28:42Z</dcterms:modified>
</cp:coreProperties>
</file>