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 id="2147483707" r:id="rId2"/>
  </p:sldMasterIdLst>
  <p:notesMasterIdLst>
    <p:notesMasterId r:id="rId36"/>
  </p:notesMasterIdLst>
  <p:handoutMasterIdLst>
    <p:handoutMasterId r:id="rId37"/>
  </p:handoutMasterIdLst>
  <p:sldIdLst>
    <p:sldId id="444" r:id="rId3"/>
    <p:sldId id="308" r:id="rId4"/>
    <p:sldId id="258" r:id="rId5"/>
    <p:sldId id="305" r:id="rId6"/>
    <p:sldId id="310" r:id="rId7"/>
    <p:sldId id="311" r:id="rId8"/>
    <p:sldId id="309" r:id="rId9"/>
    <p:sldId id="312" r:id="rId10"/>
    <p:sldId id="313" r:id="rId11"/>
    <p:sldId id="314" r:id="rId12"/>
    <p:sldId id="315" r:id="rId13"/>
    <p:sldId id="316" r:id="rId14"/>
    <p:sldId id="445" r:id="rId15"/>
    <p:sldId id="317" r:id="rId16"/>
    <p:sldId id="318" r:id="rId17"/>
    <p:sldId id="322" r:id="rId18"/>
    <p:sldId id="319" r:id="rId19"/>
    <p:sldId id="321" r:id="rId20"/>
    <p:sldId id="323" r:id="rId21"/>
    <p:sldId id="324" r:id="rId22"/>
    <p:sldId id="320" r:id="rId23"/>
    <p:sldId id="325" r:id="rId24"/>
    <p:sldId id="326" r:id="rId25"/>
    <p:sldId id="327" r:id="rId26"/>
    <p:sldId id="329" r:id="rId27"/>
    <p:sldId id="328" r:id="rId28"/>
    <p:sldId id="330" r:id="rId29"/>
    <p:sldId id="331" r:id="rId30"/>
    <p:sldId id="332" r:id="rId31"/>
    <p:sldId id="333" r:id="rId32"/>
    <p:sldId id="334" r:id="rId33"/>
    <p:sldId id="335" r:id="rId34"/>
    <p:sldId id="441" r:id="rId35"/>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initials="L" lastIdx="12" clrIdx="0"/>
  <p:cmAuthor id="1" name="Suzanne Van Schalkwyk" initials="SVS" lastIdx="2" clrIdx="1">
    <p:extLst>
      <p:ext uri="{19B8F6BF-5375-455C-9EA6-DF929625EA0E}">
        <p15:presenceInfo xmlns:p15="http://schemas.microsoft.com/office/powerpoint/2012/main" userId="S-1-5-21-2268003281-155396167-3983093923-8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DB6519"/>
    <a:srgbClr val="ED7D31"/>
    <a:srgbClr val="FFDE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54" autoAdjust="0"/>
    <p:restoredTop sz="57200" autoAdjust="0"/>
  </p:normalViewPr>
  <p:slideViewPr>
    <p:cSldViewPr>
      <p:cViewPr varScale="1">
        <p:scale>
          <a:sx n="25" d="100"/>
          <a:sy n="25" d="100"/>
        </p:scale>
        <p:origin x="1532" y="20"/>
      </p:cViewPr>
      <p:guideLst>
        <p:guide orient="horz" pos="2160"/>
        <p:guide pos="2880"/>
      </p:guideLst>
    </p:cSldViewPr>
  </p:slideViewPr>
  <p:notesTextViewPr>
    <p:cViewPr>
      <p:scale>
        <a:sx n="150" d="100"/>
        <a:sy n="150" d="100"/>
      </p:scale>
      <p:origin x="0" y="0"/>
    </p:cViewPr>
  </p:notesTextViewPr>
  <p:sorterViewPr>
    <p:cViewPr>
      <p:scale>
        <a:sx n="66" d="100"/>
        <a:sy n="66" d="100"/>
      </p:scale>
      <p:origin x="0" y="0"/>
    </p:cViewPr>
  </p:sorterViewPr>
  <p:notesViewPr>
    <p:cSldViewPr>
      <p:cViewPr varScale="1">
        <p:scale>
          <a:sx n="76" d="100"/>
          <a:sy n="76" d="100"/>
        </p:scale>
        <p:origin x="326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A416F-5D42-403D-8544-D4BCF14A2638}" type="doc">
      <dgm:prSet loTypeId="urn:microsoft.com/office/officeart/2005/8/layout/process1" loCatId="process" qsTypeId="urn:microsoft.com/office/officeart/2005/8/quickstyle/simple1" qsCatId="simple" csTypeId="urn:microsoft.com/office/officeart/2005/8/colors/accent1_2" csCatId="accent1" phldr="1"/>
      <dgm:spPr/>
    </dgm:pt>
    <dgm:pt modelId="{FFCC11B1-F450-4046-9EEA-DC51077852B6}">
      <dgm:prSet phldrT="[Text]" custT="1"/>
      <dgm:spPr>
        <a:xfrm>
          <a:off x="184430" y="1159898"/>
          <a:ext cx="1781276" cy="59301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70% Work Integrated Learning</a:t>
          </a:r>
          <a:endParaRPr lang="en-ZA" sz="1600" dirty="0">
            <a:solidFill>
              <a:schemeClr val="bg1"/>
            </a:solidFill>
            <a:latin typeface="Calibri" panose="020F0502020204030204"/>
            <a:ea typeface="+mn-ea"/>
            <a:cs typeface="+mn-cs"/>
          </a:endParaRPr>
        </a:p>
      </dgm:t>
    </dgm:pt>
    <dgm:pt modelId="{65126A59-CB47-49B7-9D10-94F94F12E363}" type="parTrans" cxnId="{094F584A-7174-4723-B2D5-0042A92C6284}">
      <dgm:prSet/>
      <dgm:spPr/>
      <dgm:t>
        <a:bodyPr/>
        <a:lstStyle/>
        <a:p>
          <a:endParaRPr lang="en-ZA"/>
        </a:p>
      </dgm:t>
    </dgm:pt>
    <dgm:pt modelId="{168FF085-828A-480C-A8F0-B149E290F3B4}" type="sibTrans" cxnId="{094F584A-7174-4723-B2D5-0042A92C6284}">
      <dgm:prSet/>
      <dgm:spPr>
        <a:xfrm rot="5253" flipH="1">
          <a:off x="1967457" y="1358234"/>
          <a:ext cx="605475" cy="168176"/>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8D8A622B-F93E-4117-87CC-6648120B502E}">
      <dgm:prSet phldrT="[Text]" custT="1"/>
      <dgm:spPr>
        <a:xfrm>
          <a:off x="2519731" y="1179031"/>
          <a:ext cx="1356161" cy="545195"/>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20 % Practice Based Learning</a:t>
          </a:r>
          <a:endParaRPr lang="en-ZA" sz="1600" dirty="0">
            <a:solidFill>
              <a:schemeClr val="bg1"/>
            </a:solidFill>
            <a:latin typeface="Calibri" panose="020F0502020204030204"/>
            <a:ea typeface="+mn-ea"/>
            <a:cs typeface="+mn-cs"/>
          </a:endParaRPr>
        </a:p>
      </dgm:t>
    </dgm:pt>
    <dgm:pt modelId="{3D886CF5-F776-4BB3-81B1-ABDD1D5D04AE}" type="parTrans" cxnId="{37C0E74D-D5C9-4241-81BA-34DB8031B3CF}">
      <dgm:prSet/>
      <dgm:spPr/>
      <dgm:t>
        <a:bodyPr/>
        <a:lstStyle/>
        <a:p>
          <a:endParaRPr lang="en-ZA"/>
        </a:p>
      </dgm:t>
    </dgm:pt>
    <dgm:pt modelId="{6AC27E11-5BAC-494E-8843-2E916C56E8CD}" type="sibTrans" cxnId="{37C0E74D-D5C9-4241-81BA-34DB8031B3CF}">
      <dgm:prSet/>
      <dgm:spPr>
        <a:xfrm rot="21599582" flipH="1">
          <a:off x="3828422" y="1402606"/>
          <a:ext cx="753375" cy="159440"/>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99B4581D-CA07-471E-9A37-6D3544B0EFB4}">
      <dgm:prSet phldrT="[Text]" custT="1"/>
      <dgm:spPr>
        <a:xfrm>
          <a:off x="4515149" y="1236026"/>
          <a:ext cx="1133175" cy="54602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10% Formal Learning</a:t>
          </a:r>
          <a:endParaRPr lang="en-ZA" sz="1600" dirty="0">
            <a:solidFill>
              <a:schemeClr val="bg1"/>
            </a:solidFill>
            <a:latin typeface="Calibri" panose="020F0502020204030204"/>
            <a:ea typeface="+mn-ea"/>
            <a:cs typeface="+mn-cs"/>
          </a:endParaRPr>
        </a:p>
      </dgm:t>
    </dgm:pt>
    <dgm:pt modelId="{38667E7B-A23A-4D75-B361-8AD9065920EF}" type="parTrans" cxnId="{8B665651-71B8-4D0E-8095-96294E0E99B0}">
      <dgm:prSet/>
      <dgm:spPr/>
      <dgm:t>
        <a:bodyPr/>
        <a:lstStyle/>
        <a:p>
          <a:endParaRPr lang="en-ZA"/>
        </a:p>
      </dgm:t>
    </dgm:pt>
    <dgm:pt modelId="{73BA7335-E147-435F-A5F7-495EECA2C19D}" type="sibTrans" cxnId="{8B665651-71B8-4D0E-8095-96294E0E99B0}">
      <dgm:prSet/>
      <dgm:spPr/>
      <dgm:t>
        <a:bodyPr/>
        <a:lstStyle/>
        <a:p>
          <a:endParaRPr lang="en-ZA"/>
        </a:p>
      </dgm:t>
    </dgm:pt>
    <dgm:pt modelId="{F9CC864E-A9B8-4138-B0D9-A5F4BD9F8905}" type="pres">
      <dgm:prSet presAssocID="{C82A416F-5D42-403D-8544-D4BCF14A2638}" presName="Name0" presStyleCnt="0">
        <dgm:presLayoutVars>
          <dgm:dir/>
          <dgm:resizeHandles val="exact"/>
        </dgm:presLayoutVars>
      </dgm:prSet>
      <dgm:spPr/>
    </dgm:pt>
    <dgm:pt modelId="{0A8E035D-18C2-49A5-92F6-A853AD62C610}" type="pres">
      <dgm:prSet presAssocID="{FFCC11B1-F450-4046-9EEA-DC51077852B6}" presName="node" presStyleLbl="node1" presStyleIdx="0" presStyleCnt="3" custScaleX="103504" custScaleY="54859" custLinFactNeighborX="55105" custLinFactNeighborY="36923">
        <dgm:presLayoutVars>
          <dgm:bulletEnabled val="1"/>
        </dgm:presLayoutVars>
      </dgm:prSet>
      <dgm:spPr>
        <a:prstGeom prst="roundRect">
          <a:avLst>
            <a:gd name="adj" fmla="val 10000"/>
          </a:avLst>
        </a:prstGeom>
      </dgm:spPr>
      <dgm:t>
        <a:bodyPr/>
        <a:lstStyle/>
        <a:p>
          <a:endParaRPr lang="en-ZA"/>
        </a:p>
      </dgm:t>
    </dgm:pt>
    <dgm:pt modelId="{956739CA-1BA7-410B-AA3E-0084230C711D}" type="pres">
      <dgm:prSet presAssocID="{168FF085-828A-480C-A8F0-B149E290F3B4}" presName="sibTrans" presStyleLbl="sibTrans2D1" presStyleIdx="0" presStyleCnt="2" custAng="2485" custFlipHor="1" custScaleX="206201" custScaleY="40944" custLinFactNeighborX="12610" custLinFactNeighborY="1751"/>
      <dgm:spPr>
        <a:prstGeom prst="rightArrow">
          <a:avLst>
            <a:gd name="adj1" fmla="val 60000"/>
            <a:gd name="adj2" fmla="val 50000"/>
          </a:avLst>
        </a:prstGeom>
      </dgm:spPr>
      <dgm:t>
        <a:bodyPr/>
        <a:lstStyle/>
        <a:p>
          <a:endParaRPr lang="en-ZA"/>
        </a:p>
      </dgm:t>
    </dgm:pt>
    <dgm:pt modelId="{5992CE65-EAF5-4E24-A1E2-3DBB4557B402}" type="pres">
      <dgm:prSet presAssocID="{168FF085-828A-480C-A8F0-B149E290F3B4}" presName="connectorText" presStyleLbl="sibTrans2D1" presStyleIdx="0" presStyleCnt="2"/>
      <dgm:spPr/>
      <dgm:t>
        <a:bodyPr/>
        <a:lstStyle/>
        <a:p>
          <a:endParaRPr lang="en-ZA"/>
        </a:p>
      </dgm:t>
    </dgm:pt>
    <dgm:pt modelId="{44E6B2D6-3354-4747-99B4-45538FFEA272}" type="pres">
      <dgm:prSet presAssocID="{8D8A622B-F93E-4117-87CC-6648120B502E}" presName="node" presStyleLbl="node1" presStyleIdx="1" presStyleCnt="3" custScaleX="78802" custScaleY="50435" custLinFactNeighborX="16014" custLinFactNeighborY="36481">
        <dgm:presLayoutVars>
          <dgm:bulletEnabled val="1"/>
        </dgm:presLayoutVars>
      </dgm:prSet>
      <dgm:spPr>
        <a:prstGeom prst="roundRect">
          <a:avLst>
            <a:gd name="adj" fmla="val 10000"/>
          </a:avLst>
        </a:prstGeom>
      </dgm:spPr>
      <dgm:t>
        <a:bodyPr/>
        <a:lstStyle/>
        <a:p>
          <a:endParaRPr lang="en-ZA"/>
        </a:p>
      </dgm:t>
    </dgm:pt>
    <dgm:pt modelId="{9C961608-1C5F-4B63-A24F-CE878F806625}" type="pres">
      <dgm:prSet presAssocID="{6AC27E11-5BAC-494E-8843-2E916C56E8CD}" presName="sibTrans" presStyleLbl="sibTrans2D1" presStyleIdx="1" presStyleCnt="2" custAng="21584446" custFlipHor="1" custScaleX="222259" custScaleY="38594" custLinFactNeighborX="16193"/>
      <dgm:spPr>
        <a:prstGeom prst="rightArrow">
          <a:avLst>
            <a:gd name="adj1" fmla="val 60000"/>
            <a:gd name="adj2" fmla="val 50000"/>
          </a:avLst>
        </a:prstGeom>
      </dgm:spPr>
      <dgm:t>
        <a:bodyPr/>
        <a:lstStyle/>
        <a:p>
          <a:endParaRPr lang="en-ZA"/>
        </a:p>
      </dgm:t>
    </dgm:pt>
    <dgm:pt modelId="{9FDC0735-495D-4D3A-A4DF-7DD3B47612F1}" type="pres">
      <dgm:prSet presAssocID="{6AC27E11-5BAC-494E-8843-2E916C56E8CD}" presName="connectorText" presStyleLbl="sibTrans2D1" presStyleIdx="1" presStyleCnt="2"/>
      <dgm:spPr/>
      <dgm:t>
        <a:bodyPr/>
        <a:lstStyle/>
        <a:p>
          <a:endParaRPr lang="en-ZA"/>
        </a:p>
      </dgm:t>
    </dgm:pt>
    <dgm:pt modelId="{ED827035-6713-4E78-9726-E3A6C3E0039A}" type="pres">
      <dgm:prSet presAssocID="{99B4581D-CA07-471E-9A37-6D3544B0EFB4}" presName="node" presStyleLbl="node1" presStyleIdx="2" presStyleCnt="3" custScaleX="65845" custScaleY="50512" custLinFactNeighborX="-2409" custLinFactNeighborY="37303">
        <dgm:presLayoutVars>
          <dgm:bulletEnabled val="1"/>
        </dgm:presLayoutVars>
      </dgm:prSet>
      <dgm:spPr>
        <a:prstGeom prst="roundRect">
          <a:avLst>
            <a:gd name="adj" fmla="val 10000"/>
          </a:avLst>
        </a:prstGeom>
      </dgm:spPr>
      <dgm:t>
        <a:bodyPr/>
        <a:lstStyle/>
        <a:p>
          <a:endParaRPr lang="en-ZA"/>
        </a:p>
      </dgm:t>
    </dgm:pt>
  </dgm:ptLst>
  <dgm:cxnLst>
    <dgm:cxn modelId="{E383F103-7CF4-41A2-BF11-F403D78250F2}" type="presOf" srcId="{6AC27E11-5BAC-494E-8843-2E916C56E8CD}" destId="{9C961608-1C5F-4B63-A24F-CE878F806625}" srcOrd="0" destOrd="0" presId="urn:microsoft.com/office/officeart/2005/8/layout/process1"/>
    <dgm:cxn modelId="{37C0E74D-D5C9-4241-81BA-34DB8031B3CF}" srcId="{C82A416F-5D42-403D-8544-D4BCF14A2638}" destId="{8D8A622B-F93E-4117-87CC-6648120B502E}" srcOrd="1" destOrd="0" parTransId="{3D886CF5-F776-4BB3-81B1-ABDD1D5D04AE}" sibTransId="{6AC27E11-5BAC-494E-8843-2E916C56E8CD}"/>
    <dgm:cxn modelId="{B01423E3-7FD4-4A83-8F62-848FE1A8FD03}" type="presOf" srcId="{99B4581D-CA07-471E-9A37-6D3544B0EFB4}" destId="{ED827035-6713-4E78-9726-E3A6C3E0039A}" srcOrd="0" destOrd="0" presId="urn:microsoft.com/office/officeart/2005/8/layout/process1"/>
    <dgm:cxn modelId="{47519CDA-F594-4653-9B8E-39988B170C37}" type="presOf" srcId="{C82A416F-5D42-403D-8544-D4BCF14A2638}" destId="{F9CC864E-A9B8-4138-B0D9-A5F4BD9F8905}" srcOrd="0" destOrd="0" presId="urn:microsoft.com/office/officeart/2005/8/layout/process1"/>
    <dgm:cxn modelId="{B4D1DF67-E2A5-406F-9D51-08CCEC66F495}" type="presOf" srcId="{168FF085-828A-480C-A8F0-B149E290F3B4}" destId="{956739CA-1BA7-410B-AA3E-0084230C711D}" srcOrd="0" destOrd="0" presId="urn:microsoft.com/office/officeart/2005/8/layout/process1"/>
    <dgm:cxn modelId="{A88E8935-9EBD-4B0E-BBAE-7ED1AD7A3A10}" type="presOf" srcId="{6AC27E11-5BAC-494E-8843-2E916C56E8CD}" destId="{9FDC0735-495D-4D3A-A4DF-7DD3B47612F1}" srcOrd="1" destOrd="0" presId="urn:microsoft.com/office/officeart/2005/8/layout/process1"/>
    <dgm:cxn modelId="{F46794E6-D4FD-4A04-8F86-BBC8DF261A21}" type="presOf" srcId="{FFCC11B1-F450-4046-9EEA-DC51077852B6}" destId="{0A8E035D-18C2-49A5-92F6-A853AD62C610}" srcOrd="0" destOrd="0" presId="urn:microsoft.com/office/officeart/2005/8/layout/process1"/>
    <dgm:cxn modelId="{916E9CFA-8A62-4475-8C33-B1BD4F070633}" type="presOf" srcId="{8D8A622B-F93E-4117-87CC-6648120B502E}" destId="{44E6B2D6-3354-4747-99B4-45538FFEA272}" srcOrd="0" destOrd="0" presId="urn:microsoft.com/office/officeart/2005/8/layout/process1"/>
    <dgm:cxn modelId="{094F584A-7174-4723-B2D5-0042A92C6284}" srcId="{C82A416F-5D42-403D-8544-D4BCF14A2638}" destId="{FFCC11B1-F450-4046-9EEA-DC51077852B6}" srcOrd="0" destOrd="0" parTransId="{65126A59-CB47-49B7-9D10-94F94F12E363}" sibTransId="{168FF085-828A-480C-A8F0-B149E290F3B4}"/>
    <dgm:cxn modelId="{8B665651-71B8-4D0E-8095-96294E0E99B0}" srcId="{C82A416F-5D42-403D-8544-D4BCF14A2638}" destId="{99B4581D-CA07-471E-9A37-6D3544B0EFB4}" srcOrd="2" destOrd="0" parTransId="{38667E7B-A23A-4D75-B361-8AD9065920EF}" sibTransId="{73BA7335-E147-435F-A5F7-495EECA2C19D}"/>
    <dgm:cxn modelId="{FE93A1C0-6B7C-4408-AF87-C69A315B32F1}" type="presOf" srcId="{168FF085-828A-480C-A8F0-B149E290F3B4}" destId="{5992CE65-EAF5-4E24-A1E2-3DBB4557B402}" srcOrd="1" destOrd="0" presId="urn:microsoft.com/office/officeart/2005/8/layout/process1"/>
    <dgm:cxn modelId="{C0DE6E12-9EA2-495F-921E-24E6566C625C}" type="presParOf" srcId="{F9CC864E-A9B8-4138-B0D9-A5F4BD9F8905}" destId="{0A8E035D-18C2-49A5-92F6-A853AD62C610}" srcOrd="0" destOrd="0" presId="urn:microsoft.com/office/officeart/2005/8/layout/process1"/>
    <dgm:cxn modelId="{13CC3B41-0236-4D16-B2D0-5041735A9AE1}" type="presParOf" srcId="{F9CC864E-A9B8-4138-B0D9-A5F4BD9F8905}" destId="{956739CA-1BA7-410B-AA3E-0084230C711D}" srcOrd="1" destOrd="0" presId="urn:microsoft.com/office/officeart/2005/8/layout/process1"/>
    <dgm:cxn modelId="{D2047E25-3BA9-4782-9D36-E2FA45465D19}" type="presParOf" srcId="{956739CA-1BA7-410B-AA3E-0084230C711D}" destId="{5992CE65-EAF5-4E24-A1E2-3DBB4557B402}" srcOrd="0" destOrd="0" presId="urn:microsoft.com/office/officeart/2005/8/layout/process1"/>
    <dgm:cxn modelId="{BA7F9DDE-BCA0-4D91-B1DB-7BC035501F65}" type="presParOf" srcId="{F9CC864E-A9B8-4138-B0D9-A5F4BD9F8905}" destId="{44E6B2D6-3354-4747-99B4-45538FFEA272}" srcOrd="2" destOrd="0" presId="urn:microsoft.com/office/officeart/2005/8/layout/process1"/>
    <dgm:cxn modelId="{B69D8266-89F3-4109-8589-5EEB0CE58DDC}" type="presParOf" srcId="{F9CC864E-A9B8-4138-B0D9-A5F4BD9F8905}" destId="{9C961608-1C5F-4B63-A24F-CE878F806625}" srcOrd="3" destOrd="0" presId="urn:microsoft.com/office/officeart/2005/8/layout/process1"/>
    <dgm:cxn modelId="{451F7500-B3BB-448B-A9F1-08512A3D24EB}" type="presParOf" srcId="{9C961608-1C5F-4B63-A24F-CE878F806625}" destId="{9FDC0735-495D-4D3A-A4DF-7DD3B47612F1}" srcOrd="0" destOrd="0" presId="urn:microsoft.com/office/officeart/2005/8/layout/process1"/>
    <dgm:cxn modelId="{C4AD720C-E4BE-4FDF-9088-69B06734E538}" type="presParOf" srcId="{F9CC864E-A9B8-4138-B0D9-A5F4BD9F8905}" destId="{ED827035-6713-4E78-9726-E3A6C3E0039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195193-9816-4C63-A469-EFD9F231D35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ZA"/>
        </a:p>
      </dgm:t>
    </dgm:pt>
    <dgm:pt modelId="{46B27813-EFC5-427A-8318-E412E2230A3D}">
      <dgm:prSet custT="1"/>
      <dgm:spPr>
        <a:solidFill>
          <a:srgbClr val="006666"/>
        </a:solidFill>
      </dgm:spPr>
      <dgm:t>
        <a:bodyPr/>
        <a:lstStyle/>
        <a:p>
          <a:pPr rtl="0"/>
          <a:r>
            <a:rPr lang="en-AU" sz="1500" dirty="0" smtClean="0"/>
            <a:t>identify and solve problems and make decisions using critical and creative thinking; </a:t>
          </a:r>
          <a:endParaRPr lang="en-ZA" sz="1500" dirty="0"/>
        </a:p>
      </dgm:t>
    </dgm:pt>
    <dgm:pt modelId="{AD238E1F-145A-4AF7-9650-60A71031E52E}" type="parTrans" cxnId="{56518197-E2CE-4711-9283-220A449D720A}">
      <dgm:prSet/>
      <dgm:spPr/>
      <dgm:t>
        <a:bodyPr/>
        <a:lstStyle/>
        <a:p>
          <a:endParaRPr lang="en-ZA" sz="1500"/>
        </a:p>
      </dgm:t>
    </dgm:pt>
    <dgm:pt modelId="{7453294F-EE6E-435F-B428-4DCEF1223DC5}" type="sibTrans" cxnId="{56518197-E2CE-4711-9283-220A449D720A}">
      <dgm:prSet/>
      <dgm:spPr/>
      <dgm:t>
        <a:bodyPr/>
        <a:lstStyle/>
        <a:p>
          <a:endParaRPr lang="en-ZA" sz="1500"/>
        </a:p>
      </dgm:t>
    </dgm:pt>
    <dgm:pt modelId="{D8A49D14-878D-462B-AC21-745E6FA3AE36}">
      <dgm:prSet custT="1"/>
      <dgm:spPr>
        <a:solidFill>
          <a:srgbClr val="006666"/>
        </a:solidFill>
      </dgm:spPr>
      <dgm:t>
        <a:bodyPr/>
        <a:lstStyle/>
        <a:p>
          <a:pPr rtl="0"/>
          <a:r>
            <a:rPr lang="en-AU" sz="1500" dirty="0" smtClean="0"/>
            <a:t>work effectively as individuals and with others as members of a team; </a:t>
          </a:r>
          <a:endParaRPr lang="en-ZA" sz="1500" dirty="0"/>
        </a:p>
      </dgm:t>
    </dgm:pt>
    <dgm:pt modelId="{E0704C28-022B-4994-ACE1-61ECBD6DC89D}" type="parTrans" cxnId="{A7BCD2E0-7C92-4A7E-B441-F44A1509BD0B}">
      <dgm:prSet/>
      <dgm:spPr/>
      <dgm:t>
        <a:bodyPr/>
        <a:lstStyle/>
        <a:p>
          <a:endParaRPr lang="en-ZA" sz="1500"/>
        </a:p>
      </dgm:t>
    </dgm:pt>
    <dgm:pt modelId="{7632A77B-8189-45E6-ACEB-DFD9F8E75566}" type="sibTrans" cxnId="{A7BCD2E0-7C92-4A7E-B441-F44A1509BD0B}">
      <dgm:prSet/>
      <dgm:spPr/>
      <dgm:t>
        <a:bodyPr/>
        <a:lstStyle/>
        <a:p>
          <a:endParaRPr lang="en-ZA" sz="1500"/>
        </a:p>
      </dgm:t>
    </dgm:pt>
    <dgm:pt modelId="{79F737CA-2E89-4877-BBF6-80AFD501E8F3}">
      <dgm:prSet custT="1"/>
      <dgm:spPr>
        <a:solidFill>
          <a:srgbClr val="006666"/>
        </a:solidFill>
      </dgm:spPr>
      <dgm:t>
        <a:bodyPr/>
        <a:lstStyle/>
        <a:p>
          <a:pPr rtl="0"/>
          <a:r>
            <a:rPr lang="en-AU" sz="1500" smtClean="0"/>
            <a:t>organise and manage themselves and their activities responsibly and effectively; </a:t>
          </a:r>
          <a:endParaRPr lang="en-ZA" sz="1500"/>
        </a:p>
      </dgm:t>
    </dgm:pt>
    <dgm:pt modelId="{66AE3CD3-7677-4C5D-B9A7-3FFC8D0041B5}" type="parTrans" cxnId="{EBFAB8DF-4612-4911-8B4E-AA4DDF900BBA}">
      <dgm:prSet/>
      <dgm:spPr/>
      <dgm:t>
        <a:bodyPr/>
        <a:lstStyle/>
        <a:p>
          <a:endParaRPr lang="en-ZA" sz="1500"/>
        </a:p>
      </dgm:t>
    </dgm:pt>
    <dgm:pt modelId="{9785B303-E3F6-4276-B0E7-FE37E5894EF3}" type="sibTrans" cxnId="{EBFAB8DF-4612-4911-8B4E-AA4DDF900BBA}">
      <dgm:prSet/>
      <dgm:spPr/>
      <dgm:t>
        <a:bodyPr/>
        <a:lstStyle/>
        <a:p>
          <a:endParaRPr lang="en-ZA" sz="1500"/>
        </a:p>
      </dgm:t>
    </dgm:pt>
    <dgm:pt modelId="{192D1D1D-98A2-4FA3-BA72-D54EC5E1396B}">
      <dgm:prSet custT="1"/>
      <dgm:spPr>
        <a:solidFill>
          <a:srgbClr val="006666"/>
        </a:solidFill>
      </dgm:spPr>
      <dgm:t>
        <a:bodyPr/>
        <a:lstStyle/>
        <a:p>
          <a:pPr rtl="0"/>
          <a:r>
            <a:rPr lang="en-AU" sz="1500" smtClean="0"/>
            <a:t>collect, analyse, organise and critically evaluate information; </a:t>
          </a:r>
          <a:endParaRPr lang="en-ZA" sz="1500"/>
        </a:p>
      </dgm:t>
    </dgm:pt>
    <dgm:pt modelId="{3FE91EAA-36C0-40B2-A708-7CC22AA5B824}" type="parTrans" cxnId="{7A53CEF3-FB56-4532-8B6E-0063588A1028}">
      <dgm:prSet/>
      <dgm:spPr/>
      <dgm:t>
        <a:bodyPr/>
        <a:lstStyle/>
        <a:p>
          <a:endParaRPr lang="en-ZA" sz="1500"/>
        </a:p>
      </dgm:t>
    </dgm:pt>
    <dgm:pt modelId="{B8CE2C3E-F68C-4817-8E4A-42CAEF8A0DDA}" type="sibTrans" cxnId="{7A53CEF3-FB56-4532-8B6E-0063588A1028}">
      <dgm:prSet/>
      <dgm:spPr/>
      <dgm:t>
        <a:bodyPr/>
        <a:lstStyle/>
        <a:p>
          <a:endParaRPr lang="en-ZA" sz="1500"/>
        </a:p>
      </dgm:t>
    </dgm:pt>
    <dgm:pt modelId="{AF48E718-0D7E-406A-AC5D-220AFB73C4B4}">
      <dgm:prSet custT="1"/>
      <dgm:spPr>
        <a:solidFill>
          <a:srgbClr val="006666"/>
        </a:solidFill>
      </dgm:spPr>
      <dgm:t>
        <a:bodyPr/>
        <a:lstStyle/>
        <a:p>
          <a:pPr rtl="0"/>
          <a:r>
            <a:rPr lang="en-AU" sz="1500" smtClean="0"/>
            <a:t>communicate effectively using visual, symbolic and/or language skills in various modes; </a:t>
          </a:r>
          <a:endParaRPr lang="en-ZA" sz="1500"/>
        </a:p>
      </dgm:t>
    </dgm:pt>
    <dgm:pt modelId="{92B1DCFC-35D3-4B02-9514-28F3EE579684}" type="parTrans" cxnId="{23A4E8C6-959C-43AF-9C15-118A477DD91A}">
      <dgm:prSet/>
      <dgm:spPr/>
      <dgm:t>
        <a:bodyPr/>
        <a:lstStyle/>
        <a:p>
          <a:endParaRPr lang="en-ZA" sz="1500"/>
        </a:p>
      </dgm:t>
    </dgm:pt>
    <dgm:pt modelId="{2CF2F707-F72D-4769-B4B2-9BA0BDFBE680}" type="sibTrans" cxnId="{23A4E8C6-959C-43AF-9C15-118A477DD91A}">
      <dgm:prSet/>
      <dgm:spPr/>
      <dgm:t>
        <a:bodyPr/>
        <a:lstStyle/>
        <a:p>
          <a:endParaRPr lang="en-ZA" sz="1500"/>
        </a:p>
      </dgm:t>
    </dgm:pt>
    <dgm:pt modelId="{C2F43241-EEF9-484A-8416-7AE6932A7E42}">
      <dgm:prSet custT="1"/>
      <dgm:spPr>
        <a:solidFill>
          <a:srgbClr val="006666"/>
        </a:solidFill>
      </dgm:spPr>
      <dgm:t>
        <a:bodyPr/>
        <a:lstStyle/>
        <a:p>
          <a:pPr rtl="0"/>
          <a:r>
            <a:rPr lang="en-AU" sz="1500" smtClean="0"/>
            <a:t>use science and technology effectively and critically showing responsibility towards the environment and the health of others; and </a:t>
          </a:r>
          <a:endParaRPr lang="en-ZA" sz="1500"/>
        </a:p>
      </dgm:t>
    </dgm:pt>
    <dgm:pt modelId="{A750A136-A998-4E46-AE89-13950203C027}" type="parTrans" cxnId="{18CEFECC-A789-4E20-BA45-677B9D720165}">
      <dgm:prSet/>
      <dgm:spPr/>
      <dgm:t>
        <a:bodyPr/>
        <a:lstStyle/>
        <a:p>
          <a:endParaRPr lang="en-ZA" sz="1500"/>
        </a:p>
      </dgm:t>
    </dgm:pt>
    <dgm:pt modelId="{4F3DA32F-8D6B-4670-920C-C00726B76178}" type="sibTrans" cxnId="{18CEFECC-A789-4E20-BA45-677B9D720165}">
      <dgm:prSet/>
      <dgm:spPr/>
      <dgm:t>
        <a:bodyPr/>
        <a:lstStyle/>
        <a:p>
          <a:endParaRPr lang="en-ZA" sz="1500"/>
        </a:p>
      </dgm:t>
    </dgm:pt>
    <dgm:pt modelId="{83E2FF4E-2B4F-4CBD-82A8-EA62AE8CC971}">
      <dgm:prSet custT="1"/>
      <dgm:spPr>
        <a:solidFill>
          <a:srgbClr val="006666"/>
        </a:solidFill>
      </dgm:spPr>
      <dgm:t>
        <a:bodyPr/>
        <a:lstStyle/>
        <a:p>
          <a:pPr rtl="0"/>
          <a:r>
            <a:rPr lang="en-AU" sz="1500" dirty="0" smtClean="0"/>
            <a:t>demonstrate an understanding of the world as a set of related systems by recognising that problem solving contexts do not exist in isolation.</a:t>
          </a:r>
          <a:endParaRPr lang="en-ZA" sz="1500" dirty="0"/>
        </a:p>
      </dgm:t>
    </dgm:pt>
    <dgm:pt modelId="{470CF071-A1E3-4449-B560-AA7433B164B9}" type="parTrans" cxnId="{9F8B0074-4A4F-48C2-9B18-957813A23574}">
      <dgm:prSet/>
      <dgm:spPr/>
      <dgm:t>
        <a:bodyPr/>
        <a:lstStyle/>
        <a:p>
          <a:endParaRPr lang="en-ZA" sz="1500"/>
        </a:p>
      </dgm:t>
    </dgm:pt>
    <dgm:pt modelId="{CAD07E85-43D8-4A34-8C55-C82DAB2D4263}" type="sibTrans" cxnId="{9F8B0074-4A4F-48C2-9B18-957813A23574}">
      <dgm:prSet/>
      <dgm:spPr/>
      <dgm:t>
        <a:bodyPr/>
        <a:lstStyle/>
        <a:p>
          <a:endParaRPr lang="en-ZA" sz="1500"/>
        </a:p>
      </dgm:t>
    </dgm:pt>
    <dgm:pt modelId="{9374DE6D-B7C2-49B5-8C09-796C66FA78D3}" type="pres">
      <dgm:prSet presAssocID="{12195193-9816-4C63-A469-EFD9F231D358}" presName="linear" presStyleCnt="0">
        <dgm:presLayoutVars>
          <dgm:dir/>
          <dgm:animLvl val="lvl"/>
          <dgm:resizeHandles val="exact"/>
        </dgm:presLayoutVars>
      </dgm:prSet>
      <dgm:spPr/>
      <dgm:t>
        <a:bodyPr/>
        <a:lstStyle/>
        <a:p>
          <a:endParaRPr lang="en-ZA"/>
        </a:p>
      </dgm:t>
    </dgm:pt>
    <dgm:pt modelId="{69C3A8CA-D263-4590-B97D-1428A844A254}" type="pres">
      <dgm:prSet presAssocID="{46B27813-EFC5-427A-8318-E412E2230A3D}" presName="parentLin" presStyleCnt="0"/>
      <dgm:spPr/>
    </dgm:pt>
    <dgm:pt modelId="{DDD60571-0570-46A4-AB8A-B781505B2D6C}" type="pres">
      <dgm:prSet presAssocID="{46B27813-EFC5-427A-8318-E412E2230A3D}" presName="parentLeftMargin" presStyleLbl="node1" presStyleIdx="0" presStyleCnt="7"/>
      <dgm:spPr/>
      <dgm:t>
        <a:bodyPr/>
        <a:lstStyle/>
        <a:p>
          <a:endParaRPr lang="en-ZA"/>
        </a:p>
      </dgm:t>
    </dgm:pt>
    <dgm:pt modelId="{C39E4792-F980-4863-9F55-31F5CC952585}" type="pres">
      <dgm:prSet presAssocID="{46B27813-EFC5-427A-8318-E412E2230A3D}" presName="parentText" presStyleLbl="node1" presStyleIdx="0" presStyleCnt="7" custScaleX="140472" custScaleY="141054">
        <dgm:presLayoutVars>
          <dgm:chMax val="0"/>
          <dgm:bulletEnabled val="1"/>
        </dgm:presLayoutVars>
      </dgm:prSet>
      <dgm:spPr/>
      <dgm:t>
        <a:bodyPr/>
        <a:lstStyle/>
        <a:p>
          <a:endParaRPr lang="en-ZA"/>
        </a:p>
      </dgm:t>
    </dgm:pt>
    <dgm:pt modelId="{5B8B9A85-7D0E-4D53-AE1E-91D154A2E23B}" type="pres">
      <dgm:prSet presAssocID="{46B27813-EFC5-427A-8318-E412E2230A3D}" presName="negativeSpace" presStyleCnt="0"/>
      <dgm:spPr/>
    </dgm:pt>
    <dgm:pt modelId="{1D7CD619-1A69-40C6-BAA9-5742858EB9C9}" type="pres">
      <dgm:prSet presAssocID="{46B27813-EFC5-427A-8318-E412E2230A3D}" presName="childText" presStyleLbl="conFgAcc1" presStyleIdx="0" presStyleCnt="7">
        <dgm:presLayoutVars>
          <dgm:bulletEnabled val="1"/>
        </dgm:presLayoutVars>
      </dgm:prSet>
      <dgm:spPr/>
    </dgm:pt>
    <dgm:pt modelId="{E6D8B595-1E3D-418A-AD48-0807327545E2}" type="pres">
      <dgm:prSet presAssocID="{7453294F-EE6E-435F-B428-4DCEF1223DC5}" presName="spaceBetweenRectangles" presStyleCnt="0"/>
      <dgm:spPr/>
    </dgm:pt>
    <dgm:pt modelId="{26B55A24-8E13-47E4-9AF8-8BDFA7D04F69}" type="pres">
      <dgm:prSet presAssocID="{D8A49D14-878D-462B-AC21-745E6FA3AE36}" presName="parentLin" presStyleCnt="0"/>
      <dgm:spPr/>
    </dgm:pt>
    <dgm:pt modelId="{0405A57A-C96B-4501-BE26-1EBC17FD7C7B}" type="pres">
      <dgm:prSet presAssocID="{D8A49D14-878D-462B-AC21-745E6FA3AE36}" presName="parentLeftMargin" presStyleLbl="node1" presStyleIdx="0" presStyleCnt="7"/>
      <dgm:spPr/>
      <dgm:t>
        <a:bodyPr/>
        <a:lstStyle/>
        <a:p>
          <a:endParaRPr lang="en-ZA"/>
        </a:p>
      </dgm:t>
    </dgm:pt>
    <dgm:pt modelId="{84491832-187E-48DE-981F-3245C64CDEA1}" type="pres">
      <dgm:prSet presAssocID="{D8A49D14-878D-462B-AC21-745E6FA3AE36}" presName="parentText" presStyleLbl="node1" presStyleIdx="1" presStyleCnt="7" custScaleX="140472" custScaleY="141054">
        <dgm:presLayoutVars>
          <dgm:chMax val="0"/>
          <dgm:bulletEnabled val="1"/>
        </dgm:presLayoutVars>
      </dgm:prSet>
      <dgm:spPr/>
      <dgm:t>
        <a:bodyPr/>
        <a:lstStyle/>
        <a:p>
          <a:endParaRPr lang="en-ZA"/>
        </a:p>
      </dgm:t>
    </dgm:pt>
    <dgm:pt modelId="{AA643123-1168-4841-9C5B-4BE04F03BE46}" type="pres">
      <dgm:prSet presAssocID="{D8A49D14-878D-462B-AC21-745E6FA3AE36}" presName="negativeSpace" presStyleCnt="0"/>
      <dgm:spPr/>
    </dgm:pt>
    <dgm:pt modelId="{9D3ACCF0-FE7E-4582-B947-94028E31E67B}" type="pres">
      <dgm:prSet presAssocID="{D8A49D14-878D-462B-AC21-745E6FA3AE36}" presName="childText" presStyleLbl="conFgAcc1" presStyleIdx="1" presStyleCnt="7">
        <dgm:presLayoutVars>
          <dgm:bulletEnabled val="1"/>
        </dgm:presLayoutVars>
      </dgm:prSet>
      <dgm:spPr/>
    </dgm:pt>
    <dgm:pt modelId="{C9012AAE-B480-46DA-8C4E-E62FB1681F56}" type="pres">
      <dgm:prSet presAssocID="{7632A77B-8189-45E6-ACEB-DFD9F8E75566}" presName="spaceBetweenRectangles" presStyleCnt="0"/>
      <dgm:spPr/>
    </dgm:pt>
    <dgm:pt modelId="{83C786C8-DE8F-449E-9A0E-82613B57BBB0}" type="pres">
      <dgm:prSet presAssocID="{79F737CA-2E89-4877-BBF6-80AFD501E8F3}" presName="parentLin" presStyleCnt="0"/>
      <dgm:spPr/>
    </dgm:pt>
    <dgm:pt modelId="{1E5A02DB-E5A2-4897-A093-324A97A4B7A4}" type="pres">
      <dgm:prSet presAssocID="{79F737CA-2E89-4877-BBF6-80AFD501E8F3}" presName="parentLeftMargin" presStyleLbl="node1" presStyleIdx="1" presStyleCnt="7"/>
      <dgm:spPr/>
      <dgm:t>
        <a:bodyPr/>
        <a:lstStyle/>
        <a:p>
          <a:endParaRPr lang="en-ZA"/>
        </a:p>
      </dgm:t>
    </dgm:pt>
    <dgm:pt modelId="{E4E303B5-EFE0-46EB-9F68-260CCCF2DF0F}" type="pres">
      <dgm:prSet presAssocID="{79F737CA-2E89-4877-BBF6-80AFD501E8F3}" presName="parentText" presStyleLbl="node1" presStyleIdx="2" presStyleCnt="7" custScaleX="140472" custScaleY="141054">
        <dgm:presLayoutVars>
          <dgm:chMax val="0"/>
          <dgm:bulletEnabled val="1"/>
        </dgm:presLayoutVars>
      </dgm:prSet>
      <dgm:spPr/>
      <dgm:t>
        <a:bodyPr/>
        <a:lstStyle/>
        <a:p>
          <a:endParaRPr lang="en-ZA"/>
        </a:p>
      </dgm:t>
    </dgm:pt>
    <dgm:pt modelId="{1396E96A-C53D-4FA8-8EE1-811091B6B7EA}" type="pres">
      <dgm:prSet presAssocID="{79F737CA-2E89-4877-BBF6-80AFD501E8F3}" presName="negativeSpace" presStyleCnt="0"/>
      <dgm:spPr/>
    </dgm:pt>
    <dgm:pt modelId="{99E073EE-B2BE-45FB-BFBA-E11AF54A8B35}" type="pres">
      <dgm:prSet presAssocID="{79F737CA-2E89-4877-BBF6-80AFD501E8F3}" presName="childText" presStyleLbl="conFgAcc1" presStyleIdx="2" presStyleCnt="7">
        <dgm:presLayoutVars>
          <dgm:bulletEnabled val="1"/>
        </dgm:presLayoutVars>
      </dgm:prSet>
      <dgm:spPr/>
    </dgm:pt>
    <dgm:pt modelId="{75CCC913-7892-4C2D-88FC-46118035409C}" type="pres">
      <dgm:prSet presAssocID="{9785B303-E3F6-4276-B0E7-FE37E5894EF3}" presName="spaceBetweenRectangles" presStyleCnt="0"/>
      <dgm:spPr/>
    </dgm:pt>
    <dgm:pt modelId="{912FA2DB-9769-40CF-AEA1-92BFC683A047}" type="pres">
      <dgm:prSet presAssocID="{192D1D1D-98A2-4FA3-BA72-D54EC5E1396B}" presName="parentLin" presStyleCnt="0"/>
      <dgm:spPr/>
    </dgm:pt>
    <dgm:pt modelId="{068FB139-D395-410B-A030-350186EBD7CC}" type="pres">
      <dgm:prSet presAssocID="{192D1D1D-98A2-4FA3-BA72-D54EC5E1396B}" presName="parentLeftMargin" presStyleLbl="node1" presStyleIdx="2" presStyleCnt="7"/>
      <dgm:spPr/>
      <dgm:t>
        <a:bodyPr/>
        <a:lstStyle/>
        <a:p>
          <a:endParaRPr lang="en-ZA"/>
        </a:p>
      </dgm:t>
    </dgm:pt>
    <dgm:pt modelId="{F36D7A76-0158-4DEC-AA04-409E8F87E7B3}" type="pres">
      <dgm:prSet presAssocID="{192D1D1D-98A2-4FA3-BA72-D54EC5E1396B}" presName="parentText" presStyleLbl="node1" presStyleIdx="3" presStyleCnt="7" custScaleX="140472" custScaleY="141054">
        <dgm:presLayoutVars>
          <dgm:chMax val="0"/>
          <dgm:bulletEnabled val="1"/>
        </dgm:presLayoutVars>
      </dgm:prSet>
      <dgm:spPr/>
      <dgm:t>
        <a:bodyPr/>
        <a:lstStyle/>
        <a:p>
          <a:endParaRPr lang="en-ZA"/>
        </a:p>
      </dgm:t>
    </dgm:pt>
    <dgm:pt modelId="{89B307D0-0A83-4871-8CB0-C4A4CCF3BC68}" type="pres">
      <dgm:prSet presAssocID="{192D1D1D-98A2-4FA3-BA72-D54EC5E1396B}" presName="negativeSpace" presStyleCnt="0"/>
      <dgm:spPr/>
    </dgm:pt>
    <dgm:pt modelId="{C4179C8D-A5AA-406E-9B50-FAF52B4B6139}" type="pres">
      <dgm:prSet presAssocID="{192D1D1D-98A2-4FA3-BA72-D54EC5E1396B}" presName="childText" presStyleLbl="conFgAcc1" presStyleIdx="3" presStyleCnt="7">
        <dgm:presLayoutVars>
          <dgm:bulletEnabled val="1"/>
        </dgm:presLayoutVars>
      </dgm:prSet>
      <dgm:spPr/>
    </dgm:pt>
    <dgm:pt modelId="{A59C4310-94E6-414A-9477-26171A8D8C91}" type="pres">
      <dgm:prSet presAssocID="{B8CE2C3E-F68C-4817-8E4A-42CAEF8A0DDA}" presName="spaceBetweenRectangles" presStyleCnt="0"/>
      <dgm:spPr/>
    </dgm:pt>
    <dgm:pt modelId="{F175C115-786A-4384-A848-42B2573723EA}" type="pres">
      <dgm:prSet presAssocID="{AF48E718-0D7E-406A-AC5D-220AFB73C4B4}" presName="parentLin" presStyleCnt="0"/>
      <dgm:spPr/>
    </dgm:pt>
    <dgm:pt modelId="{4A95A543-12F6-4542-BC21-42BCD8594BA9}" type="pres">
      <dgm:prSet presAssocID="{AF48E718-0D7E-406A-AC5D-220AFB73C4B4}" presName="parentLeftMargin" presStyleLbl="node1" presStyleIdx="3" presStyleCnt="7"/>
      <dgm:spPr/>
      <dgm:t>
        <a:bodyPr/>
        <a:lstStyle/>
        <a:p>
          <a:endParaRPr lang="en-ZA"/>
        </a:p>
      </dgm:t>
    </dgm:pt>
    <dgm:pt modelId="{F77F3E3B-A5E9-4AD7-A166-9F11354034EF}" type="pres">
      <dgm:prSet presAssocID="{AF48E718-0D7E-406A-AC5D-220AFB73C4B4}" presName="parentText" presStyleLbl="node1" presStyleIdx="4" presStyleCnt="7" custScaleX="140472" custScaleY="141054">
        <dgm:presLayoutVars>
          <dgm:chMax val="0"/>
          <dgm:bulletEnabled val="1"/>
        </dgm:presLayoutVars>
      </dgm:prSet>
      <dgm:spPr/>
      <dgm:t>
        <a:bodyPr/>
        <a:lstStyle/>
        <a:p>
          <a:endParaRPr lang="en-ZA"/>
        </a:p>
      </dgm:t>
    </dgm:pt>
    <dgm:pt modelId="{8D3684B4-65D4-47AC-847F-5B254B9106C0}" type="pres">
      <dgm:prSet presAssocID="{AF48E718-0D7E-406A-AC5D-220AFB73C4B4}" presName="negativeSpace" presStyleCnt="0"/>
      <dgm:spPr/>
    </dgm:pt>
    <dgm:pt modelId="{0B4D0F3B-383F-426E-BEAB-201615150A4B}" type="pres">
      <dgm:prSet presAssocID="{AF48E718-0D7E-406A-AC5D-220AFB73C4B4}" presName="childText" presStyleLbl="conFgAcc1" presStyleIdx="4" presStyleCnt="7">
        <dgm:presLayoutVars>
          <dgm:bulletEnabled val="1"/>
        </dgm:presLayoutVars>
      </dgm:prSet>
      <dgm:spPr/>
    </dgm:pt>
    <dgm:pt modelId="{80B470BE-B0F9-450C-9241-32155CC8F299}" type="pres">
      <dgm:prSet presAssocID="{2CF2F707-F72D-4769-B4B2-9BA0BDFBE680}" presName="spaceBetweenRectangles" presStyleCnt="0"/>
      <dgm:spPr/>
    </dgm:pt>
    <dgm:pt modelId="{4818F065-9513-427E-BE81-ADEB498C2686}" type="pres">
      <dgm:prSet presAssocID="{C2F43241-EEF9-484A-8416-7AE6932A7E42}" presName="parentLin" presStyleCnt="0"/>
      <dgm:spPr/>
    </dgm:pt>
    <dgm:pt modelId="{040812E1-5210-4188-A54F-E62C30C19431}" type="pres">
      <dgm:prSet presAssocID="{C2F43241-EEF9-484A-8416-7AE6932A7E42}" presName="parentLeftMargin" presStyleLbl="node1" presStyleIdx="4" presStyleCnt="7"/>
      <dgm:spPr/>
      <dgm:t>
        <a:bodyPr/>
        <a:lstStyle/>
        <a:p>
          <a:endParaRPr lang="en-ZA"/>
        </a:p>
      </dgm:t>
    </dgm:pt>
    <dgm:pt modelId="{356542D5-1890-4A53-A122-B2F80661A2C6}" type="pres">
      <dgm:prSet presAssocID="{C2F43241-EEF9-484A-8416-7AE6932A7E42}" presName="parentText" presStyleLbl="node1" presStyleIdx="5" presStyleCnt="7" custScaleX="140472" custScaleY="141054">
        <dgm:presLayoutVars>
          <dgm:chMax val="0"/>
          <dgm:bulletEnabled val="1"/>
        </dgm:presLayoutVars>
      </dgm:prSet>
      <dgm:spPr/>
      <dgm:t>
        <a:bodyPr/>
        <a:lstStyle/>
        <a:p>
          <a:endParaRPr lang="en-ZA"/>
        </a:p>
      </dgm:t>
    </dgm:pt>
    <dgm:pt modelId="{8210BF21-5EC8-455A-9D53-CAB44E7C31F5}" type="pres">
      <dgm:prSet presAssocID="{C2F43241-EEF9-484A-8416-7AE6932A7E42}" presName="negativeSpace" presStyleCnt="0"/>
      <dgm:spPr/>
    </dgm:pt>
    <dgm:pt modelId="{9516DF73-34AD-41A9-ADF9-C9C850FAB2FD}" type="pres">
      <dgm:prSet presAssocID="{C2F43241-EEF9-484A-8416-7AE6932A7E42}" presName="childText" presStyleLbl="conFgAcc1" presStyleIdx="5" presStyleCnt="7">
        <dgm:presLayoutVars>
          <dgm:bulletEnabled val="1"/>
        </dgm:presLayoutVars>
      </dgm:prSet>
      <dgm:spPr/>
    </dgm:pt>
    <dgm:pt modelId="{57656F54-5CF5-49E8-B722-70AA10142DA4}" type="pres">
      <dgm:prSet presAssocID="{4F3DA32F-8D6B-4670-920C-C00726B76178}" presName="spaceBetweenRectangles" presStyleCnt="0"/>
      <dgm:spPr/>
    </dgm:pt>
    <dgm:pt modelId="{4F0C5D60-9330-4EA8-AB8E-7665AFD1C1C6}" type="pres">
      <dgm:prSet presAssocID="{83E2FF4E-2B4F-4CBD-82A8-EA62AE8CC971}" presName="parentLin" presStyleCnt="0"/>
      <dgm:spPr/>
    </dgm:pt>
    <dgm:pt modelId="{05CDED53-12A4-4793-8A8E-D28001E65E14}" type="pres">
      <dgm:prSet presAssocID="{83E2FF4E-2B4F-4CBD-82A8-EA62AE8CC971}" presName="parentLeftMargin" presStyleLbl="node1" presStyleIdx="5" presStyleCnt="7"/>
      <dgm:spPr/>
      <dgm:t>
        <a:bodyPr/>
        <a:lstStyle/>
        <a:p>
          <a:endParaRPr lang="en-ZA"/>
        </a:p>
      </dgm:t>
    </dgm:pt>
    <dgm:pt modelId="{E0C6C4B4-84E0-4A66-B396-DB301CADC6B9}" type="pres">
      <dgm:prSet presAssocID="{83E2FF4E-2B4F-4CBD-82A8-EA62AE8CC971}" presName="parentText" presStyleLbl="node1" presStyleIdx="6" presStyleCnt="7" custScaleX="140472" custScaleY="141054">
        <dgm:presLayoutVars>
          <dgm:chMax val="0"/>
          <dgm:bulletEnabled val="1"/>
        </dgm:presLayoutVars>
      </dgm:prSet>
      <dgm:spPr/>
      <dgm:t>
        <a:bodyPr/>
        <a:lstStyle/>
        <a:p>
          <a:endParaRPr lang="en-ZA"/>
        </a:p>
      </dgm:t>
    </dgm:pt>
    <dgm:pt modelId="{9A6DDEF4-EA07-48B1-B12D-24147C87B66E}" type="pres">
      <dgm:prSet presAssocID="{83E2FF4E-2B4F-4CBD-82A8-EA62AE8CC971}" presName="negativeSpace" presStyleCnt="0"/>
      <dgm:spPr/>
    </dgm:pt>
    <dgm:pt modelId="{72C8CBB5-BA54-4FE4-BBB7-956428057050}" type="pres">
      <dgm:prSet presAssocID="{83E2FF4E-2B4F-4CBD-82A8-EA62AE8CC971}" presName="childText" presStyleLbl="conFgAcc1" presStyleIdx="6" presStyleCnt="7">
        <dgm:presLayoutVars>
          <dgm:bulletEnabled val="1"/>
        </dgm:presLayoutVars>
      </dgm:prSet>
      <dgm:spPr/>
    </dgm:pt>
  </dgm:ptLst>
  <dgm:cxnLst>
    <dgm:cxn modelId="{23A4E8C6-959C-43AF-9C15-118A477DD91A}" srcId="{12195193-9816-4C63-A469-EFD9F231D358}" destId="{AF48E718-0D7E-406A-AC5D-220AFB73C4B4}" srcOrd="4" destOrd="0" parTransId="{92B1DCFC-35D3-4B02-9514-28F3EE579684}" sibTransId="{2CF2F707-F72D-4769-B4B2-9BA0BDFBE680}"/>
    <dgm:cxn modelId="{9F8B0074-4A4F-48C2-9B18-957813A23574}" srcId="{12195193-9816-4C63-A469-EFD9F231D358}" destId="{83E2FF4E-2B4F-4CBD-82A8-EA62AE8CC971}" srcOrd="6" destOrd="0" parTransId="{470CF071-A1E3-4449-B560-AA7433B164B9}" sibTransId="{CAD07E85-43D8-4A34-8C55-C82DAB2D4263}"/>
    <dgm:cxn modelId="{91A3FA0A-A425-4217-AF96-7C9B97C03688}" type="presOf" srcId="{AF48E718-0D7E-406A-AC5D-220AFB73C4B4}" destId="{F77F3E3B-A5E9-4AD7-A166-9F11354034EF}" srcOrd="1" destOrd="0" presId="urn:microsoft.com/office/officeart/2005/8/layout/list1"/>
    <dgm:cxn modelId="{F8D49401-DF23-4B49-B3E1-3735B02ED7DF}" type="presOf" srcId="{46B27813-EFC5-427A-8318-E412E2230A3D}" destId="{C39E4792-F980-4863-9F55-31F5CC952585}" srcOrd="1" destOrd="0" presId="urn:microsoft.com/office/officeart/2005/8/layout/list1"/>
    <dgm:cxn modelId="{BD40571D-F964-4B73-A3C6-A597F75A2350}" type="presOf" srcId="{D8A49D14-878D-462B-AC21-745E6FA3AE36}" destId="{84491832-187E-48DE-981F-3245C64CDEA1}" srcOrd="1" destOrd="0" presId="urn:microsoft.com/office/officeart/2005/8/layout/list1"/>
    <dgm:cxn modelId="{DC4483F7-4E0C-4F09-ACBF-93A4E0A41133}" type="presOf" srcId="{D8A49D14-878D-462B-AC21-745E6FA3AE36}" destId="{0405A57A-C96B-4501-BE26-1EBC17FD7C7B}" srcOrd="0" destOrd="0" presId="urn:microsoft.com/office/officeart/2005/8/layout/list1"/>
    <dgm:cxn modelId="{D33BBD44-EEFC-4BA9-AA21-6021F90B8796}" type="presOf" srcId="{46B27813-EFC5-427A-8318-E412E2230A3D}" destId="{DDD60571-0570-46A4-AB8A-B781505B2D6C}" srcOrd="0" destOrd="0" presId="urn:microsoft.com/office/officeart/2005/8/layout/list1"/>
    <dgm:cxn modelId="{5B7A9432-5720-4AA8-AFCF-A5387C11F8F5}" type="presOf" srcId="{C2F43241-EEF9-484A-8416-7AE6932A7E42}" destId="{040812E1-5210-4188-A54F-E62C30C19431}" srcOrd="0" destOrd="0" presId="urn:microsoft.com/office/officeart/2005/8/layout/list1"/>
    <dgm:cxn modelId="{EBFAB8DF-4612-4911-8B4E-AA4DDF900BBA}" srcId="{12195193-9816-4C63-A469-EFD9F231D358}" destId="{79F737CA-2E89-4877-BBF6-80AFD501E8F3}" srcOrd="2" destOrd="0" parTransId="{66AE3CD3-7677-4C5D-B9A7-3FFC8D0041B5}" sibTransId="{9785B303-E3F6-4276-B0E7-FE37E5894EF3}"/>
    <dgm:cxn modelId="{BE09CA4A-1455-4148-B323-BD325A5CFD7D}" type="presOf" srcId="{192D1D1D-98A2-4FA3-BA72-D54EC5E1396B}" destId="{F36D7A76-0158-4DEC-AA04-409E8F87E7B3}" srcOrd="1" destOrd="0" presId="urn:microsoft.com/office/officeart/2005/8/layout/list1"/>
    <dgm:cxn modelId="{A7BCD2E0-7C92-4A7E-B441-F44A1509BD0B}" srcId="{12195193-9816-4C63-A469-EFD9F231D358}" destId="{D8A49D14-878D-462B-AC21-745E6FA3AE36}" srcOrd="1" destOrd="0" parTransId="{E0704C28-022B-4994-ACE1-61ECBD6DC89D}" sibTransId="{7632A77B-8189-45E6-ACEB-DFD9F8E75566}"/>
    <dgm:cxn modelId="{18CEFECC-A789-4E20-BA45-677B9D720165}" srcId="{12195193-9816-4C63-A469-EFD9F231D358}" destId="{C2F43241-EEF9-484A-8416-7AE6932A7E42}" srcOrd="5" destOrd="0" parTransId="{A750A136-A998-4E46-AE89-13950203C027}" sibTransId="{4F3DA32F-8D6B-4670-920C-C00726B76178}"/>
    <dgm:cxn modelId="{7A53CEF3-FB56-4532-8B6E-0063588A1028}" srcId="{12195193-9816-4C63-A469-EFD9F231D358}" destId="{192D1D1D-98A2-4FA3-BA72-D54EC5E1396B}" srcOrd="3" destOrd="0" parTransId="{3FE91EAA-36C0-40B2-A708-7CC22AA5B824}" sibTransId="{B8CE2C3E-F68C-4817-8E4A-42CAEF8A0DDA}"/>
    <dgm:cxn modelId="{E1BEE924-0931-4A67-9DC7-09DAC415EDEE}" type="presOf" srcId="{AF48E718-0D7E-406A-AC5D-220AFB73C4B4}" destId="{4A95A543-12F6-4542-BC21-42BCD8594BA9}" srcOrd="0" destOrd="0" presId="urn:microsoft.com/office/officeart/2005/8/layout/list1"/>
    <dgm:cxn modelId="{793E2A90-8DD2-4818-92E4-57F9FA4C8A72}" type="presOf" srcId="{79F737CA-2E89-4877-BBF6-80AFD501E8F3}" destId="{1E5A02DB-E5A2-4897-A093-324A97A4B7A4}" srcOrd="0" destOrd="0" presId="urn:microsoft.com/office/officeart/2005/8/layout/list1"/>
    <dgm:cxn modelId="{96D5C799-FD54-4257-8CF9-C9B5A488A8CA}" type="presOf" srcId="{192D1D1D-98A2-4FA3-BA72-D54EC5E1396B}" destId="{068FB139-D395-410B-A030-350186EBD7CC}" srcOrd="0" destOrd="0" presId="urn:microsoft.com/office/officeart/2005/8/layout/list1"/>
    <dgm:cxn modelId="{353AE131-7AFE-49BC-ADC8-6B63630036F2}" type="presOf" srcId="{79F737CA-2E89-4877-BBF6-80AFD501E8F3}" destId="{E4E303B5-EFE0-46EB-9F68-260CCCF2DF0F}" srcOrd="1" destOrd="0" presId="urn:microsoft.com/office/officeart/2005/8/layout/list1"/>
    <dgm:cxn modelId="{420E3E9F-F264-43B0-9E30-E8EC55633FF1}" type="presOf" srcId="{83E2FF4E-2B4F-4CBD-82A8-EA62AE8CC971}" destId="{05CDED53-12A4-4793-8A8E-D28001E65E14}" srcOrd="0" destOrd="0" presId="urn:microsoft.com/office/officeart/2005/8/layout/list1"/>
    <dgm:cxn modelId="{56518197-E2CE-4711-9283-220A449D720A}" srcId="{12195193-9816-4C63-A469-EFD9F231D358}" destId="{46B27813-EFC5-427A-8318-E412E2230A3D}" srcOrd="0" destOrd="0" parTransId="{AD238E1F-145A-4AF7-9650-60A71031E52E}" sibTransId="{7453294F-EE6E-435F-B428-4DCEF1223DC5}"/>
    <dgm:cxn modelId="{3F6973C7-F88E-45F7-B00E-444F09B43E32}" type="presOf" srcId="{C2F43241-EEF9-484A-8416-7AE6932A7E42}" destId="{356542D5-1890-4A53-A122-B2F80661A2C6}" srcOrd="1" destOrd="0" presId="urn:microsoft.com/office/officeart/2005/8/layout/list1"/>
    <dgm:cxn modelId="{B3DDDE57-8341-4580-9135-5A0D9D832214}" type="presOf" srcId="{12195193-9816-4C63-A469-EFD9F231D358}" destId="{9374DE6D-B7C2-49B5-8C09-796C66FA78D3}" srcOrd="0" destOrd="0" presId="urn:microsoft.com/office/officeart/2005/8/layout/list1"/>
    <dgm:cxn modelId="{D67D2764-046C-4044-AA69-08C8E6397C8D}" type="presOf" srcId="{83E2FF4E-2B4F-4CBD-82A8-EA62AE8CC971}" destId="{E0C6C4B4-84E0-4A66-B396-DB301CADC6B9}" srcOrd="1" destOrd="0" presId="urn:microsoft.com/office/officeart/2005/8/layout/list1"/>
    <dgm:cxn modelId="{A0D56199-68D4-412B-95FE-45B2742B5AD7}" type="presParOf" srcId="{9374DE6D-B7C2-49B5-8C09-796C66FA78D3}" destId="{69C3A8CA-D263-4590-B97D-1428A844A254}" srcOrd="0" destOrd="0" presId="urn:microsoft.com/office/officeart/2005/8/layout/list1"/>
    <dgm:cxn modelId="{89E18868-6EF6-4DCE-8DB0-BA8BA4F82481}" type="presParOf" srcId="{69C3A8CA-D263-4590-B97D-1428A844A254}" destId="{DDD60571-0570-46A4-AB8A-B781505B2D6C}" srcOrd="0" destOrd="0" presId="urn:microsoft.com/office/officeart/2005/8/layout/list1"/>
    <dgm:cxn modelId="{3444D71F-8BB0-46EB-89CF-5C83F40BE4F2}" type="presParOf" srcId="{69C3A8CA-D263-4590-B97D-1428A844A254}" destId="{C39E4792-F980-4863-9F55-31F5CC952585}" srcOrd="1" destOrd="0" presId="urn:microsoft.com/office/officeart/2005/8/layout/list1"/>
    <dgm:cxn modelId="{61F30637-8BB3-42F0-B8D4-3C575C7BF123}" type="presParOf" srcId="{9374DE6D-B7C2-49B5-8C09-796C66FA78D3}" destId="{5B8B9A85-7D0E-4D53-AE1E-91D154A2E23B}" srcOrd="1" destOrd="0" presId="urn:microsoft.com/office/officeart/2005/8/layout/list1"/>
    <dgm:cxn modelId="{CAF648AE-DCCA-4CE0-89F1-5B914D2B5629}" type="presParOf" srcId="{9374DE6D-B7C2-49B5-8C09-796C66FA78D3}" destId="{1D7CD619-1A69-40C6-BAA9-5742858EB9C9}" srcOrd="2" destOrd="0" presId="urn:microsoft.com/office/officeart/2005/8/layout/list1"/>
    <dgm:cxn modelId="{358F1636-D437-40DA-A4CD-2DFF311BCB30}" type="presParOf" srcId="{9374DE6D-B7C2-49B5-8C09-796C66FA78D3}" destId="{E6D8B595-1E3D-418A-AD48-0807327545E2}" srcOrd="3" destOrd="0" presId="urn:microsoft.com/office/officeart/2005/8/layout/list1"/>
    <dgm:cxn modelId="{0B1112FF-C57A-4ADC-8DB0-81B070C2FF73}" type="presParOf" srcId="{9374DE6D-B7C2-49B5-8C09-796C66FA78D3}" destId="{26B55A24-8E13-47E4-9AF8-8BDFA7D04F69}" srcOrd="4" destOrd="0" presId="urn:microsoft.com/office/officeart/2005/8/layout/list1"/>
    <dgm:cxn modelId="{98B6AD0D-35CD-4E88-9D80-2034A58B54C6}" type="presParOf" srcId="{26B55A24-8E13-47E4-9AF8-8BDFA7D04F69}" destId="{0405A57A-C96B-4501-BE26-1EBC17FD7C7B}" srcOrd="0" destOrd="0" presId="urn:microsoft.com/office/officeart/2005/8/layout/list1"/>
    <dgm:cxn modelId="{07D62CDB-696C-4D4F-B203-76413374F038}" type="presParOf" srcId="{26B55A24-8E13-47E4-9AF8-8BDFA7D04F69}" destId="{84491832-187E-48DE-981F-3245C64CDEA1}" srcOrd="1" destOrd="0" presId="urn:microsoft.com/office/officeart/2005/8/layout/list1"/>
    <dgm:cxn modelId="{3B99F1E6-EBA7-4D83-A479-D2C340707706}" type="presParOf" srcId="{9374DE6D-B7C2-49B5-8C09-796C66FA78D3}" destId="{AA643123-1168-4841-9C5B-4BE04F03BE46}" srcOrd="5" destOrd="0" presId="urn:microsoft.com/office/officeart/2005/8/layout/list1"/>
    <dgm:cxn modelId="{979725FC-C71C-41DA-A60E-11D5E47AB4C5}" type="presParOf" srcId="{9374DE6D-B7C2-49B5-8C09-796C66FA78D3}" destId="{9D3ACCF0-FE7E-4582-B947-94028E31E67B}" srcOrd="6" destOrd="0" presId="urn:microsoft.com/office/officeart/2005/8/layout/list1"/>
    <dgm:cxn modelId="{194FDA3B-0BA6-4F5B-BAC4-3664AF7BBFAA}" type="presParOf" srcId="{9374DE6D-B7C2-49B5-8C09-796C66FA78D3}" destId="{C9012AAE-B480-46DA-8C4E-E62FB1681F56}" srcOrd="7" destOrd="0" presId="urn:microsoft.com/office/officeart/2005/8/layout/list1"/>
    <dgm:cxn modelId="{86DC1C12-DFCC-424C-87F1-E98AF54BAC4A}" type="presParOf" srcId="{9374DE6D-B7C2-49B5-8C09-796C66FA78D3}" destId="{83C786C8-DE8F-449E-9A0E-82613B57BBB0}" srcOrd="8" destOrd="0" presId="urn:microsoft.com/office/officeart/2005/8/layout/list1"/>
    <dgm:cxn modelId="{6DA3D516-8507-4289-98DA-72C462F79791}" type="presParOf" srcId="{83C786C8-DE8F-449E-9A0E-82613B57BBB0}" destId="{1E5A02DB-E5A2-4897-A093-324A97A4B7A4}" srcOrd="0" destOrd="0" presId="urn:microsoft.com/office/officeart/2005/8/layout/list1"/>
    <dgm:cxn modelId="{D39BA5C5-9909-4A16-8C19-0F80F03F798D}" type="presParOf" srcId="{83C786C8-DE8F-449E-9A0E-82613B57BBB0}" destId="{E4E303B5-EFE0-46EB-9F68-260CCCF2DF0F}" srcOrd="1" destOrd="0" presId="urn:microsoft.com/office/officeart/2005/8/layout/list1"/>
    <dgm:cxn modelId="{2448C9B2-E8BF-470A-8B4B-5C244AAB60AC}" type="presParOf" srcId="{9374DE6D-B7C2-49B5-8C09-796C66FA78D3}" destId="{1396E96A-C53D-4FA8-8EE1-811091B6B7EA}" srcOrd="9" destOrd="0" presId="urn:microsoft.com/office/officeart/2005/8/layout/list1"/>
    <dgm:cxn modelId="{60ACD3CC-FE04-4F5C-B0BF-A8364B1A807B}" type="presParOf" srcId="{9374DE6D-B7C2-49B5-8C09-796C66FA78D3}" destId="{99E073EE-B2BE-45FB-BFBA-E11AF54A8B35}" srcOrd="10" destOrd="0" presId="urn:microsoft.com/office/officeart/2005/8/layout/list1"/>
    <dgm:cxn modelId="{B4416A5D-4D2B-4200-A1A3-3443E0CA8D1E}" type="presParOf" srcId="{9374DE6D-B7C2-49B5-8C09-796C66FA78D3}" destId="{75CCC913-7892-4C2D-88FC-46118035409C}" srcOrd="11" destOrd="0" presId="urn:microsoft.com/office/officeart/2005/8/layout/list1"/>
    <dgm:cxn modelId="{8369A9BF-F11A-4F3B-A620-10D604E87C4D}" type="presParOf" srcId="{9374DE6D-B7C2-49B5-8C09-796C66FA78D3}" destId="{912FA2DB-9769-40CF-AEA1-92BFC683A047}" srcOrd="12" destOrd="0" presId="urn:microsoft.com/office/officeart/2005/8/layout/list1"/>
    <dgm:cxn modelId="{17236164-CBDC-452C-A54A-F002EABA2239}" type="presParOf" srcId="{912FA2DB-9769-40CF-AEA1-92BFC683A047}" destId="{068FB139-D395-410B-A030-350186EBD7CC}" srcOrd="0" destOrd="0" presId="urn:microsoft.com/office/officeart/2005/8/layout/list1"/>
    <dgm:cxn modelId="{4F6AC687-F407-479F-9FD4-0E0EB3CAE033}" type="presParOf" srcId="{912FA2DB-9769-40CF-AEA1-92BFC683A047}" destId="{F36D7A76-0158-4DEC-AA04-409E8F87E7B3}" srcOrd="1" destOrd="0" presId="urn:microsoft.com/office/officeart/2005/8/layout/list1"/>
    <dgm:cxn modelId="{3DDABDCD-FEE6-4C11-88C7-1C34EE3B63AC}" type="presParOf" srcId="{9374DE6D-B7C2-49B5-8C09-796C66FA78D3}" destId="{89B307D0-0A83-4871-8CB0-C4A4CCF3BC68}" srcOrd="13" destOrd="0" presId="urn:microsoft.com/office/officeart/2005/8/layout/list1"/>
    <dgm:cxn modelId="{388B7357-6378-42EA-8FD8-DB6395F3DE5A}" type="presParOf" srcId="{9374DE6D-B7C2-49B5-8C09-796C66FA78D3}" destId="{C4179C8D-A5AA-406E-9B50-FAF52B4B6139}" srcOrd="14" destOrd="0" presId="urn:microsoft.com/office/officeart/2005/8/layout/list1"/>
    <dgm:cxn modelId="{CAF03AA2-2130-4ECE-BECB-9F474B596513}" type="presParOf" srcId="{9374DE6D-B7C2-49B5-8C09-796C66FA78D3}" destId="{A59C4310-94E6-414A-9477-26171A8D8C91}" srcOrd="15" destOrd="0" presId="urn:microsoft.com/office/officeart/2005/8/layout/list1"/>
    <dgm:cxn modelId="{C749ABA3-3820-43AF-B642-72ECF4DE88C7}" type="presParOf" srcId="{9374DE6D-B7C2-49B5-8C09-796C66FA78D3}" destId="{F175C115-786A-4384-A848-42B2573723EA}" srcOrd="16" destOrd="0" presId="urn:microsoft.com/office/officeart/2005/8/layout/list1"/>
    <dgm:cxn modelId="{0989F2E5-4686-49B1-B0D7-5F228950AFE8}" type="presParOf" srcId="{F175C115-786A-4384-A848-42B2573723EA}" destId="{4A95A543-12F6-4542-BC21-42BCD8594BA9}" srcOrd="0" destOrd="0" presId="urn:microsoft.com/office/officeart/2005/8/layout/list1"/>
    <dgm:cxn modelId="{DAFAB0F6-F68D-4B87-82B1-5EC889AFC6E9}" type="presParOf" srcId="{F175C115-786A-4384-A848-42B2573723EA}" destId="{F77F3E3B-A5E9-4AD7-A166-9F11354034EF}" srcOrd="1" destOrd="0" presId="urn:microsoft.com/office/officeart/2005/8/layout/list1"/>
    <dgm:cxn modelId="{23F8EA5F-8225-46A0-94BF-EC5E9F3A51CF}" type="presParOf" srcId="{9374DE6D-B7C2-49B5-8C09-796C66FA78D3}" destId="{8D3684B4-65D4-47AC-847F-5B254B9106C0}" srcOrd="17" destOrd="0" presId="urn:microsoft.com/office/officeart/2005/8/layout/list1"/>
    <dgm:cxn modelId="{7E3CBDDB-AEA9-45C2-9B8B-EF423D1AD666}" type="presParOf" srcId="{9374DE6D-B7C2-49B5-8C09-796C66FA78D3}" destId="{0B4D0F3B-383F-426E-BEAB-201615150A4B}" srcOrd="18" destOrd="0" presId="urn:microsoft.com/office/officeart/2005/8/layout/list1"/>
    <dgm:cxn modelId="{D35592EA-BAFE-45BB-889F-C5AF97913D17}" type="presParOf" srcId="{9374DE6D-B7C2-49B5-8C09-796C66FA78D3}" destId="{80B470BE-B0F9-450C-9241-32155CC8F299}" srcOrd="19" destOrd="0" presId="urn:microsoft.com/office/officeart/2005/8/layout/list1"/>
    <dgm:cxn modelId="{CF6A280F-47CA-4382-B327-1B734C115E54}" type="presParOf" srcId="{9374DE6D-B7C2-49B5-8C09-796C66FA78D3}" destId="{4818F065-9513-427E-BE81-ADEB498C2686}" srcOrd="20" destOrd="0" presId="urn:microsoft.com/office/officeart/2005/8/layout/list1"/>
    <dgm:cxn modelId="{E31AC83D-A1E2-4856-BFE3-AC1BC126F62B}" type="presParOf" srcId="{4818F065-9513-427E-BE81-ADEB498C2686}" destId="{040812E1-5210-4188-A54F-E62C30C19431}" srcOrd="0" destOrd="0" presId="urn:microsoft.com/office/officeart/2005/8/layout/list1"/>
    <dgm:cxn modelId="{375FD948-E4A9-48BA-9ACC-E3E69C149DA9}" type="presParOf" srcId="{4818F065-9513-427E-BE81-ADEB498C2686}" destId="{356542D5-1890-4A53-A122-B2F80661A2C6}" srcOrd="1" destOrd="0" presId="urn:microsoft.com/office/officeart/2005/8/layout/list1"/>
    <dgm:cxn modelId="{C9E80359-EAE0-47A2-AC6D-EA726CA7E491}" type="presParOf" srcId="{9374DE6D-B7C2-49B5-8C09-796C66FA78D3}" destId="{8210BF21-5EC8-455A-9D53-CAB44E7C31F5}" srcOrd="21" destOrd="0" presId="urn:microsoft.com/office/officeart/2005/8/layout/list1"/>
    <dgm:cxn modelId="{89417962-6413-4806-82E6-02B8FA5231BC}" type="presParOf" srcId="{9374DE6D-B7C2-49B5-8C09-796C66FA78D3}" destId="{9516DF73-34AD-41A9-ADF9-C9C850FAB2FD}" srcOrd="22" destOrd="0" presId="urn:microsoft.com/office/officeart/2005/8/layout/list1"/>
    <dgm:cxn modelId="{0229267B-4ABE-445C-A4F9-D25A7AF36EA1}" type="presParOf" srcId="{9374DE6D-B7C2-49B5-8C09-796C66FA78D3}" destId="{57656F54-5CF5-49E8-B722-70AA10142DA4}" srcOrd="23" destOrd="0" presId="urn:microsoft.com/office/officeart/2005/8/layout/list1"/>
    <dgm:cxn modelId="{DF5BDD35-BD4C-460B-A502-4A7990D0BF33}" type="presParOf" srcId="{9374DE6D-B7C2-49B5-8C09-796C66FA78D3}" destId="{4F0C5D60-9330-4EA8-AB8E-7665AFD1C1C6}" srcOrd="24" destOrd="0" presId="urn:microsoft.com/office/officeart/2005/8/layout/list1"/>
    <dgm:cxn modelId="{2CE720C4-1194-45D9-B609-497E4F1EF7E3}" type="presParOf" srcId="{4F0C5D60-9330-4EA8-AB8E-7665AFD1C1C6}" destId="{05CDED53-12A4-4793-8A8E-D28001E65E14}" srcOrd="0" destOrd="0" presId="urn:microsoft.com/office/officeart/2005/8/layout/list1"/>
    <dgm:cxn modelId="{54B53252-F79D-4896-815D-FD721CF2C69F}" type="presParOf" srcId="{4F0C5D60-9330-4EA8-AB8E-7665AFD1C1C6}" destId="{E0C6C4B4-84E0-4A66-B396-DB301CADC6B9}" srcOrd="1" destOrd="0" presId="urn:microsoft.com/office/officeart/2005/8/layout/list1"/>
    <dgm:cxn modelId="{F18571EB-D81E-419E-A272-0E319998D5E7}" type="presParOf" srcId="{9374DE6D-B7C2-49B5-8C09-796C66FA78D3}" destId="{9A6DDEF4-EA07-48B1-B12D-24147C87B66E}" srcOrd="25" destOrd="0" presId="urn:microsoft.com/office/officeart/2005/8/layout/list1"/>
    <dgm:cxn modelId="{1064CA8B-01E8-4868-97D4-562DA8FC8609}" type="presParOf" srcId="{9374DE6D-B7C2-49B5-8C09-796C66FA78D3}" destId="{72C8CBB5-BA54-4FE4-BBB7-956428057050}"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E035D-18C2-49A5-92F6-A853AD62C610}">
      <dsp:nvSpPr>
        <dsp:cNvPr id="0" name=""/>
        <dsp:cNvSpPr/>
      </dsp:nvSpPr>
      <dsp:spPr>
        <a:xfrm>
          <a:off x="278667" y="2053117"/>
          <a:ext cx="2691440" cy="855907"/>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70% Work Integrated Learning</a:t>
          </a:r>
          <a:endParaRPr lang="en-ZA" sz="1600" kern="1200" dirty="0">
            <a:solidFill>
              <a:schemeClr val="bg1"/>
            </a:solidFill>
            <a:latin typeface="Calibri" panose="020F0502020204030204"/>
            <a:ea typeface="+mn-ea"/>
            <a:cs typeface="+mn-cs"/>
          </a:endParaRPr>
        </a:p>
      </dsp:txBody>
      <dsp:txXfrm>
        <a:off x="303736" y="2078186"/>
        <a:ext cx="2641302" cy="805769"/>
      </dsp:txXfrm>
    </dsp:sp>
    <dsp:sp modelId="{956739CA-1BA7-410B-AA3E-0084230C711D}">
      <dsp:nvSpPr>
        <dsp:cNvPr id="0" name=""/>
        <dsp:cNvSpPr/>
      </dsp:nvSpPr>
      <dsp:spPr>
        <a:xfrm rot="4906" flipH="1">
          <a:off x="2999740" y="2356522"/>
          <a:ext cx="914849" cy="264039"/>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ZA" sz="1100" kern="1200">
            <a:solidFill>
              <a:sysClr val="window" lastClr="FFFFFF"/>
            </a:solidFill>
            <a:latin typeface="Calibri" panose="020F0502020204030204"/>
            <a:ea typeface="+mn-ea"/>
            <a:cs typeface="+mn-cs"/>
          </a:endParaRPr>
        </a:p>
      </dsp:txBody>
      <dsp:txXfrm>
        <a:off x="3078952" y="2409387"/>
        <a:ext cx="835637" cy="158423"/>
      </dsp:txXfrm>
    </dsp:sp>
    <dsp:sp modelId="{44E6B2D6-3354-4747-99B4-45538FFEA272}">
      <dsp:nvSpPr>
        <dsp:cNvPr id="0" name=""/>
        <dsp:cNvSpPr/>
      </dsp:nvSpPr>
      <dsp:spPr>
        <a:xfrm>
          <a:off x="3807216" y="2080732"/>
          <a:ext cx="2049108" cy="786884"/>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20 % Practice Based Learning</a:t>
          </a:r>
          <a:endParaRPr lang="en-ZA" sz="1600" kern="1200" dirty="0">
            <a:solidFill>
              <a:schemeClr val="bg1"/>
            </a:solidFill>
            <a:latin typeface="Calibri" panose="020F0502020204030204"/>
            <a:ea typeface="+mn-ea"/>
            <a:cs typeface="+mn-cs"/>
          </a:endParaRPr>
        </a:p>
      </dsp:txBody>
      <dsp:txXfrm>
        <a:off x="3830263" y="2103779"/>
        <a:ext cx="2003014" cy="740790"/>
      </dsp:txXfrm>
    </dsp:sp>
    <dsp:sp modelId="{9C961608-1C5F-4B63-A24F-CE878F806625}">
      <dsp:nvSpPr>
        <dsp:cNvPr id="0" name=""/>
        <dsp:cNvSpPr/>
      </dsp:nvSpPr>
      <dsp:spPr>
        <a:xfrm flipH="1">
          <a:off x="5867610" y="2356590"/>
          <a:ext cx="1123695" cy="248885"/>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ZA" sz="1000" kern="1200">
            <a:solidFill>
              <a:sysClr val="window" lastClr="FFFFFF"/>
            </a:solidFill>
            <a:latin typeface="Calibri" panose="020F0502020204030204"/>
            <a:ea typeface="+mn-ea"/>
            <a:cs typeface="+mn-cs"/>
          </a:endParaRPr>
        </a:p>
      </dsp:txBody>
      <dsp:txXfrm>
        <a:off x="5942275" y="2406367"/>
        <a:ext cx="1049030" cy="149331"/>
      </dsp:txXfrm>
    </dsp:sp>
    <dsp:sp modelId="{ED827035-6713-4E78-9726-E3A6C3E0039A}">
      <dsp:nvSpPr>
        <dsp:cNvPr id="0" name=""/>
        <dsp:cNvSpPr/>
      </dsp:nvSpPr>
      <dsp:spPr>
        <a:xfrm>
          <a:off x="6810238" y="2092956"/>
          <a:ext cx="1712183" cy="788085"/>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10% Formal Learning</a:t>
          </a:r>
          <a:endParaRPr lang="en-ZA" sz="1600" kern="1200" dirty="0">
            <a:solidFill>
              <a:schemeClr val="bg1"/>
            </a:solidFill>
            <a:latin typeface="Calibri" panose="020F0502020204030204"/>
            <a:ea typeface="+mn-ea"/>
            <a:cs typeface="+mn-cs"/>
          </a:endParaRPr>
        </a:p>
      </dsp:txBody>
      <dsp:txXfrm>
        <a:off x="6833320" y="2116038"/>
        <a:ext cx="1666019" cy="7419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2583" tIns="46292" rIns="92583" bIns="46292" rtlCol="0"/>
          <a:lstStyle>
            <a:lvl1pPr algn="l">
              <a:defRPr sz="1200"/>
            </a:lvl1pPr>
          </a:lstStyle>
          <a:p>
            <a:r>
              <a:rPr lang="en-ZA" dirty="0" smtClean="0"/>
              <a:t>School Based ICT Committees</a:t>
            </a:r>
            <a:endParaRPr lang="en-ZA" dirty="0"/>
          </a:p>
        </p:txBody>
      </p:sp>
      <p:sp>
        <p:nvSpPr>
          <p:cNvPr id="3" name="Date Placeholder 2"/>
          <p:cNvSpPr>
            <a:spLocks noGrp="1"/>
          </p:cNvSpPr>
          <p:nvPr>
            <p:ph type="dt" sz="quarter" idx="1"/>
          </p:nvPr>
        </p:nvSpPr>
        <p:spPr>
          <a:xfrm>
            <a:off x="3884613" y="0"/>
            <a:ext cx="2971800" cy="499012"/>
          </a:xfrm>
          <a:prstGeom prst="rect">
            <a:avLst/>
          </a:prstGeom>
        </p:spPr>
        <p:txBody>
          <a:bodyPr vert="horz" lIns="92583" tIns="46292" rIns="92583" bIns="46292" rtlCol="0"/>
          <a:lstStyle>
            <a:lvl1pPr algn="r">
              <a:defRPr sz="1200"/>
            </a:lvl1pPr>
          </a:lstStyle>
          <a:p>
            <a:fld id="{96F4AD5C-6564-4451-8059-CD1BC5AF408E}" type="datetime3">
              <a:rPr lang="en-US" smtClean="0"/>
              <a:t>14 April 2020</a:t>
            </a:fld>
            <a:endParaRPr lang="en-ZA" dirty="0"/>
          </a:p>
        </p:txBody>
      </p:sp>
      <p:sp>
        <p:nvSpPr>
          <p:cNvPr id="4" name="Footer Placeholder 3"/>
          <p:cNvSpPr>
            <a:spLocks noGrp="1"/>
          </p:cNvSpPr>
          <p:nvPr>
            <p:ph type="ftr" sz="quarter" idx="2"/>
          </p:nvPr>
        </p:nvSpPr>
        <p:spPr>
          <a:xfrm>
            <a:off x="0" y="9446679"/>
            <a:ext cx="2971800" cy="499011"/>
          </a:xfrm>
          <a:prstGeom prst="rect">
            <a:avLst/>
          </a:prstGeom>
        </p:spPr>
        <p:txBody>
          <a:bodyPr vert="horz" lIns="92583" tIns="46292" rIns="92583" bIns="46292" rtlCol="0" anchor="b"/>
          <a:lstStyle>
            <a:lvl1pPr algn="l">
              <a:defRPr sz="1200"/>
            </a:lvl1pPr>
          </a:lstStyle>
          <a:p>
            <a:r>
              <a:rPr lang="en-ZA" dirty="0" smtClean="0"/>
              <a:t>Subject Advisors</a:t>
            </a:r>
            <a:endParaRPr lang="en-ZA" dirty="0"/>
          </a:p>
        </p:txBody>
      </p:sp>
      <p:sp>
        <p:nvSpPr>
          <p:cNvPr id="5" name="Slide Number Placeholder 4"/>
          <p:cNvSpPr>
            <a:spLocks noGrp="1"/>
          </p:cNvSpPr>
          <p:nvPr>
            <p:ph type="sldNum" sz="quarter" idx="3"/>
          </p:nvPr>
        </p:nvSpPr>
        <p:spPr>
          <a:xfrm>
            <a:off x="3884613" y="9446679"/>
            <a:ext cx="2971800" cy="499011"/>
          </a:xfrm>
          <a:prstGeom prst="rect">
            <a:avLst/>
          </a:prstGeom>
        </p:spPr>
        <p:txBody>
          <a:bodyPr vert="horz" lIns="92583" tIns="46292" rIns="92583" bIns="46292" rtlCol="0" anchor="b"/>
          <a:lstStyle>
            <a:lvl1pPr algn="r">
              <a:defRPr sz="1200"/>
            </a:lvl1pPr>
          </a:lstStyle>
          <a:p>
            <a:fld id="{259D8A6A-88C6-423A-9AAB-A42F98C7E9BA}" type="slidenum">
              <a:rPr lang="en-ZA" smtClean="0"/>
              <a:pPr/>
              <a:t>‹#›</a:t>
            </a:fld>
            <a:endParaRPr lang="en-ZA"/>
          </a:p>
        </p:txBody>
      </p:sp>
    </p:spTree>
    <p:extLst>
      <p:ext uri="{BB962C8B-B14F-4D97-AF65-F5344CB8AC3E}">
        <p14:creationId xmlns:p14="http://schemas.microsoft.com/office/powerpoint/2010/main" val="38005836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1" y="186051"/>
            <a:ext cx="2590800" cy="497285"/>
          </a:xfrm>
          <a:prstGeom prst="rect">
            <a:avLst/>
          </a:prstGeom>
        </p:spPr>
        <p:txBody>
          <a:bodyPr vert="horz" lIns="92583" tIns="46292" rIns="92583" bIns="46292" rtlCol="0"/>
          <a:lstStyle>
            <a:lvl1pPr algn="l">
              <a:defRPr sz="1100" i="1"/>
            </a:lvl1pPr>
          </a:lstStyle>
          <a:p>
            <a:r>
              <a:rPr lang="en-US" smtClean="0"/>
              <a:t>School Based ICT Committees</a:t>
            </a:r>
            <a:endParaRPr lang="en-US"/>
          </a:p>
        </p:txBody>
      </p:sp>
      <p:sp>
        <p:nvSpPr>
          <p:cNvPr id="3" name="Date Placeholder 2"/>
          <p:cNvSpPr>
            <a:spLocks noGrp="1"/>
          </p:cNvSpPr>
          <p:nvPr>
            <p:ph type="dt" idx="1"/>
          </p:nvPr>
        </p:nvSpPr>
        <p:spPr>
          <a:xfrm>
            <a:off x="3884612" y="186051"/>
            <a:ext cx="2287588" cy="497285"/>
          </a:xfrm>
          <a:prstGeom prst="rect">
            <a:avLst/>
          </a:prstGeom>
        </p:spPr>
        <p:txBody>
          <a:bodyPr vert="horz" lIns="92583" tIns="46292" rIns="92583" bIns="46292" rtlCol="0"/>
          <a:lstStyle>
            <a:lvl1pPr algn="r">
              <a:defRPr sz="1100" i="1"/>
            </a:lvl1pPr>
          </a:lstStyle>
          <a:p>
            <a:fld id="{2BBE053D-30C7-4335-81BC-EAF6EEA612DD}" type="datetime3">
              <a:rPr lang="en-US" smtClean="0"/>
              <a:t>14 April 2020</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83" tIns="46292" rIns="92583" bIns="46292" rtlCol="0" anchor="ctr"/>
          <a:lstStyle/>
          <a:p>
            <a:endParaRPr lang="en-US"/>
          </a:p>
        </p:txBody>
      </p:sp>
      <p:sp>
        <p:nvSpPr>
          <p:cNvPr id="5" name="Notes Placeholder 4"/>
          <p:cNvSpPr>
            <a:spLocks noGrp="1"/>
          </p:cNvSpPr>
          <p:nvPr>
            <p:ph type="body" sz="quarter" idx="3"/>
          </p:nvPr>
        </p:nvSpPr>
        <p:spPr>
          <a:xfrm>
            <a:off x="685800" y="4724203"/>
            <a:ext cx="5486400" cy="4475559"/>
          </a:xfrm>
          <a:prstGeom prst="rect">
            <a:avLst/>
          </a:prstGeom>
        </p:spPr>
        <p:txBody>
          <a:bodyPr vert="horz" lIns="92583" tIns="46292" rIns="92583" bIns="462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09600" y="9446677"/>
            <a:ext cx="3275013" cy="497285"/>
          </a:xfrm>
          <a:prstGeom prst="rect">
            <a:avLst/>
          </a:prstGeom>
        </p:spPr>
        <p:txBody>
          <a:bodyPr vert="horz" lIns="92583" tIns="46292" rIns="92583" bIns="46292" rtlCol="0" anchor="t"/>
          <a:lstStyle>
            <a:lvl1pPr algn="l">
              <a:defRPr sz="1100" i="1"/>
            </a:lvl1pPr>
          </a:lstStyle>
          <a:p>
            <a:r>
              <a:rPr lang="en-ZA" dirty="0" smtClean="0"/>
              <a:t>Practical Guide for Subject Advisors</a:t>
            </a:r>
            <a:endParaRPr lang="en-US" dirty="0"/>
          </a:p>
        </p:txBody>
      </p:sp>
      <p:sp>
        <p:nvSpPr>
          <p:cNvPr id="7" name="Slide Number Placeholder 6"/>
          <p:cNvSpPr>
            <a:spLocks noGrp="1"/>
          </p:cNvSpPr>
          <p:nvPr>
            <p:ph type="sldNum" sz="quarter" idx="5"/>
          </p:nvPr>
        </p:nvSpPr>
        <p:spPr>
          <a:xfrm>
            <a:off x="5145087" y="9448403"/>
            <a:ext cx="1139826" cy="497285"/>
          </a:xfrm>
          <a:prstGeom prst="rect">
            <a:avLst/>
          </a:prstGeom>
        </p:spPr>
        <p:txBody>
          <a:bodyPr vert="horz" lIns="92583" tIns="46292" rIns="92583" bIns="46292" rtlCol="0" anchor="t"/>
          <a:lstStyle>
            <a:lvl1pPr algn="r">
              <a:defRPr sz="1100" i="1"/>
            </a:lvl1pPr>
          </a:lstStyle>
          <a:p>
            <a:fld id="{4E93A24C-B7E9-4423-9CF2-DADFC3BA44ED}" type="slidenum">
              <a:rPr lang="en-US" smtClean="0"/>
              <a:pPr/>
              <a:t>‹#›</a:t>
            </a:fld>
            <a:endParaRPr lang="en-US"/>
          </a:p>
        </p:txBody>
      </p:sp>
    </p:spTree>
    <p:extLst>
      <p:ext uri="{BB962C8B-B14F-4D97-AF65-F5344CB8AC3E}">
        <p14:creationId xmlns:p14="http://schemas.microsoft.com/office/powerpoint/2010/main" val="12982484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a:t>
            </a:r>
            <a:r>
              <a:rPr lang="en-US" b="1" dirty="0"/>
              <a:t>min] </a:t>
            </a:r>
            <a:endParaRPr lang="en-US" b="1" dirty="0" smtClean="0"/>
          </a:p>
          <a:p>
            <a:pPr marL="171450" lvl="0" indent="-171450">
              <a:buFont typeface="Arial" panose="020B0604020202020204" pitchFamily="34" charset="0"/>
              <a:buChar char="•"/>
            </a:pPr>
            <a:r>
              <a:rPr lang="en-US" dirty="0" smtClean="0"/>
              <a:t>Please </a:t>
            </a:r>
            <a:r>
              <a:rPr lang="en-US" dirty="0"/>
              <a:t>read the whole workbook before you go through these </a:t>
            </a:r>
            <a:r>
              <a:rPr lang="en-US" dirty="0" smtClean="0"/>
              <a:t>slides</a:t>
            </a:r>
            <a:endParaRPr lang="en-ZA" dirty="0"/>
          </a:p>
          <a:p>
            <a:pPr marL="171450" lvl="0" indent="-171450">
              <a:buFont typeface="Arial" panose="020B0604020202020204" pitchFamily="34" charset="0"/>
              <a:buChar char="•"/>
            </a:pPr>
            <a:r>
              <a:rPr lang="en-US" dirty="0"/>
              <a:t>This year the focus for full ICT schools, is to ensure ICTs are integrated into teaching and learning in the classroom </a:t>
            </a:r>
            <a:endParaRPr lang="en-ZA" dirty="0"/>
          </a:p>
          <a:p>
            <a:pPr marL="171450" lvl="0" indent="-171450">
              <a:buFont typeface="Arial" panose="020B0604020202020204" pitchFamily="34" charset="0"/>
              <a:buChar char="•"/>
            </a:pPr>
            <a:r>
              <a:rPr lang="en-US" dirty="0"/>
              <a:t>Commend these </a:t>
            </a:r>
            <a:r>
              <a:rPr lang="en-US" dirty="0" smtClean="0"/>
              <a:t>Subject Advisors for </a:t>
            </a:r>
            <a:r>
              <a:rPr lang="en-US" dirty="0"/>
              <a:t>the initiative they have made to support this </a:t>
            </a:r>
            <a:r>
              <a:rPr lang="en-US" dirty="0" smtClean="0"/>
              <a:t>process</a:t>
            </a:r>
          </a:p>
          <a:p>
            <a:pPr marL="171450" lvl="0" indent="-171450">
              <a:buFont typeface="Arial" panose="020B0604020202020204" pitchFamily="34" charset="0"/>
              <a:buChar char="•"/>
            </a:pPr>
            <a:r>
              <a:rPr lang="en-US" dirty="0" smtClean="0"/>
              <a:t>Read </a:t>
            </a:r>
            <a:r>
              <a:rPr lang="en-US" dirty="0"/>
              <a:t>the quotation on the slide and discuss what it means in the context of ICT in </a:t>
            </a:r>
            <a:r>
              <a:rPr lang="en-US" dirty="0" smtClean="0"/>
              <a:t>education</a:t>
            </a:r>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fld id="{7E9FE04A-D895-4C84-8731-F795CEF33948}" type="datetime3">
              <a:rPr lang="en-US" smtClean="0">
                <a:solidFill>
                  <a:prstClr val="black"/>
                </a:solidFill>
              </a:rPr>
              <a:p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1: Introduction to School-Based ICT Committees</a:t>
            </a:r>
            <a:endParaRPr lang="en-US" dirty="0">
              <a:solidFill>
                <a:prstClr val="black"/>
              </a:solidFill>
            </a:endParaRPr>
          </a:p>
        </p:txBody>
      </p:sp>
      <p:sp>
        <p:nvSpPr>
          <p:cNvPr id="7" name="Header Placeholder 6"/>
          <p:cNvSpPr>
            <a:spLocks noGrp="1"/>
          </p:cNvSpPr>
          <p:nvPr>
            <p:ph type="hdr" sz="quarter" idx="13"/>
          </p:nvPr>
        </p:nvSpPr>
        <p:spPr/>
        <p:txBody>
          <a:bodyPr/>
          <a:lstStyle/>
          <a:p>
            <a:r>
              <a:rPr lang="en-US" smtClean="0">
                <a:solidFill>
                  <a:prstClr val="black"/>
                </a:solidFill>
              </a:rPr>
              <a:t>School Based ICT Committees</a:t>
            </a:r>
            <a:endParaRPr lang="en-US">
              <a:solidFill>
                <a:prstClr val="black"/>
              </a:solidFill>
            </a:endParaRPr>
          </a:p>
        </p:txBody>
      </p:sp>
    </p:spTree>
    <p:extLst>
      <p:ext uri="{BB962C8B-B14F-4D97-AF65-F5344CB8AC3E}">
        <p14:creationId xmlns:p14="http://schemas.microsoft.com/office/powerpoint/2010/main" val="1514773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Go through the Acronyms and abbreviations which the participants might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10</a:t>
            </a:fld>
            <a:endParaRPr lang="en-US"/>
          </a:p>
        </p:txBody>
      </p:sp>
      <p:sp>
        <p:nvSpPr>
          <p:cNvPr id="5" name="Date Placeholder 4"/>
          <p:cNvSpPr>
            <a:spLocks noGrp="1"/>
          </p:cNvSpPr>
          <p:nvPr>
            <p:ph type="dt" idx="11"/>
          </p:nvPr>
        </p:nvSpPr>
        <p:spPr/>
        <p:txBody>
          <a:bodyPr/>
          <a:lstStyle/>
          <a:p>
            <a:fld id="{A57F3C15-16DD-403C-82E7-2DE4E2FB3342}"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43952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 to the participants the potential of using</a:t>
            </a:r>
            <a:r>
              <a:rPr lang="en-ZA" baseline="0" dirty="0" smtClean="0"/>
              <a:t> ICT in education</a:t>
            </a:r>
          </a:p>
          <a:p>
            <a:pPr marL="173593" indent="-173593">
              <a:buFont typeface="Arial" panose="020B0604020202020204" pitchFamily="34" charset="0"/>
              <a:buChar char="•"/>
            </a:pPr>
            <a:r>
              <a:rPr lang="en-ZA" baseline="0" dirty="0" smtClean="0"/>
              <a:t>Explain what you understand under the term “Subject Advisor”</a:t>
            </a:r>
          </a:p>
          <a:p>
            <a:pPr marL="173593" indent="-173593">
              <a:buFont typeface="Arial" panose="020B0604020202020204" pitchFamily="34" charset="0"/>
              <a:buChar char="•"/>
            </a:pPr>
            <a:r>
              <a:rPr lang="en-ZA" baseline="0" dirty="0" smtClean="0"/>
              <a:t>Give an explanation of the function of the workbook</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7672D6CF-AB00-44C7-9A7D-65D0330B20EA}"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11</a:t>
            </a:fld>
            <a:endParaRPr lang="en-US"/>
          </a:p>
        </p:txBody>
      </p:sp>
    </p:spTree>
    <p:extLst>
      <p:ext uri="{BB962C8B-B14F-4D97-AF65-F5344CB8AC3E}">
        <p14:creationId xmlns:p14="http://schemas.microsoft.com/office/powerpoint/2010/main" val="3569225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a:t>
            </a:r>
            <a:r>
              <a:rPr lang="en-ZA" baseline="0" dirty="0" smtClean="0"/>
              <a:t> to the participants the key responsibilities of a Subject Advisor and highlight the benefits thereof</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22E3087-F809-44D4-8AF6-6D64B9FBBDB0}"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12</a:t>
            </a:fld>
            <a:endParaRPr lang="en-US"/>
          </a:p>
        </p:txBody>
      </p:sp>
    </p:spTree>
    <p:extLst>
      <p:ext uri="{BB962C8B-B14F-4D97-AF65-F5344CB8AC3E}">
        <p14:creationId xmlns:p14="http://schemas.microsoft.com/office/powerpoint/2010/main" val="4195610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2BBE053D-30C7-4335-81BC-EAF6EEA612DD}"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smtClean="0"/>
              <a:t>Practical Guide for Subject Advisors</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13</a:t>
            </a:fld>
            <a:endParaRPr lang="en-US"/>
          </a:p>
        </p:txBody>
      </p:sp>
    </p:spTree>
    <p:extLst>
      <p:ext uri="{BB962C8B-B14F-4D97-AF65-F5344CB8AC3E}">
        <p14:creationId xmlns:p14="http://schemas.microsoft.com/office/powerpoint/2010/main" val="1669760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07267355-E40F-443F-8E64-B6748CF6E9F9}"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14</a:t>
            </a:fld>
            <a:endParaRPr lang="en-US"/>
          </a:p>
        </p:txBody>
      </p:sp>
    </p:spTree>
    <p:extLst>
      <p:ext uri="{BB962C8B-B14F-4D97-AF65-F5344CB8AC3E}">
        <p14:creationId xmlns:p14="http://schemas.microsoft.com/office/powerpoint/2010/main" val="232470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Read through the bullets and discuss them on the next slide</a:t>
            </a:r>
          </a:p>
          <a:p>
            <a:pPr marL="173593" indent="-173593">
              <a:buFont typeface="Arial" panose="020B0604020202020204" pitchFamily="34" charset="0"/>
              <a:buChar char="•"/>
            </a:pPr>
            <a:r>
              <a:rPr lang="en-ZA" sz="1200" kern="1200" dirty="0" smtClean="0">
                <a:solidFill>
                  <a:schemeClr val="tx1"/>
                </a:solidFill>
                <a:effectLst/>
                <a:latin typeface="+mn-lt"/>
                <a:ea typeface="+mn-ea"/>
                <a:cs typeface="+mn-cs"/>
              </a:rPr>
              <a:t>Learner and Teacher Support Material (LTSM)</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EAFF2D2-5B06-43A3-940E-464D8E1B35A7}"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15</a:t>
            </a:fld>
            <a:endParaRPr lang="en-US"/>
          </a:p>
        </p:txBody>
      </p:sp>
    </p:spTree>
    <p:extLst>
      <p:ext uri="{BB962C8B-B14F-4D97-AF65-F5344CB8AC3E}">
        <p14:creationId xmlns:p14="http://schemas.microsoft.com/office/powerpoint/2010/main" val="2803820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EE0F6C9-28AC-4AB3-9E1C-68E5BFC06A51}"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16</a:t>
            </a:fld>
            <a:endParaRPr lang="en-US"/>
          </a:p>
        </p:txBody>
      </p:sp>
    </p:spTree>
    <p:extLst>
      <p:ext uri="{BB962C8B-B14F-4D97-AF65-F5344CB8AC3E}">
        <p14:creationId xmlns:p14="http://schemas.microsoft.com/office/powerpoint/2010/main" val="1433748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11 of their workbooks</a:t>
            </a:r>
          </a:p>
          <a:p>
            <a:pPr marL="173593" indent="-173593">
              <a:buFont typeface="Arial" panose="020B0604020202020204" pitchFamily="34" charset="0"/>
              <a:buChar char="•"/>
            </a:pPr>
            <a:r>
              <a:rPr lang="en-ZA" baseline="0" dirty="0" smtClean="0"/>
              <a:t>Let them do Activity 1.1</a:t>
            </a:r>
          </a:p>
          <a:p>
            <a:pPr marL="173593" indent="-173593">
              <a:buFont typeface="Arial" panose="020B0604020202020204" pitchFamily="34" charset="0"/>
              <a:buChar char="•"/>
            </a:pPr>
            <a:r>
              <a:rPr lang="en-ZA" baseline="0" dirty="0" smtClean="0"/>
              <a:t>They must share their ideas with the other participants</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AC08BD79-8B8F-450C-A811-3F7AE4221B9B}"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17</a:t>
            </a:fld>
            <a:endParaRPr lang="en-US"/>
          </a:p>
        </p:txBody>
      </p:sp>
    </p:spTree>
    <p:extLst>
      <p:ext uri="{BB962C8B-B14F-4D97-AF65-F5344CB8AC3E}">
        <p14:creationId xmlns:p14="http://schemas.microsoft.com/office/powerpoint/2010/main" val="1044646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11 of their workbooks</a:t>
            </a:r>
          </a:p>
          <a:p>
            <a:pPr marL="173593" indent="-173593">
              <a:buFont typeface="Arial" panose="020B0604020202020204" pitchFamily="34" charset="0"/>
              <a:buChar char="•"/>
            </a:pPr>
            <a:r>
              <a:rPr lang="en-ZA" baseline="0" dirty="0" smtClean="0"/>
              <a:t>Let them do Activity 1.2</a:t>
            </a:r>
          </a:p>
          <a:p>
            <a:pPr marL="173593" indent="-173593">
              <a:buFont typeface="Arial" panose="020B0604020202020204" pitchFamily="34" charset="0"/>
              <a:buChar char="•"/>
            </a:pPr>
            <a:r>
              <a:rPr lang="en-ZA" baseline="0" dirty="0" smtClean="0"/>
              <a:t>They must share their ideas with the other participants</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C96B4154-9170-4926-927D-3EB2FC8865DB}"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18</a:t>
            </a:fld>
            <a:endParaRPr lang="en-US"/>
          </a:p>
        </p:txBody>
      </p:sp>
    </p:spTree>
    <p:extLst>
      <p:ext uri="{BB962C8B-B14F-4D97-AF65-F5344CB8AC3E}">
        <p14:creationId xmlns:p14="http://schemas.microsoft.com/office/powerpoint/2010/main" val="216715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[20 min]</a:t>
            </a:r>
            <a:endParaRPr lang="en-ZA" dirty="0" smtClean="0"/>
          </a:p>
          <a:p>
            <a:pPr marL="173593" indent="-173593">
              <a:buFont typeface="Arial" panose="020B0604020202020204" pitchFamily="34" charset="0"/>
              <a:buChar char="•"/>
            </a:pPr>
            <a:r>
              <a:rPr lang="en-ZA" dirty="0" smtClean="0"/>
              <a:t>Open the White Paper on e-Education (2003)</a:t>
            </a:r>
          </a:p>
          <a:p>
            <a:pPr marL="173593" indent="-173593">
              <a:buFont typeface="Arial" panose="020B0604020202020204" pitchFamily="34" charset="0"/>
              <a:buChar char="•"/>
            </a:pPr>
            <a:r>
              <a:rPr lang="en-ZA" dirty="0" smtClean="0"/>
              <a:t>Turn page 14 and discuss with the participants:</a:t>
            </a:r>
          </a:p>
          <a:p>
            <a:pPr marL="636508" lvl="1" indent="-173593">
              <a:buFont typeface="Arial" panose="020B0604020202020204" pitchFamily="34" charset="0"/>
              <a:buChar char="•"/>
            </a:pPr>
            <a:r>
              <a:rPr lang="en-ZA" i="1" dirty="0"/>
              <a:t>“e-Education is more than developing computer literacy and the skills necessary to operate various types of information and communication technologies. It is the ability to: </a:t>
            </a:r>
            <a:endParaRPr lang="en-ZA" dirty="0"/>
          </a:p>
          <a:p>
            <a:pPr marL="636508" lvl="1" indent="-173593">
              <a:buFont typeface="Arial" panose="020B0604020202020204" pitchFamily="34" charset="0"/>
              <a:buChar char="•"/>
            </a:pPr>
            <a:r>
              <a:rPr lang="en-GB" i="1" dirty="0"/>
              <a:t>apply ICT skills to access, analyse, evaluate, integrate, present and communicate information;</a:t>
            </a:r>
            <a:endParaRPr lang="en-ZA" dirty="0"/>
          </a:p>
          <a:p>
            <a:pPr marL="636508" lvl="1" indent="-173593">
              <a:buFont typeface="Arial" panose="020B0604020202020204" pitchFamily="34" charset="0"/>
              <a:buChar char="•"/>
            </a:pPr>
            <a:r>
              <a:rPr lang="en-GB" i="1" dirty="0"/>
              <a:t>create knowledge and new information by adapting, applying, designing, inventing and authoring information; and </a:t>
            </a:r>
            <a:endParaRPr lang="en-ZA" dirty="0"/>
          </a:p>
          <a:p>
            <a:pPr marL="636508" lvl="1" indent="-173593">
              <a:buFont typeface="Arial" panose="020B0604020202020204" pitchFamily="34" charset="0"/>
              <a:buChar char="•"/>
            </a:pPr>
            <a:r>
              <a:rPr lang="en-ZA" i="1" dirty="0"/>
              <a:t>function in a knowledge society by using appropriate technology and mastering communication and collaboration skills”</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AB8B2806-3842-4A3A-BC70-5D92F604C3A2}"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19</a:t>
            </a:fld>
            <a:endParaRPr lang="en-US"/>
          </a:p>
        </p:txBody>
      </p:sp>
    </p:spTree>
    <p:extLst>
      <p:ext uri="{BB962C8B-B14F-4D97-AF65-F5344CB8AC3E}">
        <p14:creationId xmlns:p14="http://schemas.microsoft.com/office/powerpoint/2010/main" val="99334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min]</a:t>
            </a:r>
          </a:p>
          <a:p>
            <a:pPr marL="171450" lvl="0" indent="-171450">
              <a:buFont typeface="Arial" panose="020B0604020202020204" pitchFamily="34" charset="0"/>
              <a:buChar char="•"/>
            </a:pPr>
            <a:r>
              <a:rPr lang="en-US" b="1" dirty="0" smtClean="0"/>
              <a:t> </a:t>
            </a:r>
            <a:r>
              <a:rPr lang="en-ZA" dirty="0"/>
              <a:t>Discuss the program of the day with the </a:t>
            </a:r>
            <a:r>
              <a:rPr lang="en-ZA" dirty="0" smtClean="0"/>
              <a:t>participants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kern="1200" dirty="0" smtClean="0">
                <a:solidFill>
                  <a:schemeClr val="tx1"/>
                </a:solidFill>
                <a:effectLst/>
                <a:latin typeface="+mn-lt"/>
                <a:ea typeface="+mn-ea"/>
                <a:cs typeface="+mn-cs"/>
              </a:rPr>
              <a:t>Module 1 will take 4.35 hours excluding tea and Lunch breaks</a:t>
            </a: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2</a:t>
            </a:fld>
            <a:endParaRPr lang="en-US"/>
          </a:p>
        </p:txBody>
      </p:sp>
      <p:sp>
        <p:nvSpPr>
          <p:cNvPr id="5" name="Date Placeholder 4"/>
          <p:cNvSpPr>
            <a:spLocks noGrp="1"/>
          </p:cNvSpPr>
          <p:nvPr>
            <p:ph type="dt" idx="11"/>
          </p:nvPr>
        </p:nvSpPr>
        <p:spPr/>
        <p:txBody>
          <a:bodyPr/>
          <a:lstStyle/>
          <a:p>
            <a:fld id="{E2684376-2697-4906-B576-E137A9D3CFD3}"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2430700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Further explanation of the bullets on slide 14</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A99FD69E-2B3E-42CB-98D4-E5B75BC63FD2}"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20</a:t>
            </a:fld>
            <a:endParaRPr lang="en-US"/>
          </a:p>
        </p:txBody>
      </p:sp>
    </p:spTree>
    <p:extLst>
      <p:ext uri="{BB962C8B-B14F-4D97-AF65-F5344CB8AC3E}">
        <p14:creationId xmlns:p14="http://schemas.microsoft.com/office/powerpoint/2010/main" val="81133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1450" indent="-171450">
              <a:buFont typeface="Arial" panose="020B0604020202020204" pitchFamily="34" charset="0"/>
              <a:buChar char="•"/>
            </a:pPr>
            <a:r>
              <a:rPr lang="en-ZA" dirty="0" smtClean="0"/>
              <a:t>Read through </a:t>
            </a:r>
            <a:r>
              <a:rPr lang="en-ZA" dirty="0" err="1" smtClean="0"/>
              <a:t>Kozma’s</a:t>
            </a:r>
            <a:r>
              <a:rPr lang="en-ZA" dirty="0" smtClean="0"/>
              <a:t> advocacy</a:t>
            </a:r>
          </a:p>
          <a:p>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D061FBF9-4C56-4114-B82B-8D11DD69499C}"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21</a:t>
            </a:fld>
            <a:endParaRPr lang="en-US"/>
          </a:p>
        </p:txBody>
      </p:sp>
    </p:spTree>
    <p:extLst>
      <p:ext uri="{BB962C8B-B14F-4D97-AF65-F5344CB8AC3E}">
        <p14:creationId xmlns:p14="http://schemas.microsoft.com/office/powerpoint/2010/main" val="2913045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You will notice that there are bullets highlighted in yellow in the extracts from the two policies. </a:t>
            </a:r>
          </a:p>
          <a:p>
            <a:pPr marL="173593" indent="-173593">
              <a:buFont typeface="Arial" panose="020B0604020202020204" pitchFamily="34" charset="0"/>
              <a:buChar char="•"/>
            </a:pPr>
            <a:r>
              <a:rPr lang="en-ZA" dirty="0"/>
              <a:t>If you read them again, you will notice there is something common about them. </a:t>
            </a:r>
          </a:p>
          <a:p>
            <a:pPr marL="173593" indent="-173593">
              <a:buFont typeface="Arial" panose="020B0604020202020204" pitchFamily="34" charset="0"/>
              <a:buChar char="•"/>
            </a:pPr>
            <a:r>
              <a:rPr lang="en-ZA" dirty="0"/>
              <a:t>The National Curriculum goal aims at producing a learner that is able to interact effectively using different modes. </a:t>
            </a:r>
          </a:p>
          <a:p>
            <a:pPr marL="173593" indent="-173593">
              <a:buFont typeface="Arial" panose="020B0604020202020204" pitchFamily="34" charset="0"/>
              <a:buChar char="•"/>
            </a:pPr>
            <a:r>
              <a:rPr lang="en-ZA" dirty="0"/>
              <a:t>A digital device like a tablet or a computer has abilities (affordances) that provide these modes at any given time. </a:t>
            </a:r>
          </a:p>
          <a:p>
            <a:pPr marL="173593" indent="-173593">
              <a:buFont typeface="Arial" panose="020B0604020202020204" pitchFamily="34" charset="0"/>
              <a:buChar char="•"/>
            </a:pPr>
            <a:r>
              <a:rPr lang="en-ZA" dirty="0"/>
              <a:t>On the other hand, The White Paper on e-Education makes explicit the importance of acquiring these skills. </a:t>
            </a:r>
          </a:p>
          <a:p>
            <a:pPr marL="173593" indent="-173593">
              <a:buFont typeface="Arial" panose="020B0604020202020204" pitchFamily="34" charset="0"/>
              <a:buChar char="•"/>
            </a:pPr>
            <a:r>
              <a:rPr lang="en-ZA" dirty="0"/>
              <a:t>These two documents talk the same language and should be used together for relevant and valuable use of ICTs in the classroom</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2047258F-2CE7-41BF-995C-80F5A9CA11D5}"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22</a:t>
            </a:fld>
            <a:endParaRPr lang="en-US"/>
          </a:p>
        </p:txBody>
      </p:sp>
    </p:spTree>
    <p:extLst>
      <p:ext uri="{BB962C8B-B14F-4D97-AF65-F5344CB8AC3E}">
        <p14:creationId xmlns:p14="http://schemas.microsoft.com/office/powerpoint/2010/main" val="39738873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p>
          <a:p>
            <a:r>
              <a:rPr lang="en-ZA" dirty="0" smtClean="0"/>
              <a:t>This </a:t>
            </a:r>
            <a:r>
              <a:rPr lang="en-ZA" dirty="0"/>
              <a:t>is evidence </a:t>
            </a:r>
            <a:r>
              <a:rPr lang="en-ZA" dirty="0" smtClean="0"/>
              <a:t>then, that </a:t>
            </a:r>
            <a:r>
              <a:rPr lang="en-ZA" dirty="0"/>
              <a:t>ICT usage for teaching and learning were at lower levels in this province. </a:t>
            </a:r>
          </a:p>
          <a:p>
            <a:pPr marL="173593" indent="-173593">
              <a:buFont typeface="Arial" panose="020B0604020202020204" pitchFamily="34" charset="0"/>
              <a:buChar char="•"/>
            </a:pPr>
            <a:r>
              <a:rPr lang="en-ZA" dirty="0"/>
              <a:t>However six years after the publication of these results, changes have been made in the level of adoption especially in schools involved in the ICT project. </a:t>
            </a:r>
          </a:p>
          <a:p>
            <a:pPr marL="173593" indent="-173593">
              <a:buFont typeface="Arial" panose="020B0604020202020204" pitchFamily="34" charset="0"/>
              <a:buChar char="•"/>
            </a:pPr>
            <a:r>
              <a:rPr lang="en-ZA" dirty="0"/>
              <a:t>What is of concern though is how these devices are used after training and onsite support offered in schools and some classrooms. </a:t>
            </a:r>
          </a:p>
          <a:p>
            <a:pPr marL="173593" indent="-173593">
              <a:buFont typeface="Arial" panose="020B0604020202020204" pitchFamily="34" charset="0"/>
              <a:buChar char="•"/>
            </a:pPr>
            <a:r>
              <a:rPr lang="en-ZA" dirty="0"/>
              <a:t>Your role as a guide to the delivery of the curriculum through these digital devices is critical in ensuring teachers adopt the use of ICTs and when they do, teaching and learning is not disrupted but enhanced</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0E9BAE37-03A8-4FE5-8786-59C9A00D85F9}"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23</a:t>
            </a:fld>
            <a:endParaRPr lang="en-US"/>
          </a:p>
        </p:txBody>
      </p:sp>
    </p:spTree>
    <p:extLst>
      <p:ext uri="{BB962C8B-B14F-4D97-AF65-F5344CB8AC3E}">
        <p14:creationId xmlns:p14="http://schemas.microsoft.com/office/powerpoint/2010/main" val="1074624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15 of their workbooks</a:t>
            </a:r>
          </a:p>
          <a:p>
            <a:pPr marL="173593" indent="-173593">
              <a:buFont typeface="Arial" panose="020B0604020202020204" pitchFamily="34" charset="0"/>
              <a:buChar char="•"/>
            </a:pPr>
            <a:r>
              <a:rPr lang="en-ZA" baseline="0" dirty="0" smtClean="0"/>
              <a:t>Let them do Activity 1.3</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B854219E-DD45-4F9E-9A58-98A6AB77B443}"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3438922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Discuss the image on page 16 of the workbooks</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CB905DEC-DA68-4789-89FF-AD484E3F23B5}"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25</a:t>
            </a:fld>
            <a:endParaRPr lang="en-US"/>
          </a:p>
        </p:txBody>
      </p:sp>
    </p:spTree>
    <p:extLst>
      <p:ext uri="{BB962C8B-B14F-4D97-AF65-F5344CB8AC3E}">
        <p14:creationId xmlns:p14="http://schemas.microsoft.com/office/powerpoint/2010/main" val="24645699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17 of their workbooks</a:t>
            </a:r>
          </a:p>
          <a:p>
            <a:pPr marL="173593" indent="-173593">
              <a:buFont typeface="Arial" panose="020B0604020202020204" pitchFamily="34" charset="0"/>
              <a:buChar char="•"/>
            </a:pPr>
            <a:r>
              <a:rPr lang="en-ZA" baseline="0" dirty="0" smtClean="0"/>
              <a:t>Let them do Activity 1.4</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10BA4FC7-4B6A-44CC-9622-1AB735D39FD7}"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421256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Follow the website https://www.sace.org.za/</a:t>
            </a:r>
            <a:r>
              <a:rPr lang="en-ZA" baseline="0" dirty="0" smtClean="0"/>
              <a:t>  and discuss with the participants</a:t>
            </a:r>
          </a:p>
          <a:p>
            <a:pPr marL="173593" indent="-173593">
              <a:buFont typeface="Arial" panose="020B0604020202020204" pitchFamily="34" charset="0"/>
              <a:buChar char="•"/>
            </a:pPr>
            <a:r>
              <a:rPr lang="en-ZA" baseline="0" dirty="0" smtClean="0"/>
              <a:t>Also refer to District toolkit page 14 for links to SACE approved CPD online opportunities.</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D4BE4DC8-9D06-4895-A655-9958BCDDA28C}"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27</a:t>
            </a:fld>
            <a:endParaRPr lang="en-US"/>
          </a:p>
        </p:txBody>
      </p:sp>
    </p:spTree>
    <p:extLst>
      <p:ext uri="{BB962C8B-B14F-4D97-AF65-F5344CB8AC3E}">
        <p14:creationId xmlns:p14="http://schemas.microsoft.com/office/powerpoint/2010/main" val="28264085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The following image is from the Integrated Strategic Planning Framework for Teacher Education and Development in South Africa: 2011-2025 (2011:8) which is a product of the 2009 Summit that resulted in a “Declaration that called for the development of a new, strengthened, integrated national Plan for teacher development in South Africa” (2011)</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70C310B3-FFA4-4580-A735-C90D844F1A04}"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28</a:t>
            </a:fld>
            <a:endParaRPr lang="en-US"/>
          </a:p>
        </p:txBody>
      </p:sp>
    </p:spTree>
    <p:extLst>
      <p:ext uri="{BB962C8B-B14F-4D97-AF65-F5344CB8AC3E}">
        <p14:creationId xmlns:p14="http://schemas.microsoft.com/office/powerpoint/2010/main" val="206449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The image presents a process you can follow in your attempt to promote the professional development of teachers under your care. </a:t>
            </a:r>
          </a:p>
          <a:p>
            <a:pPr marL="173593" indent="-173593">
              <a:buFont typeface="Arial" panose="020B0604020202020204" pitchFamily="34" charset="0"/>
              <a:buChar char="•"/>
            </a:pPr>
            <a:r>
              <a:rPr lang="en-ZA" dirty="0"/>
              <a:t>The SACE site also offers information and guidance on how the Integrated Quality Management System (IQMS) can be used to inform the Continuous Professional Teacher Development (CPTD). </a:t>
            </a:r>
          </a:p>
          <a:p>
            <a:pPr marL="173593" indent="-173593">
              <a:buFont typeface="Arial" panose="020B0604020202020204" pitchFamily="34" charset="0"/>
              <a:buChar char="•"/>
            </a:pPr>
            <a:r>
              <a:rPr lang="en-ZA" dirty="0"/>
              <a:t>This model is accessed from the CPTD link on the menu on the SACE site </a:t>
            </a:r>
            <a:r>
              <a:rPr lang="en-ZA" dirty="0" smtClean="0"/>
              <a:t>that outlines </a:t>
            </a:r>
            <a:r>
              <a:rPr lang="en-ZA" dirty="0"/>
              <a:t>the purpose of the two systems that should work together to promote teacher professional development</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8E0B766-3C47-449A-8B20-0BEC4028A157}"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29</a:t>
            </a:fld>
            <a:endParaRPr lang="en-US"/>
          </a:p>
        </p:txBody>
      </p:sp>
    </p:spTree>
    <p:extLst>
      <p:ext uri="{BB962C8B-B14F-4D97-AF65-F5344CB8AC3E}">
        <p14:creationId xmlns:p14="http://schemas.microsoft.com/office/powerpoint/2010/main" val="4292578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1450" lvl="0" indent="-171450">
              <a:buFont typeface="Arial" panose="020B0604020202020204" pitchFamily="34" charset="0"/>
              <a:buChar char="•"/>
            </a:pPr>
            <a:r>
              <a:rPr lang="en-US" dirty="0" smtClean="0"/>
              <a:t>Remind </a:t>
            </a:r>
            <a:r>
              <a:rPr lang="en-US" dirty="0"/>
              <a:t>the participants that this applies to all </a:t>
            </a:r>
            <a:r>
              <a:rPr lang="en-US" dirty="0" smtClean="0"/>
              <a:t>Matthew </a:t>
            </a:r>
            <a:r>
              <a:rPr lang="en-US" dirty="0"/>
              <a:t>Goniwe School of Leadership and Governance materials they receive. They must comply. </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3</a:t>
            </a:fld>
            <a:endParaRPr lang="en-US"/>
          </a:p>
        </p:txBody>
      </p:sp>
      <p:sp>
        <p:nvSpPr>
          <p:cNvPr id="5" name="Date Placeholder 4"/>
          <p:cNvSpPr>
            <a:spLocks noGrp="1"/>
          </p:cNvSpPr>
          <p:nvPr>
            <p:ph type="dt" idx="11"/>
          </p:nvPr>
        </p:nvSpPr>
        <p:spPr/>
        <p:txBody>
          <a:bodyPr/>
          <a:lstStyle/>
          <a:p>
            <a:fld id="{EC32AFD2-48B0-484A-9577-0FE833D5A076}"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628623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Explain to the participants that this is a quality that you will need as a curriculum specialist considering the GDE vision and statement that follow</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58E5C5CC-33AA-4D4C-9BC8-FDA226DF678A}"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30</a:t>
            </a:fld>
            <a:endParaRPr lang="en-US"/>
          </a:p>
        </p:txBody>
      </p:sp>
    </p:spTree>
    <p:extLst>
      <p:ext uri="{BB962C8B-B14F-4D97-AF65-F5344CB8AC3E}">
        <p14:creationId xmlns:p14="http://schemas.microsoft.com/office/powerpoint/2010/main" val="33178648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Read through the Vision and Mission statements</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633716CE-26BE-463E-BBD9-CE1468CFEBC0}"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31</a:t>
            </a:fld>
            <a:endParaRPr lang="en-US"/>
          </a:p>
        </p:txBody>
      </p:sp>
    </p:spTree>
    <p:extLst>
      <p:ext uri="{BB962C8B-B14F-4D97-AF65-F5344CB8AC3E}">
        <p14:creationId xmlns:p14="http://schemas.microsoft.com/office/powerpoint/2010/main" val="6719026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It is evident that in order to be relevant in this province, your ICT knowledge and skills are no longer a choice if equity and quality that the GDE is promoting will be achieved. This calls for modernisation of whatever system you use to perform </a:t>
            </a:r>
            <a:r>
              <a:rPr lang="en-ZA" dirty="0" smtClean="0"/>
              <a:t>your </a:t>
            </a:r>
            <a:r>
              <a:rPr lang="en-ZA" dirty="0"/>
              <a:t>duties by,  </a:t>
            </a:r>
          </a:p>
          <a:p>
            <a:pPr marL="636508" lvl="1" indent="-173593">
              <a:buFont typeface="Arial" panose="020B0604020202020204" pitchFamily="34" charset="0"/>
              <a:buChar char="•"/>
            </a:pPr>
            <a:r>
              <a:rPr lang="en-GB" dirty="0"/>
              <a:t>Informing schools about national and provincial policies, and assisting schools to implement them appropriately;</a:t>
            </a:r>
            <a:endParaRPr lang="en-ZA" dirty="0"/>
          </a:p>
          <a:p>
            <a:pPr marL="636508" lvl="1" indent="-173593">
              <a:buFont typeface="Arial" panose="020B0604020202020204" pitchFamily="34" charset="0"/>
              <a:buChar char="•"/>
            </a:pPr>
            <a:r>
              <a:rPr lang="en-GB" dirty="0"/>
              <a:t>Managing curriculum support including consultation with and advice to teachers, facilitating inclusive education and reporting on school visits;</a:t>
            </a:r>
            <a:endParaRPr lang="en-ZA" dirty="0"/>
          </a:p>
          <a:p>
            <a:pPr marL="636508" lvl="1" indent="-173593">
              <a:buFont typeface="Arial" panose="020B0604020202020204" pitchFamily="34" charset="0"/>
              <a:buChar char="•"/>
            </a:pPr>
            <a:r>
              <a:rPr lang="en-ZA" dirty="0"/>
              <a:t>Promoting and organising provision of professional development of educators in co-operation with the South African Council for Educators (SACE); and </a:t>
            </a:r>
          </a:p>
          <a:p>
            <a:pPr marL="636508" lvl="1" indent="-173593">
              <a:buFont typeface="Arial" panose="020B0604020202020204" pitchFamily="34" charset="0"/>
              <a:buChar char="•"/>
            </a:pPr>
            <a:r>
              <a:rPr lang="en-ZA" dirty="0"/>
              <a:t>Providing correct and timely Learner and Teacher Support Material (LTSM)</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99D6662B-27B2-438C-938A-5CBEE13D8563}"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32</a:t>
            </a:fld>
            <a:endParaRPr lang="en-US"/>
          </a:p>
        </p:txBody>
      </p:sp>
    </p:spTree>
    <p:extLst>
      <p:ext uri="{BB962C8B-B14F-4D97-AF65-F5344CB8AC3E}">
        <p14:creationId xmlns:p14="http://schemas.microsoft.com/office/powerpoint/2010/main" val="17586513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1244600"/>
            <a:ext cx="4473575" cy="3355975"/>
          </a:xfrm>
        </p:spPr>
      </p:sp>
      <p:sp>
        <p:nvSpPr>
          <p:cNvPr id="3" name="Notes Placeholder 2"/>
          <p:cNvSpPr>
            <a:spLocks noGrp="1"/>
          </p:cNvSpPr>
          <p:nvPr>
            <p:ph type="body" idx="1"/>
          </p:nvPr>
        </p:nvSpPr>
        <p:spPr/>
        <p:txBody>
          <a:bodyPr/>
          <a:lstStyle/>
          <a:p>
            <a:pPr defTabSz="925830">
              <a:defRPr/>
            </a:pPr>
            <a:r>
              <a:rPr lang="en-US" b="1" dirty="0" smtClean="0"/>
              <a:t>[5 min]</a:t>
            </a:r>
            <a:endParaRPr lang="en-ZA" dirty="0" smtClean="0"/>
          </a:p>
          <a:p>
            <a:pPr marL="173593" indent="-173593">
              <a:buFont typeface="Arial" panose="020B0604020202020204" pitchFamily="34" charset="0"/>
              <a:buChar char="•"/>
            </a:pPr>
            <a:r>
              <a:rPr lang="en-US" dirty="0" smtClean="0"/>
              <a:t>Thank the Subject Advisors</a:t>
            </a:r>
            <a:r>
              <a:rPr lang="en-US" baseline="0" dirty="0" smtClean="0"/>
              <a:t> </a:t>
            </a:r>
            <a:r>
              <a:rPr lang="en-US" dirty="0" smtClean="0"/>
              <a:t>for taking part in this training</a:t>
            </a:r>
          </a:p>
          <a:p>
            <a:pPr marL="173593" indent="-17359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19117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Describe the purpose of the program to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4</a:t>
            </a:fld>
            <a:endParaRPr lang="en-US"/>
          </a:p>
        </p:txBody>
      </p:sp>
      <p:sp>
        <p:nvSpPr>
          <p:cNvPr id="5" name="Date Placeholder 4"/>
          <p:cNvSpPr>
            <a:spLocks noGrp="1"/>
          </p:cNvSpPr>
          <p:nvPr>
            <p:ph type="dt" idx="11"/>
          </p:nvPr>
        </p:nvSpPr>
        <p:spPr/>
        <p:txBody>
          <a:bodyPr/>
          <a:lstStyle/>
          <a:p>
            <a:fld id="{B62F30BD-449F-4B11-8485-88FC05C92C1F}"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00142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Discuss the Learning  Outcomes with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5</a:t>
            </a:fld>
            <a:endParaRPr lang="en-US"/>
          </a:p>
        </p:txBody>
      </p:sp>
      <p:sp>
        <p:nvSpPr>
          <p:cNvPr id="5" name="Date Placeholder 4"/>
          <p:cNvSpPr>
            <a:spLocks noGrp="1"/>
          </p:cNvSpPr>
          <p:nvPr>
            <p:ph type="dt" idx="11"/>
          </p:nvPr>
        </p:nvSpPr>
        <p:spPr/>
        <p:txBody>
          <a:bodyPr/>
          <a:lstStyle/>
          <a:p>
            <a:fld id="{D5707346-8B29-4B99-99EA-82280B414228}"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05703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ZA" dirty="0"/>
              <a:t>MGSLG uses the above framework for all its teacher professional development as an effort to promote continuous learning for its trainees. </a:t>
            </a:r>
          </a:p>
          <a:p>
            <a:pPr marL="173593" indent="-173593">
              <a:buFont typeface="Arial" panose="020B0604020202020204" pitchFamily="34" charset="0"/>
              <a:buChar char="•"/>
            </a:pPr>
            <a:r>
              <a:rPr lang="en-ZA" dirty="0"/>
              <a:t>On the right hand side of the model above, the trainer presents the theory and this is where concepts are introduced and explained. </a:t>
            </a:r>
          </a:p>
          <a:p>
            <a:pPr marL="173593" indent="-173593">
              <a:buFont typeface="Arial" panose="020B0604020202020204" pitchFamily="34" charset="0"/>
              <a:buChar char="•"/>
            </a:pPr>
            <a:r>
              <a:rPr lang="en-ZA" dirty="0"/>
              <a:t>Interaction at this level is encouraged to facilitate learning environments where learners actively participate in the learning experience. </a:t>
            </a:r>
          </a:p>
          <a:p>
            <a:pPr marL="173593" indent="-173593">
              <a:buFont typeface="Arial" panose="020B0604020202020204" pitchFamily="34" charset="0"/>
              <a:buChar char="•"/>
            </a:pPr>
            <a:r>
              <a:rPr lang="en-ZA" dirty="0"/>
              <a:t>This should occupy 10% of the time allocated for the training. </a:t>
            </a:r>
          </a:p>
          <a:p>
            <a:pPr marL="173593" indent="-173593">
              <a:buFont typeface="Arial" panose="020B0604020202020204" pitchFamily="34" charset="0"/>
              <a:buChar char="•"/>
            </a:pPr>
            <a:r>
              <a:rPr lang="en-ZA" dirty="0"/>
              <a:t>In the middle, is the practical part where learners actually practice what they have learnt in simulated or real life experiences? </a:t>
            </a:r>
          </a:p>
          <a:p>
            <a:pPr marL="173593" indent="-173593">
              <a:buFont typeface="Arial" panose="020B0604020202020204" pitchFamily="34" charset="0"/>
              <a:buChar char="•"/>
            </a:pPr>
            <a:r>
              <a:rPr lang="en-ZA" dirty="0"/>
              <a:t>Lastly, the trainee adopts the knowledge and skills in their work environment and integrates these into their practice</a:t>
            </a:r>
          </a:p>
        </p:txBody>
      </p:sp>
      <p:sp>
        <p:nvSpPr>
          <p:cNvPr id="4" name="Slide Number Placeholder 3"/>
          <p:cNvSpPr>
            <a:spLocks noGrp="1"/>
          </p:cNvSpPr>
          <p:nvPr>
            <p:ph type="sldNum" sz="quarter" idx="10"/>
          </p:nvPr>
        </p:nvSpPr>
        <p:spPr/>
        <p:txBody>
          <a:bodyPr/>
          <a:lstStyle/>
          <a:p>
            <a:fld id="{4E93A24C-B7E9-4423-9CF2-DADFC3BA44ED}" type="slidenum">
              <a:rPr lang="en-US" smtClean="0"/>
              <a:pPr/>
              <a:t>6</a:t>
            </a:fld>
            <a:endParaRPr lang="en-US"/>
          </a:p>
        </p:txBody>
      </p:sp>
      <p:sp>
        <p:nvSpPr>
          <p:cNvPr id="5" name="Date Placeholder 4"/>
          <p:cNvSpPr>
            <a:spLocks noGrp="1"/>
          </p:cNvSpPr>
          <p:nvPr>
            <p:ph type="dt" idx="11"/>
          </p:nvPr>
        </p:nvSpPr>
        <p:spPr/>
        <p:txBody>
          <a:bodyPr/>
          <a:lstStyle/>
          <a:p>
            <a:fld id="{AC66579B-C380-458C-AF78-C15051376736}"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542928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[4 min]</a:t>
            </a:r>
          </a:p>
          <a:p>
            <a:pPr marL="173593" indent="-173593">
              <a:buFont typeface="Arial" panose="020B0604020202020204" pitchFamily="34" charset="0"/>
              <a:buChar char="•"/>
            </a:pPr>
            <a:r>
              <a:rPr lang="en-US" dirty="0"/>
              <a:t>Discuss the different modules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7</a:t>
            </a:fld>
            <a:endParaRPr lang="en-US"/>
          </a:p>
        </p:txBody>
      </p:sp>
      <p:sp>
        <p:nvSpPr>
          <p:cNvPr id="5" name="Date Placeholder 4"/>
          <p:cNvSpPr>
            <a:spLocks noGrp="1"/>
          </p:cNvSpPr>
          <p:nvPr>
            <p:ph type="dt" idx="11"/>
          </p:nvPr>
        </p:nvSpPr>
        <p:spPr/>
        <p:txBody>
          <a:bodyPr/>
          <a:lstStyle/>
          <a:p>
            <a:fld id="{8FD5A756-CFF5-473C-A498-B411F2D96AF0}"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764702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a:t>
            </a:r>
            <a:r>
              <a:rPr lang="en-US" dirty="0" smtClean="0"/>
              <a:t>through </a:t>
            </a:r>
            <a:r>
              <a:rPr lang="en-US" dirty="0"/>
              <a:t>the table and explain the notional hours to the participants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8</a:t>
            </a:fld>
            <a:endParaRPr lang="en-US"/>
          </a:p>
        </p:txBody>
      </p:sp>
      <p:sp>
        <p:nvSpPr>
          <p:cNvPr id="5" name="Date Placeholder 4"/>
          <p:cNvSpPr>
            <a:spLocks noGrp="1"/>
          </p:cNvSpPr>
          <p:nvPr>
            <p:ph type="dt" idx="11"/>
          </p:nvPr>
        </p:nvSpPr>
        <p:spPr/>
        <p:txBody>
          <a:bodyPr/>
          <a:lstStyle/>
          <a:p>
            <a:fld id="{E301542B-733C-4F28-9137-5A68A635DB34}"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816910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through the glossary of terms which the participants will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9</a:t>
            </a:fld>
            <a:endParaRPr lang="en-US"/>
          </a:p>
        </p:txBody>
      </p:sp>
      <p:sp>
        <p:nvSpPr>
          <p:cNvPr id="5" name="Date Placeholder 4"/>
          <p:cNvSpPr>
            <a:spLocks noGrp="1"/>
          </p:cNvSpPr>
          <p:nvPr>
            <p:ph type="dt" idx="11"/>
          </p:nvPr>
        </p:nvSpPr>
        <p:spPr/>
        <p:txBody>
          <a:bodyPr/>
          <a:lstStyle/>
          <a:p>
            <a:fld id="{E57DDEDD-DADF-4A17-BC7B-70CA24BF0ED2}"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892561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1</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16366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73007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99187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54313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86548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356350"/>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dirty="0">
              <a:solidFill>
                <a:prstClr val="white"/>
              </a:solidFill>
            </a:endParaRPr>
          </a:p>
        </p:txBody>
      </p:sp>
      <p:sp>
        <p:nvSpPr>
          <p:cNvPr id="2" name="Title 1"/>
          <p:cNvSpPr>
            <a:spLocks noGrp="1"/>
          </p:cNvSpPr>
          <p:nvPr>
            <p:ph type="title"/>
          </p:nvPr>
        </p:nvSpPr>
        <p:spPr/>
        <p:txBody>
          <a:bodyPr>
            <a:normAutofit/>
          </a:bodyPr>
          <a:lstStyle>
            <a:lvl1pPr>
              <a:defRPr sz="2800" b="1" cap="all" baseline="0"/>
            </a:lvl1pPr>
          </a:lstStyle>
          <a:p>
            <a:r>
              <a:rPr lang="en-US" dirty="0"/>
              <a:t>Click to edit Master title style</a:t>
            </a:r>
            <a:endParaRPr lang="en-ZA" dirty="0"/>
          </a:p>
        </p:txBody>
      </p:sp>
      <p:sp>
        <p:nvSpPr>
          <p:cNvPr id="3" name="Content Placeholder 2"/>
          <p:cNvSpPr>
            <a:spLocks noGrp="1"/>
          </p:cNvSpPr>
          <p:nvPr>
            <p:ph idx="1"/>
          </p:nvPr>
        </p:nvSpPr>
        <p:spPr>
          <a:xfrm>
            <a:off x="628650" y="1825624"/>
            <a:ext cx="7886700" cy="2136775"/>
          </a:xfrm>
        </p:spPr>
        <p:txBody>
          <a:bodyPr>
            <a:normAutofit/>
          </a:bodyPr>
          <a:lstStyle>
            <a:lvl1pPr marL="171450" indent="-171450">
              <a:buFontTx/>
              <a:buBlip>
                <a:blip r:embed="rId2"/>
              </a:buBlip>
              <a:defRPr sz="1800" b="0" i="0">
                <a:latin typeface="+mn-lt"/>
              </a:defRPr>
            </a:lvl1pPr>
            <a:lvl2pPr marL="514350" indent="-171450">
              <a:buFontTx/>
              <a:buBlip>
                <a:blip r:embed="rId2"/>
              </a:buBlip>
              <a:defRPr sz="1800" b="0" i="0">
                <a:latin typeface="+mn-lt"/>
              </a:defRPr>
            </a:lvl2pPr>
            <a:lvl3pPr marL="857250" indent="-171450">
              <a:buFontTx/>
              <a:buBlip>
                <a:blip r:embed="rId2"/>
              </a:buBlip>
              <a:defRPr sz="1800" b="0" i="0">
                <a:latin typeface="+mn-lt"/>
              </a:defRPr>
            </a:lvl3pPr>
            <a:lvl4pPr marL="1200150" indent="-171450">
              <a:buFontTx/>
              <a:buBlip>
                <a:blip r:embed="rId2"/>
              </a:buBlip>
              <a:defRPr sz="1800" b="0" i="0">
                <a:latin typeface="+mn-lt"/>
              </a:defRPr>
            </a:lvl4pPr>
            <a:lvl5pPr marL="1543050" indent="-171450">
              <a:buFontTx/>
              <a:buBlip>
                <a:blip r:embed="rId2"/>
              </a:buBlip>
              <a:defRPr sz="180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3"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7"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grpSp>
      <p:sp>
        <p:nvSpPr>
          <p:cNvPr id="16" name="TextBox 15"/>
          <p:cNvSpPr txBox="1"/>
          <p:nvPr userDrawn="1"/>
        </p:nvSpPr>
        <p:spPr>
          <a:xfrm>
            <a:off x="2481525" y="6468674"/>
            <a:ext cx="4224075" cy="307777"/>
          </a:xfrm>
          <a:prstGeom prst="rect">
            <a:avLst/>
          </a:prstGeom>
          <a:noFill/>
        </p:spPr>
        <p:txBody>
          <a:bodyPr wrap="square" rtlCol="0">
            <a:spAutoFit/>
          </a:bodyPr>
          <a:lstStyle/>
          <a:p>
            <a:pPr marL="0" lvl="1" algn="ctr" defTabSz="914400">
              <a:defRPr/>
            </a:pPr>
            <a:r>
              <a:rPr lang="en-US" sz="1400" dirty="0" smtClean="0">
                <a:solidFill>
                  <a:prstClr val="white"/>
                </a:solidFill>
              </a:rPr>
              <a:t>Introduction for School-Based ICT Committees</a:t>
            </a:r>
            <a:r>
              <a:rPr lang="en-ZA" sz="1000" dirty="0" smtClean="0">
                <a:solidFill>
                  <a:prstClr val="white"/>
                </a:solidFill>
              </a:rPr>
              <a:t>.</a:t>
            </a:r>
            <a:endParaRPr lang="en-ZA" sz="1000" dirty="0">
              <a:solidFill>
                <a:prstClr val="white"/>
              </a:solidFill>
            </a:endParaRPr>
          </a:p>
        </p:txBody>
      </p:sp>
    </p:spTree>
    <p:extLst>
      <p:ext uri="{BB962C8B-B14F-4D97-AF65-F5344CB8AC3E}">
        <p14:creationId xmlns:p14="http://schemas.microsoft.com/office/powerpoint/2010/main" val="32520242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7899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10EC9F23-26B9-4C40-A8F9-8D347148D9A0}" type="slidenum">
              <a:rPr lang="en-US" smtClean="0"/>
              <a:pPr/>
              <a:t>‹#›</a:t>
            </a:fld>
            <a:endParaRPr lang="en-US"/>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418797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p>
        </p:txBody>
      </p:sp>
      <p:sp>
        <p:nvSpPr>
          <p:cNvPr id="18" name="Slide Number Placeholder 17"/>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3492036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32813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5154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6312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59043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62804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26384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pPr/>
              <a:t>‹#›</a:t>
            </a:fld>
            <a:endParaRPr lang="en-US"/>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3"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t>Practical Guide for Subject Advisors</a:t>
            </a:r>
            <a:endParaRPr lang="en-US" sz="1100" dirty="0"/>
          </a:p>
        </p:txBody>
      </p:sp>
    </p:spTree>
    <p:extLst>
      <p:ext uri="{BB962C8B-B14F-4D97-AF65-F5344CB8AC3E}">
        <p14:creationId xmlns:p14="http://schemas.microsoft.com/office/powerpoint/2010/main" val="284361586"/>
      </p:ext>
    </p:extLst>
  </p:cSld>
  <p:clrMap bg1="lt1" tx1="dk1" bg2="lt2" tx2="dk2" accent1="accent1" accent2="accent2" accent3="accent3" accent4="accent4" accent5="accent5" accent6="accent6" hlink="hlink" folHlink="folHlink"/>
  <p:sldLayoutIdLst>
    <p:sldLayoutId id="2147483691" r:id="rId1"/>
    <p:sldLayoutId id="2147483696" r:id="rId2"/>
    <p:sldLayoutId id="2147483692" r:id="rId3"/>
    <p:sldLayoutId id="2147483693" r:id="rId4"/>
    <p:sldLayoutId id="2147483694" r:id="rId5"/>
    <p:sldLayoutId id="2147483695" r:id="rId6"/>
    <p:sldLayoutId id="2147483697" r:id="rId7"/>
    <p:sldLayoutId id="2147483698" r:id="rId8"/>
    <p:sldLayoutId id="2147483699" r:id="rId9"/>
    <p:sldLayoutId id="2147483700" r:id="rId10"/>
    <p:sldLayoutId id="2147483701" r:id="rId11"/>
    <p:sldLayoutId id="2147483705" r:id="rId12"/>
    <p:sldLayoutId id="2147483706" r:id="rId13"/>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           Fifth level   </a:t>
            </a:r>
            <a:endParaRPr lang="en-ZA" dirty="0"/>
          </a:p>
        </p:txBody>
      </p:sp>
      <p:sp>
        <p:nvSpPr>
          <p:cNvPr id="5" name="Footer Placeholder 4"/>
          <p:cNvSpPr>
            <a:spLocks noGrp="1"/>
          </p:cNvSpPr>
          <p:nvPr>
            <p:ph type="ftr" sz="quarter" idx="3"/>
          </p:nvPr>
        </p:nvSpPr>
        <p:spPr>
          <a:xfrm>
            <a:off x="3803682" y="6311898"/>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endParaRPr lang="en-US" dirty="0">
              <a:solidFill>
                <a:prstClr val="black">
                  <a:tint val="75000"/>
                </a:prstClr>
              </a:solidFill>
            </a:endParaRPr>
          </a:p>
        </p:txBody>
      </p:sp>
    </p:spTree>
    <p:extLst>
      <p:ext uri="{BB962C8B-B14F-4D97-AF65-F5344CB8AC3E}">
        <p14:creationId xmlns:p14="http://schemas.microsoft.com/office/powerpoint/2010/main" val="2392452682"/>
      </p:ext>
    </p:extLst>
  </p:cSld>
  <p:clrMap bg1="lt1" tx1="dk1" bg2="lt2" tx2="dk2" accent1="accent1" accent2="accent2" accent3="accent3" accent4="accent4" accent5="accent5" accent6="accent6" hlink="hlink" folHlink="folHlink"/>
  <p:sldLayoutIdLst>
    <p:sldLayoutId id="2147483708" r:id="rId1"/>
    <p:sldLayoutId id="2147483709"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4%20of%202017%20-%20Job%20description%20for%20Office%20Based%20Educators.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ace.org.za/"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1.jpeg"/><Relationship Id="rId4" Type="http://schemas.openxmlformats.org/officeDocument/2006/relationships/diagramLayout" Target="../diagrams/layout1.xml"/><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8100" y="304800"/>
            <a:ext cx="8877300" cy="685800"/>
          </a:xfrm>
        </p:spPr>
        <p:txBody>
          <a:bodyPr>
            <a:noAutofit/>
          </a:bodyPr>
          <a:lstStyle/>
          <a:p>
            <a:pPr marL="0" indent="0" algn="ctr">
              <a:lnSpc>
                <a:spcPct val="105000"/>
              </a:lnSpc>
              <a:spcBef>
                <a:spcPts val="0"/>
              </a:spcBef>
              <a:spcAft>
                <a:spcPts val="800"/>
              </a:spcAft>
              <a:buNone/>
            </a:pPr>
            <a:r>
              <a:rPr lang="en-US" sz="3200" b="1" dirty="0">
                <a:solidFill>
                  <a:srgbClr val="371D0C"/>
                </a:solidFill>
                <a:ea typeface="Calibri"/>
                <a:cs typeface="Times New Roman"/>
              </a:rPr>
              <a:t>INTEGRATING TECHNOLOGY IN THE CLASSROOM</a:t>
            </a:r>
          </a:p>
          <a:p>
            <a:pPr algn="ctr">
              <a:lnSpc>
                <a:spcPct val="105000"/>
              </a:lnSpc>
              <a:spcBef>
                <a:spcPts val="0"/>
              </a:spcBef>
              <a:spcAft>
                <a:spcPts val="800"/>
              </a:spcAft>
            </a:pPr>
            <a:endParaRPr lang="en-US" sz="3200" b="1" dirty="0">
              <a:solidFill>
                <a:srgbClr val="371D0C"/>
              </a:solidFill>
              <a:ea typeface="Calibri"/>
              <a:cs typeface="Times New Roman"/>
            </a:endParaRPr>
          </a:p>
          <a:p>
            <a:pPr marL="0" indent="0" algn="ctr">
              <a:lnSpc>
                <a:spcPct val="105000"/>
              </a:lnSpc>
              <a:spcBef>
                <a:spcPts val="0"/>
              </a:spcBef>
              <a:spcAft>
                <a:spcPts val="800"/>
              </a:spcAft>
              <a:buNone/>
            </a:pPr>
            <a:r>
              <a:rPr lang="en-US" sz="2800" b="1" dirty="0" smtClean="0">
                <a:solidFill>
                  <a:srgbClr val="371D0C"/>
                </a:solidFill>
                <a:ea typeface="Calibri"/>
                <a:cs typeface="Times New Roman"/>
              </a:rPr>
              <a:t>Module 1:  </a:t>
            </a:r>
            <a:r>
              <a:rPr lang="en-US" sz="2800" dirty="0" smtClean="0">
                <a:solidFill>
                  <a:srgbClr val="371D0C"/>
                </a:solidFill>
                <a:ea typeface="Calibri"/>
                <a:cs typeface="Times New Roman"/>
              </a:rPr>
              <a:t>Introduction</a:t>
            </a:r>
            <a:endParaRPr lang="en-US" sz="2800" dirty="0">
              <a:solidFill>
                <a:srgbClr val="371D0C"/>
              </a:solidFill>
              <a:ea typeface="Calibri"/>
              <a:cs typeface="Times New Roman"/>
            </a:endParaRPr>
          </a:p>
        </p:txBody>
      </p:sp>
      <p:sp>
        <p:nvSpPr>
          <p:cNvPr id="4" name="TextBox 3"/>
          <p:cNvSpPr txBox="1"/>
          <p:nvPr/>
        </p:nvSpPr>
        <p:spPr>
          <a:xfrm>
            <a:off x="4343400" y="2667000"/>
            <a:ext cx="4648200" cy="1546577"/>
          </a:xfrm>
          <a:prstGeom prst="rect">
            <a:avLst/>
          </a:prstGeom>
          <a:noFill/>
        </p:spPr>
        <p:txBody>
          <a:bodyPr wrap="square" rtlCol="0">
            <a:spAutoFit/>
          </a:bodyPr>
          <a:lstStyle/>
          <a:p>
            <a:pPr algn="ctr" defTabSz="914400">
              <a:lnSpc>
                <a:spcPct val="105000"/>
              </a:lnSpc>
              <a:spcAft>
                <a:spcPts val="800"/>
              </a:spcAft>
            </a:pPr>
            <a:r>
              <a:rPr lang="en-US" b="1" i="1" dirty="0">
                <a:solidFill>
                  <a:prstClr val="white"/>
                </a:solidFill>
                <a:ea typeface="Calibri"/>
                <a:cs typeface="Times New Roman"/>
              </a:rPr>
              <a:t>“If we have a passion to keep learning, a will to innovate, and a capacity to problem-solve and collaborate, we can make great things happen for the children who we serve.” </a:t>
            </a:r>
            <a:br>
              <a:rPr lang="en-US" b="1" i="1" dirty="0">
                <a:solidFill>
                  <a:prstClr val="white"/>
                </a:solidFill>
                <a:ea typeface="Calibri"/>
                <a:cs typeface="Times New Roman"/>
              </a:rPr>
            </a:br>
            <a:r>
              <a:rPr lang="en-US" b="1" i="1" dirty="0">
                <a:solidFill>
                  <a:prstClr val="white"/>
                </a:solidFill>
                <a:ea typeface="Calibri"/>
                <a:cs typeface="Times New Roman"/>
              </a:rPr>
              <a:t>(Will Richardson, 2012)</a:t>
            </a:r>
            <a:endParaRPr lang="en-US" b="1" dirty="0">
              <a:solidFill>
                <a:prstClr val="white"/>
              </a:solidFill>
              <a:ea typeface="Calibri"/>
              <a:cs typeface="Times New Roman"/>
            </a:endParaRPr>
          </a:p>
        </p:txBody>
      </p:sp>
      <p:sp>
        <p:nvSpPr>
          <p:cNvPr id="2" name="Rectangle 1"/>
          <p:cNvSpPr/>
          <p:nvPr/>
        </p:nvSpPr>
        <p:spPr>
          <a:xfrm>
            <a:off x="0" y="990600"/>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“A Guide for </a:t>
            </a:r>
            <a:r>
              <a:rPr lang="en-US" sz="2400" b="1" dirty="0" smtClean="0">
                <a:solidFill>
                  <a:srgbClr val="DB6519"/>
                </a:solidFill>
                <a:ea typeface="Calibri"/>
                <a:cs typeface="Times New Roman"/>
              </a:rPr>
              <a:t>Subject Advisors”</a:t>
            </a:r>
            <a:r>
              <a:rPr lang="en-US" sz="2400" b="1" dirty="0">
                <a:solidFill>
                  <a:srgbClr val="DB6519"/>
                </a:solidFill>
                <a:ea typeface="Calibri"/>
                <a:cs typeface="Times New Roman"/>
              </a:rPr>
              <a:t> </a:t>
            </a:r>
            <a:endParaRPr lang="en-ZA" sz="2400" dirty="0">
              <a:solidFill>
                <a:srgbClr val="DB6519"/>
              </a:solidFill>
            </a:endParaRPr>
          </a:p>
        </p:txBody>
      </p:sp>
      <p:sp>
        <p:nvSpPr>
          <p:cNvPr id="5" name="Rectangle 4"/>
          <p:cNvSpPr/>
          <p:nvPr/>
        </p:nvSpPr>
        <p:spPr>
          <a:xfrm>
            <a:off x="0" y="1491309"/>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 </a:t>
            </a:r>
            <a:endParaRPr lang="en-ZA" sz="2400" dirty="0">
              <a:solidFill>
                <a:srgbClr val="DB6519"/>
              </a:solidFill>
            </a:endParaRPr>
          </a:p>
        </p:txBody>
      </p:sp>
    </p:spTree>
    <p:extLst>
      <p:ext uri="{BB962C8B-B14F-4D97-AF65-F5344CB8AC3E}">
        <p14:creationId xmlns:p14="http://schemas.microsoft.com/office/powerpoint/2010/main" val="1220952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Acronyms and abbreviations</a:t>
            </a:r>
            <a:endParaRPr lang="en-ZA" dirty="0"/>
          </a:p>
        </p:txBody>
      </p:sp>
      <p:sp>
        <p:nvSpPr>
          <p:cNvPr id="2" name="Rectangle 1"/>
          <p:cNvSpPr/>
          <p:nvPr/>
        </p:nvSpPr>
        <p:spPr>
          <a:xfrm>
            <a:off x="649799" y="1725888"/>
            <a:ext cx="8686800" cy="3954929"/>
          </a:xfrm>
          <a:prstGeom prst="rect">
            <a:avLst/>
          </a:prstGeom>
        </p:spPr>
        <p:txBody>
          <a:bodyPr wrap="square">
            <a:spAutoFit/>
          </a:bodyPr>
          <a:lstStyle/>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GDE</a:t>
            </a:r>
            <a:r>
              <a:rPr lang="en-ZA" dirty="0">
                <a:latin typeface="Calibri" panose="020F0502020204030204" pitchFamily="34" charset="0"/>
                <a:ea typeface="Calibri" panose="020F0502020204030204" pitchFamily="34" charset="0"/>
                <a:cs typeface="Times New Roman" panose="02020603050405020304" pitchFamily="18" charset="0"/>
              </a:rPr>
              <a:t>	</a:t>
            </a:r>
            <a:r>
              <a:rPr lang="en-ZA" sz="3200" dirty="0">
                <a:latin typeface="Calibri" panose="020F0502020204030204" pitchFamily="34" charset="0"/>
                <a:ea typeface="Calibri" panose="020F0502020204030204" pitchFamily="34" charset="0"/>
                <a:cs typeface="Times New Roman" panose="02020603050405020304" pitchFamily="18" charset="0"/>
              </a:rPr>
              <a:t>Gauteng Department of Education</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HOD	Head of Department</a:t>
            </a:r>
          </a:p>
          <a:p>
            <a:pPr marL="1255713" indent="-1255713">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ICTs	Information and Communications Technology</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SGB	School Governing Body</a:t>
            </a:r>
          </a:p>
          <a:p>
            <a:pPr>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SMT	Senior Management Team</a:t>
            </a:r>
          </a:p>
        </p:txBody>
      </p:sp>
      <p:grpSp>
        <p:nvGrpSpPr>
          <p:cNvPr id="6155" name="Group 243"/>
          <p:cNvGrpSpPr>
            <a:grpSpLocks/>
          </p:cNvGrpSpPr>
          <p:nvPr/>
        </p:nvGrpSpPr>
        <p:grpSpPr bwMode="auto">
          <a:xfrm>
            <a:off x="-22225" y="-63500"/>
            <a:ext cx="625475" cy="406400"/>
            <a:chOff x="0" y="0"/>
            <a:chExt cx="8312" cy="5939"/>
          </a:xfrm>
        </p:grpSpPr>
      </p:grpSp>
      <p:grpSp>
        <p:nvGrpSpPr>
          <p:cNvPr id="6167" name="Group 13"/>
          <p:cNvGrpSpPr>
            <a:grpSpLocks/>
          </p:cNvGrpSpPr>
          <p:nvPr/>
        </p:nvGrpSpPr>
        <p:grpSpPr bwMode="auto">
          <a:xfrm>
            <a:off x="-22225" y="-63500"/>
            <a:ext cx="625475" cy="406400"/>
            <a:chOff x="0" y="0"/>
            <a:chExt cx="8312" cy="5939"/>
          </a:xfrm>
        </p:grpSpPr>
      </p:grpSp>
      <p:grpSp>
        <p:nvGrpSpPr>
          <p:cNvPr id="6179" name="Group 3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750817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Module 1: introduction</a:t>
            </a:r>
            <a:endParaRPr lang="en-ZA" dirty="0"/>
          </a:p>
        </p:txBody>
      </p:sp>
      <p:sp>
        <p:nvSpPr>
          <p:cNvPr id="3" name="Content Placeholder 2"/>
          <p:cNvSpPr>
            <a:spLocks noGrp="1"/>
          </p:cNvSpPr>
          <p:nvPr>
            <p:ph idx="1"/>
          </p:nvPr>
        </p:nvSpPr>
        <p:spPr>
          <a:xfrm>
            <a:off x="628650" y="1295400"/>
            <a:ext cx="7886700" cy="4133138"/>
          </a:xfrm>
        </p:spPr>
        <p:txBody>
          <a:bodyPr>
            <a:noAutofit/>
          </a:bodyPr>
          <a:lstStyle/>
          <a:p>
            <a:r>
              <a:rPr lang="en-ZA" sz="2800" dirty="0"/>
              <a:t>Information and Communication Technologies </a:t>
            </a:r>
            <a:r>
              <a:rPr lang="en-ZA" sz="2800" dirty="0" smtClean="0"/>
              <a:t>has </a:t>
            </a:r>
            <a:r>
              <a:rPr lang="en-ZA" sz="2800" dirty="0"/>
              <a:t>proven to be a tool that has potential to improve efficiency in any sector, especially in the education arena. </a:t>
            </a:r>
            <a:endParaRPr lang="en-ZA" sz="2800" dirty="0" smtClean="0"/>
          </a:p>
          <a:p>
            <a:r>
              <a:rPr lang="en-ZA" sz="2800" dirty="0" smtClean="0"/>
              <a:t>As you increase in </a:t>
            </a:r>
            <a:r>
              <a:rPr lang="en-ZA" sz="2800" dirty="0"/>
              <a:t>understanding of what a Subject Advisor is, your knowledge of the contribution of ICTs in delivering the curriculum will be concretised</a:t>
            </a:r>
            <a:r>
              <a:rPr lang="en-ZA" sz="2800" dirty="0" smtClean="0"/>
              <a:t>.</a:t>
            </a:r>
          </a:p>
          <a:p>
            <a:r>
              <a:rPr lang="en-ZA" sz="2800" dirty="0" smtClean="0"/>
              <a:t> </a:t>
            </a:r>
            <a:r>
              <a:rPr lang="en-ZA" sz="2800" dirty="0"/>
              <a:t>This manual begins by explaining what a Subject Advisor is in the context of South African Education in order to meaningfully position the different elements covered in the programme</a:t>
            </a:r>
          </a:p>
        </p:txBody>
      </p:sp>
    </p:spTree>
    <p:extLst>
      <p:ext uri="{BB962C8B-B14F-4D97-AF65-F5344CB8AC3E}">
        <p14:creationId xmlns:p14="http://schemas.microsoft.com/office/powerpoint/2010/main" val="83864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this module</a:t>
            </a:r>
            <a:endParaRPr lang="en-ZA" dirty="0"/>
          </a:p>
        </p:txBody>
      </p:sp>
      <p:sp>
        <p:nvSpPr>
          <p:cNvPr id="3" name="Content Placeholder 2"/>
          <p:cNvSpPr>
            <a:spLocks noGrp="1"/>
          </p:cNvSpPr>
          <p:nvPr>
            <p:ph idx="1"/>
          </p:nvPr>
        </p:nvSpPr>
        <p:spPr/>
        <p:txBody>
          <a:bodyPr>
            <a:noAutofit/>
          </a:bodyPr>
          <a:lstStyle/>
          <a:p>
            <a:pPr marL="0" indent="0" algn="ctr">
              <a:buNone/>
            </a:pPr>
            <a:r>
              <a:rPr lang="en-ZA" sz="3600" i="1" dirty="0">
                <a:solidFill>
                  <a:schemeClr val="accent2"/>
                </a:solidFill>
              </a:rPr>
              <a:t>To understand the key responsibilities of a subject advisor and to highlight the benefits of using ICTs to carry them out in the context of existing and relevant education policies</a:t>
            </a:r>
          </a:p>
        </p:txBody>
      </p:sp>
    </p:spTree>
    <p:extLst>
      <p:ext uri="{BB962C8B-B14F-4D97-AF65-F5344CB8AC3E}">
        <p14:creationId xmlns:p14="http://schemas.microsoft.com/office/powerpoint/2010/main" val="3960615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and responsibilities of subject advisor</a:t>
            </a:r>
            <a:endParaRPr lang="en-US" dirty="0"/>
          </a:p>
        </p:txBody>
      </p:sp>
      <p:sp>
        <p:nvSpPr>
          <p:cNvPr id="3" name="Content Placeholder 2"/>
          <p:cNvSpPr>
            <a:spLocks noGrp="1"/>
          </p:cNvSpPr>
          <p:nvPr>
            <p:ph idx="1"/>
          </p:nvPr>
        </p:nvSpPr>
        <p:spPr/>
        <p:txBody>
          <a:bodyPr>
            <a:normAutofit/>
          </a:bodyPr>
          <a:lstStyle/>
          <a:p>
            <a:r>
              <a:rPr lang="en-US" sz="2400" dirty="0">
                <a:hlinkClick r:id="rId3" action="ppaction://hlinkfile"/>
              </a:rPr>
              <a:t>Collective Agreement NO 4 OF 2017</a:t>
            </a:r>
            <a:endParaRPr lang="en-US" sz="2400" dirty="0"/>
          </a:p>
        </p:txBody>
      </p:sp>
    </p:spTree>
    <p:extLst>
      <p:ext uri="{BB962C8B-B14F-4D97-AF65-F5344CB8AC3E}">
        <p14:creationId xmlns:p14="http://schemas.microsoft.com/office/powerpoint/2010/main" val="666894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a:t>
            </a:r>
            <a:endParaRPr lang="en-ZA" dirty="0"/>
          </a:p>
        </p:txBody>
      </p:sp>
      <p:sp>
        <p:nvSpPr>
          <p:cNvPr id="5" name="Content Placeholder 4"/>
          <p:cNvSpPr>
            <a:spLocks noGrp="1"/>
          </p:cNvSpPr>
          <p:nvPr>
            <p:ph idx="1"/>
          </p:nvPr>
        </p:nvSpPr>
        <p:spPr/>
        <p:txBody>
          <a:bodyPr>
            <a:noAutofit/>
          </a:bodyPr>
          <a:lstStyle/>
          <a:p>
            <a:pPr lvl="0"/>
            <a:r>
              <a:rPr lang="en-AU" sz="3200" dirty="0"/>
              <a:t>To make explicit the responsibilities of a Subject Advisor</a:t>
            </a:r>
            <a:endParaRPr lang="en-ZA" sz="3200" dirty="0"/>
          </a:p>
          <a:p>
            <a:pPr lvl="0"/>
            <a:r>
              <a:rPr lang="en-AU" sz="3200" dirty="0"/>
              <a:t>To draw ideas of supporting teachers by engaging with relevant education policies </a:t>
            </a:r>
            <a:endParaRPr lang="en-ZA" sz="3200" dirty="0"/>
          </a:p>
          <a:p>
            <a:r>
              <a:rPr lang="en-ZA" sz="3200" dirty="0"/>
              <a:t>To indicate how ICTs can be used to perform Subject Advisor’s duties</a:t>
            </a:r>
          </a:p>
        </p:txBody>
      </p:sp>
    </p:spTree>
    <p:extLst>
      <p:ext uri="{BB962C8B-B14F-4D97-AF65-F5344CB8AC3E}">
        <p14:creationId xmlns:p14="http://schemas.microsoft.com/office/powerpoint/2010/main" val="2987628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 (cont...)</a:t>
            </a:r>
            <a:endParaRPr lang="en-ZA" dirty="0"/>
          </a:p>
        </p:txBody>
      </p:sp>
      <p:sp>
        <p:nvSpPr>
          <p:cNvPr id="5" name="Content Placeholder 4"/>
          <p:cNvSpPr>
            <a:spLocks noGrp="1"/>
          </p:cNvSpPr>
          <p:nvPr>
            <p:ph idx="1"/>
          </p:nvPr>
        </p:nvSpPr>
        <p:spPr/>
        <p:txBody>
          <a:bodyPr>
            <a:noAutofit/>
          </a:bodyPr>
          <a:lstStyle/>
          <a:p>
            <a:pPr lvl="0"/>
            <a:r>
              <a:rPr lang="en-ZA" sz="2800" dirty="0"/>
              <a:t>According to the Guidelines on the Organisation, Roles and Responsibilities of Education Districts (2011:24), Subject Advisors are curriculum specialists who are tasked with the duty </a:t>
            </a:r>
            <a:r>
              <a:rPr lang="en-ZA" sz="2800" dirty="0" smtClean="0"/>
              <a:t>of:</a:t>
            </a:r>
          </a:p>
          <a:p>
            <a:pPr lvl="1"/>
            <a:r>
              <a:rPr lang="en-ZA" sz="2800" dirty="0" smtClean="0"/>
              <a:t>Informing schools about national and provincial policies</a:t>
            </a:r>
          </a:p>
          <a:p>
            <a:pPr lvl="1"/>
            <a:r>
              <a:rPr lang="en-ZA" sz="2800" dirty="0" smtClean="0"/>
              <a:t>Managing curriculum support</a:t>
            </a:r>
          </a:p>
          <a:p>
            <a:pPr lvl="1"/>
            <a:r>
              <a:rPr lang="en-ZA" sz="2800" dirty="0" smtClean="0"/>
              <a:t>Promoting and organising provision of professional development</a:t>
            </a:r>
          </a:p>
          <a:p>
            <a:pPr lvl="1"/>
            <a:r>
              <a:rPr lang="en-ZA" sz="2800" dirty="0" smtClean="0"/>
              <a:t>Providing correct and timely LTSM</a:t>
            </a:r>
          </a:p>
          <a:p>
            <a:pPr lvl="0"/>
            <a:endParaRPr lang="en-ZA" sz="3200" dirty="0"/>
          </a:p>
        </p:txBody>
      </p:sp>
      <p:sp>
        <p:nvSpPr>
          <p:cNvPr id="6" name="Text Box 13"/>
          <p:cNvSpPr txBox="1"/>
          <p:nvPr/>
        </p:nvSpPr>
        <p:spPr>
          <a:xfrm>
            <a:off x="800100" y="6220460"/>
            <a:ext cx="1030605" cy="3905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lnSpc>
                <a:spcPct val="115000"/>
              </a:lnSpc>
              <a:spcBef>
                <a:spcPts val="600"/>
              </a:spcBef>
              <a:spcAft>
                <a:spcPts val="600"/>
              </a:spcAft>
            </a:pPr>
            <a:r>
              <a:rPr lang="en-ZA" sz="1100">
                <a:effectLst>
                  <a:glow rad="101600">
                    <a:schemeClr val="accent2">
                      <a:satMod val="175000"/>
                      <a:alpha val="40000"/>
                    </a:schemeClr>
                  </a:glow>
                </a:effectLst>
                <a:latin typeface="Calibri" panose="020F0502020204030204" pitchFamily="34" charset="0"/>
                <a:ea typeface="Calibri" panose="020F0502020204030204" pitchFamily="34" charset="0"/>
                <a:cs typeface="Times New Roman" panose="02020603050405020304" pitchFamily="18" charset="0"/>
              </a:rPr>
              <a:t>National Policy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6380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National policy</a:t>
            </a:r>
            <a:endParaRPr lang="en-ZA" dirty="0"/>
          </a:p>
        </p:txBody>
      </p:sp>
      <p:sp>
        <p:nvSpPr>
          <p:cNvPr id="5" name="Content Placeholder 4"/>
          <p:cNvSpPr>
            <a:spLocks noGrp="1"/>
          </p:cNvSpPr>
          <p:nvPr>
            <p:ph idx="1"/>
          </p:nvPr>
        </p:nvSpPr>
        <p:spPr/>
        <p:txBody>
          <a:bodyPr>
            <a:noAutofit/>
          </a:bodyPr>
          <a:lstStyle/>
          <a:p>
            <a:pPr lvl="0"/>
            <a:r>
              <a:rPr lang="en-ZA" sz="2400" dirty="0"/>
              <a:t>The first bullet above is emphasised by the KZN Head of Department Dr Nkosinathi Sishi who describes the role of the subject advisors as critical as they </a:t>
            </a:r>
            <a:r>
              <a:rPr lang="en-ZA" sz="2400" dirty="0" smtClean="0"/>
              <a:t>“</a:t>
            </a:r>
            <a:r>
              <a:rPr lang="en-ZA" sz="2400" dirty="0"/>
              <a:t>support teachers to make sense of the curriculum …, as they provide the interface between policy and practice” (Mail &amp; Guardian Correspondent 20 Jun 2012). </a:t>
            </a:r>
            <a:endParaRPr lang="en-ZA" sz="2400" dirty="0" smtClean="0"/>
          </a:p>
          <a:p>
            <a:pPr lvl="0"/>
            <a:r>
              <a:rPr lang="en-ZA" sz="2400" dirty="0" smtClean="0"/>
              <a:t>This </a:t>
            </a:r>
            <a:r>
              <a:rPr lang="en-ZA" sz="2400" dirty="0"/>
              <a:t>view accentuates the importance of the knowledge of both national and provincial policies. The National Curriculum Statement, the CAPS document stipulates the goals for educating in any given classroom and you should not only know it, but interpret appropriately in the context of your subject </a:t>
            </a:r>
            <a:r>
              <a:rPr lang="en-ZA" sz="2400" dirty="0" smtClean="0"/>
              <a:t>area.</a:t>
            </a:r>
            <a:endParaRPr lang="en-ZA" sz="2800" dirty="0"/>
          </a:p>
        </p:txBody>
      </p:sp>
      <p:sp>
        <p:nvSpPr>
          <p:cNvPr id="6" name="Text Box 13"/>
          <p:cNvSpPr txBox="1"/>
          <p:nvPr/>
        </p:nvSpPr>
        <p:spPr>
          <a:xfrm>
            <a:off x="800100" y="6220460"/>
            <a:ext cx="1030605" cy="3905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lnSpc>
                <a:spcPct val="115000"/>
              </a:lnSpc>
              <a:spcBef>
                <a:spcPts val="600"/>
              </a:spcBef>
              <a:spcAft>
                <a:spcPts val="600"/>
              </a:spcAft>
            </a:pPr>
            <a:r>
              <a:rPr lang="en-ZA" sz="1100">
                <a:effectLst>
                  <a:glow rad="101600">
                    <a:schemeClr val="accent2">
                      <a:satMod val="175000"/>
                      <a:alpha val="40000"/>
                    </a:schemeClr>
                  </a:glow>
                </a:effectLst>
                <a:latin typeface="Calibri" panose="020F0502020204030204" pitchFamily="34" charset="0"/>
                <a:ea typeface="Calibri" panose="020F0502020204030204" pitchFamily="34" charset="0"/>
                <a:cs typeface="Times New Roman" panose="02020603050405020304" pitchFamily="18" charset="0"/>
              </a:rPr>
              <a:t>National Policy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5488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1.1</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1.1 on pages 11 and 12 of your workbook</a:t>
            </a:r>
            <a:endParaRPr lang="en-ZA" sz="3200" i="1" dirty="0"/>
          </a:p>
        </p:txBody>
      </p:sp>
    </p:spTree>
    <p:extLst>
      <p:ext uri="{BB962C8B-B14F-4D97-AF65-F5344CB8AC3E}">
        <p14:creationId xmlns:p14="http://schemas.microsoft.com/office/powerpoint/2010/main" val="804364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1.2</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1.2 on page 11 of your  workbooks </a:t>
            </a:r>
            <a:endParaRPr lang="en-ZA" sz="3200" i="1" dirty="0"/>
          </a:p>
        </p:txBody>
      </p:sp>
    </p:spTree>
    <p:extLst>
      <p:ext uri="{BB962C8B-B14F-4D97-AF65-F5344CB8AC3E}">
        <p14:creationId xmlns:p14="http://schemas.microsoft.com/office/powerpoint/2010/main" val="1535521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ICT IN EDUCATION</a:t>
            </a:r>
            <a:endParaRPr lang="en-ZA" dirty="0"/>
          </a:p>
        </p:txBody>
      </p:sp>
      <p:sp>
        <p:nvSpPr>
          <p:cNvPr id="5" name="Content Placeholder 4"/>
          <p:cNvSpPr>
            <a:spLocks noGrp="1"/>
          </p:cNvSpPr>
          <p:nvPr>
            <p:ph idx="1"/>
          </p:nvPr>
        </p:nvSpPr>
        <p:spPr/>
        <p:txBody>
          <a:bodyPr>
            <a:noAutofit/>
          </a:bodyPr>
          <a:lstStyle/>
          <a:p>
            <a:pPr lvl="0"/>
            <a:r>
              <a:rPr lang="en-ZA" sz="2400" dirty="0"/>
              <a:t>When ICTs are used, they should enhance what is already happening in the classrooms (Ndlovu, 2015), otherwise they are of no value as they may be disruptive or a simple duplication of what has been in the traditional classroom. </a:t>
            </a:r>
            <a:endParaRPr lang="en-ZA" sz="2400" dirty="0" smtClean="0"/>
          </a:p>
          <a:p>
            <a:pPr lvl="0"/>
            <a:r>
              <a:rPr lang="en-ZA" sz="2400" dirty="0" smtClean="0"/>
              <a:t>The </a:t>
            </a:r>
            <a:r>
              <a:rPr lang="en-ZA" sz="2400" dirty="0"/>
              <a:t>Department of Basic Education has given guidelines on how these tools should be used in its supplementary </a:t>
            </a:r>
            <a:r>
              <a:rPr lang="en-ZA" sz="2400" dirty="0" smtClean="0"/>
              <a:t>document, </a:t>
            </a:r>
            <a:r>
              <a:rPr lang="en-ZA" sz="2400" dirty="0"/>
              <a:t>The White Paper on e-Education (2003</a:t>
            </a:r>
            <a:r>
              <a:rPr lang="en-ZA" sz="2400" dirty="0" smtClean="0"/>
              <a:t>).</a:t>
            </a:r>
          </a:p>
          <a:p>
            <a:pPr lvl="0"/>
            <a:r>
              <a:rPr lang="en-ZA" sz="2400" dirty="0" smtClean="0"/>
              <a:t>This </a:t>
            </a:r>
            <a:r>
              <a:rPr lang="en-ZA" sz="2400" dirty="0"/>
              <a:t>policy was developed to give guidance on how best ICTs can be used to enrich the curriculum. </a:t>
            </a:r>
          </a:p>
        </p:txBody>
      </p:sp>
      <p:sp>
        <p:nvSpPr>
          <p:cNvPr id="6" name="Text Box 13"/>
          <p:cNvSpPr txBox="1"/>
          <p:nvPr/>
        </p:nvSpPr>
        <p:spPr>
          <a:xfrm>
            <a:off x="800100" y="6220460"/>
            <a:ext cx="1030605" cy="3905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lnSpc>
                <a:spcPct val="115000"/>
              </a:lnSpc>
              <a:spcBef>
                <a:spcPts val="600"/>
              </a:spcBef>
              <a:spcAft>
                <a:spcPts val="600"/>
              </a:spcAft>
            </a:pPr>
            <a:r>
              <a:rPr lang="en-ZA" sz="1100">
                <a:effectLst>
                  <a:glow rad="101600">
                    <a:schemeClr val="accent2">
                      <a:satMod val="175000"/>
                      <a:alpha val="40000"/>
                    </a:schemeClr>
                  </a:glow>
                </a:effectLst>
                <a:latin typeface="Calibri" panose="020F0502020204030204" pitchFamily="34" charset="0"/>
                <a:ea typeface="Calibri" panose="020F0502020204030204" pitchFamily="34" charset="0"/>
                <a:cs typeface="Times New Roman" panose="02020603050405020304" pitchFamily="18" charset="0"/>
              </a:rPr>
              <a:t>National Policy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714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for the DAY: module 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08149436"/>
              </p:ext>
            </p:extLst>
          </p:nvPr>
        </p:nvGraphicFramePr>
        <p:xfrm>
          <a:off x="685800" y="1447800"/>
          <a:ext cx="7829550" cy="4495799"/>
        </p:xfrm>
        <a:graphic>
          <a:graphicData uri="http://schemas.openxmlformats.org/drawingml/2006/table">
            <a:tbl>
              <a:tblPr firstRow="1" firstCol="1" bandRow="1"/>
              <a:tblGrid>
                <a:gridCol w="2070362">
                  <a:extLst>
                    <a:ext uri="{9D8B030D-6E8A-4147-A177-3AD203B41FA5}">
                      <a16:colId xmlns="" xmlns:a16="http://schemas.microsoft.com/office/drawing/2014/main" val="20000"/>
                    </a:ext>
                  </a:extLst>
                </a:gridCol>
                <a:gridCol w="5759188">
                  <a:extLst>
                    <a:ext uri="{9D8B030D-6E8A-4147-A177-3AD203B41FA5}">
                      <a16:colId xmlns="" xmlns:a16="http://schemas.microsoft.com/office/drawing/2014/main" val="20001"/>
                    </a:ext>
                  </a:extLst>
                </a:gridCol>
              </a:tblGrid>
              <a:tr h="408709">
                <a:tc>
                  <a:txBody>
                    <a:bodyPr/>
                    <a:lstStyle/>
                    <a:p>
                      <a:pPr algn="ctr">
                        <a:lnSpc>
                          <a:spcPct val="100000"/>
                        </a:lnSpc>
                        <a:spcBef>
                          <a:spcPts val="600"/>
                        </a:spcBef>
                        <a:spcAft>
                          <a:spcPts val="600"/>
                        </a:spcAft>
                      </a:pPr>
                      <a:r>
                        <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Time</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00000"/>
                        </a:lnSpc>
                        <a:spcBef>
                          <a:spcPts val="600"/>
                        </a:spcBef>
                        <a:spcAft>
                          <a:spcPts val="600"/>
                        </a:spcAft>
                      </a:pPr>
                      <a:r>
                        <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Detail</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 xmlns:a16="http://schemas.microsoft.com/office/drawing/2014/main" val="10000"/>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08:00-08:04</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Welcome and Introduction Slides 1-2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08:04-08:30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3-10</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2"/>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08:30-09:30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11-17</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09:30-10:05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18-20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4"/>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10:05-10:20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TEA BREAK</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10:20-11:15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21-24</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6"/>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11:15-12:10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25-28</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12:10-13:10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LUNCH BREAK</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8"/>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13:10-13:45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29-31</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408709">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13:45-1:50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PACK UP AND DEPART Slide 32</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2274376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ICT IN EDUCATION (cont…)</a:t>
            </a:r>
            <a:endParaRPr lang="en-ZA" dirty="0"/>
          </a:p>
        </p:txBody>
      </p:sp>
      <p:sp>
        <p:nvSpPr>
          <p:cNvPr id="5" name="Content Placeholder 4"/>
          <p:cNvSpPr>
            <a:spLocks noGrp="1"/>
          </p:cNvSpPr>
          <p:nvPr>
            <p:ph idx="1"/>
          </p:nvPr>
        </p:nvSpPr>
        <p:spPr>
          <a:xfrm>
            <a:off x="628650" y="1587360"/>
            <a:ext cx="7886700" cy="4432439"/>
          </a:xfrm>
        </p:spPr>
        <p:txBody>
          <a:bodyPr>
            <a:noAutofit/>
          </a:bodyPr>
          <a:lstStyle/>
          <a:p>
            <a:r>
              <a:rPr lang="en-ZA" sz="2400" dirty="0"/>
              <a:t>The second bullet promotes what </a:t>
            </a:r>
            <a:r>
              <a:rPr lang="en-ZA" sz="2400" dirty="0" smtClean="0"/>
              <a:t>Oppenheimer (</a:t>
            </a:r>
            <a:r>
              <a:rPr lang="en-ZA" sz="2400" dirty="0"/>
              <a:t>1997) </a:t>
            </a:r>
            <a:r>
              <a:rPr lang="en-ZA" sz="2400" dirty="0" smtClean="0"/>
              <a:t>writes in </a:t>
            </a:r>
            <a:r>
              <a:rPr lang="en-ZA" sz="2400" dirty="0"/>
              <a:t>his article, “The Computer Delusion” where he argues that computers should not just be used to collect information, but to help learners think and generate new forms of knowledge. If computer use is anything less than </a:t>
            </a:r>
            <a:r>
              <a:rPr lang="en-ZA" sz="2400" dirty="0" smtClean="0"/>
              <a:t>this, </a:t>
            </a:r>
            <a:r>
              <a:rPr lang="en-ZA" sz="2400" dirty="0"/>
              <a:t>then we </a:t>
            </a:r>
            <a:r>
              <a:rPr lang="en-ZA" sz="2400" dirty="0" smtClean="0"/>
              <a:t>are severely </a:t>
            </a:r>
            <a:r>
              <a:rPr lang="en-ZA" sz="2400" dirty="0"/>
              <a:t>underutilising them as they have potential to enrich any classroom experience regardless the quality or quantity of the available </a:t>
            </a:r>
            <a:r>
              <a:rPr lang="en-ZA" sz="2400" dirty="0" smtClean="0"/>
              <a:t>devices.</a:t>
            </a:r>
            <a:endParaRPr lang="en-ZA" sz="2400" dirty="0"/>
          </a:p>
          <a:p>
            <a:r>
              <a:rPr lang="en-ZA" sz="2400" dirty="0"/>
              <a:t>In the last bullet, emphasis is on the use of ICTs that provides learners with experiences that they will face in the real world. There are many examples of how ICTs can create a classroom experience that is a replica of what happens in the world at different levels of schooling. </a:t>
            </a:r>
          </a:p>
        </p:txBody>
      </p:sp>
      <p:sp>
        <p:nvSpPr>
          <p:cNvPr id="6" name="Text Box 13"/>
          <p:cNvSpPr txBox="1"/>
          <p:nvPr/>
        </p:nvSpPr>
        <p:spPr>
          <a:xfrm>
            <a:off x="800100" y="6220460"/>
            <a:ext cx="1030605" cy="3905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lnSpc>
                <a:spcPct val="115000"/>
              </a:lnSpc>
              <a:spcBef>
                <a:spcPts val="600"/>
              </a:spcBef>
              <a:spcAft>
                <a:spcPts val="600"/>
              </a:spcAft>
            </a:pPr>
            <a:r>
              <a:rPr lang="en-ZA" sz="1100">
                <a:effectLst>
                  <a:glow rad="101600">
                    <a:schemeClr val="accent2">
                      <a:satMod val="175000"/>
                      <a:alpha val="40000"/>
                    </a:schemeClr>
                  </a:glow>
                </a:effectLst>
                <a:latin typeface="Calibri" panose="020F0502020204030204" pitchFamily="34" charset="0"/>
                <a:ea typeface="Calibri" panose="020F0502020204030204" pitchFamily="34" charset="0"/>
                <a:cs typeface="Times New Roman" panose="02020603050405020304" pitchFamily="18" charset="0"/>
              </a:rPr>
              <a:t>National Policy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0266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What you should guard against</a:t>
            </a:r>
            <a:endParaRPr lang="en-ZA" dirty="0"/>
          </a:p>
        </p:txBody>
      </p:sp>
      <p:sp>
        <p:nvSpPr>
          <p:cNvPr id="3" name="Content Placeholder 2"/>
          <p:cNvSpPr>
            <a:spLocks noGrp="1"/>
          </p:cNvSpPr>
          <p:nvPr>
            <p:ph idx="1"/>
          </p:nvPr>
        </p:nvSpPr>
        <p:spPr/>
        <p:txBody>
          <a:bodyPr>
            <a:noAutofit/>
          </a:bodyPr>
          <a:lstStyle/>
          <a:p>
            <a:r>
              <a:rPr lang="en-ZA" sz="2800" dirty="0"/>
              <a:t>In his advocacy for relevance in ICT use, Kozma (2005:131) describes what you should guard against. He says</a:t>
            </a:r>
          </a:p>
        </p:txBody>
      </p:sp>
      <p:sp>
        <p:nvSpPr>
          <p:cNvPr id="5" name="Rectangle 4"/>
          <p:cNvSpPr/>
          <p:nvPr/>
        </p:nvSpPr>
        <p:spPr>
          <a:xfrm>
            <a:off x="849738" y="2971800"/>
            <a:ext cx="7670692" cy="2677656"/>
          </a:xfrm>
          <a:prstGeom prst="rect">
            <a:avLst/>
          </a:prstGeom>
        </p:spPr>
        <p:txBody>
          <a:bodyPr wrap="square">
            <a:spAutoFit/>
          </a:bodyPr>
          <a:lstStyle/>
          <a:p>
            <a:pPr algn="ctr"/>
            <a:r>
              <a:rPr lang="en-ZA" sz="2400" i="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“There </a:t>
            </a:r>
            <a:r>
              <a:rPr lang="en-ZA" sz="2400" i="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is no accounting for the effects of curriculum, pedagogy, teacher quality, or the use of ICT that might actually influence what it is that students know and are able to do as a result of their educational experience. And there is no connection between these components of the education system and the factors that influence economic growth and social </a:t>
            </a:r>
            <a:r>
              <a:rPr lang="en-ZA" sz="2400" i="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development”</a:t>
            </a:r>
            <a:endParaRPr lang="en-ZA" sz="2400" dirty="0">
              <a:solidFill>
                <a:schemeClr val="accent2">
                  <a:lumMod val="75000"/>
                </a:schemeClr>
              </a:solidFill>
            </a:endParaRPr>
          </a:p>
        </p:txBody>
      </p:sp>
    </p:spTree>
    <p:extLst>
      <p:ext uri="{BB962C8B-B14F-4D97-AF65-F5344CB8AC3E}">
        <p14:creationId xmlns:p14="http://schemas.microsoft.com/office/powerpoint/2010/main" val="3748783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National curriculum statement</a:t>
            </a:r>
            <a:endParaRPr lang="en-ZA" dirty="0"/>
          </a:p>
        </p:txBody>
      </p:sp>
      <p:sp>
        <p:nvSpPr>
          <p:cNvPr id="3" name="Content Placeholder 2"/>
          <p:cNvSpPr>
            <a:spLocks noGrp="1"/>
          </p:cNvSpPr>
          <p:nvPr>
            <p:ph idx="1"/>
          </p:nvPr>
        </p:nvSpPr>
        <p:spPr>
          <a:xfrm>
            <a:off x="603250" y="1295400"/>
            <a:ext cx="7886700" cy="914400"/>
          </a:xfrm>
        </p:spPr>
        <p:txBody>
          <a:bodyPr>
            <a:noAutofit/>
          </a:bodyPr>
          <a:lstStyle/>
          <a:p>
            <a:r>
              <a:rPr lang="en-ZA" sz="2800" i="1" dirty="0"/>
              <a:t>The National Curriculum Statement Grades R-12 aims to produce learners that are able to: </a:t>
            </a:r>
            <a:endParaRPr lang="en-ZA" sz="2800" dirty="0"/>
          </a:p>
        </p:txBody>
      </p:sp>
      <p:graphicFrame>
        <p:nvGraphicFramePr>
          <p:cNvPr id="7" name="Diagram 6"/>
          <p:cNvGraphicFramePr/>
          <p:nvPr>
            <p:extLst>
              <p:ext uri="{D42A27DB-BD31-4B8C-83A1-F6EECF244321}">
                <p14:modId xmlns:p14="http://schemas.microsoft.com/office/powerpoint/2010/main" val="300421794"/>
              </p:ext>
            </p:extLst>
          </p:nvPr>
        </p:nvGraphicFramePr>
        <p:xfrm>
          <a:off x="838200" y="2133600"/>
          <a:ext cx="7531208"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74939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Report on studies in 10 schools</a:t>
            </a:r>
            <a:endParaRPr lang="en-ZA" dirty="0"/>
          </a:p>
        </p:txBody>
      </p:sp>
      <p:sp>
        <p:nvSpPr>
          <p:cNvPr id="3" name="Content Placeholder 2"/>
          <p:cNvSpPr>
            <a:spLocks noGrp="1"/>
          </p:cNvSpPr>
          <p:nvPr>
            <p:ph idx="1"/>
          </p:nvPr>
        </p:nvSpPr>
        <p:spPr/>
        <p:txBody>
          <a:bodyPr/>
          <a:lstStyle/>
          <a:p>
            <a:endParaRPr lang="en-ZA"/>
          </a:p>
        </p:txBody>
      </p:sp>
      <p:graphicFrame>
        <p:nvGraphicFramePr>
          <p:cNvPr id="8" name="Table 7"/>
          <p:cNvGraphicFramePr>
            <a:graphicFrameLocks noGrp="1"/>
          </p:cNvGraphicFramePr>
          <p:nvPr>
            <p:extLst>
              <p:ext uri="{D42A27DB-BD31-4B8C-83A1-F6EECF244321}">
                <p14:modId xmlns:p14="http://schemas.microsoft.com/office/powerpoint/2010/main" val="1789842698"/>
              </p:ext>
            </p:extLst>
          </p:nvPr>
        </p:nvGraphicFramePr>
        <p:xfrm>
          <a:off x="685800" y="1524000"/>
          <a:ext cx="7924799" cy="4297461"/>
        </p:xfrm>
        <a:graphic>
          <a:graphicData uri="http://schemas.openxmlformats.org/drawingml/2006/table">
            <a:tbl>
              <a:tblPr firstRow="1" firstCol="1" bandRow="1"/>
              <a:tblGrid>
                <a:gridCol w="1322552">
                  <a:extLst>
                    <a:ext uri="{9D8B030D-6E8A-4147-A177-3AD203B41FA5}">
                      <a16:colId xmlns="" xmlns:a16="http://schemas.microsoft.com/office/drawing/2014/main" val="20000"/>
                    </a:ext>
                  </a:extLst>
                </a:gridCol>
                <a:gridCol w="2792246">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914400">
                  <a:extLst>
                    <a:ext uri="{9D8B030D-6E8A-4147-A177-3AD203B41FA5}">
                      <a16:colId xmlns="" xmlns:a16="http://schemas.microsoft.com/office/drawing/2014/main" val="20004"/>
                    </a:ext>
                  </a:extLst>
                </a:gridCol>
                <a:gridCol w="990601">
                  <a:extLst>
                    <a:ext uri="{9D8B030D-6E8A-4147-A177-3AD203B41FA5}">
                      <a16:colId xmlns="" xmlns:a16="http://schemas.microsoft.com/office/drawing/2014/main" val="20005"/>
                    </a:ext>
                  </a:extLst>
                </a:gridCol>
              </a:tblGrid>
              <a:tr h="652053">
                <a:tc>
                  <a:txBody>
                    <a:bodyPr/>
                    <a:lstStyle/>
                    <a:p>
                      <a:pPr algn="ctr">
                        <a:lnSpc>
                          <a:spcPct val="115000"/>
                        </a:lnSpc>
                        <a:spcBef>
                          <a:spcPts val="720"/>
                        </a:spcBef>
                        <a:spcAft>
                          <a:spcPts val="72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School</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60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Overall e-Readiness score</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60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gridSpan="4">
                  <a:txBody>
                    <a:bodyPr/>
                    <a:lstStyle/>
                    <a:p>
                      <a:pPr algn="ctr">
                        <a:lnSpc>
                          <a:spcPct val="115000"/>
                        </a:lnSpc>
                        <a:spcBef>
                          <a:spcPts val="720"/>
                        </a:spcBef>
                        <a:spcAft>
                          <a:spcPts val="72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Teacher usage of ICTs</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 xmlns:a16="http://schemas.microsoft.com/office/drawing/2014/main" val="10000"/>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Admin</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Prep</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Teaching</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Learning</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9B1AF"/>
                    </a:solidFill>
                  </a:tcPr>
                </a:tc>
                <a:extLst>
                  <a:ext uri="{0D108BD9-81ED-4DB2-BD59-A6C34878D82A}">
                    <a16:rowId xmlns="" xmlns:a16="http://schemas.microsoft.com/office/drawing/2014/main" val="10001"/>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48</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02"/>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04"/>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49</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37%</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7%</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9%</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06"/>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18%</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19%</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18%</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7</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08"/>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8</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42</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19%</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9</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73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25%</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16%</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10"/>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10</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81</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84%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57%</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44%</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7DFDF"/>
                    </a:solidFill>
                  </a:tcPr>
                </a:tc>
                <a:extLst>
                  <a:ext uri="{0D108BD9-81ED-4DB2-BD59-A6C34878D82A}">
                    <a16:rowId xmlns="" xmlns:a16="http://schemas.microsoft.com/office/drawing/2014/main" val="10012"/>
                  </a:ext>
                </a:extLst>
              </a:tr>
              <a:tr h="272227">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Average for these 10 schools</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28%</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13%</a:t>
                      </a:r>
                      <a:endParaRPr lang="en-Z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14%</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1809795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1.3</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1.3 on page 15 of your  workbooks </a:t>
            </a:r>
            <a:endParaRPr lang="en-ZA" sz="3200" i="1" dirty="0"/>
          </a:p>
        </p:txBody>
      </p:sp>
    </p:spTree>
    <p:extLst>
      <p:ext uri="{BB962C8B-B14F-4D97-AF65-F5344CB8AC3E}">
        <p14:creationId xmlns:p14="http://schemas.microsoft.com/office/powerpoint/2010/main" val="1398727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Managing curriculum support</a:t>
            </a:r>
            <a:endParaRPr lang="en-ZA" dirty="0"/>
          </a:p>
        </p:txBody>
      </p:sp>
      <p:sp>
        <p:nvSpPr>
          <p:cNvPr id="3" name="Content Placeholder 2"/>
          <p:cNvSpPr>
            <a:spLocks noGrp="1"/>
          </p:cNvSpPr>
          <p:nvPr>
            <p:ph idx="1"/>
          </p:nvPr>
        </p:nvSpPr>
        <p:spPr/>
        <p:txBody>
          <a:bodyPr>
            <a:noAutofit/>
          </a:bodyPr>
          <a:lstStyle/>
          <a:p>
            <a:r>
              <a:rPr lang="en-ZA" sz="3200" dirty="0" smtClean="0"/>
              <a:t>Including consultation with and advice to:</a:t>
            </a:r>
          </a:p>
          <a:p>
            <a:pPr lvl="1"/>
            <a:r>
              <a:rPr lang="en-ZA" sz="3200" dirty="0" smtClean="0"/>
              <a:t>Teachers</a:t>
            </a:r>
          </a:p>
          <a:p>
            <a:pPr lvl="1"/>
            <a:r>
              <a:rPr lang="en-ZA" sz="3200" dirty="0" smtClean="0"/>
              <a:t>Facilitating inclusive education</a:t>
            </a:r>
          </a:p>
          <a:p>
            <a:pPr lvl="1"/>
            <a:r>
              <a:rPr lang="en-ZA" sz="3200" dirty="0" smtClean="0"/>
              <a:t>Reporting on school visits</a:t>
            </a:r>
            <a:endParaRPr lang="en-ZA" sz="3200" dirty="0"/>
          </a:p>
        </p:txBody>
      </p:sp>
    </p:spTree>
    <p:extLst>
      <p:ext uri="{BB962C8B-B14F-4D97-AF65-F5344CB8AC3E}">
        <p14:creationId xmlns:p14="http://schemas.microsoft.com/office/powerpoint/2010/main" val="2414039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1.4</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1.4 on page 17 of your  workbooks </a:t>
            </a:r>
            <a:endParaRPr lang="en-ZA" sz="3200" i="1" dirty="0"/>
          </a:p>
        </p:txBody>
      </p:sp>
    </p:spTree>
    <p:extLst>
      <p:ext uri="{BB962C8B-B14F-4D97-AF65-F5344CB8AC3E}">
        <p14:creationId xmlns:p14="http://schemas.microsoft.com/office/powerpoint/2010/main" val="80358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Promoting and organising</a:t>
            </a:r>
            <a:endParaRPr lang="en-ZA" dirty="0"/>
          </a:p>
        </p:txBody>
      </p:sp>
      <p:sp>
        <p:nvSpPr>
          <p:cNvPr id="8" name="Content Placeholder 7"/>
          <p:cNvSpPr>
            <a:spLocks noGrp="1"/>
          </p:cNvSpPr>
          <p:nvPr>
            <p:ph idx="1"/>
          </p:nvPr>
        </p:nvSpPr>
        <p:spPr/>
        <p:txBody>
          <a:bodyPr>
            <a:normAutofit fontScale="92500" lnSpcReduction="10000"/>
          </a:bodyPr>
          <a:lstStyle/>
          <a:p>
            <a:r>
              <a:rPr lang="en-ZA" sz="2800" dirty="0">
                <a:latin typeface="Calibri" panose="020F0502020204030204" pitchFamily="34" charset="0"/>
                <a:ea typeface="Calibri" panose="020F0502020204030204" pitchFamily="34" charset="0"/>
                <a:cs typeface="Times New Roman" panose="02020603050405020304" pitchFamily="18" charset="0"/>
              </a:rPr>
              <a:t>Promoting and organising provision of professional development of educators in co-operation with the South African Council for Educators (SACE); </a:t>
            </a:r>
            <a:r>
              <a:rPr lang="en-ZA" sz="2800" dirty="0" smtClean="0">
                <a:latin typeface="Calibri" panose="020F0502020204030204" pitchFamily="34" charset="0"/>
                <a:ea typeface="Calibri" panose="020F0502020204030204" pitchFamily="34" charset="0"/>
                <a:cs typeface="Times New Roman" panose="02020603050405020304" pitchFamily="18" charset="0"/>
              </a:rPr>
              <a:t>and</a:t>
            </a:r>
          </a:p>
          <a:p>
            <a:pPr lvl="1"/>
            <a:r>
              <a:rPr lang="en-ZA" sz="2800" dirty="0"/>
              <a:t>you need to know what SACE is and the services that it offers in support of the development of teachers’ </a:t>
            </a:r>
            <a:r>
              <a:rPr lang="en-ZA" sz="2800" dirty="0" smtClean="0"/>
              <a:t>professionalism</a:t>
            </a:r>
          </a:p>
          <a:p>
            <a:pPr lvl="1"/>
            <a:r>
              <a:rPr lang="en-ZA" sz="2800" dirty="0"/>
              <a:t>It is important that you visit the SACE website at </a:t>
            </a:r>
            <a:r>
              <a:rPr lang="en-ZA" sz="2800" u="sng" dirty="0">
                <a:hlinkClick r:id="rId3"/>
              </a:rPr>
              <a:t>https://www.sace.org.za/</a:t>
            </a:r>
            <a:r>
              <a:rPr lang="en-ZA" sz="2800" dirty="0"/>
              <a:t> as there is </a:t>
            </a:r>
            <a:r>
              <a:rPr lang="en-ZA" sz="2800" dirty="0" smtClean="0"/>
              <a:t>a wealth </a:t>
            </a:r>
            <a:r>
              <a:rPr lang="en-ZA" sz="2800" dirty="0"/>
              <a:t>of information you can use to develop yourself as a subject advisor and to refer your teachers to knowledge and programmes that can help them develop individually and professionally.</a:t>
            </a:r>
            <a:r>
              <a:rPr lang="en-ZA" sz="2800" dirty="0" smtClean="0">
                <a:latin typeface="Calibri" panose="020F0502020204030204" pitchFamily="34" charset="0"/>
                <a:ea typeface="Calibri" panose="020F0502020204030204" pitchFamily="34" charset="0"/>
                <a:cs typeface="Times New Roman" panose="02020603050405020304" pitchFamily="18" charset="0"/>
              </a:rPr>
              <a:t> </a:t>
            </a:r>
            <a:endParaRPr lang="en-ZA" sz="2800" dirty="0"/>
          </a:p>
          <a:p>
            <a:endParaRPr lang="en-ZA" dirty="0"/>
          </a:p>
        </p:txBody>
      </p:sp>
    </p:spTree>
    <p:extLst>
      <p:ext uri="{BB962C8B-B14F-4D97-AF65-F5344CB8AC3E}">
        <p14:creationId xmlns:p14="http://schemas.microsoft.com/office/powerpoint/2010/main" val="520345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6762750" cy="527674"/>
          </a:xfrm>
        </p:spPr>
        <p:txBody>
          <a:bodyPr>
            <a:normAutofit fontScale="90000"/>
          </a:bodyPr>
          <a:lstStyle/>
          <a:p>
            <a:r>
              <a:rPr lang="en-ZA" dirty="0" smtClean="0"/>
              <a:t>Identifying and addressing teachers development needs</a:t>
            </a:r>
            <a:endParaRPr lang="en-ZA" dirty="0"/>
          </a:p>
        </p:txBody>
      </p:sp>
      <p:sp>
        <p:nvSpPr>
          <p:cNvPr id="3" name="Content Placeholder 2"/>
          <p:cNvSpPr>
            <a:spLocks noGrp="1"/>
          </p:cNvSpPr>
          <p:nvPr>
            <p:ph idx="1"/>
          </p:nvPr>
        </p:nvSpPr>
        <p:spPr/>
        <p:txBody>
          <a:bodyPr/>
          <a:lstStyle/>
          <a:p>
            <a:endParaRPr lang="en-ZA"/>
          </a:p>
        </p:txBody>
      </p:sp>
      <p:pic>
        <p:nvPicPr>
          <p:cNvPr id="5" name="Picture 4"/>
          <p:cNvPicPr/>
          <p:nvPr/>
        </p:nvPicPr>
        <p:blipFill>
          <a:blip r:embed="rId3"/>
          <a:stretch>
            <a:fillRect/>
          </a:stretch>
        </p:blipFill>
        <p:spPr>
          <a:xfrm>
            <a:off x="990600" y="1219200"/>
            <a:ext cx="7010400" cy="4800600"/>
          </a:xfrm>
          <a:prstGeom prst="rect">
            <a:avLst/>
          </a:prstGeom>
          <a:ln>
            <a:solidFill>
              <a:srgbClr val="FFC000"/>
            </a:solidFill>
          </a:ln>
        </p:spPr>
      </p:pic>
    </p:spTree>
    <p:extLst>
      <p:ext uri="{BB962C8B-B14F-4D97-AF65-F5344CB8AC3E}">
        <p14:creationId xmlns:p14="http://schemas.microsoft.com/office/powerpoint/2010/main" val="22130192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Professional development of teachers</a:t>
            </a:r>
            <a:endParaRPr lang="en-ZA" dirty="0"/>
          </a:p>
        </p:txBody>
      </p:sp>
      <p:pic>
        <p:nvPicPr>
          <p:cNvPr id="6" name="Picture 5"/>
          <p:cNvPicPr/>
          <p:nvPr/>
        </p:nvPicPr>
        <p:blipFill>
          <a:blip r:embed="rId3"/>
          <a:stretch>
            <a:fillRect/>
          </a:stretch>
        </p:blipFill>
        <p:spPr>
          <a:xfrm>
            <a:off x="1752600" y="1295400"/>
            <a:ext cx="5638800" cy="4724400"/>
          </a:xfrm>
          <a:prstGeom prst="rect">
            <a:avLst/>
          </a:prstGeom>
          <a:ln>
            <a:solidFill>
              <a:srgbClr val="FFC000"/>
            </a:solidFill>
          </a:ln>
        </p:spPr>
      </p:pic>
    </p:spTree>
    <p:extLst>
      <p:ext uri="{BB962C8B-B14F-4D97-AF65-F5344CB8AC3E}">
        <p14:creationId xmlns:p14="http://schemas.microsoft.com/office/powerpoint/2010/main" val="1726813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r>
            <a:br>
              <a:rPr lang="en-US" b="1" dirty="0"/>
            </a:br>
            <a:r>
              <a:rPr lang="en-US" sz="3100" b="1" dirty="0"/>
              <a:t>COPYRIGHT </a:t>
            </a:r>
            <a:r>
              <a:rPr lang="en-US" b="1" dirty="0"/>
              <a:t/>
            </a:r>
            <a:br>
              <a:rPr lang="en-US" b="1" dirty="0"/>
            </a:br>
            <a:endParaRPr lang="en-US" dirty="0"/>
          </a:p>
        </p:txBody>
      </p:sp>
      <p:sp>
        <p:nvSpPr>
          <p:cNvPr id="3" name="Content Placeholder 2"/>
          <p:cNvSpPr>
            <a:spLocks noGrp="1"/>
          </p:cNvSpPr>
          <p:nvPr>
            <p:ph idx="1"/>
          </p:nvPr>
        </p:nvSpPr>
        <p:spPr/>
        <p:txBody>
          <a:bodyPr>
            <a:noAutofit/>
          </a:bodyPr>
          <a:lstStyle/>
          <a:p>
            <a:pPr marL="0" marR="0" indent="0" algn="ctr">
              <a:lnSpc>
                <a:spcPct val="105000"/>
              </a:lnSpc>
              <a:spcBef>
                <a:spcPts val="0"/>
              </a:spcBef>
              <a:spcAft>
                <a:spcPts val="800"/>
              </a:spcAft>
              <a:buNone/>
            </a:pPr>
            <a:r>
              <a:rPr lang="en-US" sz="2400" i="1" dirty="0">
                <a:solidFill>
                  <a:srgbClr val="006666"/>
                </a:solidFill>
                <a:effectLst/>
                <a:latin typeface="Arial"/>
                <a:ea typeface="Calibri"/>
                <a:cs typeface="Times New Roman"/>
              </a:rPr>
              <a:t>This work is protected by the Copyright Act 98 of 1978. No part of this work may be reproduced or transmitted in any form or by any means, electronic or mechanical, including photocopying, recording or by any information storage and retrieval system, without permission in writing from Matthew Goniwe School of Leadership and Governance. </a:t>
            </a:r>
            <a:endParaRPr lang="en-US" sz="2400" dirty="0">
              <a:solidFill>
                <a:srgbClr val="006666"/>
              </a:solidFill>
              <a:ea typeface="Calibri"/>
              <a:cs typeface="Times New Roman"/>
            </a:endParaRPr>
          </a:p>
        </p:txBody>
      </p:sp>
    </p:spTree>
    <p:extLst>
      <p:ext uri="{BB962C8B-B14F-4D97-AF65-F5344CB8AC3E}">
        <p14:creationId xmlns:p14="http://schemas.microsoft.com/office/powerpoint/2010/main" val="29500005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Learner and teacher support material</a:t>
            </a:r>
            <a:endParaRPr lang="en-ZA" dirty="0"/>
          </a:p>
        </p:txBody>
      </p:sp>
      <p:sp>
        <p:nvSpPr>
          <p:cNvPr id="3" name="Content Placeholder 2"/>
          <p:cNvSpPr>
            <a:spLocks noGrp="1"/>
          </p:cNvSpPr>
          <p:nvPr>
            <p:ph idx="1"/>
          </p:nvPr>
        </p:nvSpPr>
        <p:spPr>
          <a:xfrm>
            <a:off x="457200" y="1163600"/>
            <a:ext cx="8382000" cy="4133138"/>
          </a:xfrm>
        </p:spPr>
        <p:txBody>
          <a:bodyPr>
            <a:noAutofit/>
          </a:bodyPr>
          <a:lstStyle/>
          <a:p>
            <a:r>
              <a:rPr lang="en-ZA" sz="2400" dirty="0"/>
              <a:t>Once teacher needs have been identified, support material need to be made available in order to create learning environments that are conducive and customised for the teaching contexts. </a:t>
            </a:r>
            <a:endParaRPr lang="en-ZA" sz="2400" dirty="0" smtClean="0"/>
          </a:p>
          <a:p>
            <a:r>
              <a:rPr lang="en-ZA" sz="2400" dirty="0" smtClean="0"/>
              <a:t>To </a:t>
            </a:r>
            <a:r>
              <a:rPr lang="en-ZA" sz="2400" dirty="0"/>
              <a:t>determine the correctness of the material your expertise as a subject content and delivery master is critical. </a:t>
            </a:r>
            <a:endParaRPr lang="en-ZA" sz="2400" dirty="0" smtClean="0"/>
          </a:p>
          <a:p>
            <a:r>
              <a:rPr lang="en-ZA" sz="2400" dirty="0" smtClean="0"/>
              <a:t>While </a:t>
            </a:r>
            <a:r>
              <a:rPr lang="en-ZA" sz="2400" dirty="0"/>
              <a:t>the advent of ICTs </a:t>
            </a:r>
            <a:r>
              <a:rPr lang="en-ZA" sz="2400" dirty="0" smtClean="0"/>
              <a:t>has </a:t>
            </a:r>
            <a:r>
              <a:rPr lang="en-ZA" sz="2400" dirty="0"/>
              <a:t>made it easy to access a wide range of subject material, credibility and timeliness issues need to be addressed before you recommend or provide any resources</a:t>
            </a:r>
            <a:r>
              <a:rPr lang="en-ZA" sz="2400" dirty="0" smtClean="0"/>
              <a:t>.</a:t>
            </a:r>
          </a:p>
          <a:p>
            <a:r>
              <a:rPr lang="en-ZA" sz="2400" dirty="0" smtClean="0"/>
              <a:t>In </a:t>
            </a:r>
            <a:r>
              <a:rPr lang="en-ZA" sz="2400" dirty="0"/>
              <a:t>cases where appropriate material cannot be found, it is incumbent that you as the subject specialist develop the material or at least workshop teachers on how to go about doing so. </a:t>
            </a:r>
          </a:p>
        </p:txBody>
      </p:sp>
    </p:spTree>
    <p:extLst>
      <p:ext uri="{BB962C8B-B14F-4D97-AF65-F5344CB8AC3E}">
        <p14:creationId xmlns:p14="http://schemas.microsoft.com/office/powerpoint/2010/main" val="15456529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Gde vision and mission statement</a:t>
            </a:r>
            <a:endParaRPr lang="en-ZA" dirty="0"/>
          </a:p>
        </p:txBody>
      </p:sp>
      <p:sp>
        <p:nvSpPr>
          <p:cNvPr id="7" name="Content Placeholder 6"/>
          <p:cNvSpPr>
            <a:spLocks noGrp="1"/>
          </p:cNvSpPr>
          <p:nvPr>
            <p:ph idx="1"/>
          </p:nvPr>
        </p:nvSpPr>
        <p:spPr/>
        <p:txBody>
          <a:bodyPr>
            <a:normAutofit lnSpcReduction="10000"/>
          </a:bodyPr>
          <a:lstStyle/>
          <a:p>
            <a:r>
              <a:rPr lang="en-ZA" sz="3200" dirty="0" smtClean="0"/>
              <a:t>VISION STATEMENT</a:t>
            </a:r>
            <a:r>
              <a:rPr lang="en-ZA" dirty="0" smtClean="0"/>
              <a:t>:</a:t>
            </a:r>
          </a:p>
          <a:p>
            <a:pPr lvl="1"/>
            <a:r>
              <a:rPr lang="en-ZA" sz="2800" dirty="0"/>
              <a:t>Ensuring every learner feels valued and inspired in our innovative education </a:t>
            </a:r>
            <a:r>
              <a:rPr lang="en-ZA" sz="2800" dirty="0" smtClean="0"/>
              <a:t>system</a:t>
            </a:r>
          </a:p>
          <a:p>
            <a:pPr lvl="1"/>
            <a:endParaRPr lang="en-ZA" dirty="0"/>
          </a:p>
          <a:p>
            <a:r>
              <a:rPr lang="en-ZA" sz="3200" dirty="0" smtClean="0"/>
              <a:t>MISSION STATEMENT:</a:t>
            </a:r>
          </a:p>
          <a:p>
            <a:pPr lvl="1"/>
            <a:r>
              <a:rPr lang="en-ZA" sz="2800" dirty="0"/>
              <a:t>We are committed to provide functional and modern schools that enable quality teaching and learning to protect and promote the right of every learner to quality, equitable and relevant education</a:t>
            </a:r>
          </a:p>
        </p:txBody>
      </p:sp>
    </p:spTree>
    <p:extLst>
      <p:ext uri="{BB962C8B-B14F-4D97-AF65-F5344CB8AC3E}">
        <p14:creationId xmlns:p14="http://schemas.microsoft.com/office/powerpoint/2010/main" val="4206077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Strategic outcome orientated goals</a:t>
            </a:r>
            <a:endParaRPr lang="en-ZA" dirty="0"/>
          </a:p>
        </p:txBody>
      </p:sp>
      <p:sp>
        <p:nvSpPr>
          <p:cNvPr id="5" name="Rectangle 4"/>
          <p:cNvSpPr/>
          <p:nvPr/>
        </p:nvSpPr>
        <p:spPr>
          <a:xfrm>
            <a:off x="539750" y="1447800"/>
            <a:ext cx="8001000" cy="4489049"/>
          </a:xfrm>
          <a:prstGeom prst="rect">
            <a:avLst/>
          </a:prstGeom>
        </p:spPr>
        <p:txBody>
          <a:bodyPr wrap="square">
            <a:spAutoFit/>
          </a:bodyPr>
          <a:lstStyle/>
          <a:p>
            <a:pPr marL="1317625" indent="-1317625" algn="just">
              <a:lnSpc>
                <a:spcPct val="115000"/>
              </a:lnSpc>
              <a:spcBef>
                <a:spcPts val="600"/>
              </a:spcBef>
              <a:spcAft>
                <a:spcPts val="600"/>
              </a:spcAft>
              <a:tabLst>
                <a:tab pos="1317625" algn="l"/>
              </a:tabLst>
            </a:pPr>
            <a:r>
              <a:rPr lang="en-ZA" sz="2800" b="1" dirty="0">
                <a:solidFill>
                  <a:srgbClr val="006666"/>
                </a:solidFill>
                <a:latin typeface="Calibri" panose="020F0502020204030204" pitchFamily="34" charset="0"/>
                <a:ea typeface="Calibri" panose="020F0502020204030204" pitchFamily="34" charset="0"/>
                <a:cs typeface="Times New Roman" panose="02020603050405020304" pitchFamily="18" charset="0"/>
              </a:rPr>
              <a:t>Goal 1:</a:t>
            </a:r>
            <a:r>
              <a:rPr lang="en-ZA" sz="2800" dirty="0">
                <a:latin typeface="Calibri" panose="020F0502020204030204" pitchFamily="34" charset="0"/>
                <a:ea typeface="Calibri" panose="020F0502020204030204" pitchFamily="34" charset="0"/>
                <a:cs typeface="Times New Roman" panose="02020603050405020304" pitchFamily="18" charset="0"/>
              </a:rPr>
              <a:t> 	Deliver quality education in a conducive learning environment</a:t>
            </a:r>
          </a:p>
          <a:p>
            <a:pPr marL="1317625" indent="-1317625" algn="just">
              <a:lnSpc>
                <a:spcPct val="115000"/>
              </a:lnSpc>
              <a:spcBef>
                <a:spcPts val="600"/>
              </a:spcBef>
              <a:spcAft>
                <a:spcPts val="600"/>
              </a:spcAft>
              <a:tabLst>
                <a:tab pos="1317625" algn="l"/>
              </a:tabLst>
            </a:pPr>
            <a:r>
              <a:rPr lang="en-ZA" sz="2800" b="1" dirty="0">
                <a:solidFill>
                  <a:srgbClr val="006666"/>
                </a:solidFill>
                <a:latin typeface="Calibri" panose="020F0502020204030204" pitchFamily="34" charset="0"/>
                <a:ea typeface="Calibri" panose="020F0502020204030204" pitchFamily="34" charset="0"/>
                <a:cs typeface="Times New Roman" panose="02020603050405020304" pitchFamily="18" charset="0"/>
              </a:rPr>
              <a:t>Goal 2:</a:t>
            </a:r>
            <a:r>
              <a:rPr lang="en-ZA" sz="2800" dirty="0">
                <a:latin typeface="Calibri" panose="020F0502020204030204" pitchFamily="34" charset="0"/>
                <a:ea typeface="Calibri" panose="020F0502020204030204" pitchFamily="34" charset="0"/>
                <a:cs typeface="Times New Roman" panose="02020603050405020304" pitchFamily="18" charset="0"/>
              </a:rPr>
              <a:t> 	Provide an administrative service that supports modern and innovative schools</a:t>
            </a:r>
          </a:p>
          <a:p>
            <a:pPr marL="1317625" indent="-1317625" algn="just">
              <a:lnSpc>
                <a:spcPct val="115000"/>
              </a:lnSpc>
              <a:spcBef>
                <a:spcPts val="600"/>
              </a:spcBef>
              <a:spcAft>
                <a:spcPts val="600"/>
              </a:spcAft>
              <a:tabLst>
                <a:tab pos="1317625" algn="l"/>
              </a:tabLst>
            </a:pPr>
            <a:r>
              <a:rPr lang="en-ZA" sz="2800" b="1" dirty="0">
                <a:solidFill>
                  <a:srgbClr val="006666"/>
                </a:solidFill>
                <a:latin typeface="Calibri" panose="020F0502020204030204" pitchFamily="34" charset="0"/>
                <a:ea typeface="Calibri" panose="020F0502020204030204" pitchFamily="34" charset="0"/>
                <a:cs typeface="Times New Roman" panose="02020603050405020304" pitchFamily="18" charset="0"/>
              </a:rPr>
              <a:t>Goal 3:</a:t>
            </a:r>
            <a:r>
              <a:rPr lang="en-ZA" sz="2800" dirty="0">
                <a:solidFill>
                  <a:srgbClr val="006666"/>
                </a:solidFill>
                <a:latin typeface="Calibri" panose="020F0502020204030204" pitchFamily="34" charset="0"/>
                <a:ea typeface="Calibri" panose="020F0502020204030204" pitchFamily="34" charset="0"/>
                <a:cs typeface="Times New Roman" panose="02020603050405020304" pitchFamily="18" charset="0"/>
              </a:rPr>
              <a:t> </a:t>
            </a:r>
            <a:r>
              <a:rPr lang="en-ZA" sz="2800" dirty="0">
                <a:latin typeface="Calibri" panose="020F0502020204030204" pitchFamily="34" charset="0"/>
                <a:ea typeface="Calibri" panose="020F0502020204030204" pitchFamily="34" charset="0"/>
                <a:cs typeface="Times New Roman" panose="02020603050405020304" pitchFamily="18" charset="0"/>
              </a:rPr>
              <a:t>	Transform public schooling by addressing barriers to access, equity and redress</a:t>
            </a:r>
          </a:p>
          <a:p>
            <a:pPr marL="1317625" indent="-1317625" algn="just">
              <a:lnSpc>
                <a:spcPct val="115000"/>
              </a:lnSpc>
              <a:spcBef>
                <a:spcPts val="600"/>
              </a:spcBef>
              <a:spcAft>
                <a:spcPts val="600"/>
              </a:spcAft>
              <a:tabLst>
                <a:tab pos="1317625" algn="l"/>
              </a:tabLst>
            </a:pPr>
            <a:r>
              <a:rPr lang="en-ZA" sz="2800" b="1" dirty="0">
                <a:solidFill>
                  <a:srgbClr val="006666"/>
                </a:solidFill>
                <a:latin typeface="Calibri" panose="020F0502020204030204" pitchFamily="34" charset="0"/>
                <a:ea typeface="Calibri" panose="020F0502020204030204" pitchFamily="34" charset="0"/>
                <a:cs typeface="Times New Roman" panose="02020603050405020304" pitchFamily="18" charset="0"/>
              </a:rPr>
              <a:t>Goal 4:</a:t>
            </a:r>
            <a:r>
              <a:rPr lang="en-ZA" sz="2800" dirty="0">
                <a:latin typeface="Calibri" panose="020F0502020204030204" pitchFamily="34" charset="0"/>
                <a:ea typeface="Calibri" panose="020F0502020204030204" pitchFamily="34" charset="0"/>
                <a:cs typeface="Times New Roman" panose="02020603050405020304" pitchFamily="18" charset="0"/>
              </a:rPr>
              <a:t> 	Increase access to quality pre- and post- schooling educational opportunities</a:t>
            </a:r>
            <a:endParaRPr lang="en-Z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1992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End</a:t>
            </a:r>
          </a:p>
        </p:txBody>
      </p:sp>
      <p:sp>
        <p:nvSpPr>
          <p:cNvPr id="4" name="Content Placeholder 3"/>
          <p:cNvSpPr>
            <a:spLocks noGrp="1"/>
          </p:cNvSpPr>
          <p:nvPr>
            <p:ph idx="1"/>
          </p:nvPr>
        </p:nvSpPr>
        <p:spPr/>
        <p:txBody>
          <a:bodyPr/>
          <a:lstStyle/>
          <a:p>
            <a:endParaRPr lang="en-ZA"/>
          </a:p>
        </p:txBody>
      </p:sp>
      <p:sp>
        <p:nvSpPr>
          <p:cNvPr id="7" name="Content Placeholder 2"/>
          <p:cNvSpPr txBox="1">
            <a:spLocks/>
          </p:cNvSpPr>
          <p:nvPr/>
        </p:nvSpPr>
        <p:spPr>
          <a:xfrm>
            <a:off x="835848" y="1524000"/>
            <a:ext cx="4500563" cy="2798223"/>
          </a:xfrm>
          <a:prstGeom prst="rect">
            <a:avLst/>
          </a:prstGeom>
        </p:spPr>
        <p:txBody>
          <a:bodyP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ZA" sz="2100" i="1" dirty="0">
              <a:solidFill>
                <a:srgbClr val="036364"/>
              </a:solidFill>
            </a:endParaRPr>
          </a:p>
          <a:p>
            <a:endParaRPr lang="en-ZA" sz="2100" i="1" dirty="0">
              <a:solidFill>
                <a:srgbClr val="036364"/>
              </a:solidFill>
            </a:endParaRPr>
          </a:p>
          <a:p>
            <a:pPr algn="ctr"/>
            <a:r>
              <a:rPr lang="en-ZA" sz="2100" i="1" dirty="0">
                <a:solidFill>
                  <a:srgbClr val="036364"/>
                </a:solidFill>
              </a:rPr>
              <a:t>Thank you for participating in this module. </a:t>
            </a:r>
            <a:br>
              <a:rPr lang="en-ZA" sz="2100" i="1" dirty="0">
                <a:solidFill>
                  <a:srgbClr val="036364"/>
                </a:solidFill>
              </a:rPr>
            </a:br>
            <a:r>
              <a:rPr lang="en-ZA" sz="2100" i="1" dirty="0">
                <a:solidFill>
                  <a:srgbClr val="036364"/>
                </a:solidFill>
              </a:rPr>
              <a:t/>
            </a:r>
            <a:br>
              <a:rPr lang="en-ZA" sz="2100" i="1" dirty="0">
                <a:solidFill>
                  <a:srgbClr val="036364"/>
                </a:solidFill>
              </a:rPr>
            </a:br>
            <a:r>
              <a:rPr lang="en-ZA" sz="2100" i="1" dirty="0">
                <a:solidFill>
                  <a:srgbClr val="036364"/>
                </a:solidFill>
              </a:rPr>
              <a:t>We trust you gained much to set the pace in integrating ICTs in learning and teaching in your school.</a:t>
            </a:r>
          </a:p>
        </p:txBody>
      </p:sp>
      <p:pic>
        <p:nvPicPr>
          <p:cNvPr id="3" name="Picture 2"/>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355461" y="2133600"/>
            <a:ext cx="3200400" cy="3200400"/>
          </a:xfrm>
          <a:prstGeom prst="rect">
            <a:avLst/>
          </a:prstGeom>
        </p:spPr>
      </p:pic>
    </p:spTree>
    <p:extLst>
      <p:ext uri="{BB962C8B-B14F-4D97-AF65-F5344CB8AC3E}">
        <p14:creationId xmlns:p14="http://schemas.microsoft.com/office/powerpoint/2010/main" val="101180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PROGRAM</a:t>
            </a:r>
            <a:endParaRPr lang="en-US" dirty="0">
              <a:solidFill>
                <a:schemeClr val="bg1"/>
              </a:solidFill>
            </a:endParaRPr>
          </a:p>
        </p:txBody>
      </p:sp>
      <p:sp>
        <p:nvSpPr>
          <p:cNvPr id="5" name="Content Placeholder 4"/>
          <p:cNvSpPr>
            <a:spLocks noGrp="1"/>
          </p:cNvSpPr>
          <p:nvPr>
            <p:ph idx="1"/>
          </p:nvPr>
        </p:nvSpPr>
        <p:spPr/>
        <p:txBody>
          <a:bodyPr>
            <a:noAutofit/>
          </a:bodyPr>
          <a:lstStyle/>
          <a:p>
            <a:r>
              <a:rPr lang="en-ZA" sz="2800" dirty="0">
                <a:latin typeface="Calibri" panose="020F0502020204030204" pitchFamily="34" charset="0"/>
                <a:ea typeface="Calibri" panose="020F0502020204030204" pitchFamily="34" charset="0"/>
                <a:cs typeface="Times New Roman" panose="02020603050405020304" pitchFamily="18" charset="0"/>
              </a:rPr>
              <a:t>The programme aims at capacitating Subject Advisors to drive and support curriculum delivery through technology-based teaching in the </a:t>
            </a:r>
            <a:r>
              <a:rPr lang="en-ZA" sz="2800" dirty="0" smtClean="0">
                <a:latin typeface="Calibri" panose="020F0502020204030204" pitchFamily="34" charset="0"/>
                <a:ea typeface="Calibri" panose="020F0502020204030204" pitchFamily="34" charset="0"/>
                <a:cs typeface="Times New Roman" panose="02020603050405020304" pitchFamily="18" charset="0"/>
              </a:rPr>
              <a:t>classroom</a:t>
            </a:r>
          </a:p>
          <a:p>
            <a:r>
              <a:rPr lang="en-ZA" sz="2800" dirty="0"/>
              <a:t>T</a:t>
            </a:r>
            <a:r>
              <a:rPr lang="en-ZA" sz="2800" dirty="0" smtClean="0"/>
              <a:t>heir </a:t>
            </a:r>
            <a:r>
              <a:rPr lang="en-ZA" sz="2800" dirty="0"/>
              <a:t>knowledge and role in the curriculum interpretation, delivery and assessment is the basis on which the technology must be utilised in supporting what happens in the </a:t>
            </a:r>
            <a:r>
              <a:rPr lang="en-ZA" sz="2800" dirty="0" smtClean="0"/>
              <a:t>classroom</a:t>
            </a:r>
          </a:p>
          <a:p>
            <a:r>
              <a:rPr lang="en-ZA" sz="2800" dirty="0" smtClean="0"/>
              <a:t>Without </a:t>
            </a:r>
            <a:r>
              <a:rPr lang="en-ZA" sz="2800" dirty="0"/>
              <a:t>this fundamental understanding, the use of digital technology in particular will remain trivial to the successful implementation of </a:t>
            </a:r>
            <a:r>
              <a:rPr lang="en-ZA" sz="2800" dirty="0" smtClean="0"/>
              <a:t>the </a:t>
            </a:r>
            <a:r>
              <a:rPr lang="en-ZA" sz="2800" dirty="0"/>
              <a:t>of the curriculum</a:t>
            </a:r>
          </a:p>
        </p:txBody>
      </p:sp>
    </p:spTree>
    <p:extLst>
      <p:ext uri="{BB962C8B-B14F-4D97-AF65-F5344CB8AC3E}">
        <p14:creationId xmlns:p14="http://schemas.microsoft.com/office/powerpoint/2010/main" val="224886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solidFill>
                <a:schemeClr val="bg1"/>
              </a:solidFill>
            </a:endParaRPr>
          </a:p>
        </p:txBody>
      </p:sp>
      <p:sp>
        <p:nvSpPr>
          <p:cNvPr id="5" name="Content Placeholder 4"/>
          <p:cNvSpPr>
            <a:spLocks noGrp="1"/>
          </p:cNvSpPr>
          <p:nvPr>
            <p:ph idx="1"/>
          </p:nvPr>
        </p:nvSpPr>
        <p:spPr>
          <a:xfrm>
            <a:off x="628650" y="1600200"/>
            <a:ext cx="7886700" cy="4133138"/>
          </a:xfrm>
        </p:spPr>
        <p:txBody>
          <a:bodyPr>
            <a:noAutofit/>
          </a:bodyPr>
          <a:lstStyle/>
          <a:p>
            <a:r>
              <a:rPr lang="en-ZA" sz="2800" dirty="0"/>
              <a:t>The programme is intended to result in the following learning outcomes:</a:t>
            </a:r>
          </a:p>
          <a:p>
            <a:pPr lvl="1"/>
            <a:r>
              <a:rPr lang="en-AU" sz="2800" dirty="0"/>
              <a:t>Make clear what a curriculum specialist/subject advisor’s role is in the context of Information and Communication Technology (ICT)</a:t>
            </a:r>
            <a:endParaRPr lang="en-ZA" sz="2800" dirty="0"/>
          </a:p>
          <a:p>
            <a:pPr lvl="1"/>
            <a:r>
              <a:rPr lang="en-AU" sz="2800" dirty="0"/>
              <a:t>Provide Knowledge, Skills and Attitudes needed to operate in a digital environment as a subject specialist</a:t>
            </a:r>
            <a:endParaRPr lang="en-ZA" sz="2800" dirty="0"/>
          </a:p>
          <a:p>
            <a:pPr lvl="1"/>
            <a:r>
              <a:rPr lang="en-ZA" sz="2800" dirty="0"/>
              <a:t>Give guidance on how best to  support teachers in their delivery of the curriculum through ICT</a:t>
            </a:r>
          </a:p>
        </p:txBody>
      </p:sp>
    </p:spTree>
    <p:extLst>
      <p:ext uri="{BB962C8B-B14F-4D97-AF65-F5344CB8AC3E}">
        <p14:creationId xmlns:p14="http://schemas.microsoft.com/office/powerpoint/2010/main" val="12566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THE 10:20:70 FRAMEWORK </a:t>
            </a:r>
            <a:endParaRPr lang="en-US" dirty="0">
              <a:solidFill>
                <a:schemeClr val="bg1"/>
              </a:solidFill>
            </a:endParaRPr>
          </a:p>
        </p:txBody>
      </p:sp>
      <p:sp>
        <p:nvSpPr>
          <p:cNvPr id="4" name="Content Placeholder 3"/>
          <p:cNvSpPr>
            <a:spLocks noGrp="1"/>
          </p:cNvSpPr>
          <p:nvPr>
            <p:ph idx="1"/>
          </p:nvPr>
        </p:nvSpPr>
        <p:spPr/>
        <p:txBody>
          <a:bodyPr/>
          <a:lstStyle/>
          <a:p>
            <a:endParaRPr lang="en-ZA"/>
          </a:p>
        </p:txBody>
      </p:sp>
      <p:grpSp>
        <p:nvGrpSpPr>
          <p:cNvPr id="5" name="Group 4"/>
          <p:cNvGrpSpPr>
            <a:grpSpLocks/>
          </p:cNvGrpSpPr>
          <p:nvPr/>
        </p:nvGrpSpPr>
        <p:grpSpPr>
          <a:xfrm>
            <a:off x="304800" y="1758212"/>
            <a:ext cx="8534400" cy="3810000"/>
            <a:chOff x="1" y="0"/>
            <a:chExt cx="6257925" cy="3571875"/>
          </a:xfrm>
        </p:grpSpPr>
        <p:graphicFrame>
          <p:nvGraphicFramePr>
            <p:cNvPr id="6" name="Diagram 5"/>
            <p:cNvGraphicFramePr/>
            <p:nvPr>
              <p:extLst>
                <p:ext uri="{D42A27DB-BD31-4B8C-83A1-F6EECF244321}">
                  <p14:modId xmlns:p14="http://schemas.microsoft.com/office/powerpoint/2010/main" val="1957827366"/>
                </p:ext>
              </p:extLst>
            </p:nvPr>
          </p:nvGraphicFramePr>
          <p:xfrm>
            <a:off x="1" y="0"/>
            <a:ext cx="6257925" cy="3571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0960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5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743075"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238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Program Files (x86)\Microsoft Office\MEDIA\CAGCAT10\j0301252.wmf"/>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93670" y="568809"/>
              <a:ext cx="1172728" cy="139334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SalomeM.MGSL\AppData\Local\Microsoft\Windows\Temporary Internet Files\Content.IE5\WXVQWBOT\classroomCartoon[1].jp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35047" y="549759"/>
              <a:ext cx="1485900" cy="14128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22" name="Rectangle 21"/>
          <p:cNvSpPr/>
          <p:nvPr/>
        </p:nvSpPr>
        <p:spPr>
          <a:xfrm>
            <a:off x="1143114" y="1388880"/>
            <a:ext cx="7050831" cy="369332"/>
          </a:xfrm>
          <a:prstGeom prst="rect">
            <a:avLst/>
          </a:prstGeom>
        </p:spPr>
        <p:txBody>
          <a:bodyPr wrap="square">
            <a:spAutoFit/>
          </a:bodyPr>
          <a:lstStyle/>
          <a:p>
            <a:pPr lvl="0" algn="ctr" defTabSz="914400" eaLnBrk="0" fontAlgn="base" hangingPunct="0">
              <a:spcBef>
                <a:spcPct val="0"/>
              </a:spcBef>
              <a:spcAft>
                <a:spcPct val="0"/>
              </a:spcAft>
            </a:pPr>
            <a:r>
              <a:rPr lang="en-US" altLang="en-US" b="1" dirty="0" smtClean="0">
                <a:latin typeface="Calibri" panose="020F0502020204030204" pitchFamily="34" charset="0"/>
                <a:ea typeface="Calibri" panose="020F0502020204030204" pitchFamily="34" charset="0"/>
                <a:cs typeface="Arial" panose="020B0604020202020204" pitchFamily="34" charset="0"/>
              </a:rPr>
              <a:t>FOR </a:t>
            </a:r>
            <a:r>
              <a:rPr lang="en-US" altLang="en-US" b="1" dirty="0">
                <a:latin typeface="Calibri" panose="020F0502020204030204" pitchFamily="34" charset="0"/>
                <a:ea typeface="Calibri" panose="020F0502020204030204" pitchFamily="34" charset="0"/>
                <a:cs typeface="Arial" panose="020B0604020202020204" pitchFamily="34" charset="0"/>
              </a:rPr>
              <a:t>CONTINUOUS PROFESSIONAL TEACHER DEVELOPMENT</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50390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MODULES</a:t>
            </a:r>
            <a:endParaRPr lang="en-US"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67730271"/>
              </p:ext>
            </p:extLst>
          </p:nvPr>
        </p:nvGraphicFramePr>
        <p:xfrm>
          <a:off x="381000" y="1676400"/>
          <a:ext cx="8382000" cy="4099968"/>
        </p:xfrm>
        <a:graphic>
          <a:graphicData uri="http://schemas.openxmlformats.org/drawingml/2006/table">
            <a:tbl>
              <a:tblPr firstRow="1" firstCol="1" bandRow="1"/>
              <a:tblGrid>
                <a:gridCol w="437780">
                  <a:extLst>
                    <a:ext uri="{9D8B030D-6E8A-4147-A177-3AD203B41FA5}">
                      <a16:colId xmlns="" xmlns:a16="http://schemas.microsoft.com/office/drawing/2014/main" val="20000"/>
                    </a:ext>
                  </a:extLst>
                </a:gridCol>
                <a:gridCol w="5104801">
                  <a:extLst>
                    <a:ext uri="{9D8B030D-6E8A-4147-A177-3AD203B41FA5}">
                      <a16:colId xmlns="" xmlns:a16="http://schemas.microsoft.com/office/drawing/2014/main" val="20001"/>
                    </a:ext>
                  </a:extLst>
                </a:gridCol>
                <a:gridCol w="2839419">
                  <a:extLst>
                    <a:ext uri="{9D8B030D-6E8A-4147-A177-3AD203B41FA5}">
                      <a16:colId xmlns="" xmlns:a16="http://schemas.microsoft.com/office/drawing/2014/main" val="20002"/>
                    </a:ext>
                  </a:extLst>
                </a:gridCol>
              </a:tblGrid>
              <a:tr h="365673">
                <a:tc>
                  <a:txBody>
                    <a:bodyPr/>
                    <a:lstStyle/>
                    <a:p>
                      <a:pPr algn="just">
                        <a:lnSpc>
                          <a:spcPct val="115000"/>
                        </a:lnSpc>
                        <a:spcBef>
                          <a:spcPts val="720"/>
                        </a:spcBef>
                        <a:spcAft>
                          <a:spcPts val="720"/>
                        </a:spcAft>
                      </a:pPr>
                      <a:r>
                        <a:rPr lang="en-US"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MODULES/TOPICS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 xmlns:a16="http://schemas.microsoft.com/office/drawing/2014/main" val="10000"/>
                  </a:ext>
                </a:extLst>
              </a:tr>
              <a:tr h="443239">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Introduction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1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What is ICT Pedagogical Integration?</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2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2"/>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The CoPAF Model</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3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Available resources for subject teaching and learning</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4"/>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e-Assessment/ Automated Assessment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6"/>
                  </a:ext>
                </a:extLst>
              </a:tr>
              <a:tr h="731345">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How to support a teacher in a traditional and a digital classroom environment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Development of materials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8"/>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Professional Learning Communities (PLCs) with ICTs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Module 9</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1158446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Notional hours</a:t>
            </a:r>
            <a:endParaRPr lang="en-ZA" dirty="0"/>
          </a:p>
        </p:txBody>
      </p:sp>
      <p:graphicFrame>
        <p:nvGraphicFramePr>
          <p:cNvPr id="7" name="Table 6"/>
          <p:cNvGraphicFramePr>
            <a:graphicFrameLocks noGrp="1"/>
          </p:cNvGraphicFramePr>
          <p:nvPr>
            <p:extLst>
              <p:ext uri="{D42A27DB-BD31-4B8C-83A1-F6EECF244321}">
                <p14:modId xmlns:p14="http://schemas.microsoft.com/office/powerpoint/2010/main" val="1106833307"/>
              </p:ext>
            </p:extLst>
          </p:nvPr>
        </p:nvGraphicFramePr>
        <p:xfrm>
          <a:off x="457200" y="1371600"/>
          <a:ext cx="8382000" cy="4192660"/>
        </p:xfrm>
        <a:graphic>
          <a:graphicData uri="http://schemas.openxmlformats.org/drawingml/2006/table">
            <a:tbl>
              <a:tblPr firstRow="1" firstCol="1" bandRow="1"/>
              <a:tblGrid>
                <a:gridCol w="415586">
                  <a:extLst>
                    <a:ext uri="{9D8B030D-6E8A-4147-A177-3AD203B41FA5}">
                      <a16:colId xmlns="" xmlns:a16="http://schemas.microsoft.com/office/drawing/2014/main" val="20000"/>
                    </a:ext>
                  </a:extLst>
                </a:gridCol>
                <a:gridCol w="3083943">
                  <a:extLst>
                    <a:ext uri="{9D8B030D-6E8A-4147-A177-3AD203B41FA5}">
                      <a16:colId xmlns="" xmlns:a16="http://schemas.microsoft.com/office/drawing/2014/main" val="20001"/>
                    </a:ext>
                  </a:extLst>
                </a:gridCol>
                <a:gridCol w="1027981">
                  <a:extLst>
                    <a:ext uri="{9D8B030D-6E8A-4147-A177-3AD203B41FA5}">
                      <a16:colId xmlns="" xmlns:a16="http://schemas.microsoft.com/office/drawing/2014/main" val="20002"/>
                    </a:ext>
                  </a:extLst>
                </a:gridCol>
                <a:gridCol w="2767642">
                  <a:extLst>
                    <a:ext uri="{9D8B030D-6E8A-4147-A177-3AD203B41FA5}">
                      <a16:colId xmlns="" xmlns:a16="http://schemas.microsoft.com/office/drawing/2014/main" val="20003"/>
                    </a:ext>
                  </a:extLst>
                </a:gridCol>
                <a:gridCol w="1086848">
                  <a:extLst>
                    <a:ext uri="{9D8B030D-6E8A-4147-A177-3AD203B41FA5}">
                      <a16:colId xmlns="" xmlns:a16="http://schemas.microsoft.com/office/drawing/2014/main" val="20004"/>
                    </a:ext>
                  </a:extLst>
                </a:gridCol>
              </a:tblGrid>
              <a:tr h="397051">
                <a:tc>
                  <a:txBody>
                    <a:bodyPr/>
                    <a:lstStyle/>
                    <a:p>
                      <a:pPr algn="just">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CONTACT SESSION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NOTIONAL HOURS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 xmlns:a16="http://schemas.microsoft.com/office/drawing/2014/main" val="10000"/>
                  </a:ext>
                </a:extLst>
              </a:tr>
              <a:tr h="595577">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1:</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Introduction and orientation of Subject Advisors in their roles and responsibilities as curriculum specialists in a digital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03694">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2:</a:t>
                      </a:r>
                      <a:r>
                        <a:rPr lang="en-GB" sz="1100" dirty="0">
                          <a:effectLst/>
                          <a:latin typeface="Calibri" panose="020F0502020204030204" pitchFamily="34" charset="0"/>
                          <a:ea typeface="Calibri" panose="020F0502020204030204" pitchFamily="34" charset="0"/>
                          <a:cs typeface="Times New Roman" panose="02020603050405020304" pitchFamily="18" charset="0"/>
                        </a:rPr>
                        <a:t> What is ICT Pedagogical Integration?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2"/>
                  </a:ext>
                </a:extLst>
              </a:tr>
              <a:tr h="198526">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3:</a:t>
                      </a:r>
                      <a:r>
                        <a:rPr lang="en-GB" sz="1100" dirty="0">
                          <a:effectLst/>
                          <a:latin typeface="Calibri" panose="020F0502020204030204" pitchFamily="34" charset="0"/>
                          <a:ea typeface="Calibri" panose="020F0502020204030204" pitchFamily="34" charset="0"/>
                          <a:cs typeface="Times New Roman" panose="02020603050405020304" pitchFamily="18" charset="0"/>
                        </a:rPr>
                        <a:t> The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CoPAF</a:t>
                      </a:r>
                      <a:r>
                        <a:rPr lang="en-GB" sz="1100" dirty="0">
                          <a:effectLst/>
                          <a:latin typeface="Calibri" panose="020F0502020204030204" pitchFamily="34" charset="0"/>
                          <a:ea typeface="Calibri" panose="020F0502020204030204" pitchFamily="34" charset="0"/>
                          <a:cs typeface="Times New Roman" panose="02020603050405020304" pitchFamily="18" charset="0"/>
                        </a:rPr>
                        <a:t> Model/TPACK</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Application in subject area</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4:</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Integrating e-Content into subject teaching and learning</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 – Peer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4"/>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5:</a:t>
                      </a:r>
                      <a:r>
                        <a:rPr lang="en-GB" sz="1100" dirty="0">
                          <a:effectLst/>
                          <a:latin typeface="Calibri" panose="020F0502020204030204" pitchFamily="34" charset="0"/>
                          <a:ea typeface="Calibri" panose="020F0502020204030204" pitchFamily="34" charset="0"/>
                          <a:cs typeface="Times New Roman" panose="02020603050405020304" pitchFamily="18" charset="0"/>
                        </a:rPr>
                        <a:t> e-Assessment/ Automated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Creation and evaluation of an assessment online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6: </a:t>
                      </a:r>
                      <a:r>
                        <a:rPr lang="en-GB" sz="1100" dirty="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6"/>
                  </a:ext>
                </a:extLst>
              </a:tr>
              <a:tr h="45554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7:</a:t>
                      </a:r>
                      <a:r>
                        <a:rPr lang="en-GB" sz="1100" dirty="0">
                          <a:effectLst/>
                          <a:latin typeface="Calibri" panose="020F0502020204030204" pitchFamily="34" charset="0"/>
                          <a:ea typeface="Calibri" panose="020F0502020204030204" pitchFamily="34" charset="0"/>
                          <a:cs typeface="Times New Roman" panose="02020603050405020304" pitchFamily="18" charset="0"/>
                        </a:rPr>
                        <a:t> How to support a teacher in a traditional and a digital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Steps and tools for supporting a teacher with an identified challenge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5554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Arial" panose="020B0604020202020204" pitchFamily="34" charset="0"/>
                        </a:rPr>
                        <a:t>Module 8:</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Exposure and Development of materials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 lesson developed on a learning management system of your choice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 xmlns:a16="http://schemas.microsoft.com/office/drawing/2014/main" val="10008"/>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9:</a:t>
                      </a:r>
                      <a:r>
                        <a:rPr lang="en-GB" sz="1100" dirty="0">
                          <a:effectLst/>
                          <a:latin typeface="Calibri" panose="020F0502020204030204" pitchFamily="34" charset="0"/>
                          <a:ea typeface="Calibri" panose="020F0502020204030204" pitchFamily="34" charset="0"/>
                          <a:cs typeface="Times New Roman" panose="02020603050405020304" pitchFamily="18" charset="0"/>
                        </a:rPr>
                        <a:t> Professional</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Times New Roman" panose="02020603050405020304" pitchFamily="18" charset="0"/>
                        </a:rPr>
                        <a:t>Learning Communities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Evidence of participation in your subject PLC on social media</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98526">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TOTAL NUMBER OF HOURS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4278187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Glossary of terms</a:t>
            </a:r>
            <a:endParaRPr lang="en-ZA" dirty="0"/>
          </a:p>
        </p:txBody>
      </p:sp>
      <p:graphicFrame>
        <p:nvGraphicFramePr>
          <p:cNvPr id="5153" name="Table 5152"/>
          <p:cNvGraphicFramePr>
            <a:graphicFrameLocks noGrp="1"/>
          </p:cNvGraphicFramePr>
          <p:nvPr>
            <p:extLst>
              <p:ext uri="{D42A27DB-BD31-4B8C-83A1-F6EECF244321}">
                <p14:modId xmlns:p14="http://schemas.microsoft.com/office/powerpoint/2010/main" val="1070589254"/>
              </p:ext>
            </p:extLst>
          </p:nvPr>
        </p:nvGraphicFramePr>
        <p:xfrm>
          <a:off x="640758" y="2370580"/>
          <a:ext cx="7997341" cy="1836103"/>
        </p:xfrm>
        <a:graphic>
          <a:graphicData uri="http://schemas.openxmlformats.org/drawingml/2006/table">
            <a:tbl>
              <a:tblPr firstRow="1" firstCol="1" bandRow="1"/>
              <a:tblGrid>
                <a:gridCol w="2748148">
                  <a:extLst>
                    <a:ext uri="{9D8B030D-6E8A-4147-A177-3AD203B41FA5}">
                      <a16:colId xmlns="" xmlns:a16="http://schemas.microsoft.com/office/drawing/2014/main" val="20000"/>
                    </a:ext>
                  </a:extLst>
                </a:gridCol>
                <a:gridCol w="5249193">
                  <a:extLst>
                    <a:ext uri="{9D8B030D-6E8A-4147-A177-3AD203B41FA5}">
                      <a16:colId xmlns="" xmlns:a16="http://schemas.microsoft.com/office/drawing/2014/main" val="20001"/>
                    </a:ext>
                  </a:extLst>
                </a:gridCol>
              </a:tblGrid>
              <a:tr h="574231">
                <a:tc>
                  <a:txBody>
                    <a:bodyPr/>
                    <a:lstStyle/>
                    <a:p>
                      <a:pPr algn="just">
                        <a:lnSpc>
                          <a:spcPct val="115000"/>
                        </a:lnSpc>
                        <a:spcBef>
                          <a:spcPts val="720"/>
                        </a:spcBef>
                        <a:spcAft>
                          <a:spcPts val="72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WORD/S</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2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EXPLANATION</a:t>
                      </a:r>
                      <a:endParaRPr lang="en-Z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 xmlns:a16="http://schemas.microsoft.com/office/drawing/2014/main" val="10000"/>
                  </a:ext>
                </a:extLst>
              </a:tr>
              <a:tr h="1148461">
                <a:tc>
                  <a:txBody>
                    <a:bodyPr/>
                    <a:lstStyle/>
                    <a:p>
                      <a:pPr algn="l">
                        <a:lnSpc>
                          <a:spcPct val="115000"/>
                        </a:lnSpc>
                        <a:spcBef>
                          <a:spcPts val="600"/>
                        </a:spcBef>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SMART/ Paperless Classrooms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Highly </a:t>
                      </a:r>
                      <a:r>
                        <a:rPr lang="en-US" sz="2400" dirty="0">
                          <a:effectLst/>
                          <a:latin typeface="Calibri" panose="020F0502020204030204" pitchFamily="34" charset="0"/>
                          <a:ea typeface="Calibri" panose="020F0502020204030204" pitchFamily="34" charset="0"/>
                          <a:cs typeface="Times New Roman" panose="02020603050405020304" pitchFamily="18" charset="0"/>
                        </a:rPr>
                        <a:t>digitalized learning environments where learners use the internet, e-books or school network to learn</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pSp>
        <p:nvGrpSpPr>
          <p:cNvPr id="5121" name="Group 243"/>
          <p:cNvGrpSpPr>
            <a:grpSpLocks/>
          </p:cNvGrpSpPr>
          <p:nvPr/>
        </p:nvGrpSpPr>
        <p:grpSpPr bwMode="auto">
          <a:xfrm>
            <a:off x="-22225" y="-63500"/>
            <a:ext cx="625475" cy="406400"/>
            <a:chOff x="0" y="0"/>
            <a:chExt cx="8312" cy="5939"/>
          </a:xfrm>
        </p:grpSpPr>
      </p:grpSp>
      <p:grpSp>
        <p:nvGrpSpPr>
          <p:cNvPr id="5133" name="Group 13"/>
          <p:cNvGrpSpPr>
            <a:grpSpLocks/>
          </p:cNvGrpSpPr>
          <p:nvPr/>
        </p:nvGrpSpPr>
        <p:grpSpPr bwMode="auto">
          <a:xfrm>
            <a:off x="-22225" y="-63500"/>
            <a:ext cx="625475" cy="406400"/>
            <a:chOff x="0" y="0"/>
            <a:chExt cx="8312" cy="5939"/>
          </a:xfrm>
        </p:grpSpPr>
      </p:grpSp>
      <p:grpSp>
        <p:nvGrpSpPr>
          <p:cNvPr id="5145" name="Group 2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3797808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4163</TotalTime>
  <Words>3622</Words>
  <Application>Microsoft Office PowerPoint</Application>
  <PresentationFormat>On-screen Show (4:3)</PresentationFormat>
  <Paragraphs>538</Paragraphs>
  <Slides>33</Slides>
  <Notes>33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Calibri Light</vt:lpstr>
      <vt:lpstr>Times New Roman</vt:lpstr>
      <vt:lpstr>Webdings</vt:lpstr>
      <vt:lpstr>Office Theme</vt:lpstr>
      <vt:lpstr>1_Office Theme</vt:lpstr>
      <vt:lpstr>PowerPoint Presentation</vt:lpstr>
      <vt:lpstr>PROGRAM for the DAY: module 1</vt:lpstr>
      <vt:lpstr> COPYRIGHT  </vt:lpstr>
      <vt:lpstr>PURPOSE OF THE PROGRAM</vt:lpstr>
      <vt:lpstr>Learning outcomes</vt:lpstr>
      <vt:lpstr>THE 10:20:70 FRAMEWORK </vt:lpstr>
      <vt:lpstr>MODULES</vt:lpstr>
      <vt:lpstr>Notional hours</vt:lpstr>
      <vt:lpstr>Glossary of terms</vt:lpstr>
      <vt:lpstr>Acronyms and abbreviations</vt:lpstr>
      <vt:lpstr>Module 1: introduction</vt:lpstr>
      <vt:lpstr>Aim of this module</vt:lpstr>
      <vt:lpstr>Roles and responsibilities of subject advisor</vt:lpstr>
      <vt:lpstr>objectives</vt:lpstr>
      <vt:lpstr>Objectives (cont...)</vt:lpstr>
      <vt:lpstr>National policy</vt:lpstr>
      <vt:lpstr>Activity 1.1</vt:lpstr>
      <vt:lpstr>Activity 1.2</vt:lpstr>
      <vt:lpstr>ICT IN EDUCATION</vt:lpstr>
      <vt:lpstr>ICT IN EDUCATION (cont…)</vt:lpstr>
      <vt:lpstr>What you should guard against</vt:lpstr>
      <vt:lpstr>National curriculum statement</vt:lpstr>
      <vt:lpstr>Report on studies in 10 schools</vt:lpstr>
      <vt:lpstr>Activity 1.3</vt:lpstr>
      <vt:lpstr>Managing curriculum support</vt:lpstr>
      <vt:lpstr>Activity 1.4</vt:lpstr>
      <vt:lpstr>Promoting and organising</vt:lpstr>
      <vt:lpstr>Identifying and addressing teachers development needs</vt:lpstr>
      <vt:lpstr>Professional development of teachers</vt:lpstr>
      <vt:lpstr>Learner and teacher support material</vt:lpstr>
      <vt:lpstr>Gde vision and mission statement</vt:lpstr>
      <vt:lpstr>Strategic outcome orientated goals</vt:lpstr>
      <vt:lpstr>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Nokulunga Ndlovu</dc:creator>
  <cp:lastModifiedBy>Pat Motshweneng</cp:lastModifiedBy>
  <cp:revision>227</cp:revision>
  <cp:lastPrinted>2017-08-20T19:12:19Z</cp:lastPrinted>
  <dcterms:created xsi:type="dcterms:W3CDTF">2017-01-27T00:36:09Z</dcterms:created>
  <dcterms:modified xsi:type="dcterms:W3CDTF">2020-04-15T08:36:20Z</dcterms:modified>
</cp:coreProperties>
</file>