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3" r:id="rId6"/>
    <p:sldId id="375" r:id="rId7"/>
    <p:sldId id="495" r:id="rId8"/>
    <p:sldId id="494" r:id="rId9"/>
    <p:sldId id="493" r:id="rId10"/>
    <p:sldId id="496" r:id="rId11"/>
    <p:sldId id="497" r:id="rId12"/>
    <p:sldId id="491" r:id="rId13"/>
    <p:sldId id="525" r:id="rId14"/>
    <p:sldId id="526" r:id="rId15"/>
    <p:sldId id="527" r:id="rId16"/>
    <p:sldId id="528" r:id="rId17"/>
    <p:sldId id="529" r:id="rId18"/>
    <p:sldId id="530" r:id="rId19"/>
    <p:sldId id="523" r:id="rId20"/>
    <p:sldId id="438" r:id="rId21"/>
    <p:sldId id="520" r:id="rId22"/>
    <p:sldId id="521" r:id="rId23"/>
    <p:sldId id="501" r:id="rId24"/>
    <p:sldId id="531" r:id="rId25"/>
    <p:sldId id="524" r:id="rId26"/>
    <p:sldId id="500" r:id="rId27"/>
    <p:sldId id="454" r:id="rId28"/>
    <p:sldId id="455" r:id="rId29"/>
    <p:sldId id="522" r:id="rId30"/>
    <p:sldId id="458" r:id="rId31"/>
    <p:sldId id="461" r:id="rId32"/>
    <p:sldId id="508" r:id="rId3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latshwayo, Majaha" initials="H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/>
  </p:normalViewPr>
  <p:slideViewPr>
    <p:cSldViewPr>
      <p:cViewPr varScale="1">
        <p:scale>
          <a:sx n="164" d="100"/>
          <a:sy n="164" d="100"/>
        </p:scale>
        <p:origin x="1596" y="1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4C2CD-3881-45B0-8153-1CD6F39678E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22AE51AA-AC0C-4F42-9E88-1567F733C5A6}">
      <dgm:prSet phldrT="[Text]" custT="1"/>
      <dgm:spPr/>
      <dgm:t>
        <a:bodyPr/>
        <a:lstStyle/>
        <a:p>
          <a:r>
            <a:rPr lang="en-ZA" sz="1200" b="1" dirty="0"/>
            <a:t>31 December 2019  WHO China Country Office cluster of pneumonia cases in Wuhan City, Hubei Province (China)</a:t>
          </a:r>
          <a:endParaRPr lang="en-US" sz="1200" b="1" dirty="0"/>
        </a:p>
      </dgm:t>
    </dgm:pt>
    <dgm:pt modelId="{83EDF8D8-0742-44F4-9DA5-D1906C823669}" type="parTrans" cxnId="{A14D0403-EC26-47B8-9ABC-7CC227B6FD33}">
      <dgm:prSet/>
      <dgm:spPr/>
      <dgm:t>
        <a:bodyPr/>
        <a:lstStyle/>
        <a:p>
          <a:endParaRPr lang="en-US"/>
        </a:p>
      </dgm:t>
    </dgm:pt>
    <dgm:pt modelId="{98334F14-A550-489C-B442-4B3D30554CE7}" type="sibTrans" cxnId="{A14D0403-EC26-47B8-9ABC-7CC227B6FD33}">
      <dgm:prSet/>
      <dgm:spPr/>
      <dgm:t>
        <a:bodyPr/>
        <a:lstStyle/>
        <a:p>
          <a:endParaRPr lang="en-US"/>
        </a:p>
      </dgm:t>
    </dgm:pt>
    <dgm:pt modelId="{3A6B5654-01B8-49A4-A293-EEC49F8E0388}">
      <dgm:prSet phldrT="[Text]" custT="1"/>
      <dgm:spPr/>
      <dgm:t>
        <a:bodyPr/>
        <a:lstStyle/>
        <a:p>
          <a:r>
            <a:rPr lang="en-ZA" sz="1400" b="1" dirty="0"/>
            <a:t>07 January 2020, the causative pathogen was identified as a novel coronavirus (2019-nCoV)</a:t>
          </a:r>
          <a:endParaRPr lang="en-US" sz="1400" b="1" dirty="0"/>
        </a:p>
      </dgm:t>
    </dgm:pt>
    <dgm:pt modelId="{EB3929B6-F7BA-47D5-85DE-7AC288176B92}" type="parTrans" cxnId="{685F6408-0F95-4438-9602-F7CFBE575A7D}">
      <dgm:prSet/>
      <dgm:spPr/>
      <dgm:t>
        <a:bodyPr/>
        <a:lstStyle/>
        <a:p>
          <a:endParaRPr lang="en-US"/>
        </a:p>
      </dgm:t>
    </dgm:pt>
    <dgm:pt modelId="{7DC74269-F721-48DF-B78F-A7CB3186DEFD}" type="sibTrans" cxnId="{685F6408-0F95-4438-9602-F7CFBE575A7D}">
      <dgm:prSet/>
      <dgm:spPr/>
      <dgm:t>
        <a:bodyPr/>
        <a:lstStyle/>
        <a:p>
          <a:endParaRPr lang="en-US"/>
        </a:p>
      </dgm:t>
    </dgm:pt>
    <dgm:pt modelId="{6D70F64C-5074-4241-AB8A-4E18D3E9513A}">
      <dgm:prSet phldrT="[Text]"/>
      <dgm:spPr/>
      <dgm:t>
        <a:bodyPr/>
        <a:lstStyle/>
        <a:p>
          <a:r>
            <a:rPr lang="en-ZA" b="1" dirty="0"/>
            <a:t>05 March 2020 first COVID-19 Case confirmed in RSA</a:t>
          </a:r>
          <a:endParaRPr lang="en-US" b="1" dirty="0"/>
        </a:p>
      </dgm:t>
    </dgm:pt>
    <dgm:pt modelId="{B3044F5A-1DD0-4DDB-8C8C-55D4F4409C1A}" type="parTrans" cxnId="{860E35C8-6A05-4041-8F5C-9D04D2ED0379}">
      <dgm:prSet/>
      <dgm:spPr/>
      <dgm:t>
        <a:bodyPr/>
        <a:lstStyle/>
        <a:p>
          <a:endParaRPr lang="en-US"/>
        </a:p>
      </dgm:t>
    </dgm:pt>
    <dgm:pt modelId="{8096303E-FF78-4643-BFC1-CCFA761E0895}" type="sibTrans" cxnId="{860E35C8-6A05-4041-8F5C-9D04D2ED0379}">
      <dgm:prSet/>
      <dgm:spPr/>
      <dgm:t>
        <a:bodyPr/>
        <a:lstStyle/>
        <a:p>
          <a:endParaRPr lang="en-US"/>
        </a:p>
      </dgm:t>
    </dgm:pt>
    <dgm:pt modelId="{90BCA6B3-39EF-4582-921F-463FCF5ADC4D}">
      <dgm:prSet phldrT="[Text]"/>
      <dgm:spPr/>
      <dgm:t>
        <a:bodyPr/>
        <a:lstStyle/>
        <a:p>
          <a:r>
            <a:rPr lang="en-ZA" b="1" dirty="0"/>
            <a:t>11 March 2020 Pandemic declared by the WHO</a:t>
          </a:r>
          <a:endParaRPr lang="en-US" b="1" dirty="0"/>
        </a:p>
      </dgm:t>
    </dgm:pt>
    <dgm:pt modelId="{575EBE01-B024-4817-9806-60E9DA9F778A}" type="parTrans" cxnId="{08874572-BC2A-405A-B62B-5E42168628AD}">
      <dgm:prSet/>
      <dgm:spPr/>
      <dgm:t>
        <a:bodyPr/>
        <a:lstStyle/>
        <a:p>
          <a:endParaRPr lang="en-US"/>
        </a:p>
      </dgm:t>
    </dgm:pt>
    <dgm:pt modelId="{ACA862BE-931A-4C56-A5FB-F350AC12100A}" type="sibTrans" cxnId="{08874572-BC2A-405A-B62B-5E42168628AD}">
      <dgm:prSet/>
      <dgm:spPr/>
      <dgm:t>
        <a:bodyPr/>
        <a:lstStyle/>
        <a:p>
          <a:endParaRPr lang="en-US"/>
        </a:p>
      </dgm:t>
    </dgm:pt>
    <dgm:pt modelId="{9F5B05A9-F70B-4973-A187-D5BD31BD6794}">
      <dgm:prSet phldrT="[Text]"/>
      <dgm:spPr/>
      <dgm:t>
        <a:bodyPr/>
        <a:lstStyle/>
        <a:p>
          <a:r>
            <a:rPr lang="en-ZA" b="1" dirty="0"/>
            <a:t>16 March 2020 State of Disaster declared by President Ramaphosa</a:t>
          </a:r>
          <a:endParaRPr lang="en-US" b="1" dirty="0"/>
        </a:p>
      </dgm:t>
    </dgm:pt>
    <dgm:pt modelId="{355FC00C-F799-4E8D-BF5B-2DC4A805144E}" type="parTrans" cxnId="{D7367CA9-0F00-42FD-ABD7-40A59D48B051}">
      <dgm:prSet/>
      <dgm:spPr/>
      <dgm:t>
        <a:bodyPr/>
        <a:lstStyle/>
        <a:p>
          <a:endParaRPr lang="en-US"/>
        </a:p>
      </dgm:t>
    </dgm:pt>
    <dgm:pt modelId="{9BF02115-F6B0-4C09-BA75-773F064C3BBF}" type="sibTrans" cxnId="{D7367CA9-0F00-42FD-ABD7-40A59D48B051}">
      <dgm:prSet/>
      <dgm:spPr/>
      <dgm:t>
        <a:bodyPr/>
        <a:lstStyle/>
        <a:p>
          <a:endParaRPr lang="en-US"/>
        </a:p>
      </dgm:t>
    </dgm:pt>
    <dgm:pt modelId="{0F59F19C-B7AF-48E8-A90F-635A1C39F472}">
      <dgm:prSet phldrT="[Text]" custT="1"/>
      <dgm:spPr/>
      <dgm:t>
        <a:bodyPr/>
        <a:lstStyle/>
        <a:p>
          <a:r>
            <a:rPr lang="en-ZA" sz="1400" b="1" dirty="0"/>
            <a:t>18 March 2020</a:t>
          </a:r>
        </a:p>
        <a:p>
          <a:r>
            <a:rPr lang="en-ZA" sz="1400" b="1" dirty="0"/>
            <a:t>Minister of Basic Education announced the closure of schools</a:t>
          </a:r>
          <a:endParaRPr lang="en-US" sz="1400" b="1" dirty="0"/>
        </a:p>
      </dgm:t>
    </dgm:pt>
    <dgm:pt modelId="{A4C738AB-7C84-498D-A0A8-57AC64433CBD}" type="parTrans" cxnId="{593DE300-F7A2-4F66-8C95-8C32541F963C}">
      <dgm:prSet/>
      <dgm:spPr/>
      <dgm:t>
        <a:bodyPr/>
        <a:lstStyle/>
        <a:p>
          <a:endParaRPr lang="en-US"/>
        </a:p>
      </dgm:t>
    </dgm:pt>
    <dgm:pt modelId="{B75D3F9A-E3E4-4036-B0AB-F9B632A59F52}" type="sibTrans" cxnId="{593DE300-F7A2-4F66-8C95-8C32541F963C}">
      <dgm:prSet/>
      <dgm:spPr/>
      <dgm:t>
        <a:bodyPr/>
        <a:lstStyle/>
        <a:p>
          <a:endParaRPr lang="en-US"/>
        </a:p>
      </dgm:t>
    </dgm:pt>
    <dgm:pt modelId="{29A73A9A-4C18-4345-90AA-D54B80A518F6}" type="pres">
      <dgm:prSet presAssocID="{2944C2CD-3881-45B0-8153-1CD6F39678E6}" presName="CompostProcess" presStyleCnt="0">
        <dgm:presLayoutVars>
          <dgm:dir/>
          <dgm:resizeHandles val="exact"/>
        </dgm:presLayoutVars>
      </dgm:prSet>
      <dgm:spPr/>
    </dgm:pt>
    <dgm:pt modelId="{D75934F9-A45E-4A23-BCB0-F31B8674A237}" type="pres">
      <dgm:prSet presAssocID="{2944C2CD-3881-45B0-8153-1CD6F39678E6}" presName="arrow" presStyleLbl="bgShp" presStyleIdx="0" presStyleCnt="1"/>
      <dgm:spPr/>
    </dgm:pt>
    <dgm:pt modelId="{B3BC8F5A-113F-4990-8552-B67B8F5092A7}" type="pres">
      <dgm:prSet presAssocID="{2944C2CD-3881-45B0-8153-1CD6F39678E6}" presName="linearProcess" presStyleCnt="0"/>
      <dgm:spPr/>
    </dgm:pt>
    <dgm:pt modelId="{4F11E7BD-CB6C-4EEA-94AD-CE8DB31DAAEB}" type="pres">
      <dgm:prSet presAssocID="{22AE51AA-AC0C-4F42-9E88-1567F733C5A6}" presName="textNode" presStyleLbl="node1" presStyleIdx="0" presStyleCnt="6" custScaleX="42587" custScaleY="150545" custLinFactX="-21749" custLinFactNeighborX="-100000">
        <dgm:presLayoutVars>
          <dgm:bulletEnabled val="1"/>
        </dgm:presLayoutVars>
      </dgm:prSet>
      <dgm:spPr/>
    </dgm:pt>
    <dgm:pt modelId="{6389622A-FC6D-451C-845D-FF40C1A733BA}" type="pres">
      <dgm:prSet presAssocID="{98334F14-A550-489C-B442-4B3D30554CE7}" presName="sibTrans" presStyleCnt="0"/>
      <dgm:spPr/>
    </dgm:pt>
    <dgm:pt modelId="{5A4364D8-9179-4AAE-8508-07136A343F14}" type="pres">
      <dgm:prSet presAssocID="{3A6B5654-01B8-49A4-A293-EEC49F8E0388}" presName="textNode" presStyleLbl="node1" presStyleIdx="1" presStyleCnt="6" custScaleX="45277" custScaleY="150545" custLinFactX="-8471" custLinFactNeighborX="-100000">
        <dgm:presLayoutVars>
          <dgm:bulletEnabled val="1"/>
        </dgm:presLayoutVars>
      </dgm:prSet>
      <dgm:spPr/>
    </dgm:pt>
    <dgm:pt modelId="{780551B2-021F-48EE-866F-F6475AE2C0C5}" type="pres">
      <dgm:prSet presAssocID="{7DC74269-F721-48DF-B78F-A7CB3186DEFD}" presName="sibTrans" presStyleCnt="0"/>
      <dgm:spPr/>
    </dgm:pt>
    <dgm:pt modelId="{A63127ED-F7BC-4D0B-813F-5526C4F3F453}" type="pres">
      <dgm:prSet presAssocID="{6D70F64C-5074-4241-AB8A-4E18D3E9513A}" presName="textNode" presStyleLbl="node1" presStyleIdx="2" presStyleCnt="6" custScaleX="45277" custScaleY="150545" custLinFactX="-15538" custLinFactNeighborX="-100000">
        <dgm:presLayoutVars>
          <dgm:bulletEnabled val="1"/>
        </dgm:presLayoutVars>
      </dgm:prSet>
      <dgm:spPr/>
    </dgm:pt>
    <dgm:pt modelId="{CC901EDE-961E-474E-914B-E233580CD1B4}" type="pres">
      <dgm:prSet presAssocID="{8096303E-FF78-4643-BFC1-CCFA761E0895}" presName="sibTrans" presStyleCnt="0"/>
      <dgm:spPr/>
    </dgm:pt>
    <dgm:pt modelId="{109BF48F-FF11-449B-BDF7-03311C4119FC}" type="pres">
      <dgm:prSet presAssocID="{90BCA6B3-39EF-4582-921F-463FCF5ADC4D}" presName="textNode" presStyleLbl="node1" presStyleIdx="3" presStyleCnt="6" custScaleX="45277" custScaleY="150545" custLinFactX="-24323" custLinFactNeighborX="-100000">
        <dgm:presLayoutVars>
          <dgm:bulletEnabled val="1"/>
        </dgm:presLayoutVars>
      </dgm:prSet>
      <dgm:spPr/>
    </dgm:pt>
    <dgm:pt modelId="{6BF6419A-D592-47B2-9B88-E2A0915FC8DF}" type="pres">
      <dgm:prSet presAssocID="{ACA862BE-931A-4C56-A5FB-F350AC12100A}" presName="sibTrans" presStyleCnt="0"/>
      <dgm:spPr/>
    </dgm:pt>
    <dgm:pt modelId="{FA210152-D467-49E1-A64A-941D241FF146}" type="pres">
      <dgm:prSet presAssocID="{9F5B05A9-F70B-4973-A187-D5BD31BD6794}" presName="textNode" presStyleLbl="node1" presStyleIdx="4" presStyleCnt="6" custScaleX="45277" custScaleY="150545" custLinFactX="-32212" custLinFactNeighborX="-100000">
        <dgm:presLayoutVars>
          <dgm:bulletEnabled val="1"/>
        </dgm:presLayoutVars>
      </dgm:prSet>
      <dgm:spPr/>
    </dgm:pt>
    <dgm:pt modelId="{C45DD235-1C04-4A35-AAD5-5D7683707307}" type="pres">
      <dgm:prSet presAssocID="{9BF02115-F6B0-4C09-BA75-773F064C3BBF}" presName="sibTrans" presStyleCnt="0"/>
      <dgm:spPr/>
    </dgm:pt>
    <dgm:pt modelId="{73CA605B-257D-4456-82F3-D5FEA737609D}" type="pres">
      <dgm:prSet presAssocID="{0F59F19C-B7AF-48E8-A90F-635A1C39F472}" presName="textNode" presStyleLbl="node1" presStyleIdx="5" presStyleCnt="6" custScaleX="45277" custScaleY="150545" custLinFactX="-38386" custLinFactNeighborX="-100000">
        <dgm:presLayoutVars>
          <dgm:bulletEnabled val="1"/>
        </dgm:presLayoutVars>
      </dgm:prSet>
      <dgm:spPr/>
    </dgm:pt>
  </dgm:ptLst>
  <dgm:cxnLst>
    <dgm:cxn modelId="{593DE300-F7A2-4F66-8C95-8C32541F963C}" srcId="{2944C2CD-3881-45B0-8153-1CD6F39678E6}" destId="{0F59F19C-B7AF-48E8-A90F-635A1C39F472}" srcOrd="5" destOrd="0" parTransId="{A4C738AB-7C84-498D-A0A8-57AC64433CBD}" sibTransId="{B75D3F9A-E3E4-4036-B0AB-F9B632A59F52}"/>
    <dgm:cxn modelId="{A14D0403-EC26-47B8-9ABC-7CC227B6FD33}" srcId="{2944C2CD-3881-45B0-8153-1CD6F39678E6}" destId="{22AE51AA-AC0C-4F42-9E88-1567F733C5A6}" srcOrd="0" destOrd="0" parTransId="{83EDF8D8-0742-44F4-9DA5-D1906C823669}" sibTransId="{98334F14-A550-489C-B442-4B3D30554CE7}"/>
    <dgm:cxn modelId="{685F6408-0F95-4438-9602-F7CFBE575A7D}" srcId="{2944C2CD-3881-45B0-8153-1CD6F39678E6}" destId="{3A6B5654-01B8-49A4-A293-EEC49F8E0388}" srcOrd="1" destOrd="0" parTransId="{EB3929B6-F7BA-47D5-85DE-7AC288176B92}" sibTransId="{7DC74269-F721-48DF-B78F-A7CB3186DEFD}"/>
    <dgm:cxn modelId="{93667B1C-DC1B-4883-8FB9-51BA807B6BC7}" type="presOf" srcId="{9F5B05A9-F70B-4973-A187-D5BD31BD6794}" destId="{FA210152-D467-49E1-A64A-941D241FF146}" srcOrd="0" destOrd="0" presId="urn:microsoft.com/office/officeart/2005/8/layout/hProcess9"/>
    <dgm:cxn modelId="{08874572-BC2A-405A-B62B-5E42168628AD}" srcId="{2944C2CD-3881-45B0-8153-1CD6F39678E6}" destId="{90BCA6B3-39EF-4582-921F-463FCF5ADC4D}" srcOrd="3" destOrd="0" parTransId="{575EBE01-B024-4817-9806-60E9DA9F778A}" sibTransId="{ACA862BE-931A-4C56-A5FB-F350AC12100A}"/>
    <dgm:cxn modelId="{235B5B58-F7DF-4A30-9A2D-825E20521A51}" type="presOf" srcId="{90BCA6B3-39EF-4582-921F-463FCF5ADC4D}" destId="{109BF48F-FF11-449B-BDF7-03311C4119FC}" srcOrd="0" destOrd="0" presId="urn:microsoft.com/office/officeart/2005/8/layout/hProcess9"/>
    <dgm:cxn modelId="{3C614459-937A-4F0C-A26F-6EF6918F8E25}" type="presOf" srcId="{6D70F64C-5074-4241-AB8A-4E18D3E9513A}" destId="{A63127ED-F7BC-4D0B-813F-5526C4F3F453}" srcOrd="0" destOrd="0" presId="urn:microsoft.com/office/officeart/2005/8/layout/hProcess9"/>
    <dgm:cxn modelId="{0F92FFA2-2F1A-4AC3-B390-45F140CD9BAF}" type="presOf" srcId="{3A6B5654-01B8-49A4-A293-EEC49F8E0388}" destId="{5A4364D8-9179-4AAE-8508-07136A343F14}" srcOrd="0" destOrd="0" presId="urn:microsoft.com/office/officeart/2005/8/layout/hProcess9"/>
    <dgm:cxn modelId="{D7367CA9-0F00-42FD-ABD7-40A59D48B051}" srcId="{2944C2CD-3881-45B0-8153-1CD6F39678E6}" destId="{9F5B05A9-F70B-4973-A187-D5BD31BD6794}" srcOrd="4" destOrd="0" parTransId="{355FC00C-F799-4E8D-BF5B-2DC4A805144E}" sibTransId="{9BF02115-F6B0-4C09-BA75-773F064C3BBF}"/>
    <dgm:cxn modelId="{860E35C8-6A05-4041-8F5C-9D04D2ED0379}" srcId="{2944C2CD-3881-45B0-8153-1CD6F39678E6}" destId="{6D70F64C-5074-4241-AB8A-4E18D3E9513A}" srcOrd="2" destOrd="0" parTransId="{B3044F5A-1DD0-4DDB-8C8C-55D4F4409C1A}" sibTransId="{8096303E-FF78-4643-BFC1-CCFA761E0895}"/>
    <dgm:cxn modelId="{7B3D09D4-C06D-449A-8C94-7FBFB844145C}" type="presOf" srcId="{2944C2CD-3881-45B0-8153-1CD6F39678E6}" destId="{29A73A9A-4C18-4345-90AA-D54B80A518F6}" srcOrd="0" destOrd="0" presId="urn:microsoft.com/office/officeart/2005/8/layout/hProcess9"/>
    <dgm:cxn modelId="{D4B1A1E5-F0D9-4D77-BB7A-885C51D00B2F}" type="presOf" srcId="{22AE51AA-AC0C-4F42-9E88-1567F733C5A6}" destId="{4F11E7BD-CB6C-4EEA-94AD-CE8DB31DAAEB}" srcOrd="0" destOrd="0" presId="urn:microsoft.com/office/officeart/2005/8/layout/hProcess9"/>
    <dgm:cxn modelId="{836823F8-65B7-45E0-AD9D-460822CD048C}" type="presOf" srcId="{0F59F19C-B7AF-48E8-A90F-635A1C39F472}" destId="{73CA605B-257D-4456-82F3-D5FEA737609D}" srcOrd="0" destOrd="0" presId="urn:microsoft.com/office/officeart/2005/8/layout/hProcess9"/>
    <dgm:cxn modelId="{60B7FB48-8B63-4B36-B5EF-311B8268F86C}" type="presParOf" srcId="{29A73A9A-4C18-4345-90AA-D54B80A518F6}" destId="{D75934F9-A45E-4A23-BCB0-F31B8674A237}" srcOrd="0" destOrd="0" presId="urn:microsoft.com/office/officeart/2005/8/layout/hProcess9"/>
    <dgm:cxn modelId="{189474B0-185A-4899-8572-F54322762352}" type="presParOf" srcId="{29A73A9A-4C18-4345-90AA-D54B80A518F6}" destId="{B3BC8F5A-113F-4990-8552-B67B8F5092A7}" srcOrd="1" destOrd="0" presId="urn:microsoft.com/office/officeart/2005/8/layout/hProcess9"/>
    <dgm:cxn modelId="{F995F86F-73D0-4ACC-BE85-785C0D60333C}" type="presParOf" srcId="{B3BC8F5A-113F-4990-8552-B67B8F5092A7}" destId="{4F11E7BD-CB6C-4EEA-94AD-CE8DB31DAAEB}" srcOrd="0" destOrd="0" presId="urn:microsoft.com/office/officeart/2005/8/layout/hProcess9"/>
    <dgm:cxn modelId="{FA76F81F-DEA6-49D9-88A3-8BB407AE3070}" type="presParOf" srcId="{B3BC8F5A-113F-4990-8552-B67B8F5092A7}" destId="{6389622A-FC6D-451C-845D-FF40C1A733BA}" srcOrd="1" destOrd="0" presId="urn:microsoft.com/office/officeart/2005/8/layout/hProcess9"/>
    <dgm:cxn modelId="{9EEF125D-9BA4-4B3A-AD15-FFB34635D2D7}" type="presParOf" srcId="{B3BC8F5A-113F-4990-8552-B67B8F5092A7}" destId="{5A4364D8-9179-4AAE-8508-07136A343F14}" srcOrd="2" destOrd="0" presId="urn:microsoft.com/office/officeart/2005/8/layout/hProcess9"/>
    <dgm:cxn modelId="{C5CEAD8C-3881-413F-9F64-27BB422E268B}" type="presParOf" srcId="{B3BC8F5A-113F-4990-8552-B67B8F5092A7}" destId="{780551B2-021F-48EE-866F-F6475AE2C0C5}" srcOrd="3" destOrd="0" presId="urn:microsoft.com/office/officeart/2005/8/layout/hProcess9"/>
    <dgm:cxn modelId="{D42340F9-DCD8-4E26-B087-536D1D0E9318}" type="presParOf" srcId="{B3BC8F5A-113F-4990-8552-B67B8F5092A7}" destId="{A63127ED-F7BC-4D0B-813F-5526C4F3F453}" srcOrd="4" destOrd="0" presId="urn:microsoft.com/office/officeart/2005/8/layout/hProcess9"/>
    <dgm:cxn modelId="{6E245F38-827E-4F18-95C9-D4CB438FE91A}" type="presParOf" srcId="{B3BC8F5A-113F-4990-8552-B67B8F5092A7}" destId="{CC901EDE-961E-474E-914B-E233580CD1B4}" srcOrd="5" destOrd="0" presId="urn:microsoft.com/office/officeart/2005/8/layout/hProcess9"/>
    <dgm:cxn modelId="{EBDBE2DE-F4F9-4B5C-88A4-7A1E1928DCEC}" type="presParOf" srcId="{B3BC8F5A-113F-4990-8552-B67B8F5092A7}" destId="{109BF48F-FF11-449B-BDF7-03311C4119FC}" srcOrd="6" destOrd="0" presId="urn:microsoft.com/office/officeart/2005/8/layout/hProcess9"/>
    <dgm:cxn modelId="{AA023B58-6EF8-43D6-8C93-11C2F7EF53C3}" type="presParOf" srcId="{B3BC8F5A-113F-4990-8552-B67B8F5092A7}" destId="{6BF6419A-D592-47B2-9B88-E2A0915FC8DF}" srcOrd="7" destOrd="0" presId="urn:microsoft.com/office/officeart/2005/8/layout/hProcess9"/>
    <dgm:cxn modelId="{DD2C1E3B-EB6B-4A7A-9BC4-FA2E24DFD715}" type="presParOf" srcId="{B3BC8F5A-113F-4990-8552-B67B8F5092A7}" destId="{FA210152-D467-49E1-A64A-941D241FF146}" srcOrd="8" destOrd="0" presId="urn:microsoft.com/office/officeart/2005/8/layout/hProcess9"/>
    <dgm:cxn modelId="{2931CD5F-ACE4-4D07-82E9-0ECB5E15041A}" type="presParOf" srcId="{B3BC8F5A-113F-4990-8552-B67B8F5092A7}" destId="{C45DD235-1C04-4A35-AAD5-5D7683707307}" srcOrd="9" destOrd="0" presId="urn:microsoft.com/office/officeart/2005/8/layout/hProcess9"/>
    <dgm:cxn modelId="{0A55174E-D26C-47CE-A302-F199C1013216}" type="presParOf" srcId="{B3BC8F5A-113F-4990-8552-B67B8F5092A7}" destId="{73CA605B-257D-4456-82F3-D5FEA737609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934F9-A45E-4A23-BCB0-F31B8674A237}">
      <dsp:nvSpPr>
        <dsp:cNvPr id="0" name=""/>
        <dsp:cNvSpPr/>
      </dsp:nvSpPr>
      <dsp:spPr>
        <a:xfrm>
          <a:off x="642671" y="0"/>
          <a:ext cx="7283609" cy="367240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1E7BD-CB6C-4EEA-94AD-CE8DB31DAAEB}">
      <dsp:nvSpPr>
        <dsp:cNvPr id="0" name=""/>
        <dsp:cNvSpPr/>
      </dsp:nvSpPr>
      <dsp:spPr>
        <a:xfrm>
          <a:off x="0" y="730478"/>
          <a:ext cx="1174605" cy="2211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/>
            <a:t>31 December 2019  WHO China Country Office cluster of pneumonia cases in Wuhan City, Hubei Province (China)</a:t>
          </a:r>
          <a:endParaRPr lang="en-US" sz="1200" b="1" kern="1200" dirty="0"/>
        </a:p>
      </dsp:txBody>
      <dsp:txXfrm>
        <a:off x="57339" y="787817"/>
        <a:ext cx="1059927" cy="2096772"/>
      </dsp:txXfrm>
    </dsp:sp>
    <dsp:sp modelId="{5A4364D8-9179-4AAE-8508-07136A343F14}">
      <dsp:nvSpPr>
        <dsp:cNvPr id="0" name=""/>
        <dsp:cNvSpPr/>
      </dsp:nvSpPr>
      <dsp:spPr>
        <a:xfrm>
          <a:off x="1152126" y="730478"/>
          <a:ext cx="1248799" cy="2211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07 January 2020, the causative pathogen was identified as a novel coronavirus (2019-nCoV)</a:t>
          </a:r>
          <a:endParaRPr lang="en-US" sz="1400" b="1" kern="1200" dirty="0"/>
        </a:p>
      </dsp:txBody>
      <dsp:txXfrm>
        <a:off x="1213087" y="791439"/>
        <a:ext cx="1126877" cy="2089528"/>
      </dsp:txXfrm>
    </dsp:sp>
    <dsp:sp modelId="{A63127ED-F7BC-4D0B-813F-5526C4F3F453}">
      <dsp:nvSpPr>
        <dsp:cNvPr id="0" name=""/>
        <dsp:cNvSpPr/>
      </dsp:nvSpPr>
      <dsp:spPr>
        <a:xfrm>
          <a:off x="2351613" y="730478"/>
          <a:ext cx="1248799" cy="2211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05 March 2020 first COVID-19 Case confirmed in RSA</a:t>
          </a:r>
          <a:endParaRPr lang="en-US" sz="1600" b="1" kern="1200" dirty="0"/>
        </a:p>
      </dsp:txBody>
      <dsp:txXfrm>
        <a:off x="2412574" y="791439"/>
        <a:ext cx="1126877" cy="2089528"/>
      </dsp:txXfrm>
    </dsp:sp>
    <dsp:sp modelId="{109BF48F-FF11-449B-BDF7-03311C4119FC}">
      <dsp:nvSpPr>
        <dsp:cNvPr id="0" name=""/>
        <dsp:cNvSpPr/>
      </dsp:nvSpPr>
      <dsp:spPr>
        <a:xfrm>
          <a:off x="3503716" y="730478"/>
          <a:ext cx="1248799" cy="2211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11 March 2020 Pandemic declared by the WHO</a:t>
          </a:r>
          <a:endParaRPr lang="en-US" sz="1600" b="1" kern="1200" dirty="0"/>
        </a:p>
      </dsp:txBody>
      <dsp:txXfrm>
        <a:off x="3564677" y="791439"/>
        <a:ext cx="1126877" cy="2089528"/>
      </dsp:txXfrm>
    </dsp:sp>
    <dsp:sp modelId="{FA210152-D467-49E1-A64A-941D241FF146}">
      <dsp:nvSpPr>
        <dsp:cNvPr id="0" name=""/>
        <dsp:cNvSpPr/>
      </dsp:nvSpPr>
      <dsp:spPr>
        <a:xfrm>
          <a:off x="4680531" y="730478"/>
          <a:ext cx="1248799" cy="22114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16 March 2020 State of Disaster declared by President Ramaphosa</a:t>
          </a:r>
          <a:endParaRPr lang="en-US" sz="1600" b="1" kern="1200" dirty="0"/>
        </a:p>
      </dsp:txBody>
      <dsp:txXfrm>
        <a:off x="4741492" y="791439"/>
        <a:ext cx="1126877" cy="2089528"/>
      </dsp:txXfrm>
    </dsp:sp>
    <dsp:sp modelId="{73CA605B-257D-4456-82F3-D5FEA737609D}">
      <dsp:nvSpPr>
        <dsp:cNvPr id="0" name=""/>
        <dsp:cNvSpPr/>
      </dsp:nvSpPr>
      <dsp:spPr>
        <a:xfrm>
          <a:off x="5904648" y="730478"/>
          <a:ext cx="1248799" cy="2211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18 March 2020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Minister of Basic Education announced the closure of schools</a:t>
          </a:r>
          <a:endParaRPr lang="en-US" sz="1400" b="1" kern="1200" dirty="0"/>
        </a:p>
      </dsp:txBody>
      <dsp:txXfrm>
        <a:off x="5965609" y="791439"/>
        <a:ext cx="1126877" cy="2089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BDE85-CD1A-473C-B8B0-01674055019D}" type="datetimeFigureOut">
              <a:rPr lang="en-ZA" smtClean="0"/>
              <a:t>2020/07/08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9984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6787C-A633-4C28-AB09-72D6BBD1ECB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5472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ADE9-9000-4846-8BED-2F688988C0CC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51579"/>
            <a:ext cx="5438464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379984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79658-BA52-42F6-8070-16CD0C2C9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5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2020/07/08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2020/07/08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2020/07/08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/>
              <a:t>2020/07/08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416824" cy="1800200"/>
          </a:xfrm>
        </p:spPr>
        <p:txBody>
          <a:bodyPr>
            <a:noAutofit/>
          </a:bodyPr>
          <a:lstStyle/>
          <a:p>
            <a:br>
              <a:rPr lang="en-ZA" sz="3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ZA" sz="3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ORIENTATION GUIDELINE FOR SCHOOL GOVERNING BODY MEMBERS</a:t>
            </a:r>
            <a:br>
              <a:rPr lang="en-ZA" sz="3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ZA" sz="36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42693"/>
            <a:ext cx="7992888" cy="1282451"/>
          </a:xfrm>
        </p:spPr>
        <p:txBody>
          <a:bodyPr>
            <a:normAutofit/>
          </a:bodyPr>
          <a:lstStyle/>
          <a:p>
            <a:endParaRPr lang="en-ZA" sz="2800" b="1" dirty="0">
              <a:latin typeface="Century Gothic" panose="020B0502020202020204" pitchFamily="34" charset="0"/>
            </a:endParaRPr>
          </a:p>
          <a:p>
            <a:r>
              <a:rPr lang="en-ZA" sz="2800" b="1" dirty="0">
                <a:latin typeface="Century Gothic" panose="020B0502020202020204" pitchFamily="34" charset="0"/>
              </a:rPr>
              <a:t>MAY 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6192689"/>
            <a:ext cx="1584176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4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FACTS ABOUT COVID-19</a:t>
            </a:r>
            <a:br>
              <a:rPr lang="en-ZA" b="1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/>
              <a:t>What is COVID-19? </a:t>
            </a:r>
          </a:p>
          <a:p>
            <a:r>
              <a:rPr lang="en-US" dirty="0"/>
              <a:t>It  is a disease caused by a new strain of coronavirus. ‘CO’ stands for corona, ‘VI’ for virus, and ‘D’ for disease. </a:t>
            </a:r>
          </a:p>
          <a:p>
            <a:r>
              <a:rPr lang="en-US" dirty="0"/>
              <a:t>It is a new virus linked to the same family of viruses as Severe Acute Respiratory Syndrome (SARS) and some types of common cold.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231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are the symptoms of COVID-19?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include fever, cough and shortness of breath</a:t>
            </a:r>
          </a:p>
          <a:p>
            <a:r>
              <a:rPr lang="en-US" dirty="0"/>
              <a:t>In more severe cases, infection can cause pneumonia or breathing difficulties</a:t>
            </a:r>
          </a:p>
          <a:p>
            <a:r>
              <a:rPr lang="en-US" dirty="0"/>
              <a:t>These symptoms are similar to the flu (influenza) or the common cold</a:t>
            </a:r>
          </a:p>
          <a:p>
            <a:r>
              <a:rPr lang="en-US" dirty="0"/>
              <a:t>testing is required to confirm if someone has COVID-19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650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COVID-19 spread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direct contact with respiratory droplets of an infected person </a:t>
            </a:r>
          </a:p>
          <a:p>
            <a:r>
              <a:rPr lang="en-US" dirty="0"/>
              <a:t>From and touching surfaces contaminated with the virus</a:t>
            </a:r>
          </a:p>
          <a:p>
            <a:r>
              <a:rPr lang="en-US" dirty="0"/>
              <a:t>Touching their face (e.g. mouth, eyes, and nose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020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 b="1" dirty="0"/>
              <a:t>Who is most at risk?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 Older people and </a:t>
            </a:r>
          </a:p>
          <a:p>
            <a:r>
              <a:rPr lang="en-US" dirty="0"/>
              <a:t>People with chronic medical conditions,  such as diabetes and heart disease</a:t>
            </a:r>
          </a:p>
          <a:p>
            <a:r>
              <a:rPr lang="en-US" dirty="0"/>
              <a:t>We know it is possible for people of any age to be infected with the virus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628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the treatment for COVID-19?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currently available vaccine for COVID-19</a:t>
            </a:r>
          </a:p>
          <a:p>
            <a:r>
              <a:rPr lang="en-US" dirty="0"/>
              <a:t>There are several clinical trials that are being conducted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68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66129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How can the spread of COVID-19 be slowed down or prevented?  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Staying home when sick;</a:t>
            </a:r>
            <a:endParaRPr lang="en-ZA" dirty="0"/>
          </a:p>
          <a:p>
            <a:r>
              <a:rPr lang="en-US" dirty="0"/>
              <a:t>Covering the mouth and nose with flexed elbow or tissue when coughing or sneezing. Dispose of used tissue immediately;</a:t>
            </a:r>
            <a:endParaRPr lang="en-ZA" dirty="0"/>
          </a:p>
          <a:p>
            <a:r>
              <a:rPr lang="en-US" dirty="0"/>
              <a:t>Washing hands often with soap and water; </a:t>
            </a:r>
            <a:endParaRPr lang="en-ZA" dirty="0"/>
          </a:p>
          <a:p>
            <a:r>
              <a:rPr lang="en-US" dirty="0"/>
              <a:t>Cleaning frequently touched surfaces and objects; and </a:t>
            </a:r>
            <a:endParaRPr lang="en-ZA" dirty="0"/>
          </a:p>
          <a:p>
            <a:r>
              <a:rPr lang="en-US" dirty="0"/>
              <a:t>Practicing social distancing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996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31210"/>
            <a:ext cx="8229600" cy="1081565"/>
          </a:xfrm>
        </p:spPr>
        <p:txBody>
          <a:bodyPr>
            <a:noAutofit/>
          </a:bodyPr>
          <a:lstStyle/>
          <a:p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ROLES OF SCHOOLS IN RESPONDING TO COVID-19</a:t>
            </a:r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5"/>
            <a:ext cx="8856984" cy="4536505"/>
          </a:xfrm>
        </p:spPr>
        <p:txBody>
          <a:bodyPr>
            <a:normAutofit fontScale="77500" lnSpcReduction="20000"/>
          </a:bodyPr>
          <a:lstStyle/>
          <a:p>
            <a:pPr marL="857250" lvl="1" indent="-457200" algn="just"/>
            <a:endParaRPr lang="en-ZA" dirty="0"/>
          </a:p>
          <a:p>
            <a:r>
              <a:rPr lang="en-GB" sz="2800" dirty="0"/>
              <a:t>Assisting SGBs to understand how prevent the transmission of COVID -19 </a:t>
            </a:r>
            <a:endParaRPr lang="en-ZA" sz="2800" dirty="0"/>
          </a:p>
          <a:p>
            <a:r>
              <a:rPr lang="en-GB" sz="2800" dirty="0"/>
              <a:t>How to support the school and SMT on prevention of COVID 19 transmission </a:t>
            </a:r>
            <a:endParaRPr lang="en-ZA" sz="2800" dirty="0"/>
          </a:p>
          <a:p>
            <a:r>
              <a:rPr lang="en-GB" sz="2800" dirty="0"/>
              <a:t>The role of SGBs in ensuring the safety of the school premises, educators and learners. </a:t>
            </a:r>
          </a:p>
          <a:p>
            <a:r>
              <a:rPr lang="en-GB" sz="2800" dirty="0"/>
              <a:t>Establishing SGB sub-committee on Health, Safety and COVID-19</a:t>
            </a:r>
          </a:p>
          <a:p>
            <a:r>
              <a:rPr lang="en-GB" sz="2800" dirty="0"/>
              <a:t>Adapt school policies where appropriate to make Regulations and Guidelines applicable to your school </a:t>
            </a:r>
          </a:p>
          <a:p>
            <a:r>
              <a:rPr lang="en-GB" sz="2800" dirty="0"/>
              <a:t>Stigmatisation</a:t>
            </a:r>
          </a:p>
          <a:p>
            <a:r>
              <a:rPr lang="en-GB" sz="2800" dirty="0"/>
              <a:t>Amend the budget in line with COVID 19 needs</a:t>
            </a:r>
          </a:p>
          <a:p>
            <a:r>
              <a:rPr lang="en-GB" sz="2800" dirty="0"/>
              <a:t>Ensure payment of SGB employed teachers by UIF</a:t>
            </a:r>
          </a:p>
          <a:p>
            <a:r>
              <a:rPr lang="en-GB" sz="2800" dirty="0"/>
              <a:t>Conclusion</a:t>
            </a:r>
            <a:endParaRPr lang="en-ZA" sz="2800" dirty="0"/>
          </a:p>
          <a:p>
            <a:pPr marL="0" indent="0" algn="just">
              <a:buNone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5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31210"/>
            <a:ext cx="8229600" cy="1081565"/>
          </a:xfrm>
        </p:spPr>
        <p:txBody>
          <a:bodyPr>
            <a:noAutofit/>
          </a:bodyPr>
          <a:lstStyle/>
          <a:p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support the school and SMT on prevention of COVID 19 transmission </a:t>
            </a:r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5"/>
            <a:ext cx="8856984" cy="4536505"/>
          </a:xfrm>
        </p:spPr>
        <p:txBody>
          <a:bodyPr>
            <a:normAutofit fontScale="77500" lnSpcReduction="20000"/>
          </a:bodyPr>
          <a:lstStyle/>
          <a:p>
            <a:pPr marL="857250" lvl="1" indent="-457200" algn="just"/>
            <a:endParaRPr lang="en-ZA" dirty="0"/>
          </a:p>
          <a:p>
            <a:pPr marL="0" indent="0" algn="just">
              <a:buNone/>
            </a:pPr>
            <a:r>
              <a:rPr lang="en-ZA" sz="2600" b="1" dirty="0"/>
              <a:t>SGBs to support the school and SMT as parents by doing the following</a:t>
            </a:r>
            <a:r>
              <a:rPr lang="en-ZA" sz="2600" dirty="0"/>
              <a:t>:</a:t>
            </a:r>
          </a:p>
          <a:p>
            <a:pPr>
              <a:lnSpc>
                <a:spcPct val="107000"/>
              </a:lnSpc>
            </a:pPr>
            <a:r>
              <a:rPr lang="en-Z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your child’s health and keep them home from school if they are ill. </a:t>
            </a:r>
          </a:p>
          <a:p>
            <a:pPr>
              <a:lnSpc>
                <a:spcPct val="107000"/>
              </a:lnSpc>
            </a:pPr>
            <a:r>
              <a:rPr lang="en-Z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 and model good hygiene practices for your children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 your hands with soap and running water frequently. If soap and water are not readily available, use an alcohol-based hand sanitizer with at least 60% alcohol. Always wash hands with soap and water, if hands are visibly dirty.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Ensure that safe drinking water is available and toilets or latrines are clean and available at home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Ensure waste is safely collected, stored and disposed. Cough and sneeze into a tissue or your elbow and avoid touching your face, eyes, mouth, and nose. 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 startAt="3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6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31210"/>
            <a:ext cx="8229600" cy="1081565"/>
          </a:xfrm>
        </p:spPr>
        <p:txBody>
          <a:bodyPr>
            <a:noAutofit/>
          </a:bodyPr>
          <a:lstStyle/>
          <a:p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Continued……</a:t>
            </a:r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5"/>
            <a:ext cx="8856984" cy="4536505"/>
          </a:xfrm>
        </p:spPr>
        <p:txBody>
          <a:bodyPr>
            <a:normAutofit lnSpcReduction="10000"/>
          </a:bodyPr>
          <a:lstStyle/>
          <a:p>
            <a:pPr marL="857250" lvl="1" indent="-457200" algn="just"/>
            <a:endParaRPr lang="en-ZA" dirty="0"/>
          </a:p>
          <a:p>
            <a:pPr>
              <a:lnSpc>
                <a:spcPct val="107000"/>
              </a:lnSpc>
            </a:pPr>
            <a:r>
              <a:rPr lang="en-Z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your children to ask questions and express their feelings with you and their teachers.</a:t>
            </a:r>
          </a:p>
          <a:p>
            <a:pPr>
              <a:lnSpc>
                <a:spcPct val="107000"/>
              </a:lnSpc>
            </a:pPr>
            <a:r>
              <a:rPr lang="en-ZA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Remember that your child may have different reactions to stress; be patient and understanding. </a:t>
            </a:r>
          </a:p>
          <a:p>
            <a:pPr>
              <a:lnSpc>
                <a:spcPct val="107000"/>
              </a:lnSpc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 stigma by using facts and reminding learners to be considerate with one another.</a:t>
            </a:r>
          </a:p>
          <a:p>
            <a:pPr>
              <a:lnSpc>
                <a:spcPct val="107000"/>
              </a:lnSpc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 with the school to receive information and ask how you can support school safety efforts (through parent-teacher committees, etc.)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 startAt="3"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31210"/>
            <a:ext cx="8229600" cy="1081565"/>
          </a:xfrm>
        </p:spPr>
        <p:txBody>
          <a:bodyPr>
            <a:noAutofit/>
          </a:bodyPr>
          <a:lstStyle/>
          <a:p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Continued……</a:t>
            </a:r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5"/>
            <a:ext cx="8856984" cy="4536505"/>
          </a:xfrm>
        </p:spPr>
        <p:txBody>
          <a:bodyPr>
            <a:normAutofit/>
          </a:bodyPr>
          <a:lstStyle/>
          <a:p>
            <a:pPr marL="857250" lvl="1" indent="-457200" algn="just"/>
            <a:endParaRPr lang="en-ZA" dirty="0"/>
          </a:p>
          <a:p>
            <a:pPr marL="457200" lvl="0" indent="-457200">
              <a:lnSpc>
                <a:spcPct val="107000"/>
              </a:lnSpc>
              <a:buFont typeface="+mj-lt"/>
              <a:buAutoNum type="arabicPeriod" startAt="3"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pic>
        <p:nvPicPr>
          <p:cNvPr id="5" name="Picture 4" descr="C:\Users\LinkiT\Desktop\Prevent through WA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520280" cy="323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LinkiT\Desktop\Wash hand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23290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3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692694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PRESENTATION</a:t>
            </a:r>
            <a:r>
              <a:rPr lang="en-ZA" sz="3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ZA" sz="3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OUTLINE</a:t>
            </a:r>
            <a:endParaRPr lang="en-GB" sz="3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184576"/>
          </a:xfrm>
        </p:spPr>
        <p:txBody>
          <a:bodyPr anchor="t">
            <a:normAutofit fontScale="775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ZA" sz="2300" dirty="0">
                <a:cs typeface="Arial" pitchFamily="34" charset="0"/>
              </a:rPr>
              <a:t>Background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ZA" sz="2300" dirty="0">
                <a:cs typeface="Arial" pitchFamily="34" charset="0"/>
              </a:rPr>
              <a:t>Introduction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300" dirty="0">
                <a:cs typeface="Arial" pitchFamily="34" charset="0"/>
              </a:rPr>
              <a:t>Purpose of the guide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Facts about COVID-19</a:t>
            </a:r>
            <a:endParaRPr lang="en-GB" sz="2300" dirty="0">
              <a:cs typeface="Arial" pitchFamily="34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300" dirty="0">
                <a:cs typeface="Arial" pitchFamily="34" charset="0"/>
              </a:rPr>
              <a:t>The roles of schools in responding to COVID-19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300" dirty="0">
                <a:cs typeface="Arial" pitchFamily="34" charset="0"/>
              </a:rPr>
              <a:t>     5.1 Assisting SGBs to understand how to prevent the transmission of COVID -19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300" dirty="0">
                <a:cs typeface="Arial" pitchFamily="34" charset="0"/>
              </a:rPr>
              <a:t>     5.2 How SGBs to support the school and SMT on prevention of COVID- 19 transmission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300" dirty="0">
                <a:cs typeface="Arial" pitchFamily="34" charset="0"/>
              </a:rPr>
              <a:t>     5.3. The role of SGBs in ensuring the safety of the school premises, educators and learners.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300" dirty="0">
                <a:cs typeface="Arial" pitchFamily="34" charset="0"/>
              </a:rPr>
              <a:t>     5.4 Establishing SGB sub-committee on Health, Safety and COVID-19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300" dirty="0">
                <a:cs typeface="Arial" pitchFamily="34" charset="0"/>
              </a:rPr>
              <a:t>     5.5 Adapt school policies where appropriate to make Regulations and Guidelines applicable   to your school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300" dirty="0">
                <a:cs typeface="Arial" pitchFamily="34" charset="0"/>
              </a:rPr>
              <a:t>    5.6  COVID 19 policy can include stigmatisation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300" dirty="0">
                <a:cs typeface="Arial" pitchFamily="34" charset="0"/>
              </a:rPr>
              <a:t>    5.7 Amend the budget in line with COVID 19 needs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300" dirty="0">
                <a:cs typeface="Arial" pitchFamily="34" charset="0"/>
              </a:rPr>
              <a:t>    5.8 Ensure payment of SGB employed teachers by UIF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300" dirty="0">
                <a:cs typeface="Arial" pitchFamily="34" charset="0"/>
              </a:rPr>
              <a:t>6.      </a:t>
            </a:r>
            <a:r>
              <a:rPr lang="en-ZA" sz="2000" dirty="0"/>
              <a:t>Summary of roles for parents and SGBs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ZA" sz="2000" dirty="0"/>
              <a:t>7.       Conclusion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2300" dirty="0"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sz="2800" dirty="0">
              <a:cs typeface="Arial" pitchFamily="34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endParaRPr lang="en-GB" sz="2800" dirty="0">
              <a:cs typeface="Arial" pitchFamily="34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ZA" sz="2800" dirty="0">
              <a:cs typeface="Arial" pitchFamily="34" charset="0"/>
            </a:endParaRPr>
          </a:p>
          <a:p>
            <a:pPr marL="0" indent="0" algn="just">
              <a:buNone/>
            </a:pPr>
            <a:endParaRPr lang="en-GB" sz="2800" dirty="0">
              <a:cs typeface="Arial" pitchFamily="34" charset="0"/>
            </a:endParaRPr>
          </a:p>
          <a:p>
            <a:pPr algn="just"/>
            <a:endParaRPr lang="en-GB" sz="2800" dirty="0">
              <a:cs typeface="Arial" pitchFamily="34" charset="0"/>
            </a:endParaRPr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632035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192689"/>
            <a:ext cx="1440160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4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96493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SGBs in ensuring the safety of the school premises, educators and learners.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5"/>
            <a:ext cx="8856984" cy="4536505"/>
          </a:xfrm>
        </p:spPr>
        <p:txBody>
          <a:bodyPr>
            <a:normAutofit/>
          </a:bodyPr>
          <a:lstStyle/>
          <a:p>
            <a:pPr algn="just"/>
            <a:r>
              <a:rPr lang="en-ZA" dirty="0"/>
              <a:t>Ensuring a safe and harmonious environment which is conducive to learning. </a:t>
            </a:r>
          </a:p>
          <a:p>
            <a:pPr algn="just"/>
            <a:r>
              <a:rPr lang="en-ZA" dirty="0"/>
              <a:t>Ensuring a safe and harmonious environment which is conducive to learning. </a:t>
            </a:r>
          </a:p>
          <a:p>
            <a:pPr algn="just"/>
            <a:r>
              <a:rPr lang="en-ZA" i="1" dirty="0"/>
              <a:t>Standard Operating Procedure and </a:t>
            </a:r>
          </a:p>
          <a:p>
            <a:pPr algn="just"/>
            <a:r>
              <a:rPr lang="en-ZA" i="1" dirty="0"/>
              <a:t>Display Flow diagram from the guide – page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4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STANDARD OPERATING PROCEDURE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56792"/>
            <a:ext cx="7560840" cy="42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1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Diagram 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8800"/>
            <a:ext cx="5040560" cy="49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32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964933"/>
          </a:xfrm>
        </p:spPr>
        <p:txBody>
          <a:bodyPr>
            <a:noAutofit/>
          </a:bodyPr>
          <a:lstStyle/>
          <a:p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SGB sub-committee on Health, Safety and COVID-19</a:t>
            </a:r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5"/>
            <a:ext cx="8856984" cy="4536505"/>
          </a:xfrm>
        </p:spPr>
        <p:txBody>
          <a:bodyPr>
            <a:normAutofit/>
          </a:bodyPr>
          <a:lstStyle/>
          <a:p>
            <a:pPr algn="just"/>
            <a:r>
              <a:rPr lang="en-ZA" dirty="0"/>
              <a:t>The establishment of committees is the responsibility of the SGB as stipulated in SASA 84. 1996. 30:1 (a). We recommend that the SGB: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ZA" dirty="0"/>
              <a:t>Establish Health and Safety committee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ZA" dirty="0"/>
              <a:t>Establish COVID – 19 committee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6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4625"/>
            <a:ext cx="8758808" cy="1512168"/>
          </a:xfrm>
        </p:spPr>
        <p:txBody>
          <a:bodyPr>
            <a:noAutofit/>
          </a:bodyPr>
          <a:lstStyle/>
          <a:p>
            <a:b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school policies where appropriate to make Regulations and Guidelines applicable to your school </a:t>
            </a:r>
            <a:b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3802010"/>
          </a:xfrm>
        </p:spPr>
        <p:txBody>
          <a:bodyPr>
            <a:normAutofit/>
          </a:bodyPr>
          <a:lstStyle/>
          <a:p>
            <a:pPr algn="just"/>
            <a:r>
              <a:rPr lang="en-ZA" sz="2800" dirty="0"/>
              <a:t>School policies may also be dictated by situations that present themselves at schools e.g. the present COVID 19 pandemic.</a:t>
            </a:r>
          </a:p>
          <a:p>
            <a:pPr algn="just"/>
            <a:r>
              <a:rPr lang="en-GB" sz="2800" dirty="0"/>
              <a:t>Consider suspending all contracts for the hire and use of school facilities; and </a:t>
            </a:r>
          </a:p>
          <a:p>
            <a:pPr algn="just"/>
            <a:r>
              <a:rPr lang="en-GB" sz="2800" dirty="0"/>
              <a:t>Consider suspending the selling of food by vendors at the school;</a:t>
            </a:r>
            <a:endParaRPr lang="en-ZA" sz="2800" dirty="0"/>
          </a:p>
          <a:p>
            <a:pPr algn="just"/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758808" cy="720081"/>
          </a:xfrm>
        </p:spPr>
        <p:txBody>
          <a:bodyPr>
            <a:noAutofit/>
          </a:bodyPr>
          <a:lstStyle/>
          <a:p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19 policy can include stigmatisation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3"/>
            <a:ext cx="8784976" cy="46085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ZA" dirty="0"/>
              <a:t>The current COVID-19 outbreak has provoked social stigma and discriminatory behaviours against people of certain ethnic backgrounds as well as anyone perceived to have been in contact with the virus.</a:t>
            </a:r>
          </a:p>
          <a:p>
            <a:pPr marL="0" indent="0">
              <a:buNone/>
            </a:pPr>
            <a:r>
              <a:rPr lang="en-ZA" b="1" dirty="0"/>
              <a:t>Stigma can</a:t>
            </a:r>
            <a:r>
              <a:rPr lang="en-ZA" dirty="0"/>
              <a:t>: </a:t>
            </a:r>
          </a:p>
          <a:p>
            <a:r>
              <a:rPr lang="en-ZA" dirty="0"/>
              <a:t>Drive people to hide the illness to avoid discrimination. </a:t>
            </a:r>
          </a:p>
          <a:p>
            <a:r>
              <a:rPr lang="en-ZA" dirty="0"/>
              <a:t>Prevent people from seeking health care immediately. </a:t>
            </a:r>
          </a:p>
          <a:p>
            <a:r>
              <a:rPr lang="en-ZA" dirty="0"/>
              <a:t>Discourage them from adopting healthy behaviours.</a:t>
            </a:r>
          </a:p>
          <a:p>
            <a:pPr marL="0" indent="0">
              <a:buNone/>
            </a:pPr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3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89477"/>
            <a:ext cx="8758808" cy="792088"/>
          </a:xfrm>
        </p:spPr>
        <p:txBody>
          <a:bodyPr>
            <a:noAutofit/>
          </a:bodyPr>
          <a:lstStyle/>
          <a:p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policy to deal with stigmatisation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793" y="1748479"/>
            <a:ext cx="5023539" cy="3505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758808" cy="979284"/>
          </a:xfrm>
        </p:spPr>
        <p:txBody>
          <a:bodyPr>
            <a:noAutofit/>
          </a:bodyPr>
          <a:lstStyle/>
          <a:p>
            <a:b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budget in line with COVID 19 needs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7"/>
            <a:ext cx="8784976" cy="3528391"/>
          </a:xfrm>
        </p:spPr>
        <p:txBody>
          <a:bodyPr>
            <a:normAutofit fontScale="92500"/>
          </a:bodyPr>
          <a:lstStyle/>
          <a:p>
            <a:r>
              <a:rPr lang="en-GB" i="1" dirty="0"/>
              <a:t>Based on the COVID 19 pandemic, SGBs need to amend the school budget to cater for the new needs as outlined by the different committees to deal with COVID- 19, the “NEW NORMAL”. </a:t>
            </a:r>
          </a:p>
          <a:p>
            <a:r>
              <a:rPr lang="en-ZA" dirty="0"/>
              <a:t>”. Line items which were budgeted for sports, coral music, and other mass participation activities should be redirected to support health related needs,</a:t>
            </a:r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42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76671"/>
            <a:ext cx="8758808" cy="1224137"/>
          </a:xfrm>
        </p:spPr>
        <p:txBody>
          <a:bodyPr>
            <a:noAutofit/>
          </a:bodyPr>
          <a:lstStyle/>
          <a:p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payment of SGB employed teachers by UIF</a:t>
            </a:r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7"/>
            <a:ext cx="8784976" cy="4104456"/>
          </a:xfrm>
        </p:spPr>
        <p:txBody>
          <a:bodyPr>
            <a:normAutofit/>
          </a:bodyPr>
          <a:lstStyle/>
          <a:p>
            <a:pPr algn="just"/>
            <a:r>
              <a:rPr lang="en-ZA" sz="2800" dirty="0"/>
              <a:t>According to the Department of Labour, the employer must apply for UIF on behalf of the employee so that payment is done speedily. </a:t>
            </a:r>
          </a:p>
          <a:p>
            <a:pPr algn="just"/>
            <a:r>
              <a:rPr lang="en-ZA" sz="2800" dirty="0"/>
              <a:t>The SGB must together with the principal meet and discuss how to apply to the Unemployment Insurance Fund (UIF) so that SGB employed educators are paid</a:t>
            </a:r>
            <a:endParaRPr lang="en-ZA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72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758808" cy="792088"/>
          </a:xfrm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3672408"/>
          </a:xfrm>
        </p:spPr>
        <p:txBody>
          <a:bodyPr>
            <a:normAutofit/>
          </a:bodyPr>
          <a:lstStyle/>
          <a:p>
            <a:pPr algn="just"/>
            <a:r>
              <a:rPr lang="en-ZA" sz="2800" dirty="0"/>
              <a:t>Summary of the presentation</a:t>
            </a:r>
          </a:p>
          <a:p>
            <a:pPr algn="just"/>
            <a:r>
              <a:rPr lang="en-ZA" sz="2800" dirty="0"/>
              <a:t>Clarity seeking questions</a:t>
            </a:r>
          </a:p>
          <a:p>
            <a:pPr algn="just"/>
            <a:r>
              <a:rPr lang="en-ZA" sz="2800" dirty="0"/>
              <a:t>See Annexures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2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96944" cy="3600400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0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496944" cy="720081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ZA" i="1" dirty="0"/>
          </a:p>
          <a:p>
            <a:pPr marL="0" lvl="0" indent="0">
              <a:buNone/>
            </a:pPr>
            <a:endParaRPr lang="en-ZA" dirty="0"/>
          </a:p>
          <a:p>
            <a:pPr marL="0" indent="0" algn="just">
              <a:buNone/>
            </a:pPr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5070461"/>
              </p:ext>
            </p:extLst>
          </p:nvPr>
        </p:nvGraphicFramePr>
        <p:xfrm>
          <a:off x="251520" y="1700808"/>
          <a:ext cx="85689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57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756"/>
            <a:ext cx="9144000" cy="6003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46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COVID-19 CASES ACROSS THE WORLD</a:t>
            </a:r>
          </a:p>
          <a:p>
            <a:pPr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 25 APRIL TO  03 MAY 2020 </a:t>
            </a:r>
            <a:endParaRPr lang="en-ZA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5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752528"/>
          </a:xfrm>
        </p:spPr>
        <p:txBody>
          <a:bodyPr>
            <a:normAutofit/>
          </a:bodyPr>
          <a:lstStyle/>
          <a:p>
            <a:pPr algn="just"/>
            <a:r>
              <a:rPr lang="en-ZA" sz="1800" dirty="0"/>
              <a:t>Countries across the world including South Africa, have taken </a:t>
            </a:r>
            <a:r>
              <a:rPr lang="en-ZA" sz="1800" b="1" dirty="0"/>
              <a:t>drastic measures</a:t>
            </a:r>
            <a:r>
              <a:rPr lang="en-ZA" sz="1800" dirty="0"/>
              <a:t> to curb the spread of the virus and reduce the extent to which infections are increasing.</a:t>
            </a:r>
          </a:p>
          <a:p>
            <a:pPr algn="just"/>
            <a:r>
              <a:rPr lang="en-ZA" sz="1800" dirty="0"/>
              <a:t>Some of these measures included:</a:t>
            </a:r>
          </a:p>
          <a:p>
            <a:pPr lvl="1" algn="just"/>
            <a:r>
              <a:rPr lang="en-ZA" sz="1800" dirty="0"/>
              <a:t>promotion of </a:t>
            </a:r>
            <a:r>
              <a:rPr lang="en-ZA" sz="1800" b="1" dirty="0"/>
              <a:t>healthy hygienic practices</a:t>
            </a:r>
            <a:r>
              <a:rPr lang="en-ZA" sz="1800" dirty="0"/>
              <a:t>;</a:t>
            </a:r>
          </a:p>
          <a:p>
            <a:pPr lvl="1" algn="just"/>
            <a:r>
              <a:rPr lang="en-ZA" sz="1800" b="1" dirty="0"/>
              <a:t>social distancing </a:t>
            </a:r>
            <a:r>
              <a:rPr lang="en-ZA" sz="1800" dirty="0"/>
              <a:t>(e.g. prohibiting gatherings in every sphere of the life of people that are more than 100 in number);</a:t>
            </a:r>
          </a:p>
          <a:p>
            <a:pPr lvl="1" algn="just"/>
            <a:r>
              <a:rPr lang="en-ZA" sz="1800" b="1" dirty="0"/>
              <a:t>closing of boarders</a:t>
            </a:r>
            <a:r>
              <a:rPr lang="en-ZA" sz="1800" dirty="0"/>
              <a:t> and prohibiting non-citizens to enter the country;</a:t>
            </a:r>
          </a:p>
          <a:p>
            <a:pPr lvl="1" algn="just"/>
            <a:r>
              <a:rPr lang="en-ZA" sz="1800" b="1" dirty="0"/>
              <a:t>screening and testing </a:t>
            </a:r>
            <a:r>
              <a:rPr lang="en-ZA" sz="1800" dirty="0"/>
              <a:t>of citizens coming back home from other parts of the world;</a:t>
            </a:r>
          </a:p>
          <a:p>
            <a:pPr lvl="1" algn="just"/>
            <a:r>
              <a:rPr lang="en-ZA" sz="1800" dirty="0"/>
              <a:t>promoting </a:t>
            </a:r>
            <a:r>
              <a:rPr lang="en-ZA" sz="1800" b="1" dirty="0"/>
              <a:t>self-isolation and quarantining </a:t>
            </a:r>
            <a:r>
              <a:rPr lang="en-ZA" sz="1800" dirty="0"/>
              <a:t>of those who present with symptoms.</a:t>
            </a:r>
          </a:p>
          <a:p>
            <a:pPr algn="just"/>
            <a:r>
              <a:rPr lang="en-ZA" sz="1800" dirty="0"/>
              <a:t>President Cyril Ramaphosa announced on 23 April 2020 the </a:t>
            </a:r>
            <a:r>
              <a:rPr lang="en-ZA" sz="1800" b="1" dirty="0"/>
              <a:t>easing of lockdown </a:t>
            </a:r>
            <a:r>
              <a:rPr lang="en-ZA" sz="1800" dirty="0"/>
              <a:t>restrictions form 01 May 2020.</a:t>
            </a:r>
          </a:p>
          <a:p>
            <a:pPr algn="just"/>
            <a:r>
              <a:rPr lang="en-ZA" sz="1800" dirty="0"/>
              <a:t>To balance the need for </a:t>
            </a:r>
            <a:r>
              <a:rPr lang="en-ZA" sz="1800" b="1" dirty="0"/>
              <a:t>resuming economic activity</a:t>
            </a:r>
            <a:r>
              <a:rPr lang="en-ZA" sz="1800" dirty="0"/>
              <a:t> with the imperative to contain the virus </a:t>
            </a:r>
            <a:r>
              <a:rPr lang="en-ZA" sz="1800" b="1" dirty="0"/>
              <a:t>and save lives</a:t>
            </a:r>
            <a:r>
              <a:rPr lang="en-ZA" sz="1800" dirty="0"/>
              <a:t>, the President announced a new approach where the measures being implemented are determined by the direction the pandemic is taking in the country (see summary of alert levels). </a:t>
            </a:r>
          </a:p>
          <a:p>
            <a:pPr marL="0" indent="0" algn="just">
              <a:buNone/>
            </a:pPr>
            <a:endParaRPr lang="en-ZA" sz="1800" i="1" dirty="0"/>
          </a:p>
          <a:p>
            <a:pPr marL="0" lvl="0" indent="0" algn="just">
              <a:buNone/>
            </a:pPr>
            <a:endParaRPr lang="en-ZA" sz="1800" dirty="0"/>
          </a:p>
          <a:p>
            <a:pPr marL="0" indent="0" algn="just">
              <a:buNone/>
            </a:pPr>
            <a:endParaRPr lang="en-ZA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496944" cy="93610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ALERT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ZA" sz="1800" i="1" dirty="0"/>
          </a:p>
          <a:p>
            <a:pPr marL="0" lvl="0" indent="0" algn="just">
              <a:buNone/>
            </a:pPr>
            <a:endParaRPr lang="en-ZA" sz="1800" dirty="0"/>
          </a:p>
          <a:p>
            <a:pPr marL="0" indent="0" algn="just">
              <a:buNone/>
            </a:pPr>
            <a:endParaRPr lang="en-ZA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16512"/>
              </p:ext>
            </p:extLst>
          </p:nvPr>
        </p:nvGraphicFramePr>
        <p:xfrm>
          <a:off x="323530" y="1268760"/>
          <a:ext cx="849694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8">
                  <a:extLst>
                    <a:ext uri="{9D8B030D-6E8A-4147-A177-3AD203B41FA5}">
                      <a16:colId xmlns:a16="http://schemas.microsoft.com/office/drawing/2014/main" val="1673522114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998632565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2962872100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2552328522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312447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ALERT LEVEL 5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ALERT LEVEL 4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ALERT LEVEL 3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ALERT LEVEL 2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ALERT LEVEL 1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8176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ysClr val="windowText" lastClr="000000"/>
                          </a:solidFill>
                        </a:rPr>
                        <a:t>OBJECTIVE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4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Drastic measures to contain the spread of the virus and save lives. </a:t>
                      </a:r>
                    </a:p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(Full lockdown)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Extreme precautions to limit community transmission and outbreaks, while allowing some activity to resume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Restrictions on many activities, including at workplaces and socially, to address a high risk of transmission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Physical distancing and restrictions on leisure and social activities to prevent a resurgence of the virus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Most normal activity can resume, with precautions and health guidelines followed at all times. Population prepared for an increase in alert levels if necessary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1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13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96944" cy="3600400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7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554461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ZA" sz="2800" dirty="0"/>
              <a:t>To provide SGBs with information on </a:t>
            </a:r>
            <a:r>
              <a:rPr lang="en-ZA" sz="2800" b="1" dirty="0"/>
              <a:t>COVID-19</a:t>
            </a:r>
            <a:r>
              <a:rPr lang="en-ZA" sz="2800" dirty="0"/>
              <a:t>: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2800" b="1" dirty="0"/>
              <a:t>Special arrangements at school</a:t>
            </a:r>
            <a:endParaRPr lang="en-GB" sz="2800" dirty="0"/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/>
              <a:t>Assist SGBs to understand how to prevent  the transmission of COVID -19  within the school premises, classroom  and surrounding  communities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/>
              <a:t>How the SGBs will support the school and SMT on the above measures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/>
              <a:t>How  the SGBs will ensure Personal Protective Equipment (PPE) are taken care of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/>
              <a:t>The role of SGBs in ensuring the safety of the school premises, learners and educators and non-educators </a:t>
            </a:r>
            <a:endParaRPr lang="en-ZA" sz="2800" dirty="0"/>
          </a:p>
          <a:p>
            <a:pPr marL="514350" lvl="0" indent="-514350">
              <a:buFont typeface="+mj-lt"/>
              <a:buAutoNum type="alphaLcParenR"/>
            </a:pPr>
            <a:endParaRPr lang="en-ZA" sz="2000" dirty="0"/>
          </a:p>
          <a:p>
            <a:pPr marL="0" indent="0" algn="just">
              <a:buNone/>
            </a:pPr>
            <a:endParaRPr lang="en-ZA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8410"/>
      </p:ext>
    </p:extLst>
  </p:cSld>
  <p:clrMapOvr>
    <a:masterClrMapping/>
  </p:clrMapOvr>
</p:sld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D8B9BF0B365C4AAFE727B2F35A8F0D" ma:contentTypeVersion="13" ma:contentTypeDescription="Create a new document." ma:contentTypeScope="" ma:versionID="720f5708e7556eeecb51b1282861763d">
  <xsd:schema xmlns:xsd="http://www.w3.org/2001/XMLSchema" xmlns:xs="http://www.w3.org/2001/XMLSchema" xmlns:p="http://schemas.microsoft.com/office/2006/metadata/properties" xmlns:ns2="a7bb0c64-b6aa-4f80-8406-ac066f33ff26" xmlns:ns3="85282a53-827d-4236-8de6-76a7d51d147d" targetNamespace="http://schemas.microsoft.com/office/2006/metadata/properties" ma:root="true" ma:fieldsID="6bef9b84e3d5f75239c196d24b366be5" ns2:_="" ns3:_="">
    <xsd:import namespace="a7bb0c64-b6aa-4f80-8406-ac066f33ff26"/>
    <xsd:import namespace="85282a53-827d-4236-8de6-76a7d51d1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b0c64-b6aa-4f80-8406-ac066f33f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DDCAF-CB02-4811-BB1E-151876E53E8E}">
  <ds:schemaRefs>
    <ds:schemaRef ds:uri="85282a53-827d-4236-8de6-76a7d51d147d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a7bb0c64-b6aa-4f80-8406-ac066f33ff26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2B43D1-B050-4951-90FA-87D06B3F90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E7D488-A7A7-421C-946F-C6FEAA3286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bb0c64-b6aa-4f80-8406-ac066f33ff26"/>
    <ds:schemaRef ds:uri="85282a53-827d-4236-8de6-76a7d51d14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3957</TotalTime>
  <Words>1602</Words>
  <Application>Microsoft Office PowerPoint</Application>
  <PresentationFormat>On-screen Show (4:3)</PresentationFormat>
  <Paragraphs>158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Century Gothic</vt:lpstr>
      <vt:lpstr>Symbol</vt:lpstr>
      <vt:lpstr>New DBE Presentation template</vt:lpstr>
      <vt:lpstr> ORIENTATION GUIDELINE FOR SCHOOL GOVERNING BODY MEMBERS </vt:lpstr>
      <vt:lpstr>PRESENTATION OUTLINE</vt:lpstr>
      <vt:lpstr>BACKGROUND  </vt:lpstr>
      <vt:lpstr>BACKGROUND</vt:lpstr>
      <vt:lpstr>PowerPoint Presentation</vt:lpstr>
      <vt:lpstr>PowerPoint Presentation</vt:lpstr>
      <vt:lpstr>SUMMARY OF ALERT  LEVELS</vt:lpstr>
      <vt:lpstr>PURPOSE OF THE GUIDE</vt:lpstr>
      <vt:lpstr>PowerPoint Presentation</vt:lpstr>
      <vt:lpstr> FACTS ABOUT COVID-19 </vt:lpstr>
      <vt:lpstr>What are the symptoms of COVID-19? </vt:lpstr>
      <vt:lpstr>How does COVID-19 spread</vt:lpstr>
      <vt:lpstr>Who is most at risk? </vt:lpstr>
      <vt:lpstr>What is the treatment for COVID-19? </vt:lpstr>
      <vt:lpstr> How can the spread of COVID-19 be slowed down or prevented?   </vt:lpstr>
      <vt:lpstr> THE ROLES OF SCHOOLS IN RESPONDING TO COVID-19 </vt:lpstr>
      <vt:lpstr> How to support the school and SMT on prevention of COVID 19 transmission  </vt:lpstr>
      <vt:lpstr> Continued…… </vt:lpstr>
      <vt:lpstr> Continued…… </vt:lpstr>
      <vt:lpstr>The role of SGBs in ensuring the safety of the school premises, educators and learners. </vt:lpstr>
      <vt:lpstr>STANDARD OPERATING PROCEDURE</vt:lpstr>
      <vt:lpstr>Flow Diagram </vt:lpstr>
      <vt:lpstr> Establishing SGB sub-committee on Health, Safety and COVID-19 </vt:lpstr>
      <vt:lpstr> Adapt school policies where appropriate to make Regulations and Guidelines applicable to your school  </vt:lpstr>
      <vt:lpstr> COVID 19 policy can include stigmatisation </vt:lpstr>
      <vt:lpstr> Develop a policy to deal with stigmatisation </vt:lpstr>
      <vt:lpstr> Amend the budget in line with COVID 19 needs </vt:lpstr>
      <vt:lpstr> Ensure payment of SGB employed teachers by UIF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SGB guildelines COVID 19</dc:title>
  <dc:creator>Linki Tsiane</dc:creator>
  <cp:lastModifiedBy>Andrew</cp:lastModifiedBy>
  <cp:revision>12</cp:revision>
  <cp:lastPrinted>2017-07-31T12:17:17Z</cp:lastPrinted>
  <dcterms:created xsi:type="dcterms:W3CDTF">2016-04-18T12:36:04Z</dcterms:created>
  <dcterms:modified xsi:type="dcterms:W3CDTF">2020-07-08T14:20:21Z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0x01010027D8B9BF0B365C4AAFE727B2F35A8F0D</vt:lpwstr>
  </property>
</Properties>
</file>