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7" r:id="rId5"/>
    <p:sldId id="286" r:id="rId6"/>
    <p:sldId id="288" r:id="rId7"/>
    <p:sldId id="335" r:id="rId8"/>
    <p:sldId id="287" r:id="rId9"/>
    <p:sldId id="289" r:id="rId10"/>
    <p:sldId id="301" r:id="rId11"/>
    <p:sldId id="328" r:id="rId12"/>
    <p:sldId id="302" r:id="rId13"/>
    <p:sldId id="295" r:id="rId14"/>
    <p:sldId id="303" r:id="rId15"/>
    <p:sldId id="304" r:id="rId16"/>
    <p:sldId id="306" r:id="rId17"/>
    <p:sldId id="305" r:id="rId18"/>
    <p:sldId id="307" r:id="rId19"/>
    <p:sldId id="309" r:id="rId20"/>
    <p:sldId id="291" r:id="rId21"/>
    <p:sldId id="308"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44" r:id="rId38"/>
    <p:sldId id="329" r:id="rId39"/>
    <p:sldId id="331" r:id="rId40"/>
    <p:sldId id="332" r:id="rId41"/>
    <p:sldId id="345" r:id="rId42"/>
    <p:sldId id="337" r:id="rId43"/>
    <p:sldId id="338" r:id="rId44"/>
    <p:sldId id="339" r:id="rId45"/>
    <p:sldId id="340" r:id="rId46"/>
    <p:sldId id="342" r:id="rId47"/>
    <p:sldId id="343" r:id="rId48"/>
    <p:sldId id="346" r:id="rId49"/>
    <p:sldId id="326" r:id="rId50"/>
    <p:sldId id="327" r:id="rId51"/>
    <p:sldId id="330" r:id="rId52"/>
    <p:sldId id="333" r:id="rId53"/>
    <p:sldId id="334" r:id="rId54"/>
    <p:sldId id="282" r:id="rId5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095" autoAdjust="0"/>
  </p:normalViewPr>
  <p:slideViewPr>
    <p:cSldViewPr snapToGrid="0">
      <p:cViewPr varScale="1">
        <p:scale>
          <a:sx n="155" d="100"/>
          <a:sy n="155" d="100"/>
        </p:scale>
        <p:origin x="668" y="76"/>
      </p:cViewPr>
      <p:guideLst/>
    </p:cSldViewPr>
  </p:slideViewPr>
  <p:notesTextViewPr>
    <p:cViewPr>
      <p:scale>
        <a:sx n="3" d="2"/>
        <a:sy n="3" d="2"/>
      </p:scale>
      <p:origin x="0" y="0"/>
    </p:cViewPr>
  </p:notesTextViewPr>
  <p:sorterViewPr>
    <p:cViewPr>
      <p:scale>
        <a:sx n="100" d="100"/>
        <a:sy n="100" d="100"/>
      </p:scale>
      <p:origin x="0" y="-201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DC2A56F-8304-413E-A4CD-1CC80A883F80}" type="datetimeFigureOut">
              <a:rPr lang="en-ZA" smtClean="0"/>
              <a:t>2020/07/08</a:t>
            </a:fld>
            <a:endParaRPr lang="en-ZA"/>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23EF1E0-5441-4C50-9D0B-428DF52D855F}" type="slidenum">
              <a:rPr lang="en-ZA" smtClean="0"/>
              <a:t>‹#›</a:t>
            </a:fld>
            <a:endParaRPr lang="en-ZA"/>
          </a:p>
        </p:txBody>
      </p:sp>
    </p:spTree>
    <p:extLst>
      <p:ext uri="{BB962C8B-B14F-4D97-AF65-F5344CB8AC3E}">
        <p14:creationId xmlns:p14="http://schemas.microsoft.com/office/powerpoint/2010/main" val="214935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1</a:t>
            </a:fld>
            <a:endParaRPr lang="en-ZA"/>
          </a:p>
        </p:txBody>
      </p:sp>
    </p:spTree>
    <p:extLst>
      <p:ext uri="{BB962C8B-B14F-4D97-AF65-F5344CB8AC3E}">
        <p14:creationId xmlns:p14="http://schemas.microsoft.com/office/powerpoint/2010/main" val="2654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Further Checklist</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GDE has produced a comprehensive Checklist to prevent the spread and transmission of COVID-19 in response to Level 4. This checklist is as found in APPENDIX A </a:t>
            </a: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15</a:t>
            </a:fld>
            <a:endParaRPr lang="en-ZA"/>
          </a:p>
        </p:txBody>
      </p:sp>
    </p:spTree>
    <p:extLst>
      <p:ext uri="{BB962C8B-B14F-4D97-AF65-F5344CB8AC3E}">
        <p14:creationId xmlns:p14="http://schemas.microsoft.com/office/powerpoint/2010/main" val="178725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main outcome </a:t>
            </a:r>
            <a:r>
              <a:rPr lang="en-ZA" dirty="0" err="1"/>
              <a:t>sof</a:t>
            </a:r>
            <a:r>
              <a:rPr lang="en-ZA" dirty="0"/>
              <a:t> this session</a:t>
            </a:r>
            <a:r>
              <a:rPr lang="en-ZA" baseline="0" dirty="0"/>
              <a:t>  is to explain prevention practices  and which SOPs  and checklist that teachers should use  to prevent transmission. </a:t>
            </a:r>
            <a:r>
              <a:rPr lang="en-ZA" baseline="0" dirty="0" err="1"/>
              <a:t>Durration</a:t>
            </a:r>
            <a:r>
              <a:rPr lang="en-ZA" baseline="0" dirty="0"/>
              <a:t> of the session is 20 minutes. Some little science facts are shared on what is COVID-19  and how it is transmitted  and what are the common symptoms for COVID-19. Slides to use are 17-23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16</a:t>
            </a:fld>
            <a:endParaRPr lang="en-ZA"/>
          </a:p>
        </p:txBody>
      </p:sp>
    </p:spTree>
    <p:extLst>
      <p:ext uri="{BB962C8B-B14F-4D97-AF65-F5344CB8AC3E}">
        <p14:creationId xmlns:p14="http://schemas.microsoft.com/office/powerpoint/2010/main" val="403004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Coronavirus is a family of viruses that cause illness in both animals and humans. Several coronaviruses cause respiratory infections ranging from the common cold to more severe diseases such as Middle East Respiratory Syndrome (MERS) and Severe Acute Respiratory Syndrome (SARS). Covid -19 is the recently discovered Coronavirus. COVID-19 is a new infectious coronavirus which is pandemic, and the first outbreak began in Wuhan in China, December 2019. </a:t>
            </a: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17</a:t>
            </a:fld>
            <a:endParaRPr lang="en-ZA"/>
          </a:p>
        </p:txBody>
      </p:sp>
    </p:spTree>
    <p:extLst>
      <p:ext uri="{BB962C8B-B14F-4D97-AF65-F5344CB8AC3E}">
        <p14:creationId xmlns:p14="http://schemas.microsoft.com/office/powerpoint/2010/main" val="143534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you have the above symptoms please contact  your local health centre and if  you have a positive test </a:t>
            </a:r>
            <a:r>
              <a:rPr lang="en-ZA" dirty="0" err="1"/>
              <a:t>qualrantine</a:t>
            </a:r>
            <a:r>
              <a:rPr lang="en-ZA" dirty="0"/>
              <a:t> </a:t>
            </a:r>
          </a:p>
        </p:txBody>
      </p:sp>
      <p:sp>
        <p:nvSpPr>
          <p:cNvPr id="4" name="Slide Number Placeholder 3"/>
          <p:cNvSpPr>
            <a:spLocks noGrp="1"/>
          </p:cNvSpPr>
          <p:nvPr>
            <p:ph type="sldNum" sz="quarter" idx="10"/>
          </p:nvPr>
        </p:nvSpPr>
        <p:spPr/>
        <p:txBody>
          <a:bodyPr/>
          <a:lstStyle/>
          <a:p>
            <a:fld id="{C23EF1E0-5441-4C50-9D0B-428DF52D855F}" type="slidenum">
              <a:rPr lang="en-ZA" smtClean="0"/>
              <a:t>18</a:t>
            </a:fld>
            <a:endParaRPr lang="en-ZA"/>
          </a:p>
        </p:txBody>
      </p:sp>
    </p:spTree>
    <p:extLst>
      <p:ext uri="{BB962C8B-B14F-4D97-AF65-F5344CB8AC3E}">
        <p14:creationId xmlns:p14="http://schemas.microsoft.com/office/powerpoint/2010/main" val="181362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pPr lvl="0"/>
            <a:r>
              <a:rPr lang="en-US" dirty="0"/>
              <a:t>How do you get infected ?</a:t>
            </a:r>
            <a:r>
              <a:rPr lang="en-ZA" sz="1200" kern="1200" dirty="0">
                <a:solidFill>
                  <a:schemeClr val="tx1"/>
                </a:solidFill>
                <a:effectLst/>
                <a:latin typeface="+mn-lt"/>
                <a:ea typeface="+mn-ea"/>
                <a:cs typeface="+mn-cs"/>
              </a:rPr>
              <a:t> Person to person  through droplets  from the nose  or mouth  when a person who has COVID-10 coughs, sneezes or speaks </a:t>
            </a:r>
          </a:p>
          <a:p>
            <a:pPr lvl="0"/>
            <a:r>
              <a:rPr lang="en-ZA" sz="1200" kern="1200" dirty="0">
                <a:solidFill>
                  <a:schemeClr val="tx1"/>
                </a:solidFill>
                <a:effectLst/>
                <a:latin typeface="+mn-lt"/>
                <a:ea typeface="+mn-ea"/>
                <a:cs typeface="+mn-cs"/>
              </a:rPr>
              <a:t>Droplets  found on object and surfaces  such as tables, doors knobs, and handrails </a:t>
            </a:r>
          </a:p>
          <a:p>
            <a:pPr lvl="0"/>
            <a:r>
              <a:rPr lang="en-ZA" sz="1200" kern="1200" dirty="0">
                <a:solidFill>
                  <a:schemeClr val="tx1"/>
                </a:solidFill>
                <a:effectLst/>
                <a:latin typeface="+mn-lt"/>
                <a:ea typeface="+mn-ea"/>
                <a:cs typeface="+mn-cs"/>
              </a:rPr>
              <a:t>You can get infected through touching your eyes, nose or mouth. </a:t>
            </a:r>
          </a:p>
          <a:p>
            <a:endParaRPr lang="en-US" dirty="0"/>
          </a:p>
          <a:p>
            <a:r>
              <a:rPr lang="en-US" dirty="0"/>
              <a:t>The virus travels through the respiratory droplets of an infected person. When the person sneezes or coughs, the virus is deposited on the person’s hand if the hand covers the mouth, or droplets fall on a surface when the mouth/nose is not covered. </a:t>
            </a:r>
          </a:p>
          <a:p>
            <a:r>
              <a:rPr lang="en-US" dirty="0"/>
              <a:t>From the surface/hand, the virus will get transferred to an uninfected person’s hand and when that hand coms in touch with the nostril, eyes or mouth the virus gets inside the system. </a:t>
            </a:r>
          </a:p>
          <a:p>
            <a:r>
              <a:rPr lang="en-US" dirty="0"/>
              <a:t>We do not have the knowledge of how long this virus lives once it is out of the body. But keeping hands clean and not touching them to the face is the most important way of preventing this infection . We are going to learn about this.</a:t>
            </a:r>
          </a:p>
          <a:p>
            <a:endParaRPr lang="en-US" dirty="0"/>
          </a:p>
        </p:txBody>
      </p:sp>
    </p:spTree>
    <p:extLst>
      <p:ext uri="{BB962C8B-B14F-4D97-AF65-F5344CB8AC3E}">
        <p14:creationId xmlns:p14="http://schemas.microsoft.com/office/powerpoint/2010/main" val="355896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r>
              <a:rPr lang="en-US" dirty="0"/>
              <a:t>We spoke about transmission in the earlier slide. Let us now look at how we can prevent this transmission.</a:t>
            </a:r>
          </a:p>
          <a:p>
            <a:pPr marL="457200" indent="-457200">
              <a:buAutoNum type="arabicPeriod"/>
            </a:pPr>
            <a:r>
              <a:rPr lang="en-US" dirty="0"/>
              <a:t>Washing of hands with soap and water will kill the virus. Similarly sanitizing with 70% alcohol based sanitizer. We need to wash with soap for a particular time which is 40 secs. It takes that much time for the cell wall to be rubbed off. Similarly with Alcohol. If you do not rub your hand, the virus coat does not fall off and no harm comes to the virus</a:t>
            </a:r>
          </a:p>
          <a:p>
            <a:pPr marL="457200" indent="-457200">
              <a:buAutoNum type="arabicPeriod"/>
            </a:pPr>
            <a:r>
              <a:rPr lang="en-US" dirty="0"/>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val="274166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r>
              <a:rPr lang="en-US" dirty="0"/>
              <a:t>And because we do not want the infected droplets to go out into the air and infect more people, we have to maintain what is called as respiratory hygiene at all times .</a:t>
            </a:r>
          </a:p>
          <a:p>
            <a:r>
              <a:rPr lang="en-US" dirty="0"/>
              <a:t>Never use the saree </a:t>
            </a:r>
            <a:r>
              <a:rPr lang="en-US" dirty="0" err="1"/>
              <a:t>pallu</a:t>
            </a:r>
            <a:r>
              <a:rPr lang="en-US" dirty="0"/>
              <a:t> or </a:t>
            </a:r>
            <a:r>
              <a:rPr lang="en-US" dirty="0" err="1"/>
              <a:t>gamcha</a:t>
            </a:r>
            <a:r>
              <a:rPr lang="en-US" dirty="0"/>
              <a:t>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val="1498743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r>
              <a:rPr lang="en-US" dirty="0"/>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rPr lang="en-US" dirty="0"/>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val="1794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r>
              <a:rPr lang="en-US" dirty="0"/>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val="31733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this  session 3  we will look at </a:t>
            </a:r>
            <a:r>
              <a:rPr lang="en-ZA" dirty="0" err="1"/>
              <a:t>romours</a:t>
            </a:r>
            <a:r>
              <a:rPr lang="en-ZA" dirty="0"/>
              <a:t>  and fake news on COVID-19</a:t>
            </a:r>
            <a:r>
              <a:rPr lang="en-ZA" baseline="0" dirty="0"/>
              <a:t> and what teachers have to do  to support and prevent such  for learners. This is a short five minutes session but very important  to prevent misleading information for children and communities at large.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24</a:t>
            </a:fld>
            <a:endParaRPr lang="en-ZA"/>
          </a:p>
        </p:txBody>
      </p:sp>
    </p:spTree>
    <p:extLst>
      <p:ext uri="{BB962C8B-B14F-4D97-AF65-F5344CB8AC3E}">
        <p14:creationId xmlns:p14="http://schemas.microsoft.com/office/powerpoint/2010/main" val="160650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7999"/>
              </a:lnSpc>
              <a:spcBef>
                <a:spcPts val="0"/>
              </a:spcBef>
              <a:buClr>
                <a:srgbClr val="000000"/>
              </a:buClr>
              <a:buSzPct val="110000"/>
              <a:buFont typeface="Arial"/>
              <a:buNone/>
            </a:pPr>
            <a:r>
              <a:rPr lang="en-US" dirty="0"/>
              <a:t>Welcome</a:t>
            </a:r>
            <a:r>
              <a:rPr lang="en-US" baseline="0" dirty="0"/>
              <a:t> the participants  and say how important that  we all learn how  to prevent COVID-19 transmission  </a:t>
            </a:r>
            <a:r>
              <a:rPr lang="en-US" baseline="0" dirty="0" err="1"/>
              <a:t>ans</a:t>
            </a:r>
            <a:r>
              <a:rPr lang="en-US" baseline="0" dirty="0"/>
              <a:t> how their responses will ensure life saving </a:t>
            </a:r>
            <a:endParaRPr lang="en-US" dirty="0"/>
          </a:p>
        </p:txBody>
      </p:sp>
      <p:sp>
        <p:nvSpPr>
          <p:cNvPr id="4" name="Slide Number Placeholder 3"/>
          <p:cNvSpPr>
            <a:spLocks noGrp="1"/>
          </p:cNvSpPr>
          <p:nvPr>
            <p:ph type="sldNum" sz="quarter" idx="5"/>
          </p:nvPr>
        </p:nvSpPr>
        <p:spPr/>
        <p:txBody>
          <a:bodyPr/>
          <a:lstStyle/>
          <a:p>
            <a:fld id="{DDB8519F-97CE-3A4E-A32A-1B643286747F}" type="slidenum">
              <a:rPr lang="en-US" smtClean="0"/>
              <a:t>2</a:t>
            </a:fld>
            <a:endParaRPr lang="en-US"/>
          </a:p>
        </p:txBody>
      </p:sp>
    </p:spTree>
    <p:extLst>
      <p:ext uri="{BB962C8B-B14F-4D97-AF65-F5344CB8AC3E}">
        <p14:creationId xmlns:p14="http://schemas.microsoft.com/office/powerpoint/2010/main" val="2148092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As a result of the unprecedented COVID-19 pandemic, there is so much information, both rumours and other factual due to easy access to information from the media (Newspapers, TV, Radio), Social Media and the internet.  This easy access to information can also be hazardous and damaging to the wellbeing of our society. As it is now complicated to know which a fact is and which is </a:t>
            </a:r>
            <a:r>
              <a:rPr lang="en-ZA" sz="1200" b="1" i="1" kern="1200" dirty="0">
                <a:solidFill>
                  <a:schemeClr val="tx1"/>
                </a:solidFill>
                <a:effectLst/>
                <a:latin typeface="+mn-lt"/>
                <a:ea typeface="+mn-ea"/>
                <a:cs typeface="+mn-cs"/>
              </a:rPr>
              <a:t>not genuine</a:t>
            </a:r>
            <a:r>
              <a:rPr lang="en-ZA" sz="1200" kern="1200" dirty="0">
                <a:solidFill>
                  <a:schemeClr val="tx1"/>
                </a:solidFill>
                <a:effectLst/>
                <a:latin typeface="+mn-lt"/>
                <a:ea typeface="+mn-ea"/>
                <a:cs typeface="+mn-cs"/>
              </a:rPr>
              <a:t> or </a:t>
            </a:r>
            <a:r>
              <a:rPr lang="en-ZA" sz="1200" b="1" i="1" kern="1200" dirty="0">
                <a:solidFill>
                  <a:schemeClr val="tx1"/>
                </a:solidFill>
                <a:effectLst/>
                <a:latin typeface="+mn-lt"/>
                <a:ea typeface="+mn-ea"/>
                <a:cs typeface="+mn-cs"/>
              </a:rPr>
              <a:t>fake</a:t>
            </a:r>
            <a:r>
              <a:rPr lang="en-ZA" sz="1200" kern="1200" dirty="0">
                <a:solidFill>
                  <a:schemeClr val="tx1"/>
                </a:solidFill>
                <a:effectLst/>
                <a:latin typeface="+mn-lt"/>
                <a:ea typeface="+mn-ea"/>
                <a:cs typeface="+mn-cs"/>
              </a:rPr>
              <a:t>. There is so much available misinformation, for example, that drinking bicarbonate of soda and lemon cures COVID-19.  Unfortunately, some of this information has caused the spread of COVID-19. Teachers have an essential role to Weed Out fake news and misinformation in the school value chain (parents, teachers, learners, and communities).</a:t>
            </a:r>
          </a:p>
          <a:p>
            <a:r>
              <a:rPr lang="en-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IT IS A CRIMINAL OFFENCE TO WILLINGLY SPREAD MISINFORMATION OR FAKE NEWS ABOUT COVID-19</a:t>
            </a: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25</a:t>
            </a:fld>
            <a:endParaRPr lang="en-ZA"/>
          </a:p>
        </p:txBody>
      </p:sp>
    </p:spTree>
    <p:extLst>
      <p:ext uri="{BB962C8B-B14F-4D97-AF65-F5344CB8AC3E}">
        <p14:creationId xmlns:p14="http://schemas.microsoft.com/office/powerpoint/2010/main" val="3936926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Here are some tips on dealing with Fake COVID-19 misinformation done by the Korean Association of Teachers, where they recommend ten tips that can help you survive the COVID-19 </a:t>
            </a:r>
            <a:r>
              <a:rPr lang="en-ZA" sz="1200" kern="1200" dirty="0" err="1">
                <a:solidFill>
                  <a:schemeClr val="tx1"/>
                </a:solidFill>
                <a:effectLst/>
                <a:latin typeface="+mn-lt"/>
                <a:ea typeface="+mn-ea"/>
                <a:cs typeface="+mn-cs"/>
              </a:rPr>
              <a:t>rumourville</a:t>
            </a:r>
            <a:r>
              <a:rPr lang="en-ZA" sz="1200" kern="1200" dirty="0">
                <a:solidFill>
                  <a:schemeClr val="tx1"/>
                </a:solidFill>
                <a:effectLst/>
                <a:latin typeface="+mn-lt"/>
                <a:ea typeface="+mn-ea"/>
                <a:cs typeface="+mn-cs"/>
              </a:rPr>
              <a:t>!</a:t>
            </a: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26</a:t>
            </a:fld>
            <a:endParaRPr lang="en-ZA"/>
          </a:p>
        </p:txBody>
      </p:sp>
    </p:spTree>
    <p:extLst>
      <p:ext uri="{BB962C8B-B14F-4D97-AF65-F5344CB8AC3E}">
        <p14:creationId xmlns:p14="http://schemas.microsoft.com/office/powerpoint/2010/main" val="784325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Teachers </a:t>
            </a:r>
            <a:r>
              <a:rPr lang="en-ZA" dirty="0" err="1"/>
              <a:t>isn</a:t>
            </a:r>
            <a:r>
              <a:rPr lang="en-ZA" dirty="0"/>
              <a:t> this </a:t>
            </a:r>
            <a:r>
              <a:rPr lang="en-ZA" dirty="0" err="1"/>
              <a:t>ession</a:t>
            </a:r>
            <a:r>
              <a:rPr lang="en-ZA" dirty="0"/>
              <a:t> will be able  to share some steps  with learners and other staff members on teaching and addressing some of the anxieties</a:t>
            </a:r>
            <a:r>
              <a:rPr lang="en-ZA" baseline="0" dirty="0"/>
              <a:t>  on COVID-19. The session is planned  for 20 minutes  s teachers have to include COVID-19 as part of the curriculum. Slides 27-37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27</a:t>
            </a:fld>
            <a:endParaRPr lang="en-ZA"/>
          </a:p>
        </p:txBody>
      </p:sp>
    </p:spTree>
    <p:extLst>
      <p:ext uri="{BB962C8B-B14F-4D97-AF65-F5344CB8AC3E}">
        <p14:creationId xmlns:p14="http://schemas.microsoft.com/office/powerpoint/2010/main" val="201436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31</a:t>
            </a:fld>
            <a:endParaRPr lang="en-ZA"/>
          </a:p>
        </p:txBody>
      </p:sp>
    </p:spTree>
    <p:extLst>
      <p:ext uri="{BB962C8B-B14F-4D97-AF65-F5344CB8AC3E}">
        <p14:creationId xmlns:p14="http://schemas.microsoft.com/office/powerpoint/2010/main" val="76927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Teaching sensitive issues in the classroom like in the case of COVID-19, there are many ways of approaching the teaching of sensitive topics, but one has to guard against indoctrination or misinformation, particular pedagogies should not be considered. For example a didactic/funnelling approach is entirely inappropriate. The proposed method is to foster autonomy and critical awareness. It should renounce the authority of the teacher as the expert capable of solving value issues.  In the ideal world, any teacher asked to teach about COVID-19 should have already received training about COVID-19. But there is no time available. Teachers in the context of the COVID-19 have to use the </a:t>
            </a:r>
            <a:r>
              <a:rPr lang="en-ZA" sz="1200" b="1" kern="1200" dirty="0">
                <a:solidFill>
                  <a:schemeClr val="tx1"/>
                </a:solidFill>
                <a:effectLst/>
                <a:latin typeface="+mn-lt"/>
                <a:ea typeface="+mn-ea"/>
                <a:cs typeface="+mn-cs"/>
              </a:rPr>
              <a:t>Ready–Fire–Aim</a:t>
            </a:r>
            <a:r>
              <a:rPr lang="en-ZA" sz="1200" kern="1200" dirty="0">
                <a:solidFill>
                  <a:schemeClr val="tx1"/>
                </a:solidFill>
                <a:effectLst/>
                <a:latin typeface="+mn-lt"/>
                <a:ea typeface="+mn-ea"/>
                <a:cs typeface="+mn-cs"/>
              </a:rPr>
              <a:t> approach.  As we all want to prevent the transmission and death of many people, we need to take action first and make any necessary adjustments and correct any mistakes later on. First, as teachers are comfortable about the topic and give consistent messages to the young learners to make the experience more positive, enjoyable, and informal. </a:t>
            </a:r>
          </a:p>
          <a:p>
            <a:r>
              <a:rPr lang="en-ZA" sz="1200" kern="1200" dirty="0">
                <a:solidFill>
                  <a:schemeClr val="tx1"/>
                </a:solidFill>
                <a:effectLst/>
                <a:latin typeface="+mn-lt"/>
                <a:ea typeface="+mn-ea"/>
                <a:cs typeface="+mn-cs"/>
              </a:rPr>
              <a:t>Do consider the diversity of the group, their cultural background, their differing ages, and maturity, and make no assumptions about their COVID-19 experiences. </a:t>
            </a: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32</a:t>
            </a:fld>
            <a:endParaRPr lang="en-ZA"/>
          </a:p>
        </p:txBody>
      </p:sp>
    </p:spTree>
    <p:extLst>
      <p:ext uri="{BB962C8B-B14F-4D97-AF65-F5344CB8AC3E}">
        <p14:creationId xmlns:p14="http://schemas.microsoft.com/office/powerpoint/2010/main" val="524204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The following strategy can be used for teaching COVID-19 in the next  slide</a:t>
            </a:r>
            <a:r>
              <a:rPr lang="en-ZA" sz="1200" b="1" kern="1200" baseline="0" dirty="0">
                <a:solidFill>
                  <a:schemeClr val="tx1"/>
                </a:solidFill>
                <a:effectLst/>
                <a:latin typeface="+mn-lt"/>
                <a:ea typeface="+mn-ea"/>
                <a:cs typeface="+mn-cs"/>
              </a:rPr>
              <a:t>  which I call  the 5Es of teaching  and learning !!!</a:t>
            </a:r>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Starter and Icebreakers </a:t>
            </a:r>
          </a:p>
          <a:p>
            <a:pPr lvl="0"/>
            <a:r>
              <a:rPr lang="en-ZA" sz="1200" kern="1200" dirty="0">
                <a:solidFill>
                  <a:schemeClr val="tx1"/>
                </a:solidFill>
                <a:effectLst/>
                <a:latin typeface="+mn-lt"/>
                <a:ea typeface="+mn-ea"/>
                <a:cs typeface="+mn-cs"/>
              </a:rPr>
              <a:t>Getting to know the group of learners if they are a new group</a:t>
            </a:r>
          </a:p>
          <a:p>
            <a:pPr lvl="0"/>
            <a:r>
              <a:rPr lang="en-ZA" sz="1200" kern="1200" dirty="0">
                <a:solidFill>
                  <a:schemeClr val="tx1"/>
                </a:solidFill>
                <a:effectLst/>
                <a:latin typeface="+mn-lt"/>
                <a:ea typeface="+mn-ea"/>
                <a:cs typeface="+mn-cs"/>
              </a:rPr>
              <a:t>Find out about their feelings and concerns </a:t>
            </a:r>
          </a:p>
          <a:p>
            <a:pPr lvl="0"/>
            <a:r>
              <a:rPr lang="en-ZA" sz="1200" kern="1200" dirty="0">
                <a:solidFill>
                  <a:schemeClr val="tx1"/>
                </a:solidFill>
                <a:effectLst/>
                <a:latin typeface="+mn-lt"/>
                <a:ea typeface="+mn-ea"/>
                <a:cs typeface="+mn-cs"/>
              </a:rPr>
              <a:t>Set a contract and ground rules</a:t>
            </a:r>
          </a:p>
          <a:p>
            <a:pPr lvl="0"/>
            <a:r>
              <a:rPr lang="en-ZA" sz="1200" kern="1200" dirty="0">
                <a:solidFill>
                  <a:schemeClr val="tx1"/>
                </a:solidFill>
                <a:effectLst/>
                <a:latin typeface="+mn-lt"/>
                <a:ea typeface="+mn-ea"/>
                <a:cs typeface="+mn-cs"/>
              </a:rPr>
              <a:t>Enthusiasm is catching: ("You can never sell anything to anyone until you are sold on it yourself")  Giblin (2001, p. 22) </a:t>
            </a: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33</a:t>
            </a:fld>
            <a:endParaRPr lang="en-ZA"/>
          </a:p>
        </p:txBody>
      </p:sp>
    </p:spTree>
    <p:extLst>
      <p:ext uri="{BB962C8B-B14F-4D97-AF65-F5344CB8AC3E}">
        <p14:creationId xmlns:p14="http://schemas.microsoft.com/office/powerpoint/2010/main" val="1662982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art of using the correct words is important  for school going children  so that  the community at large uses  and </a:t>
            </a:r>
            <a:r>
              <a:rPr lang="en-ZA" dirty="0" err="1"/>
              <a:t>elarnes</a:t>
            </a:r>
            <a:r>
              <a:rPr lang="en-ZA" dirty="0"/>
              <a:t> the correct words  to use. </a:t>
            </a:r>
          </a:p>
        </p:txBody>
      </p:sp>
      <p:sp>
        <p:nvSpPr>
          <p:cNvPr id="4" name="Slide Number Placeholder 3"/>
          <p:cNvSpPr>
            <a:spLocks noGrp="1"/>
          </p:cNvSpPr>
          <p:nvPr>
            <p:ph type="sldNum" sz="quarter" idx="10"/>
          </p:nvPr>
        </p:nvSpPr>
        <p:spPr/>
        <p:txBody>
          <a:bodyPr/>
          <a:lstStyle/>
          <a:p>
            <a:fld id="{C23EF1E0-5441-4C50-9D0B-428DF52D855F}" type="slidenum">
              <a:rPr lang="en-ZA" smtClean="0"/>
              <a:t>34</a:t>
            </a:fld>
            <a:endParaRPr lang="en-ZA"/>
          </a:p>
        </p:txBody>
      </p:sp>
    </p:spTree>
    <p:extLst>
      <p:ext uri="{BB962C8B-B14F-4D97-AF65-F5344CB8AC3E}">
        <p14:creationId xmlns:p14="http://schemas.microsoft.com/office/powerpoint/2010/main" val="1278720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A closing round</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It maybe that the COVID-19 crises  have taken place at a short notice  and disrupted schools in an extraordinary speed  and there has not been much training course for teachers on how to teach about COVID-19. Indeed it is a very sensitive issue that concerns lives of many people but it is always good for you as teacher to finish with a light –hearted closing round with the learners depending on the maturity of the group</a:t>
            </a:r>
            <a:r>
              <a:rPr lang="en-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CONCLUSION</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last section discusses s issues that one of the issues and problems that arise when teaching young people about sensitive and controversial areas that should be part of the national curriculum.  The section contains learning approaches and activities that might be used in teaching about COVID-19 to save a life. Many of these could be adapted and used in any subject containing controversy and sensitivity. </a:t>
            </a:r>
          </a:p>
          <a:p>
            <a:r>
              <a:rPr lang="en-ZA" sz="1200" kern="1200" dirty="0">
                <a:solidFill>
                  <a:schemeClr val="tx1"/>
                </a:solidFill>
                <a:effectLst>
                  <a:reflection blurRad="6350" stA="53000" endA="300" endPos="35500" dir="5400000" sy="-90000" algn="bl"/>
                </a:effectLst>
                <a:latin typeface="+mn-lt"/>
                <a:ea typeface="+mn-ea"/>
                <a:cs typeface="+mn-cs"/>
              </a:rPr>
              <a:t>MAKE LEARNERS FEEL IMPORTANT IN FIGHTING THE COVID -19 PANDEMIC</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37</a:t>
            </a:fld>
            <a:endParaRPr lang="en-ZA"/>
          </a:p>
        </p:txBody>
      </p:sp>
    </p:spTree>
    <p:extLst>
      <p:ext uri="{BB962C8B-B14F-4D97-AF65-F5344CB8AC3E}">
        <p14:creationId xmlns:p14="http://schemas.microsoft.com/office/powerpoint/2010/main" val="135200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A closing round</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It maybe that the COVID-19 crises  have taken place at a short notice  and disrupted schools in an extraordinary speed  and there has not been much training course for teachers on how to teach about COVID-19. Indeed it is a very sensitive issue that concerns lives of many people but it is always good for you as teacher to finish with a light –hearted closing round with the learners depending on the maturity of the group</a:t>
            </a:r>
            <a:r>
              <a:rPr lang="en-ZA" sz="1200" b="1"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CONCLUSION</a:t>
            </a:r>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last section discusses s issues that one of the issues and problems that arise when teaching young people about sensitive and controversial areas that should be part of the national curriculum.  The section contains learning approaches and activities that might be used in teaching about COVID-19 to save a life. Many of these could be adapted and used in any subject containing controversy and sensitivity. </a:t>
            </a:r>
          </a:p>
          <a:p>
            <a:r>
              <a:rPr lang="en-ZA" sz="1200" kern="1200" dirty="0">
                <a:solidFill>
                  <a:schemeClr val="tx1"/>
                </a:solidFill>
                <a:effectLst>
                  <a:reflection blurRad="6350" stA="53000" endA="300" endPos="35500" dir="5400000" sy="-90000" algn="bl"/>
                </a:effectLst>
                <a:latin typeface="+mn-lt"/>
                <a:ea typeface="+mn-ea"/>
                <a:cs typeface="+mn-cs"/>
              </a:rPr>
              <a:t>MAKE LEARNERS FEEL IMPORTANT IN FIGHTING THE COVID -19 PANDEMIC</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38</a:t>
            </a:fld>
            <a:endParaRPr lang="en-ZA"/>
          </a:p>
        </p:txBody>
      </p:sp>
    </p:spTree>
    <p:extLst>
      <p:ext uri="{BB962C8B-B14F-4D97-AF65-F5344CB8AC3E}">
        <p14:creationId xmlns:p14="http://schemas.microsoft.com/office/powerpoint/2010/main" val="120782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Learning outcome:</a:t>
            </a:r>
          </a:p>
          <a:p>
            <a:r>
              <a:rPr lang="en-ZA" dirty="0"/>
              <a:t>Participants</a:t>
            </a:r>
            <a:r>
              <a:rPr lang="en-ZA" baseline="0" dirty="0"/>
              <a:t>  will be able to define stigma and understand why COVID-19 causes stigma in society.</a:t>
            </a:r>
          </a:p>
          <a:p>
            <a:r>
              <a:rPr lang="en-ZA" baseline="0" dirty="0"/>
              <a:t>Participants  will know how stigma affects their work and what they can do to address it. See slides 39-43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39</a:t>
            </a:fld>
            <a:endParaRPr lang="en-ZA"/>
          </a:p>
        </p:txBody>
      </p:sp>
    </p:spTree>
    <p:extLst>
      <p:ext uri="{BB962C8B-B14F-4D97-AF65-F5344CB8AC3E}">
        <p14:creationId xmlns:p14="http://schemas.microsoft.com/office/powerpoint/2010/main" val="395094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a:t>
            </a:r>
            <a:r>
              <a:rPr lang="en-ZA" baseline="0" dirty="0"/>
              <a:t> this training  we  will work through six sessions  which   are elaborated in the next slide</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3</a:t>
            </a:fld>
            <a:endParaRPr lang="en-ZA"/>
          </a:p>
        </p:txBody>
      </p:sp>
    </p:spTree>
    <p:extLst>
      <p:ext uri="{BB962C8B-B14F-4D97-AF65-F5344CB8AC3E}">
        <p14:creationId xmlns:p14="http://schemas.microsoft.com/office/powerpoint/2010/main" val="223312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r>
              <a:rPr lang="en-US" dirty="0"/>
              <a:t>Social</a:t>
            </a:r>
            <a:r>
              <a:rPr lang="en-US" baseline="0" dirty="0"/>
              <a:t> stigma  is the disapproval of or discrimination against a person  based on perceivable  social characteristic's  that serve  to distinguish  them from other members of the society </a:t>
            </a:r>
            <a:endParaRPr lang="en-US" dirty="0"/>
          </a:p>
        </p:txBody>
      </p:sp>
    </p:spTree>
    <p:extLst>
      <p:ext uri="{BB962C8B-B14F-4D97-AF65-F5344CB8AC3E}">
        <p14:creationId xmlns:p14="http://schemas.microsoft.com/office/powerpoint/2010/main" val="2513145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IS SOCIAL STIGMA? Social stigma in the context of health is the negative association between a person or group of people who share certain characteristics and a specific disease. In an outbreak, this may mean people are labelled, stereotyped, discriminated against, treated separately, and/or experience loss of status because of a perceived link with a disease. Such treatment can negatively affect those with the disease, as well as their caregivers, family, friends and communities. People who don’t have the disease but share other characteristics with this group may also suffer from stigma. The current COVID-19 outbreak has provoked social stigma and discriminatory behaviours against people of certain ethnic backgrounds as well as anyone perceived to have been in contact with the virus.</a:t>
            </a:r>
          </a:p>
        </p:txBody>
      </p:sp>
      <p:sp>
        <p:nvSpPr>
          <p:cNvPr id="4" name="Slide Number Placeholder 3"/>
          <p:cNvSpPr>
            <a:spLocks noGrp="1"/>
          </p:cNvSpPr>
          <p:nvPr>
            <p:ph type="sldNum" sz="quarter" idx="10"/>
          </p:nvPr>
        </p:nvSpPr>
        <p:spPr/>
        <p:txBody>
          <a:bodyPr/>
          <a:lstStyle/>
          <a:p>
            <a:fld id="{C23EF1E0-5441-4C50-9D0B-428DF52D855F}" type="slidenum">
              <a:rPr lang="en-ZA" smtClean="0"/>
              <a:t>41</a:t>
            </a:fld>
            <a:endParaRPr lang="en-ZA"/>
          </a:p>
        </p:txBody>
      </p:sp>
    </p:spTree>
    <p:extLst>
      <p:ext uri="{BB962C8B-B14F-4D97-AF65-F5344CB8AC3E}">
        <p14:creationId xmlns:p14="http://schemas.microsoft.com/office/powerpoint/2010/main" val="2742813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42</a:t>
            </a:fld>
            <a:endParaRPr lang="en-ZA"/>
          </a:p>
        </p:txBody>
      </p:sp>
    </p:spTree>
    <p:extLst>
      <p:ext uri="{BB962C8B-B14F-4D97-AF65-F5344CB8AC3E}">
        <p14:creationId xmlns:p14="http://schemas.microsoft.com/office/powerpoint/2010/main" val="731205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9788" cy="4044950"/>
          </a:xfrm>
        </p:spPr>
      </p:sp>
      <p:sp>
        <p:nvSpPr>
          <p:cNvPr id="3" name="Notes Placeholder 2"/>
          <p:cNvSpPr>
            <a:spLocks noGrp="1"/>
          </p:cNvSpPr>
          <p:nvPr>
            <p:ph type="body" idx="1"/>
          </p:nvPr>
        </p:nvSpPr>
        <p:spPr/>
        <p:txBody>
          <a:bodyPr/>
          <a:lstStyle/>
          <a:p>
            <a:r>
              <a:rPr lang="en-ZA" dirty="0"/>
              <a:t>WHAT IS THE IMPACT? Stigma can undermine social cohesion and prompt possible social isolation of groups, which might contribute to a situation where the virus is more, not less, likely to spread. This can result in more severe health problems and difficulties controlling a disease outbreak. Stigma can: • Drive people to hide the illness to avoid discrimination • Prevent people from seeking health care immediately • Discourage them from adopting healthy behaviours </a:t>
            </a:r>
            <a:endParaRPr lang="en-US" dirty="0"/>
          </a:p>
        </p:txBody>
      </p:sp>
    </p:spTree>
    <p:extLst>
      <p:ext uri="{BB962C8B-B14F-4D97-AF65-F5344CB8AC3E}">
        <p14:creationId xmlns:p14="http://schemas.microsoft.com/office/powerpoint/2010/main" val="3499884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HOW TO ADDRESS SOCIAL STIGMA Evidence clearly shows that stigma and fear around communicable diseases hamper the response. What works is building trust in reliable health services and advice, showing empathy with those affected, understanding the disease itself, and adopting effective, practical measures so people can help keep themselves and their loved ones safe. How we communicate about COVID-19 is critical in supporting people to take effective action to help combat the disease and to avoid fuelling fear and stigma. An environment needs to be created in which the disease and its impact can be discussed and addressed openly, honestly and effectively. Here are some tips on how to address and avoid compounding, social stigma: 1. Words matter: dos and don’ts when talking about the new coronavirus (COVID-19) 2. Do your part: simple ideas to drive stigma away 3. Communication tips and messages.</a:t>
            </a:r>
          </a:p>
        </p:txBody>
      </p:sp>
      <p:sp>
        <p:nvSpPr>
          <p:cNvPr id="4" name="Slide Number Placeholder 3"/>
          <p:cNvSpPr>
            <a:spLocks noGrp="1"/>
          </p:cNvSpPr>
          <p:nvPr>
            <p:ph type="sldNum" sz="quarter" idx="10"/>
          </p:nvPr>
        </p:nvSpPr>
        <p:spPr/>
        <p:txBody>
          <a:bodyPr/>
          <a:lstStyle/>
          <a:p>
            <a:fld id="{C23EF1E0-5441-4C50-9D0B-428DF52D855F}" type="slidenum">
              <a:rPr lang="en-ZA" smtClean="0"/>
              <a:t>44</a:t>
            </a:fld>
            <a:endParaRPr lang="en-ZA"/>
          </a:p>
        </p:txBody>
      </p:sp>
    </p:spTree>
    <p:extLst>
      <p:ext uri="{BB962C8B-B14F-4D97-AF65-F5344CB8AC3E}">
        <p14:creationId xmlns:p14="http://schemas.microsoft.com/office/powerpoint/2010/main" val="413426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HOW TO ADDRESS SOCIAL STIGMA Evidence clearly shows that stigma and fear around communicable diseases hamper the response. What works is building trust in reliable health services and advice, showing empathy with those affected, understanding the disease itself, and adopting effective, practical measures so people can help keep themselves and their loved ones safe. How we communicate about COVID-19 is critical in supporting people to take effective action to help combat the disease and to avoid fuelling fear and stigma. An environment needs to be created in which the disease and its impact can be discussed and addressed openly, honestly and effectively. Here are some tips on how to address and avoid compounding, social stigma: 1. Words matter: dos and don’ts when talking about the new coronavirus (COVID-19) 2. Do your part: simple ideas to drive stigma away 3. Communication tips and messages.</a:t>
            </a:r>
          </a:p>
        </p:txBody>
      </p:sp>
      <p:sp>
        <p:nvSpPr>
          <p:cNvPr id="4" name="Slide Number Placeholder 3"/>
          <p:cNvSpPr>
            <a:spLocks noGrp="1"/>
          </p:cNvSpPr>
          <p:nvPr>
            <p:ph type="sldNum" sz="quarter" idx="10"/>
          </p:nvPr>
        </p:nvSpPr>
        <p:spPr/>
        <p:txBody>
          <a:bodyPr/>
          <a:lstStyle/>
          <a:p>
            <a:fld id="{C23EF1E0-5441-4C50-9D0B-428DF52D855F}" type="slidenum">
              <a:rPr lang="en-ZA" smtClean="0"/>
              <a:t>45</a:t>
            </a:fld>
            <a:endParaRPr lang="en-ZA"/>
          </a:p>
        </p:txBody>
      </p:sp>
    </p:spTree>
    <p:extLst>
      <p:ext uri="{BB962C8B-B14F-4D97-AF65-F5344CB8AC3E}">
        <p14:creationId xmlns:p14="http://schemas.microsoft.com/office/powerpoint/2010/main" val="3983106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this  session we   are going</a:t>
            </a:r>
            <a:r>
              <a:rPr lang="en-ZA" baseline="0" dirty="0"/>
              <a:t>   identify stress drivers   and possible means to prevent stress associated with COVID-19 pandemic. Also identify organisations that can provide support when the school or community is affected.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46</a:t>
            </a:fld>
            <a:endParaRPr lang="en-ZA"/>
          </a:p>
        </p:txBody>
      </p:sp>
    </p:spTree>
    <p:extLst>
      <p:ext uri="{BB962C8B-B14F-4D97-AF65-F5344CB8AC3E}">
        <p14:creationId xmlns:p14="http://schemas.microsoft.com/office/powerpoint/2010/main" val="3752322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Teaching can be very stressful and isolated during such uncertainty and life-threatening situations in schools. A study conducted in 2019 those involved in education showed that 72% of people involved in education described themselves as stressed. </a:t>
            </a:r>
          </a:p>
          <a:p>
            <a:r>
              <a:rPr lang="en-ZA" sz="1200" kern="1200" dirty="0">
                <a:solidFill>
                  <a:schemeClr val="tx1"/>
                </a:solidFill>
                <a:effectLst/>
                <a:latin typeface="+mn-lt"/>
                <a:ea typeface="+mn-ea"/>
                <a:cs typeface="+mn-cs"/>
              </a:rPr>
              <a:t> Check out the flowing techniques for teachers and educational staff on how to handle stress:</a:t>
            </a:r>
          </a:p>
          <a:p>
            <a:r>
              <a:rPr lang="en-ZA" sz="1200" kern="1200" dirty="0">
                <a:solidFill>
                  <a:schemeClr val="tx1"/>
                </a:solidFill>
                <a:effectLst/>
                <a:latin typeface="+mn-lt"/>
                <a:ea typeface="+mn-ea"/>
                <a:cs typeface="+mn-cs"/>
              </a:rPr>
              <a:t>Here</a:t>
            </a:r>
            <a:r>
              <a:rPr lang="en-ZA" sz="1200" kern="1200" baseline="0" dirty="0">
                <a:solidFill>
                  <a:schemeClr val="tx1"/>
                </a:solidFill>
                <a:effectLst/>
                <a:latin typeface="+mn-lt"/>
                <a:ea typeface="+mn-ea"/>
                <a:cs typeface="+mn-cs"/>
              </a:rPr>
              <a:t>  are some stress   triggers:</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Falling ill and dying</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Avoiding approaching health facilities due to fear of becoming infected  while in care</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Fear of losing livelihoods, not being able to work during isolation, and of  being dismissed from work</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Fear of being socially excluded/placed in quarantine because of being associated with the disease</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Feeling powerless in protecting loved ones and fear of losing loved ones because of the virus or being separated during quarantine </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Feelings of helplessness, boredom, loneliness and depression due to being isolated and not working towards caring for a dependent </a:t>
            </a:r>
          </a:p>
          <a:p>
            <a:pPr marL="457200" indent="-457200" algn="l" defTabSz="914400">
              <a:lnSpc>
                <a:spcPct val="150000"/>
              </a:lnSpc>
              <a:spcBef>
                <a:spcPts val="1200"/>
              </a:spcBef>
              <a:buClr>
                <a:srgbClr val="000000"/>
              </a:buClr>
              <a:buSzPct val="100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Stress is caused due to the above fears and being treated as an outcaste or blamed for spreading the disease </a:t>
            </a:r>
          </a:p>
          <a:p>
            <a:pPr marL="457200" indent="-457200" algn="l" defTabSz="914400">
              <a:lnSpc>
                <a:spcPct val="150000"/>
              </a:lnSpc>
              <a:spcBef>
                <a:spcPts val="1200"/>
              </a:spcBef>
              <a:buClr>
                <a:srgbClr val="000000"/>
              </a:buClr>
              <a:buSzPct val="100000"/>
              <a:buFont typeface="Arial" panose="020B0604020202020204" pitchFamily="34" charset="0"/>
              <a:buChar char="•"/>
              <a:defRPr sz="2600" b="0" cap="all">
                <a:solidFill>
                  <a:srgbClr val="FFFFFF"/>
                </a:solidFill>
              </a:defRPr>
            </a:pPr>
            <a:r>
              <a:rPr lang="en-ZA" sz="1200" b="0" dirty="0">
                <a:solidFill>
                  <a:sysClr val="windowText" lastClr="000000"/>
                </a:solidFill>
                <a:latin typeface="Arial" panose="020B0604020202020204" pitchFamily="34" charset="0"/>
                <a:cs typeface="Arial" panose="020B0604020202020204" pitchFamily="34" charset="0"/>
              </a:rPr>
              <a:t>Teachers face three main bottle necks issues: </a:t>
            </a:r>
            <a:r>
              <a:rPr lang="en-ZA" sz="2600" b="0" i="0" kern="1200" cap="all" dirty="0">
                <a:solidFill>
                  <a:schemeClr val="tx1"/>
                </a:solidFill>
                <a:effectLst/>
                <a:latin typeface="+mn-lt"/>
                <a:ea typeface="+mn-ea"/>
                <a:cs typeface="+mn-cs"/>
              </a:rPr>
              <a:t>(1) stress due to economic uncertainty, concern for the safety of loved ones, and anxiety about the future; (2) the daunting challenge of returning to schools where many students have dropped out or fallen behind ― and increased pressure on teachers to ensure catch-up with little professional development support; and (3) little access to the right technologies or the skills to use them (my son’s school gives all teachers and students </a:t>
            </a:r>
            <a:r>
              <a:rPr lang="en-ZA" sz="2600" b="0" i="0" kern="1200" cap="all" dirty="0" err="1">
                <a:solidFill>
                  <a:schemeClr val="tx1"/>
                </a:solidFill>
                <a:effectLst/>
                <a:latin typeface="+mn-lt"/>
                <a:ea typeface="+mn-ea"/>
                <a:cs typeface="+mn-cs"/>
              </a:rPr>
              <a:t>ipads</a:t>
            </a:r>
            <a:r>
              <a:rPr lang="en-ZA" sz="2600" b="0" i="0" kern="1200" cap="all">
                <a:solidFill>
                  <a:schemeClr val="tx1"/>
                </a:solidFill>
                <a:effectLst/>
                <a:latin typeface="+mn-lt"/>
                <a:ea typeface="+mn-ea"/>
                <a:cs typeface="+mn-cs"/>
              </a:rPr>
              <a:t> with a host of learning material pre-loaded). </a:t>
            </a:r>
            <a:r>
              <a:rPr lang="en-ZA" sz="1200" b="0">
                <a:solidFill>
                  <a:sysClr val="windowText" lastClr="000000"/>
                </a:solidFill>
                <a:latin typeface="Arial" panose="020B0604020202020204" pitchFamily="34" charset="0"/>
                <a:cs typeface="Arial" panose="020B0604020202020204" pitchFamily="34" charset="0"/>
              </a:rPr>
              <a:t> </a:t>
            </a:r>
            <a:endParaRPr lang="en-ZA" sz="1200" b="0" dirty="0">
              <a:solidFill>
                <a:sysClr val="windowText" lastClr="000000"/>
              </a:solidFill>
              <a:latin typeface="Arial" panose="020B0604020202020204" pitchFamily="34" charset="0"/>
              <a:cs typeface="Arial" panose="020B0604020202020204" pitchFamily="34" charset="0"/>
            </a:endParaRPr>
          </a:p>
          <a:p>
            <a:r>
              <a:rPr lang="en-ZA" sz="1200" kern="1200" baseline="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3EF1E0-5441-4C50-9D0B-428DF52D855F}" type="slidenum">
              <a:rPr lang="en-ZA" smtClean="0"/>
              <a:t>47</a:t>
            </a:fld>
            <a:endParaRPr lang="en-ZA"/>
          </a:p>
        </p:txBody>
      </p:sp>
    </p:spTree>
    <p:extLst>
      <p:ext uri="{BB962C8B-B14F-4D97-AF65-F5344CB8AC3E}">
        <p14:creationId xmlns:p14="http://schemas.microsoft.com/office/powerpoint/2010/main" val="1003139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Further  we have shared the comprehensive checklist that teachers should use to monitor COVID-19</a:t>
            </a:r>
            <a:r>
              <a:rPr lang="en-ZA" baseline="0" dirty="0"/>
              <a:t> at  schools as a SOP  tool   to prevent transmission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48</a:t>
            </a:fld>
            <a:endParaRPr lang="en-ZA"/>
          </a:p>
        </p:txBody>
      </p:sp>
    </p:spTree>
    <p:extLst>
      <p:ext uri="{BB962C8B-B14F-4D97-AF65-F5344CB8AC3E}">
        <p14:creationId xmlns:p14="http://schemas.microsoft.com/office/powerpoint/2010/main" val="4005842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xfrm>
            <a:off x="-223838" y="808038"/>
            <a:ext cx="7188201" cy="4043362"/>
          </a:xfrm>
          <a:ln/>
        </p:spPr>
      </p:sp>
      <p:sp>
        <p:nvSpPr>
          <p:cNvPr id="34818" name="Notes Placeholder 2"/>
          <p:cNvSpPr>
            <a:spLocks noGrp="1"/>
          </p:cNvSpPr>
          <p:nvPr>
            <p:ph type="body" idx="1"/>
          </p:nvPr>
        </p:nvSpPr>
        <p:spPr>
          <a:noFill/>
          <a:ln/>
        </p:spPr>
        <p:txBody>
          <a:bodyPr/>
          <a:lstStyle/>
          <a:p>
            <a:endParaRPr lang="en-ZA" altLang="zh-CN"/>
          </a:p>
        </p:txBody>
      </p:sp>
      <p:sp>
        <p:nvSpPr>
          <p:cNvPr id="32771" name="Slide Number Placeholder 3"/>
          <p:cNvSpPr>
            <a:spLocks noGrp="1"/>
          </p:cNvSpPr>
          <p:nvPr>
            <p:ph type="sldNum" sz="quarter" idx="5"/>
          </p:nvPr>
        </p:nvSpPr>
        <p:spPr/>
        <p:txBody>
          <a:bodyPr/>
          <a:lstStyle/>
          <a:p>
            <a:pPr>
              <a:defRPr/>
            </a:pPr>
            <a:fld id="{9E330ED7-FBB7-42F7-A22B-38B216C82BBE}" type="slidenum">
              <a:rPr lang="en-US" altLang="zh-CN" smtClean="0"/>
              <a:pPr>
                <a:defRPr/>
              </a:pPr>
              <a:t>51</a:t>
            </a:fld>
            <a:endParaRPr lang="en-US" altLang="zh-CN"/>
          </a:p>
        </p:txBody>
      </p:sp>
    </p:spTree>
    <p:extLst>
      <p:ext uri="{BB962C8B-B14F-4D97-AF65-F5344CB8AC3E}">
        <p14:creationId xmlns:p14="http://schemas.microsoft.com/office/powerpoint/2010/main" val="37274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the next</a:t>
            </a:r>
            <a:r>
              <a:rPr lang="en-ZA" baseline="0" dirty="0"/>
              <a:t> slide  we will share what teachers are to know  and do  to prevent COVID-19 prevention.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4</a:t>
            </a:fld>
            <a:endParaRPr lang="en-ZA"/>
          </a:p>
        </p:txBody>
      </p:sp>
    </p:spTree>
    <p:extLst>
      <p:ext uri="{BB962C8B-B14F-4D97-AF65-F5344CB8AC3E}">
        <p14:creationId xmlns:p14="http://schemas.microsoft.com/office/powerpoint/2010/main" val="87709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Say</a:t>
            </a:r>
            <a:r>
              <a:rPr lang="en-ZA" baseline="0" dirty="0"/>
              <a:t> teachers have  to gain knowledge  and skills about covid-19   so that  they can respond  and contain this killer disease.  At the end of the session  you should be able  to: see learning outcomes as on the slide.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5</a:t>
            </a:fld>
            <a:endParaRPr lang="en-ZA"/>
          </a:p>
        </p:txBody>
      </p:sp>
    </p:spTree>
    <p:extLst>
      <p:ext uri="{BB962C8B-B14F-4D97-AF65-F5344CB8AC3E}">
        <p14:creationId xmlns:p14="http://schemas.microsoft.com/office/powerpoint/2010/main" val="303308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are</a:t>
            </a:r>
            <a:r>
              <a:rPr lang="en-ZA" baseline="0" dirty="0"/>
              <a:t>  you  going to learn?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6</a:t>
            </a:fld>
            <a:endParaRPr lang="en-ZA"/>
          </a:p>
        </p:txBody>
      </p:sp>
    </p:spTree>
    <p:extLst>
      <p:ext uri="{BB962C8B-B14F-4D97-AF65-F5344CB8AC3E}">
        <p14:creationId xmlns:p14="http://schemas.microsoft.com/office/powerpoint/2010/main" val="83006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Session</a:t>
            </a:r>
            <a:r>
              <a:rPr lang="en-ZA" baseline="0" dirty="0"/>
              <a:t> 1   focuses on the roles  and responsibilities for teachers in preventing the transmission and spreading of COVID-19. This session will take about 20 minutes. In this first session  say  we will be covering six sessions. This session talks about the role the role  the teacher plays  and what she/he needs  to understand about COVID-19</a:t>
            </a:r>
          </a:p>
          <a:p>
            <a:r>
              <a:rPr lang="en-ZA" baseline="0" dirty="0"/>
              <a:t>Slides 8-15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7</a:t>
            </a:fld>
            <a:endParaRPr lang="en-ZA"/>
          </a:p>
        </p:txBody>
      </p:sp>
    </p:spTree>
    <p:extLst>
      <p:ext uri="{BB962C8B-B14F-4D97-AF65-F5344CB8AC3E}">
        <p14:creationId xmlns:p14="http://schemas.microsoft.com/office/powerpoint/2010/main" val="118878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Schools  have been given a template  to report on school cases on COVID-19</a:t>
            </a:r>
            <a:r>
              <a:rPr lang="en-ZA" baseline="0" dirty="0"/>
              <a:t> </a:t>
            </a:r>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13</a:t>
            </a:fld>
            <a:endParaRPr lang="en-ZA"/>
          </a:p>
        </p:txBody>
      </p:sp>
    </p:spTree>
    <p:extLst>
      <p:ext uri="{BB962C8B-B14F-4D97-AF65-F5344CB8AC3E}">
        <p14:creationId xmlns:p14="http://schemas.microsoft.com/office/powerpoint/2010/main" val="111143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UNICEF, WHO and the RED CROSS have developed a checklist for school stakeholders which list the following five things that schools must  checkout when schools re-open after lockdown: </a:t>
            </a:r>
          </a:p>
          <a:p>
            <a:endParaRPr lang="en-ZA" dirty="0"/>
          </a:p>
        </p:txBody>
      </p:sp>
      <p:sp>
        <p:nvSpPr>
          <p:cNvPr id="4" name="Slide Number Placeholder 3"/>
          <p:cNvSpPr>
            <a:spLocks noGrp="1"/>
          </p:cNvSpPr>
          <p:nvPr>
            <p:ph type="sldNum" sz="quarter" idx="10"/>
          </p:nvPr>
        </p:nvSpPr>
        <p:spPr/>
        <p:txBody>
          <a:bodyPr/>
          <a:lstStyle/>
          <a:p>
            <a:fld id="{C23EF1E0-5441-4C50-9D0B-428DF52D855F}" type="slidenum">
              <a:rPr lang="en-ZA" smtClean="0"/>
              <a:t>14</a:t>
            </a:fld>
            <a:endParaRPr lang="en-ZA"/>
          </a:p>
        </p:txBody>
      </p:sp>
    </p:spTree>
    <p:extLst>
      <p:ext uri="{BB962C8B-B14F-4D97-AF65-F5344CB8AC3E}">
        <p14:creationId xmlns:p14="http://schemas.microsoft.com/office/powerpoint/2010/main" val="3712796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cid:imageee243a.JPG@1c99e091.4294d782"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12136"/>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257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5" y="2495446"/>
            <a:ext cx="10993546" cy="590321"/>
          </a:xfrm>
        </p:spPr>
        <p:txBody>
          <a:bodyPr anchor="t">
            <a:normAutofit/>
          </a:bodyPr>
          <a:lstStyle>
            <a:lvl1pPr marL="0" indent="0" algn="l">
              <a:buNone/>
              <a:defRPr sz="1143" cap="all">
                <a:solidFill>
                  <a:schemeClr val="accent2"/>
                </a:solidFill>
              </a:defRPr>
            </a:lvl1pPr>
            <a:lvl2pPr marL="326578" indent="0" algn="ctr">
              <a:buNone/>
              <a:defRPr>
                <a:solidFill>
                  <a:schemeClr val="tx1">
                    <a:tint val="75000"/>
                  </a:schemeClr>
                </a:solidFill>
              </a:defRPr>
            </a:lvl2pPr>
            <a:lvl3pPr marL="653156" indent="0" algn="ctr">
              <a:buNone/>
              <a:defRPr>
                <a:solidFill>
                  <a:schemeClr val="tx1">
                    <a:tint val="75000"/>
                  </a:schemeClr>
                </a:solidFill>
              </a:defRPr>
            </a:lvl3pPr>
            <a:lvl4pPr marL="979734" indent="0" algn="ctr">
              <a:buNone/>
              <a:defRPr>
                <a:solidFill>
                  <a:schemeClr val="tx1">
                    <a:tint val="75000"/>
                  </a:schemeClr>
                </a:solidFill>
              </a:defRPr>
            </a:lvl4pPr>
            <a:lvl5pPr marL="1306312" indent="0" algn="ctr">
              <a:buNone/>
              <a:defRPr>
                <a:solidFill>
                  <a:schemeClr val="tx1">
                    <a:tint val="75000"/>
                  </a:schemeClr>
                </a:solidFill>
              </a:defRPr>
            </a:lvl5pPr>
            <a:lvl6pPr marL="1632890" indent="0" algn="ctr">
              <a:buNone/>
              <a:defRPr>
                <a:solidFill>
                  <a:schemeClr val="tx1">
                    <a:tint val="75000"/>
                  </a:schemeClr>
                </a:solidFill>
              </a:defRPr>
            </a:lvl6pPr>
            <a:lvl7pPr marL="1959468" indent="0" algn="ctr">
              <a:buNone/>
              <a:defRPr>
                <a:solidFill>
                  <a:schemeClr val="tx1">
                    <a:tint val="75000"/>
                  </a:schemeClr>
                </a:solidFill>
              </a:defRPr>
            </a:lvl7pPr>
            <a:lvl8pPr marL="2286046" indent="0" algn="ctr">
              <a:buNone/>
              <a:defRPr>
                <a:solidFill>
                  <a:schemeClr val="tx1">
                    <a:tint val="75000"/>
                  </a:schemeClr>
                </a:solidFill>
              </a:defRPr>
            </a:lvl8pPr>
            <a:lvl9pPr marL="261262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8"/>
            <a:ext cx="2844800" cy="365125"/>
          </a:xfrm>
        </p:spPr>
        <p:txBody>
          <a:bodyPr/>
          <a:lstStyle>
            <a:lvl1pPr>
              <a:defRPr>
                <a:solidFill>
                  <a:schemeClr val="accent1">
                    <a:lumMod val="75000"/>
                    <a:lumOff val="25000"/>
                  </a:schemeClr>
                </a:solidFill>
              </a:defRPr>
            </a:lvl1pPr>
          </a:lstStyle>
          <a:p>
            <a:r>
              <a:rPr lang="en-US" dirty="0">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a:xfrm>
            <a:off x="581192" y="5951812"/>
            <a:ext cx="6917210" cy="365125"/>
          </a:xfrm>
        </p:spPr>
        <p:txBody>
          <a:bodyPr/>
          <a:lstStyle>
            <a:lvl1pPr>
              <a:defRPr>
                <a:solidFill>
                  <a:schemeClr val="accent1">
                    <a:lumMod val="75000"/>
                    <a:lumOff val="25000"/>
                  </a:schemeClr>
                </a:solidFill>
              </a:defRPr>
            </a:lvl1pPr>
          </a:lstStyle>
          <a:p>
            <a:r>
              <a:rPr lang="en-ZA" dirty="0">
                <a:solidFill>
                  <a:srgbClr val="465359">
                    <a:lumMod val="75000"/>
                    <a:lumOff val="25000"/>
                  </a:srgbClr>
                </a:solidFill>
              </a:rPr>
              <a:t>Matthew Goniwe school of leadership and governance</a:t>
            </a:r>
          </a:p>
        </p:txBody>
      </p:sp>
      <p:sp>
        <p:nvSpPr>
          <p:cNvPr id="6" name="Slide Number Placeholder 5"/>
          <p:cNvSpPr>
            <a:spLocks noGrp="1"/>
          </p:cNvSpPr>
          <p:nvPr>
            <p:ph type="sldNum" sz="quarter" idx="12"/>
          </p:nvPr>
        </p:nvSpPr>
        <p:spPr>
          <a:xfrm>
            <a:off x="10558300" y="5956138"/>
            <a:ext cx="1016440" cy="365125"/>
          </a:xfrm>
        </p:spPr>
        <p:txBody>
          <a:bodyPr/>
          <a:lstStyle>
            <a:lvl1pPr>
              <a:defRPr>
                <a:solidFill>
                  <a:schemeClr val="accent1">
                    <a:lumMod val="75000"/>
                    <a:lumOff val="25000"/>
                  </a:schemeClr>
                </a:solidFill>
              </a:defRPr>
            </a:lvl1pPr>
          </a:lstStyle>
          <a:p>
            <a:fld id="{40061942-4AC4-4885-8D1F-4715B68A9ABA}" type="slidenum">
              <a:rPr lang="en-ZA" smtClean="0">
                <a:solidFill>
                  <a:srgbClr val="465359">
                    <a:lumMod val="75000"/>
                    <a:lumOff val="25000"/>
                  </a:srgbClr>
                </a:solidFill>
              </a:rPr>
              <a:pPr/>
              <a:t>‹#›</a:t>
            </a:fld>
            <a:endParaRPr lang="en-ZA" dirty="0">
              <a:solidFill>
                <a:srgbClr val="465359">
                  <a:lumMod val="75000"/>
                  <a:lumOff val="25000"/>
                </a:srgbClr>
              </a:solidFill>
            </a:endParaRPr>
          </a:p>
        </p:txBody>
      </p:sp>
      <p:grpSp>
        <p:nvGrpSpPr>
          <p:cNvPr id="14" name="Group 13"/>
          <p:cNvGrpSpPr/>
          <p:nvPr userDrawn="1"/>
        </p:nvGrpSpPr>
        <p:grpSpPr>
          <a:xfrm>
            <a:off x="7874772" y="2998888"/>
            <a:ext cx="3817941" cy="3304152"/>
            <a:chOff x="9055734" y="4315173"/>
            <a:chExt cx="2929790" cy="3428044"/>
          </a:xfrm>
        </p:grpSpPr>
        <p:grpSp>
          <p:nvGrpSpPr>
            <p:cNvPr id="8" name="Group 7"/>
            <p:cNvGrpSpPr/>
            <p:nvPr userDrawn="1"/>
          </p:nvGrpSpPr>
          <p:grpSpPr>
            <a:xfrm>
              <a:off x="9055734" y="4315173"/>
              <a:ext cx="2929790" cy="3428044"/>
              <a:chOff x="8900094" y="4315173"/>
              <a:chExt cx="2929790" cy="3428044"/>
            </a:xfrm>
          </p:grpSpPr>
          <p:sp>
            <p:nvSpPr>
              <p:cNvPr id="10" name="Rectangle 9"/>
              <p:cNvSpPr>
                <a:spLocks noChangeAspect="1"/>
              </p:cNvSpPr>
              <p:nvPr userDrawn="1"/>
            </p:nvSpPr>
            <p:spPr>
              <a:xfrm>
                <a:off x="8900094" y="4315173"/>
                <a:ext cx="948516" cy="3428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45720" tIns="45720" rIns="45720" bIns="45720" numCol="1" spcCol="0" rtlCol="0" fromWordArt="0" anchor="b" anchorCtr="0" forceAA="0" compatLnSpc="1">
                <a:prstTxWarp prst="textNoShape">
                  <a:avLst/>
                </a:prstTxWarp>
                <a:noAutofit/>
              </a:bodyPr>
              <a:lstStyle/>
              <a:p>
                <a:pPr algn="ctr" defTabSz="768111"/>
                <a:r>
                  <a:rPr lang="en-US" sz="4286" b="1" dirty="0">
                    <a:solidFill>
                      <a:srgbClr val="0070C0"/>
                    </a:solidFill>
                    <a:ea typeface="MS Mincho"/>
                    <a:cs typeface="Cordia New"/>
                  </a:rPr>
                  <a:t>2019/20</a:t>
                </a:r>
                <a:endParaRPr lang="en-ZA" sz="3857" dirty="0">
                  <a:solidFill>
                    <a:prstClr val="white"/>
                  </a:solidFill>
                  <a:ea typeface="MS Mincho"/>
                  <a:cs typeface="Cordia New"/>
                </a:endParaRPr>
              </a:p>
            </p:txBody>
          </p:sp>
          <p:pic>
            <p:nvPicPr>
              <p:cNvPr id="11" name="Picture 10" descr="efb74dfd-702d-427f-aab5-b7b1d2e5c7ee@mgsl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8610" y="4344023"/>
                <a:ext cx="1981274" cy="1811472"/>
              </a:xfrm>
              <a:prstGeom prst="rect">
                <a:avLst/>
              </a:prstGeom>
              <a:noFill/>
              <a:ln>
                <a:noFill/>
              </a:ln>
            </p:spPr>
          </p:pic>
        </p:grpSp>
        <p:pic>
          <p:nvPicPr>
            <p:cNvPr id="13" name="Picture 12" descr="cid:imageee243a.JPG@1c99e091.4294d782"/>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10004250" y="6155496"/>
              <a:ext cx="1981274" cy="1587721"/>
            </a:xfrm>
            <a:prstGeom prst="rect">
              <a:avLst/>
            </a:prstGeom>
            <a:noFill/>
            <a:ln>
              <a:noFill/>
            </a:ln>
          </p:spPr>
        </p:pic>
      </p:grpSp>
    </p:spTree>
    <p:extLst>
      <p:ext uri="{BB962C8B-B14F-4D97-AF65-F5344CB8AC3E}">
        <p14:creationId xmlns:p14="http://schemas.microsoft.com/office/powerpoint/2010/main" val="2052046080"/>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3"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srgbClr val="ED8428"/>
                </a:solidFill>
              </a:rPr>
              <a:t>OVERVIEW OF MGSLG: ORIENTATION</a:t>
            </a:r>
            <a:endParaRPr lang="en-ZA" dirty="0">
              <a:solidFill>
                <a:srgbClr val="ED8428"/>
              </a:solidFill>
            </a:endParaRPr>
          </a:p>
        </p:txBody>
      </p:sp>
      <p:sp>
        <p:nvSpPr>
          <p:cNvPr id="5" name="Footer Placeholder 4"/>
          <p:cNvSpPr>
            <a:spLocks noGrp="1"/>
          </p:cNvSpPr>
          <p:nvPr>
            <p:ph type="ftr" sz="quarter" idx="11"/>
          </p:nvPr>
        </p:nvSpPr>
        <p:spPr/>
        <p:txBody>
          <a:bodyPr/>
          <a:lstStyle/>
          <a:p>
            <a:r>
              <a:rPr lang="en-ZA" dirty="0">
                <a:solidFill>
                  <a:srgbClr val="ED8428"/>
                </a:solidFill>
              </a:rPr>
              <a:t>Matthew Goniwe school of leadership and governance</a:t>
            </a:r>
          </a:p>
        </p:txBody>
      </p:sp>
      <p:sp>
        <p:nvSpPr>
          <p:cNvPr id="6" name="Slide Number Placeholder 5"/>
          <p:cNvSpPr>
            <a:spLocks noGrp="1"/>
          </p:cNvSpPr>
          <p:nvPr>
            <p:ph type="sldNum" sz="quarter" idx="12"/>
          </p:nvPr>
        </p:nvSpPr>
        <p:spPr/>
        <p:txBody>
          <a:bodyPr/>
          <a:lstStyle/>
          <a:p>
            <a:r>
              <a:rPr lang="en-ZA" dirty="0">
                <a:solidFill>
                  <a:srgbClr val="ED8428"/>
                </a:solidFill>
              </a:rPr>
              <a:t>SLIDE </a:t>
            </a:r>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1592469231"/>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4"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8"/>
            <a:ext cx="1328141" cy="365125"/>
          </a:xfrm>
        </p:spPr>
        <p:txBody>
          <a:bodyPr/>
          <a:lstStyle>
            <a:lvl1pPr>
              <a:defRPr>
                <a:solidFill>
                  <a:schemeClr val="accent1">
                    <a:lumMod val="75000"/>
                    <a:lumOff val="25000"/>
                  </a:schemeClr>
                </a:solidFill>
              </a:defRPr>
            </a:lvl1pPr>
          </a:lstStyle>
          <a:p>
            <a:r>
              <a:rPr lang="en-US" dirty="0">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a:xfrm>
            <a:off x="774924" y="5951812"/>
            <a:ext cx="7896279" cy="365125"/>
          </a:xfrm>
        </p:spPr>
        <p:txBody>
          <a:bodyPr/>
          <a:lstStyle/>
          <a:p>
            <a:r>
              <a:rPr lang="en-ZA" dirty="0">
                <a:solidFill>
                  <a:srgbClr val="ED8428"/>
                </a:solidFill>
              </a:rPr>
              <a:t>Matthew Goniwe school of leadership and governance</a:t>
            </a:r>
          </a:p>
        </p:txBody>
      </p:sp>
      <p:sp>
        <p:nvSpPr>
          <p:cNvPr id="6" name="Slide Number Placeholder 5"/>
          <p:cNvSpPr>
            <a:spLocks noGrp="1"/>
          </p:cNvSpPr>
          <p:nvPr>
            <p:ph type="sldNum" sz="quarter" idx="12"/>
          </p:nvPr>
        </p:nvSpPr>
        <p:spPr>
          <a:xfrm>
            <a:off x="10446616" y="5956138"/>
            <a:ext cx="1164195" cy="365125"/>
          </a:xfrm>
        </p:spPr>
        <p:txBody>
          <a:bodyPr/>
          <a:lstStyle>
            <a:lvl1pPr>
              <a:defRPr>
                <a:solidFill>
                  <a:schemeClr val="accent1">
                    <a:lumMod val="75000"/>
                    <a:lumOff val="25000"/>
                  </a:schemeClr>
                </a:solidFill>
              </a:defRPr>
            </a:lvl1pPr>
          </a:lstStyle>
          <a:p>
            <a:fld id="{40061942-4AC4-4885-8D1F-4715B68A9ABA}" type="slidenum">
              <a:rPr lang="en-ZA" smtClean="0">
                <a:solidFill>
                  <a:srgbClr val="465359">
                    <a:lumMod val="75000"/>
                    <a:lumOff val="25000"/>
                  </a:srgbClr>
                </a:solidFill>
              </a:rPr>
              <a:pPr/>
              <a:t>‹#›</a:t>
            </a:fld>
            <a:endParaRPr lang="en-ZA" dirty="0">
              <a:solidFill>
                <a:srgbClr val="465359">
                  <a:lumMod val="75000"/>
                  <a:lumOff val="25000"/>
                </a:srgbClr>
              </a:solidFill>
            </a:endParaRPr>
          </a:p>
        </p:txBody>
      </p:sp>
    </p:spTree>
    <p:extLst>
      <p:ext uri="{BB962C8B-B14F-4D97-AF65-F5344CB8AC3E}">
        <p14:creationId xmlns:p14="http://schemas.microsoft.com/office/powerpoint/2010/main" val="2022922719"/>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4"/>
          <p:cNvSpPr>
            <a:spLocks noGrp="1"/>
          </p:cNvSpPr>
          <p:nvPr>
            <p:ph type="ftr" sz="quarter" idx="3"/>
          </p:nvPr>
        </p:nvSpPr>
        <p:spPr>
          <a:xfrm>
            <a:off x="603019" y="6448252"/>
            <a:ext cx="3860800" cy="365125"/>
          </a:xfrm>
          <a:prstGeom prst="rect">
            <a:avLst/>
          </a:prstGeom>
        </p:spPr>
        <p:txBody>
          <a:bodyPr vert="horz" lIns="91440" tIns="45720" rIns="91440" bIns="45720" rtlCol="0" anchor="ctr"/>
          <a:lstStyle>
            <a:lvl1pPr algn="l">
              <a:defRPr sz="1000">
                <a:solidFill>
                  <a:schemeClr val="accent3">
                    <a:lumMod val="50000"/>
                  </a:schemeClr>
                </a:solidFill>
              </a:defRPr>
            </a:lvl1pPr>
          </a:lstStyle>
          <a:p>
            <a:r>
              <a:rPr lang="en-ZA" dirty="0">
                <a:solidFill>
                  <a:srgbClr val="E6C46D">
                    <a:lumMod val="50000"/>
                  </a:srgbClr>
                </a:solidFill>
              </a:rPr>
              <a:t>Matthew Goniwe school of leadership and governance</a:t>
            </a:r>
          </a:p>
        </p:txBody>
      </p:sp>
      <p:sp>
        <p:nvSpPr>
          <p:cNvPr id="4" name="Slide Number Placeholder 5"/>
          <p:cNvSpPr>
            <a:spLocks noGrp="1"/>
          </p:cNvSpPr>
          <p:nvPr>
            <p:ph type="sldNum" sz="quarter" idx="4"/>
          </p:nvPr>
        </p:nvSpPr>
        <p:spPr>
          <a:xfrm>
            <a:off x="7152118" y="6441097"/>
            <a:ext cx="1536170" cy="365125"/>
          </a:xfrm>
          <a:prstGeom prst="rect">
            <a:avLst/>
          </a:prstGeom>
        </p:spPr>
        <p:txBody>
          <a:bodyPr vert="horz" lIns="91440" tIns="45720" rIns="91440" bIns="45720" rtlCol="0" anchor="ctr"/>
          <a:lstStyle>
            <a:lvl1pPr algn="r">
              <a:defRPr sz="1000">
                <a:solidFill>
                  <a:schemeClr val="accent3">
                    <a:lumMod val="50000"/>
                  </a:schemeClr>
                </a:solidFill>
              </a:defRPr>
            </a:lvl1pPr>
          </a:lstStyle>
          <a:p>
            <a:r>
              <a:rPr lang="en-ZA" dirty="0">
                <a:solidFill>
                  <a:srgbClr val="E6C46D">
                    <a:lumMod val="50000"/>
                  </a:srgbClr>
                </a:solidFill>
              </a:rPr>
              <a:t>Slide </a:t>
            </a:r>
            <a:fld id="{794F48DC-B425-4B07-B14E-26BC9182D9B1}" type="slidenum">
              <a:rPr lang="en-ZA" smtClean="0">
                <a:solidFill>
                  <a:srgbClr val="E6C46D">
                    <a:lumMod val="50000"/>
                  </a:srgbClr>
                </a:solidFill>
              </a:rPr>
              <a:pPr/>
              <a:t>‹#›</a:t>
            </a:fld>
            <a:endParaRPr lang="en-ZA" dirty="0">
              <a:solidFill>
                <a:srgbClr val="E6C46D">
                  <a:lumMod val="50000"/>
                </a:srgbClr>
              </a:solidFill>
            </a:endParaRPr>
          </a:p>
        </p:txBody>
      </p:sp>
      <p:sp>
        <p:nvSpPr>
          <p:cNvPr id="6" name="Content Placeholder 5"/>
          <p:cNvSpPr>
            <a:spLocks noGrp="1"/>
          </p:cNvSpPr>
          <p:nvPr>
            <p:ph sz="quarter" idx="10"/>
          </p:nvPr>
        </p:nvSpPr>
        <p:spPr>
          <a:xfrm>
            <a:off x="624417" y="1125539"/>
            <a:ext cx="110405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601513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4"/>
          <p:cNvSpPr>
            <a:spLocks noGrp="1"/>
          </p:cNvSpPr>
          <p:nvPr>
            <p:ph type="ftr" sz="quarter" idx="3"/>
          </p:nvPr>
        </p:nvSpPr>
        <p:spPr>
          <a:xfrm>
            <a:off x="603019" y="6448255"/>
            <a:ext cx="3860800" cy="365125"/>
          </a:xfrm>
          <a:prstGeom prst="rect">
            <a:avLst/>
          </a:prstGeom>
        </p:spPr>
        <p:txBody>
          <a:bodyPr vert="horz" lIns="89592" tIns="44797" rIns="89592" bIns="44797" rtlCol="0" anchor="ctr"/>
          <a:lstStyle>
            <a:lvl1pPr algn="l">
              <a:defRPr sz="765">
                <a:solidFill>
                  <a:schemeClr val="accent3">
                    <a:lumMod val="50000"/>
                  </a:schemeClr>
                </a:solidFill>
              </a:defRPr>
            </a:lvl1pPr>
          </a:lstStyle>
          <a:p>
            <a:r>
              <a:rPr lang="en-ZA" dirty="0">
                <a:solidFill>
                  <a:srgbClr val="E6C46D">
                    <a:lumMod val="50000"/>
                  </a:srgbClr>
                </a:solidFill>
              </a:rPr>
              <a:t>Matthew Goniwe school of leadership and governance</a:t>
            </a:r>
          </a:p>
        </p:txBody>
      </p:sp>
      <p:sp>
        <p:nvSpPr>
          <p:cNvPr id="4" name="Slide Number Placeholder 5"/>
          <p:cNvSpPr>
            <a:spLocks noGrp="1"/>
          </p:cNvSpPr>
          <p:nvPr>
            <p:ph type="sldNum" sz="quarter" idx="4"/>
          </p:nvPr>
        </p:nvSpPr>
        <p:spPr>
          <a:xfrm>
            <a:off x="7152121" y="6441097"/>
            <a:ext cx="1536171" cy="365125"/>
          </a:xfrm>
          <a:prstGeom prst="rect">
            <a:avLst/>
          </a:prstGeom>
        </p:spPr>
        <p:txBody>
          <a:bodyPr vert="horz" lIns="89592" tIns="44797" rIns="89592" bIns="44797" rtlCol="0" anchor="ctr"/>
          <a:lstStyle>
            <a:lvl1pPr algn="r">
              <a:defRPr sz="765">
                <a:solidFill>
                  <a:schemeClr val="accent3">
                    <a:lumMod val="50000"/>
                  </a:schemeClr>
                </a:solidFill>
              </a:defRPr>
            </a:lvl1pPr>
          </a:lstStyle>
          <a:p>
            <a:r>
              <a:rPr lang="en-ZA" dirty="0">
                <a:solidFill>
                  <a:srgbClr val="E6C46D">
                    <a:lumMod val="50000"/>
                  </a:srgbClr>
                </a:solidFill>
              </a:rPr>
              <a:t>Slide </a:t>
            </a:r>
            <a:fld id="{794F48DC-B425-4B07-B14E-26BC9182D9B1}" type="slidenum">
              <a:rPr lang="en-ZA" smtClean="0">
                <a:solidFill>
                  <a:srgbClr val="E6C46D">
                    <a:lumMod val="50000"/>
                  </a:srgbClr>
                </a:solidFill>
              </a:rPr>
              <a:pPr/>
              <a:t>‹#›</a:t>
            </a:fld>
            <a:endParaRPr lang="en-ZA" dirty="0">
              <a:solidFill>
                <a:srgbClr val="E6C46D">
                  <a:lumMod val="50000"/>
                </a:srgbClr>
              </a:solidFill>
            </a:endParaRPr>
          </a:p>
        </p:txBody>
      </p:sp>
      <p:sp>
        <p:nvSpPr>
          <p:cNvPr id="6" name="Text Placeholder 5"/>
          <p:cNvSpPr>
            <a:spLocks noGrp="1"/>
          </p:cNvSpPr>
          <p:nvPr>
            <p:ph type="body" sz="quarter" idx="10"/>
          </p:nvPr>
        </p:nvSpPr>
        <p:spPr>
          <a:xfrm>
            <a:off x="623392" y="1052736"/>
            <a:ext cx="11041227" cy="5328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1992699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3"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439766" y="42429"/>
            <a:ext cx="2844799" cy="365125"/>
          </a:xfrm>
        </p:spPr>
        <p:txBody>
          <a:bodyPr/>
          <a:lstStyle/>
          <a:p>
            <a:r>
              <a:rPr lang="en-US" dirty="0">
                <a:solidFill>
                  <a:srgbClr val="ED8428"/>
                </a:solidFill>
              </a:rPr>
              <a:t>OVERVIEW OF MGSLG: ORIENTATION</a:t>
            </a:r>
          </a:p>
        </p:txBody>
      </p:sp>
      <p:sp>
        <p:nvSpPr>
          <p:cNvPr id="5" name="Footer Placeholder 4"/>
          <p:cNvSpPr>
            <a:spLocks noGrp="1"/>
          </p:cNvSpPr>
          <p:nvPr>
            <p:ph type="ftr" sz="quarter" idx="11"/>
          </p:nvPr>
        </p:nvSpPr>
        <p:spPr>
          <a:xfrm>
            <a:off x="440286" y="1"/>
            <a:ext cx="3681092" cy="365125"/>
          </a:xfrm>
        </p:spPr>
        <p:txBody>
          <a:bodyPr/>
          <a:lstStyle/>
          <a:p>
            <a:r>
              <a:rPr lang="en-US" dirty="0">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a:xfrm>
            <a:off x="10697116" y="76733"/>
            <a:ext cx="1052508" cy="365125"/>
          </a:xfrm>
        </p:spPr>
        <p:txBody>
          <a:bodyPr/>
          <a:lstStyle/>
          <a:p>
            <a:r>
              <a:rPr lang="en-ZA" dirty="0">
                <a:solidFill>
                  <a:srgbClr val="ED8428"/>
                </a:solidFill>
              </a:rPr>
              <a:t>SLIDE </a:t>
            </a:r>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137639830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1"/>
            <a:ext cx="11029615" cy="1497507"/>
          </a:xfrm>
        </p:spPr>
        <p:txBody>
          <a:bodyPr anchor="b">
            <a:normAutofit/>
          </a:bodyPr>
          <a:lstStyle>
            <a:lvl1pPr algn="l">
              <a:defRPr sz="2571"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11029615" cy="600556"/>
          </a:xfrm>
        </p:spPr>
        <p:txBody>
          <a:bodyPr anchor="t">
            <a:normAutofit/>
          </a:bodyPr>
          <a:lstStyle>
            <a:lvl1pPr marL="0" indent="0" algn="l">
              <a:buNone/>
              <a:defRPr sz="1286" cap="all">
                <a:solidFill>
                  <a:schemeClr val="accent2"/>
                </a:solidFill>
              </a:defRPr>
            </a:lvl1pPr>
            <a:lvl2pPr marL="326578" indent="0">
              <a:buNone/>
              <a:defRPr sz="1286">
                <a:solidFill>
                  <a:schemeClr val="tx1">
                    <a:tint val="75000"/>
                  </a:schemeClr>
                </a:solidFill>
              </a:defRPr>
            </a:lvl2pPr>
            <a:lvl3pPr marL="653156" indent="0">
              <a:buNone/>
              <a:defRPr sz="1143">
                <a:solidFill>
                  <a:schemeClr val="tx1">
                    <a:tint val="75000"/>
                  </a:schemeClr>
                </a:solidFill>
              </a:defRPr>
            </a:lvl3pPr>
            <a:lvl4pPr marL="979734" indent="0">
              <a:buNone/>
              <a:defRPr sz="1000">
                <a:solidFill>
                  <a:schemeClr val="tx1">
                    <a:tint val="75000"/>
                  </a:schemeClr>
                </a:solidFill>
              </a:defRPr>
            </a:lvl4pPr>
            <a:lvl5pPr marL="1306312" indent="0">
              <a:buNone/>
              <a:defRPr sz="1000">
                <a:solidFill>
                  <a:schemeClr val="tx1">
                    <a:tint val="75000"/>
                  </a:schemeClr>
                </a:solidFill>
              </a:defRPr>
            </a:lvl5pPr>
            <a:lvl6pPr marL="1632890" indent="0">
              <a:buNone/>
              <a:defRPr sz="1000">
                <a:solidFill>
                  <a:schemeClr val="tx1">
                    <a:tint val="75000"/>
                  </a:schemeClr>
                </a:solidFill>
              </a:defRPr>
            </a:lvl6pPr>
            <a:lvl7pPr marL="1959468" indent="0">
              <a:buNone/>
              <a:defRPr sz="1000">
                <a:solidFill>
                  <a:schemeClr val="tx1">
                    <a:tint val="75000"/>
                  </a:schemeClr>
                </a:solidFill>
              </a:defRPr>
            </a:lvl7pPr>
            <a:lvl8pPr marL="2286046" indent="0">
              <a:buNone/>
              <a:defRPr sz="1000">
                <a:solidFill>
                  <a:schemeClr val="tx1">
                    <a:tint val="75000"/>
                  </a:schemeClr>
                </a:solidFill>
              </a:defRPr>
            </a:lvl8pPr>
            <a:lvl9pPr marL="2612624"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dirty="0">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ZA" dirty="0">
                <a:solidFill>
                  <a:srgbClr val="465359">
                    <a:lumMod val="75000"/>
                    <a:lumOff val="25000"/>
                  </a:srgbClr>
                </a:solidFill>
              </a:rPr>
              <a:t>Matthew Goniwe school of leadership and governance</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r>
              <a:rPr lang="en-ZA" dirty="0">
                <a:solidFill>
                  <a:srgbClr val="465359">
                    <a:lumMod val="75000"/>
                    <a:lumOff val="25000"/>
                  </a:srgbClr>
                </a:solidFill>
              </a:rPr>
              <a:t>SLIDE </a:t>
            </a:r>
            <a:fld id="{40061942-4AC4-4885-8D1F-4715B68A9ABA}" type="slidenum">
              <a:rPr lang="en-ZA" smtClean="0">
                <a:solidFill>
                  <a:srgbClr val="465359">
                    <a:lumMod val="75000"/>
                    <a:lumOff val="25000"/>
                  </a:srgbClr>
                </a:solidFill>
              </a:rPr>
              <a:pPr/>
              <a:t>‹#›</a:t>
            </a:fld>
            <a:endParaRPr lang="en-ZA" dirty="0">
              <a:solidFill>
                <a:srgbClr val="465359">
                  <a:lumMod val="75000"/>
                  <a:lumOff val="25000"/>
                </a:srgbClr>
              </a:solidFill>
            </a:endParaRPr>
          </a:p>
        </p:txBody>
      </p:sp>
    </p:spTree>
    <p:extLst>
      <p:ext uri="{BB962C8B-B14F-4D97-AF65-F5344CB8AC3E}">
        <p14:creationId xmlns:p14="http://schemas.microsoft.com/office/powerpoint/2010/main" val="93972790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4"/>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solidFill>
                  <a:srgbClr val="ED8428"/>
                </a:solidFill>
              </a:rPr>
              <a:t>OVERVIEW OF MGSLG: ORIENTATION</a:t>
            </a:r>
            <a:endParaRPr lang="en-ZA" dirty="0">
              <a:solidFill>
                <a:srgbClr val="ED8428"/>
              </a:solidFill>
            </a:endParaRPr>
          </a:p>
        </p:txBody>
      </p:sp>
      <p:sp>
        <p:nvSpPr>
          <p:cNvPr id="6" name="Footer Placeholder 5"/>
          <p:cNvSpPr>
            <a:spLocks noGrp="1"/>
          </p:cNvSpPr>
          <p:nvPr>
            <p:ph type="ftr" sz="quarter" idx="11"/>
          </p:nvPr>
        </p:nvSpPr>
        <p:spPr/>
        <p:txBody>
          <a:bodyPr/>
          <a:lstStyle/>
          <a:p>
            <a:r>
              <a:rPr lang="en-ZA" dirty="0">
                <a:solidFill>
                  <a:srgbClr val="ED8428"/>
                </a:solidFill>
              </a:rPr>
              <a:t>Matthew Goniwe school of leadership and governance</a:t>
            </a:r>
          </a:p>
        </p:txBody>
      </p:sp>
      <p:sp>
        <p:nvSpPr>
          <p:cNvPr id="7" name="Slide Number Placeholder 6"/>
          <p:cNvSpPr>
            <a:spLocks noGrp="1"/>
          </p:cNvSpPr>
          <p:nvPr>
            <p:ph type="sldNum" sz="quarter" idx="12"/>
          </p:nvPr>
        </p:nvSpPr>
        <p:spPr/>
        <p:txBody>
          <a:bodyPr/>
          <a:lstStyle/>
          <a:p>
            <a:r>
              <a:rPr lang="en-ZA" dirty="0">
                <a:solidFill>
                  <a:srgbClr val="ED8428"/>
                </a:solidFill>
              </a:rPr>
              <a:t>SLIDE </a:t>
            </a:r>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401946483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4"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3"/>
            <a:ext cx="5087075" cy="536005"/>
          </a:xfrm>
        </p:spPr>
        <p:txBody>
          <a:bodyPr anchor="b">
            <a:noAutofit/>
          </a:bodyPr>
          <a:lstStyle>
            <a:lvl1pPr marL="0" indent="0">
              <a:buNone/>
              <a:defRPr sz="1571" b="0">
                <a:solidFill>
                  <a:schemeClr val="accent2"/>
                </a:solidFill>
              </a:defRPr>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en-US"/>
              <a:t>Click to edit Master text styles</a:t>
            </a:r>
          </a:p>
        </p:txBody>
      </p:sp>
      <p:sp>
        <p:nvSpPr>
          <p:cNvPr id="4" name="Content Placeholder 3"/>
          <p:cNvSpPr>
            <a:spLocks noGrp="1"/>
          </p:cNvSpPr>
          <p:nvPr>
            <p:ph sz="half" idx="2"/>
          </p:nvPr>
        </p:nvSpPr>
        <p:spPr>
          <a:xfrm>
            <a:off x="581195" y="2926053"/>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6" y="2250893"/>
            <a:ext cx="5087073" cy="553373"/>
          </a:xfrm>
        </p:spPr>
        <p:txBody>
          <a:bodyPr anchor="b">
            <a:noAutofit/>
          </a:bodyPr>
          <a:lstStyle>
            <a:lvl1pPr marL="0" indent="0">
              <a:buNone/>
              <a:defRPr sz="1571" b="0">
                <a:solidFill>
                  <a:schemeClr val="accent2"/>
                </a:solidFill>
              </a:defRPr>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en-US"/>
              <a:t>Click to edit Master text styles</a:t>
            </a:r>
          </a:p>
        </p:txBody>
      </p:sp>
      <p:sp>
        <p:nvSpPr>
          <p:cNvPr id="6" name="Content Placeholder 5"/>
          <p:cNvSpPr>
            <a:spLocks noGrp="1"/>
          </p:cNvSpPr>
          <p:nvPr>
            <p:ph sz="quarter" idx="4"/>
          </p:nvPr>
        </p:nvSpPr>
        <p:spPr>
          <a:xfrm>
            <a:off x="6217709" y="2926053"/>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solidFill>
                  <a:srgbClr val="ED8428"/>
                </a:solidFill>
              </a:rPr>
              <a:t>OVERVIEW OF MGSLG: ORIENTATION</a:t>
            </a:r>
            <a:endParaRPr lang="en-ZA" dirty="0">
              <a:solidFill>
                <a:srgbClr val="ED8428"/>
              </a:solidFill>
            </a:endParaRPr>
          </a:p>
        </p:txBody>
      </p:sp>
      <p:sp>
        <p:nvSpPr>
          <p:cNvPr id="8" name="Footer Placeholder 7"/>
          <p:cNvSpPr>
            <a:spLocks noGrp="1"/>
          </p:cNvSpPr>
          <p:nvPr>
            <p:ph type="ftr" sz="quarter" idx="11"/>
          </p:nvPr>
        </p:nvSpPr>
        <p:spPr/>
        <p:txBody>
          <a:bodyPr/>
          <a:lstStyle/>
          <a:p>
            <a:r>
              <a:rPr lang="en-ZA" dirty="0">
                <a:solidFill>
                  <a:srgbClr val="ED8428"/>
                </a:solidFill>
              </a:rPr>
              <a:t>Matthew Goniwe school of leadership and governance</a:t>
            </a:r>
          </a:p>
        </p:txBody>
      </p:sp>
      <p:sp>
        <p:nvSpPr>
          <p:cNvPr id="9" name="Slide Number Placeholder 8"/>
          <p:cNvSpPr>
            <a:spLocks noGrp="1"/>
          </p:cNvSpPr>
          <p:nvPr>
            <p:ph type="sldNum" sz="quarter" idx="12"/>
          </p:nvPr>
        </p:nvSpPr>
        <p:spPr/>
        <p:txBody>
          <a:bodyPr/>
          <a:lstStyle/>
          <a:p>
            <a:r>
              <a:rPr lang="en-ZA" dirty="0">
                <a:solidFill>
                  <a:srgbClr val="ED8428"/>
                </a:solidFill>
              </a:rPr>
              <a:t>SLIDE </a:t>
            </a:r>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201006636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dirty="0">
                <a:solidFill>
                  <a:srgbClr val="ED8428"/>
                </a:solidFill>
              </a:rPr>
              <a:t>Matthew Goniwe school of leadership and governance</a:t>
            </a:r>
          </a:p>
        </p:txBody>
      </p:sp>
      <p:sp>
        <p:nvSpPr>
          <p:cNvPr id="5" name="Slide Number Placeholder 4"/>
          <p:cNvSpPr>
            <a:spLocks noGrp="1"/>
          </p:cNvSpPr>
          <p:nvPr>
            <p:ph type="sldNum" sz="quarter" idx="12"/>
          </p:nvPr>
        </p:nvSpPr>
        <p:spPr/>
        <p:txBody>
          <a:bodyPr/>
          <a:lstStyle/>
          <a:p>
            <a:r>
              <a:rPr lang="en-ZA" dirty="0">
                <a:solidFill>
                  <a:srgbClr val="ED8428"/>
                </a:solidFill>
              </a:rPr>
              <a:t>SLIDE </a:t>
            </a:r>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4283796172"/>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ED8428"/>
                </a:solidFill>
              </a:rPr>
              <a:t>OVERVIEW OF MGSLG: ORIENTATION</a:t>
            </a:r>
            <a:endParaRPr lang="en-ZA" dirty="0">
              <a:solidFill>
                <a:srgbClr val="ED8428"/>
              </a:solidFill>
            </a:endParaRPr>
          </a:p>
        </p:txBody>
      </p:sp>
      <p:sp>
        <p:nvSpPr>
          <p:cNvPr id="3" name="Footer Placeholder 2"/>
          <p:cNvSpPr>
            <a:spLocks noGrp="1"/>
          </p:cNvSpPr>
          <p:nvPr>
            <p:ph type="ftr" sz="quarter" idx="11"/>
          </p:nvPr>
        </p:nvSpPr>
        <p:spPr/>
        <p:txBody>
          <a:bodyPr/>
          <a:lstStyle/>
          <a:p>
            <a:r>
              <a:rPr lang="en-ZA" dirty="0">
                <a:solidFill>
                  <a:srgbClr val="ED8428"/>
                </a:solidFill>
              </a:rPr>
              <a:t>Matthew Goniwe school of leadership and governance</a:t>
            </a:r>
          </a:p>
        </p:txBody>
      </p:sp>
      <p:sp>
        <p:nvSpPr>
          <p:cNvPr id="4" name="Slide Number Placeholder 3"/>
          <p:cNvSpPr>
            <a:spLocks noGrp="1"/>
          </p:cNvSpPr>
          <p:nvPr>
            <p:ph type="sldNum" sz="quarter" idx="12"/>
          </p:nvPr>
        </p:nvSpPr>
        <p:spPr/>
        <p:txBody>
          <a:bodyPr/>
          <a:lstStyle/>
          <a:p>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117140922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5262296"/>
            <a:ext cx="4909445" cy="689514"/>
          </a:xfrm>
        </p:spPr>
        <p:txBody>
          <a:bodyPr anchor="ctr"/>
          <a:lstStyle>
            <a:lvl1pPr algn="l">
              <a:defRPr sz="1429"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1429">
                <a:solidFill>
                  <a:schemeClr val="tx2"/>
                </a:solidFill>
              </a:defRPr>
            </a:lvl1pPr>
            <a:lvl2pPr>
              <a:defRPr sz="1286">
                <a:solidFill>
                  <a:schemeClr val="tx2"/>
                </a:solidFill>
              </a:defRPr>
            </a:lvl2pPr>
            <a:lvl3pPr>
              <a:defRPr sz="1143">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a:defRPr sz="10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7"/>
            <a:ext cx="5869987" cy="689515"/>
          </a:xfrm>
        </p:spPr>
        <p:txBody>
          <a:bodyPr anchor="ctr">
            <a:normAutofit/>
          </a:bodyPr>
          <a:lstStyle>
            <a:lvl1pPr marL="0" indent="0" algn="r">
              <a:buNone/>
              <a:defRPr sz="786">
                <a:solidFill>
                  <a:schemeClr val="bg1"/>
                </a:solidFill>
              </a:defRPr>
            </a:lvl1pPr>
            <a:lvl2pPr marL="326578" indent="0">
              <a:buNone/>
              <a:defRPr sz="786"/>
            </a:lvl2pPr>
            <a:lvl3pPr marL="653156" indent="0">
              <a:buNone/>
              <a:defRPr sz="714"/>
            </a:lvl3pPr>
            <a:lvl4pPr marL="979734" indent="0">
              <a:buNone/>
              <a:defRPr sz="643"/>
            </a:lvl4pPr>
            <a:lvl5pPr marL="1306312" indent="0">
              <a:buNone/>
              <a:defRPr sz="643"/>
            </a:lvl5pPr>
            <a:lvl6pPr marL="1632890" indent="0">
              <a:buNone/>
              <a:defRPr sz="643"/>
            </a:lvl6pPr>
            <a:lvl7pPr marL="1959468" indent="0">
              <a:buNone/>
              <a:defRPr sz="643"/>
            </a:lvl7pPr>
            <a:lvl8pPr marL="2286046" indent="0">
              <a:buNone/>
              <a:defRPr sz="643"/>
            </a:lvl8pPr>
            <a:lvl9pPr marL="2612624" indent="0">
              <a:buNone/>
              <a:defRPr sz="64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en-US" dirty="0">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ZA" dirty="0">
                <a:solidFill>
                  <a:srgbClr val="465359">
                    <a:lumMod val="75000"/>
                    <a:lumOff val="25000"/>
                  </a:srgbClr>
                </a:solidFill>
              </a:rPr>
              <a:t>Matthew Goniwe school of leadership and governance</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r>
              <a:rPr lang="en-ZA" dirty="0">
                <a:solidFill>
                  <a:srgbClr val="465359">
                    <a:lumMod val="75000"/>
                    <a:lumOff val="25000"/>
                  </a:srgbClr>
                </a:solidFill>
              </a:rPr>
              <a:t> SLIDE </a:t>
            </a:r>
            <a:fld id="{40061942-4AC4-4885-8D1F-4715B68A9ABA}" type="slidenum">
              <a:rPr lang="en-ZA" smtClean="0">
                <a:solidFill>
                  <a:srgbClr val="465359">
                    <a:lumMod val="75000"/>
                    <a:lumOff val="25000"/>
                  </a:srgbClr>
                </a:solidFill>
              </a:rPr>
              <a:pPr/>
              <a:t>‹#›</a:t>
            </a:fld>
            <a:endParaRPr lang="en-ZA" dirty="0">
              <a:solidFill>
                <a:srgbClr val="465359">
                  <a:lumMod val="75000"/>
                  <a:lumOff val="25000"/>
                </a:srgbClr>
              </a:solidFill>
            </a:endParaRPr>
          </a:p>
        </p:txBody>
      </p:sp>
    </p:spTree>
    <p:extLst>
      <p:ext uri="{BB962C8B-B14F-4D97-AF65-F5344CB8AC3E}">
        <p14:creationId xmlns:p14="http://schemas.microsoft.com/office/powerpoint/2010/main" val="1329977286"/>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4" y="4693390"/>
            <a:ext cx="11029616" cy="566738"/>
          </a:xfrm>
        </p:spPr>
        <p:txBody>
          <a:bodyPr anchor="b">
            <a:normAutofit/>
          </a:bodyPr>
          <a:lstStyle>
            <a:lvl1pPr algn="l">
              <a:defRPr sz="1714"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143"/>
            </a:lvl1pPr>
            <a:lvl2pPr marL="326578" indent="0">
              <a:buNone/>
              <a:defRPr sz="1143"/>
            </a:lvl2pPr>
            <a:lvl3pPr marL="653156" indent="0">
              <a:buNone/>
              <a:defRPr sz="1143"/>
            </a:lvl3pPr>
            <a:lvl4pPr marL="979734" indent="0">
              <a:buNone/>
              <a:defRPr sz="1143"/>
            </a:lvl4pPr>
            <a:lvl5pPr marL="1306312" indent="0">
              <a:buNone/>
              <a:defRPr sz="1143"/>
            </a:lvl5pPr>
            <a:lvl6pPr marL="1632890" indent="0">
              <a:buNone/>
              <a:defRPr sz="1143"/>
            </a:lvl6pPr>
            <a:lvl7pPr marL="1959468" indent="0">
              <a:buNone/>
              <a:defRPr sz="1143"/>
            </a:lvl7pPr>
            <a:lvl8pPr marL="2286046" indent="0">
              <a:buNone/>
              <a:defRPr sz="1143"/>
            </a:lvl8pPr>
            <a:lvl9pPr marL="2612624" indent="0">
              <a:buNone/>
              <a:defRPr sz="1143"/>
            </a:lvl9pPr>
          </a:lstStyle>
          <a:p>
            <a:r>
              <a:rPr lang="en-US" dirty="0"/>
              <a:t>Click icon to add picture</a:t>
            </a:r>
          </a:p>
        </p:txBody>
      </p:sp>
      <p:sp>
        <p:nvSpPr>
          <p:cNvPr id="4" name="Text Placeholder 3"/>
          <p:cNvSpPr>
            <a:spLocks noGrp="1"/>
          </p:cNvSpPr>
          <p:nvPr>
            <p:ph type="body" sz="half" idx="2"/>
          </p:nvPr>
        </p:nvSpPr>
        <p:spPr>
          <a:xfrm>
            <a:off x="581192" y="5260128"/>
            <a:ext cx="11029617" cy="598671"/>
          </a:xfrm>
        </p:spPr>
        <p:txBody>
          <a:bodyPr>
            <a:normAutofit/>
          </a:bodyPr>
          <a:lstStyle>
            <a:lvl1pPr marL="0" indent="0">
              <a:buNone/>
              <a:defRPr sz="857"/>
            </a:lvl1pPr>
            <a:lvl2pPr marL="326578" indent="0">
              <a:buNone/>
              <a:defRPr sz="857"/>
            </a:lvl2pPr>
            <a:lvl3pPr marL="653156" indent="0">
              <a:buNone/>
              <a:defRPr sz="714"/>
            </a:lvl3pPr>
            <a:lvl4pPr marL="979734" indent="0">
              <a:buNone/>
              <a:defRPr sz="643"/>
            </a:lvl4pPr>
            <a:lvl5pPr marL="1306312" indent="0">
              <a:buNone/>
              <a:defRPr sz="643"/>
            </a:lvl5pPr>
            <a:lvl6pPr marL="1632890" indent="0">
              <a:buNone/>
              <a:defRPr sz="643"/>
            </a:lvl6pPr>
            <a:lvl7pPr marL="1959468" indent="0">
              <a:buNone/>
              <a:defRPr sz="643"/>
            </a:lvl7pPr>
            <a:lvl8pPr marL="2286046" indent="0">
              <a:buNone/>
              <a:defRPr sz="643"/>
            </a:lvl8pPr>
            <a:lvl9pPr marL="2612624" indent="0">
              <a:buNone/>
              <a:defRPr sz="64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srgbClr val="ED8428"/>
                </a:solidFill>
              </a:rPr>
              <a:t>OVERVIEW OF MGSLG: ORIENTATION</a:t>
            </a:r>
            <a:endParaRPr lang="en-ZA" dirty="0">
              <a:solidFill>
                <a:srgbClr val="ED8428"/>
              </a:solidFill>
            </a:endParaRPr>
          </a:p>
        </p:txBody>
      </p:sp>
      <p:sp>
        <p:nvSpPr>
          <p:cNvPr id="6" name="Footer Placeholder 5"/>
          <p:cNvSpPr>
            <a:spLocks noGrp="1"/>
          </p:cNvSpPr>
          <p:nvPr>
            <p:ph type="ftr" sz="quarter" idx="11"/>
          </p:nvPr>
        </p:nvSpPr>
        <p:spPr/>
        <p:txBody>
          <a:bodyPr/>
          <a:lstStyle/>
          <a:p>
            <a:r>
              <a:rPr lang="en-ZA" dirty="0">
                <a:solidFill>
                  <a:srgbClr val="ED8428"/>
                </a:solidFill>
              </a:rPr>
              <a:t>Matthew Goniwe school of leadership and governance</a:t>
            </a:r>
          </a:p>
        </p:txBody>
      </p:sp>
      <p:sp>
        <p:nvSpPr>
          <p:cNvPr id="7" name="Slide Number Placeholder 6"/>
          <p:cNvSpPr>
            <a:spLocks noGrp="1"/>
          </p:cNvSpPr>
          <p:nvPr>
            <p:ph type="sldNum" sz="quarter" idx="12"/>
          </p:nvPr>
        </p:nvSpPr>
        <p:spPr/>
        <p:txBody>
          <a:bodyPr/>
          <a:lstStyle/>
          <a:p>
            <a:r>
              <a:rPr lang="en-ZA" dirty="0">
                <a:solidFill>
                  <a:srgbClr val="ED8428"/>
                </a:solidFill>
              </a:rPr>
              <a:t>SLIDE </a:t>
            </a:r>
            <a:fld id="{40061942-4AC4-4885-8D1F-4715B68A9ABA}" type="slidenum">
              <a:rPr lang="en-ZA" smtClean="0">
                <a:solidFill>
                  <a:srgbClr val="ED8428"/>
                </a:solidFill>
              </a:rPr>
              <a:pPr/>
              <a:t>‹#›</a:t>
            </a:fld>
            <a:endParaRPr lang="en-ZA" dirty="0">
              <a:solidFill>
                <a:srgbClr val="ED8428"/>
              </a:solidFill>
            </a:endParaRPr>
          </a:p>
        </p:txBody>
      </p:sp>
    </p:spTree>
    <p:extLst>
      <p:ext uri="{BB962C8B-B14F-4D97-AF65-F5344CB8AC3E}">
        <p14:creationId xmlns:p14="http://schemas.microsoft.com/office/powerpoint/2010/main" val="1888426392"/>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3"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02714" y="62161"/>
            <a:ext cx="2844799" cy="365125"/>
          </a:xfrm>
          <a:prstGeom prst="rect">
            <a:avLst/>
          </a:prstGeom>
        </p:spPr>
        <p:txBody>
          <a:bodyPr vert="horz" lIns="91440" tIns="45720" rIns="91440" bIns="45720" rtlCol="0" anchor="ctr"/>
          <a:lstStyle>
            <a:lvl1pPr algn="r">
              <a:defRPr sz="643">
                <a:solidFill>
                  <a:schemeClr val="accent2"/>
                </a:solidFill>
              </a:defRPr>
            </a:lvl1pPr>
          </a:lstStyle>
          <a:p>
            <a:pPr defTabSz="768111"/>
            <a:r>
              <a:rPr lang="en-US" dirty="0">
                <a:solidFill>
                  <a:srgbClr val="ED8428"/>
                </a:solidFill>
              </a:rPr>
              <a:t>OVERVIEW OF MGSLG: ORIENTATION</a:t>
            </a:r>
            <a:endParaRPr lang="en-ZA" dirty="0">
              <a:solidFill>
                <a:srgbClr val="ED8428"/>
              </a:solidFill>
            </a:endParaRPr>
          </a:p>
        </p:txBody>
      </p:sp>
      <p:sp>
        <p:nvSpPr>
          <p:cNvPr id="5" name="Footer Placeholder 4"/>
          <p:cNvSpPr>
            <a:spLocks noGrp="1"/>
          </p:cNvSpPr>
          <p:nvPr>
            <p:ph type="ftr" sz="quarter" idx="3"/>
          </p:nvPr>
        </p:nvSpPr>
        <p:spPr>
          <a:xfrm>
            <a:off x="446534" y="49624"/>
            <a:ext cx="6917210" cy="365125"/>
          </a:xfrm>
          <a:prstGeom prst="rect">
            <a:avLst/>
          </a:prstGeom>
        </p:spPr>
        <p:txBody>
          <a:bodyPr vert="horz" lIns="91440" tIns="45720" rIns="91440" bIns="45720" rtlCol="0" anchor="ctr"/>
          <a:lstStyle>
            <a:lvl1pPr algn="l">
              <a:defRPr sz="643" cap="all">
                <a:solidFill>
                  <a:schemeClr val="accent2"/>
                </a:solidFill>
              </a:defRPr>
            </a:lvl1pPr>
          </a:lstStyle>
          <a:p>
            <a:pPr defTabSz="768111"/>
            <a:r>
              <a:rPr lang="en-ZA" dirty="0">
                <a:solidFill>
                  <a:srgbClr val="ED8428"/>
                </a:solidFill>
              </a:rPr>
              <a:t>Matthew Goniwe school of leadership and governance</a:t>
            </a:r>
          </a:p>
        </p:txBody>
      </p:sp>
      <p:sp>
        <p:nvSpPr>
          <p:cNvPr id="6" name="Slide Number Placeholder 5"/>
          <p:cNvSpPr>
            <a:spLocks noGrp="1"/>
          </p:cNvSpPr>
          <p:nvPr>
            <p:ph type="sldNum" sz="quarter" idx="4"/>
          </p:nvPr>
        </p:nvSpPr>
        <p:spPr>
          <a:xfrm>
            <a:off x="10692957" y="49624"/>
            <a:ext cx="1052510" cy="365125"/>
          </a:xfrm>
          <a:prstGeom prst="rect">
            <a:avLst/>
          </a:prstGeom>
        </p:spPr>
        <p:txBody>
          <a:bodyPr vert="horz" lIns="91440" tIns="45720" rIns="91440" bIns="45720" rtlCol="0" anchor="ctr"/>
          <a:lstStyle>
            <a:lvl1pPr algn="r">
              <a:defRPr sz="643">
                <a:solidFill>
                  <a:schemeClr val="accent2"/>
                </a:solidFill>
              </a:defRPr>
            </a:lvl1pPr>
          </a:lstStyle>
          <a:p>
            <a:pPr defTabSz="768111"/>
            <a:fld id="{40061942-4AC4-4885-8D1F-4715B68A9ABA}" type="slidenum">
              <a:rPr lang="en-ZA" smtClean="0">
                <a:solidFill>
                  <a:srgbClr val="ED8428"/>
                </a:solidFill>
              </a:rPr>
              <a:pPr defTabSz="768111"/>
              <a:t>‹#›</a:t>
            </a:fld>
            <a:endParaRPr lang="en-ZA" dirty="0">
              <a:solidFill>
                <a:srgbClr val="ED8428"/>
              </a:solidFill>
            </a:endParaRPr>
          </a:p>
        </p:txBody>
      </p:sp>
      <p:sp>
        <p:nvSpPr>
          <p:cNvPr id="9" name="Rectangle 8"/>
          <p:cNvSpPr/>
          <p:nvPr/>
        </p:nvSpPr>
        <p:spPr>
          <a:xfrm>
            <a:off x="446534" y="457201"/>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008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ll/>
  </p:transition>
  <p:hf hdr="0"/>
  <p:txStyles>
    <p:titleStyle>
      <a:lvl1pPr algn="l" defTabSz="326578" rtl="0" eaLnBrk="1" latinLnBrk="0" hangingPunct="1">
        <a:spcBef>
          <a:spcPct val="0"/>
        </a:spcBef>
        <a:buNone/>
        <a:defRPr sz="20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8576" indent="-218576"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1286" kern="1200">
          <a:solidFill>
            <a:schemeClr val="tx2"/>
          </a:solidFill>
          <a:latin typeface="+mn-lt"/>
          <a:ea typeface="+mn-ea"/>
          <a:cs typeface="+mn-cs"/>
        </a:defRPr>
      </a:lvl1pPr>
      <a:lvl2pPr marL="450009" indent="-218576"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1143" kern="1200">
          <a:solidFill>
            <a:schemeClr val="tx2"/>
          </a:solidFill>
          <a:latin typeface="+mn-lt"/>
          <a:ea typeface="+mn-ea"/>
          <a:cs typeface="+mn-cs"/>
        </a:defRPr>
      </a:lvl2pPr>
      <a:lvl3pPr marL="642870" indent="-192861"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887161" indent="-167146"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857" kern="1200">
          <a:solidFill>
            <a:schemeClr val="tx2"/>
          </a:solidFill>
          <a:latin typeface="+mn-lt"/>
          <a:ea typeface="+mn-ea"/>
          <a:cs typeface="+mn-cs"/>
        </a:defRPr>
      </a:lvl4pPr>
      <a:lvl5pPr marL="1144309" indent="-167146"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857" kern="1200">
          <a:solidFill>
            <a:schemeClr val="tx2"/>
          </a:solidFill>
          <a:latin typeface="+mn-lt"/>
          <a:ea typeface="+mn-ea"/>
          <a:cs typeface="+mn-cs"/>
        </a:defRPr>
      </a:lvl5pPr>
      <a:lvl6pPr marL="1357170" indent="-163289"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857" kern="1200">
          <a:solidFill>
            <a:schemeClr val="tx2"/>
          </a:solidFill>
          <a:latin typeface="+mn-lt"/>
          <a:ea typeface="+mn-ea"/>
          <a:cs typeface="+mn-cs"/>
        </a:defRPr>
      </a:lvl6pPr>
      <a:lvl7pPr marL="1571460" indent="-163289"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857" kern="1200">
          <a:solidFill>
            <a:schemeClr val="tx2"/>
          </a:solidFill>
          <a:latin typeface="+mn-lt"/>
          <a:ea typeface="+mn-ea"/>
          <a:cs typeface="+mn-cs"/>
        </a:defRPr>
      </a:lvl7pPr>
      <a:lvl8pPr marL="1785750" indent="-163289"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857" kern="1200">
          <a:solidFill>
            <a:schemeClr val="tx2"/>
          </a:solidFill>
          <a:latin typeface="+mn-lt"/>
          <a:ea typeface="+mn-ea"/>
          <a:cs typeface="+mn-cs"/>
        </a:defRPr>
      </a:lvl8pPr>
      <a:lvl9pPr marL="2000040" indent="-163289" algn="l" defTabSz="326578" rtl="0" eaLnBrk="1" latinLnBrk="0" hangingPunct="1">
        <a:spcBef>
          <a:spcPct val="20000"/>
        </a:spcBef>
        <a:spcAft>
          <a:spcPts val="429"/>
        </a:spcAft>
        <a:buClr>
          <a:schemeClr val="accent2"/>
        </a:buClr>
        <a:buSzPct val="92000"/>
        <a:buFont typeface="Wingdings 2" panose="05020102010507070707" pitchFamily="18" charset="2"/>
        <a:buChar char=""/>
        <a:defRPr sz="857" kern="1200">
          <a:solidFill>
            <a:schemeClr val="tx2"/>
          </a:solidFill>
          <a:latin typeface="+mn-lt"/>
          <a:ea typeface="+mn-ea"/>
          <a:cs typeface="+mn-cs"/>
        </a:defRPr>
      </a:lvl9pPr>
    </p:bodyStyle>
    <p:otherStyle>
      <a:defPPr>
        <a:defRPr lang="en-US"/>
      </a:defPPr>
      <a:lvl1pPr marL="0" algn="l" defTabSz="326578" rtl="0" eaLnBrk="1" latinLnBrk="0" hangingPunct="1">
        <a:defRPr sz="1286" kern="1200">
          <a:solidFill>
            <a:schemeClr val="tx1"/>
          </a:solidFill>
          <a:latin typeface="+mn-lt"/>
          <a:ea typeface="+mn-ea"/>
          <a:cs typeface="+mn-cs"/>
        </a:defRPr>
      </a:lvl1pPr>
      <a:lvl2pPr marL="326578" algn="l" defTabSz="326578" rtl="0" eaLnBrk="1" latinLnBrk="0" hangingPunct="1">
        <a:defRPr sz="1286" kern="1200">
          <a:solidFill>
            <a:schemeClr val="tx1"/>
          </a:solidFill>
          <a:latin typeface="+mn-lt"/>
          <a:ea typeface="+mn-ea"/>
          <a:cs typeface="+mn-cs"/>
        </a:defRPr>
      </a:lvl2pPr>
      <a:lvl3pPr marL="653156" algn="l" defTabSz="326578" rtl="0" eaLnBrk="1" latinLnBrk="0" hangingPunct="1">
        <a:defRPr sz="1286" kern="1200">
          <a:solidFill>
            <a:schemeClr val="tx1"/>
          </a:solidFill>
          <a:latin typeface="+mn-lt"/>
          <a:ea typeface="+mn-ea"/>
          <a:cs typeface="+mn-cs"/>
        </a:defRPr>
      </a:lvl3pPr>
      <a:lvl4pPr marL="979734" algn="l" defTabSz="326578" rtl="0" eaLnBrk="1" latinLnBrk="0" hangingPunct="1">
        <a:defRPr sz="1286" kern="1200">
          <a:solidFill>
            <a:schemeClr val="tx1"/>
          </a:solidFill>
          <a:latin typeface="+mn-lt"/>
          <a:ea typeface="+mn-ea"/>
          <a:cs typeface="+mn-cs"/>
        </a:defRPr>
      </a:lvl4pPr>
      <a:lvl5pPr marL="1306312" algn="l" defTabSz="326578" rtl="0" eaLnBrk="1" latinLnBrk="0" hangingPunct="1">
        <a:defRPr sz="1286" kern="1200">
          <a:solidFill>
            <a:schemeClr val="tx1"/>
          </a:solidFill>
          <a:latin typeface="+mn-lt"/>
          <a:ea typeface="+mn-ea"/>
          <a:cs typeface="+mn-cs"/>
        </a:defRPr>
      </a:lvl5pPr>
      <a:lvl6pPr marL="1632890" algn="l" defTabSz="326578" rtl="0" eaLnBrk="1" latinLnBrk="0" hangingPunct="1">
        <a:defRPr sz="1286" kern="1200">
          <a:solidFill>
            <a:schemeClr val="tx1"/>
          </a:solidFill>
          <a:latin typeface="+mn-lt"/>
          <a:ea typeface="+mn-ea"/>
          <a:cs typeface="+mn-cs"/>
        </a:defRPr>
      </a:lvl6pPr>
      <a:lvl7pPr marL="1959468" algn="l" defTabSz="326578" rtl="0" eaLnBrk="1" latinLnBrk="0" hangingPunct="1">
        <a:defRPr sz="1286" kern="1200">
          <a:solidFill>
            <a:schemeClr val="tx1"/>
          </a:solidFill>
          <a:latin typeface="+mn-lt"/>
          <a:ea typeface="+mn-ea"/>
          <a:cs typeface="+mn-cs"/>
        </a:defRPr>
      </a:lvl7pPr>
      <a:lvl8pPr marL="2286046" algn="l" defTabSz="326578" rtl="0" eaLnBrk="1" latinLnBrk="0" hangingPunct="1">
        <a:defRPr sz="1286" kern="1200">
          <a:solidFill>
            <a:schemeClr val="tx1"/>
          </a:solidFill>
          <a:latin typeface="+mn-lt"/>
          <a:ea typeface="+mn-ea"/>
          <a:cs typeface="+mn-cs"/>
        </a:defRPr>
      </a:lvl8pPr>
      <a:lvl9pPr marL="2612624" algn="l" defTabSz="326578" rtl="0" eaLnBrk="1" latinLnBrk="0" hangingPunct="1">
        <a:defRPr sz="12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4.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acoronavirus.co.z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deinfo@gauteng.gov.z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sacoronavirus.co.za/"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sada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9751" y="898072"/>
            <a:ext cx="8586106" cy="917284"/>
          </a:xfrm>
          <a:prstGeom prst="rect">
            <a:avLst/>
          </a:prstGeom>
          <a:effectLst/>
        </p:spPr>
        <p:txBody>
          <a:bodyPr vert="horz" lIns="65314" tIns="32657" rIns="65314" bIns="32657"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86" dirty="0">
                <a:solidFill>
                  <a:srgbClr val="465359"/>
                </a:solidFill>
              </a:rPr>
              <a:t>Matthew Goniwe School of Leadership and Governance</a:t>
            </a:r>
            <a:endParaRPr lang="en-ZA" sz="2286" dirty="0">
              <a:solidFill>
                <a:srgbClr val="465359"/>
              </a:solidFill>
            </a:endParaRPr>
          </a:p>
        </p:txBody>
      </p:sp>
      <p:sp>
        <p:nvSpPr>
          <p:cNvPr id="6" name="Subtitle 5"/>
          <p:cNvSpPr>
            <a:spLocks noGrp="1"/>
          </p:cNvSpPr>
          <p:nvPr>
            <p:ph type="subTitle" idx="1"/>
          </p:nvPr>
        </p:nvSpPr>
        <p:spPr>
          <a:xfrm>
            <a:off x="510268" y="3595353"/>
            <a:ext cx="5592536" cy="3330792"/>
          </a:xfrm>
        </p:spPr>
        <p:txBody>
          <a:bodyPr>
            <a:noAutofit/>
          </a:bodyPr>
          <a:lstStyle/>
          <a:p>
            <a:pPr algn="ct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
        <p:nvSpPr>
          <p:cNvPr id="5" name="Subtitle 5"/>
          <p:cNvSpPr txBox="1">
            <a:spLocks/>
          </p:cNvSpPr>
          <p:nvPr/>
        </p:nvSpPr>
        <p:spPr>
          <a:xfrm>
            <a:off x="7223760" y="3017520"/>
            <a:ext cx="1901952" cy="3291840"/>
          </a:xfrm>
          <a:prstGeom prst="rect">
            <a:avLst/>
          </a:prstGeom>
          <a:solidFill>
            <a:schemeClr val="tx2"/>
          </a:solidFill>
        </p:spPr>
        <p:txBody>
          <a:bodyPr vert="horz" lIns="91440" tIns="45720" rIns="91440" bIns="45720" rtlCol="0" anchor="t">
            <a:noAutofit/>
          </a:bodyPr>
          <a:lstStyle>
            <a:lvl1pPr marL="0" indent="0" algn="l" defTabSz="326578" rtl="0" eaLnBrk="1" latinLnBrk="0" hangingPunct="1">
              <a:spcBef>
                <a:spcPct val="20000"/>
              </a:spcBef>
              <a:spcAft>
                <a:spcPts val="429"/>
              </a:spcAft>
              <a:buClr>
                <a:schemeClr val="accent2"/>
              </a:buClr>
              <a:buSzPct val="92000"/>
              <a:buFont typeface="Wingdings 2" panose="05020102010507070707" pitchFamily="18" charset="2"/>
              <a:buNone/>
              <a:defRPr sz="1143" kern="1200" cap="all">
                <a:solidFill>
                  <a:schemeClr val="accent2"/>
                </a:solidFill>
                <a:latin typeface="+mn-lt"/>
                <a:ea typeface="+mn-ea"/>
                <a:cs typeface="+mn-cs"/>
              </a:defRPr>
            </a:lvl1pPr>
            <a:lvl2pPr marL="326578"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1143" kern="1200">
                <a:solidFill>
                  <a:schemeClr val="tx1">
                    <a:tint val="75000"/>
                  </a:schemeClr>
                </a:solidFill>
                <a:latin typeface="+mn-lt"/>
                <a:ea typeface="+mn-ea"/>
                <a:cs typeface="+mn-cs"/>
              </a:defRPr>
            </a:lvl2pPr>
            <a:lvl3pPr marL="653156"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1000" kern="1200">
                <a:solidFill>
                  <a:schemeClr val="tx1">
                    <a:tint val="75000"/>
                  </a:schemeClr>
                </a:solidFill>
                <a:latin typeface="+mn-lt"/>
                <a:ea typeface="+mn-ea"/>
                <a:cs typeface="+mn-cs"/>
              </a:defRPr>
            </a:lvl3pPr>
            <a:lvl4pPr marL="979734"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857" kern="1200">
                <a:solidFill>
                  <a:schemeClr val="tx1">
                    <a:tint val="75000"/>
                  </a:schemeClr>
                </a:solidFill>
                <a:latin typeface="+mn-lt"/>
                <a:ea typeface="+mn-ea"/>
                <a:cs typeface="+mn-cs"/>
              </a:defRPr>
            </a:lvl4pPr>
            <a:lvl5pPr marL="1306312"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857" kern="1200">
                <a:solidFill>
                  <a:schemeClr val="tx1">
                    <a:tint val="75000"/>
                  </a:schemeClr>
                </a:solidFill>
                <a:latin typeface="+mn-lt"/>
                <a:ea typeface="+mn-ea"/>
                <a:cs typeface="+mn-cs"/>
              </a:defRPr>
            </a:lvl5pPr>
            <a:lvl6pPr marL="1632890"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857" kern="1200">
                <a:solidFill>
                  <a:schemeClr val="tx1">
                    <a:tint val="75000"/>
                  </a:schemeClr>
                </a:solidFill>
                <a:latin typeface="+mn-lt"/>
                <a:ea typeface="+mn-ea"/>
                <a:cs typeface="+mn-cs"/>
              </a:defRPr>
            </a:lvl6pPr>
            <a:lvl7pPr marL="1959468"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857" kern="1200">
                <a:solidFill>
                  <a:schemeClr val="tx1">
                    <a:tint val="75000"/>
                  </a:schemeClr>
                </a:solidFill>
                <a:latin typeface="+mn-lt"/>
                <a:ea typeface="+mn-ea"/>
                <a:cs typeface="+mn-cs"/>
              </a:defRPr>
            </a:lvl7pPr>
            <a:lvl8pPr marL="2286046"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857" kern="1200">
                <a:solidFill>
                  <a:schemeClr val="tx1">
                    <a:tint val="75000"/>
                  </a:schemeClr>
                </a:solidFill>
                <a:latin typeface="+mn-lt"/>
                <a:ea typeface="+mn-ea"/>
                <a:cs typeface="+mn-cs"/>
              </a:defRPr>
            </a:lvl8pPr>
            <a:lvl9pPr marL="2612624" indent="0" algn="ctr" defTabSz="326578" rtl="0" eaLnBrk="1" latinLnBrk="0" hangingPunct="1">
              <a:spcBef>
                <a:spcPct val="20000"/>
              </a:spcBef>
              <a:spcAft>
                <a:spcPts val="429"/>
              </a:spcAft>
              <a:buClr>
                <a:schemeClr val="accent2"/>
              </a:buClr>
              <a:buSzPct val="92000"/>
              <a:buFont typeface="Wingdings 2" panose="05020102010507070707" pitchFamily="18" charset="2"/>
              <a:buNone/>
              <a:defRPr sz="857" kern="1200">
                <a:solidFill>
                  <a:schemeClr val="tx1">
                    <a:tint val="75000"/>
                  </a:schemeClr>
                </a:solidFill>
                <a:latin typeface="+mn-lt"/>
                <a:ea typeface="+mn-ea"/>
                <a:cs typeface="+mn-cs"/>
              </a:defRPr>
            </a:lvl9pPr>
          </a:lstStyle>
          <a:p>
            <a:pPr algn="ctr"/>
            <a:endParaRPr lang="en-US" sz="2000" b="1" dirty="0">
              <a:solidFill>
                <a:schemeClr val="bg1"/>
              </a:solidFill>
            </a:endParaRPr>
          </a:p>
          <a:p>
            <a:r>
              <a:rPr lang="en-US" sz="1600" b="1" dirty="0">
                <a:solidFill>
                  <a:schemeClr val="bg1"/>
                </a:solidFill>
              </a:rPr>
              <a:t>cOVID-19 Response &amp; TRANSMISSIONCONTAINMENT</a:t>
            </a:r>
          </a:p>
          <a:p>
            <a:r>
              <a:rPr lang="en-US" sz="1600" b="1" dirty="0">
                <a:solidFill>
                  <a:schemeClr val="bg1"/>
                </a:solidFill>
              </a:rPr>
              <a:t>How to guide </a:t>
            </a:r>
          </a:p>
          <a:p>
            <a:r>
              <a:rPr lang="en-US" sz="1600" b="1" dirty="0">
                <a:solidFill>
                  <a:schemeClr val="bg1"/>
                </a:solidFill>
              </a:rPr>
              <a:t>For  teachers   </a:t>
            </a:r>
          </a:p>
        </p:txBody>
      </p:sp>
      <p:grpSp>
        <p:nvGrpSpPr>
          <p:cNvPr id="7" name="Group 6">
            <a:extLst>
              <a:ext uri="{FF2B5EF4-FFF2-40B4-BE49-F238E27FC236}">
                <a16:creationId xmlns:a16="http://schemas.microsoft.com/office/drawing/2014/main" id="{9D52309A-0875-9047-8276-453750E821B0}"/>
              </a:ext>
            </a:extLst>
          </p:cNvPr>
          <p:cNvGrpSpPr/>
          <p:nvPr/>
        </p:nvGrpSpPr>
        <p:grpSpPr>
          <a:xfrm>
            <a:off x="1548418" y="3220887"/>
            <a:ext cx="3516235" cy="2885105"/>
            <a:chOff x="960230" y="4988137"/>
            <a:chExt cx="5077614" cy="5771726"/>
          </a:xfrm>
        </p:grpSpPr>
        <p:pic>
          <p:nvPicPr>
            <p:cNvPr id="8" name="Image" descr="Image"/>
            <p:cNvPicPr>
              <a:picLocks noChangeAspect="1"/>
            </p:cNvPicPr>
            <p:nvPr/>
          </p:nvPicPr>
          <p:blipFill>
            <a:blip r:embed="rId3"/>
            <a:stretch>
              <a:fillRect/>
            </a:stretch>
          </p:blipFill>
          <p:spPr>
            <a:xfrm>
              <a:off x="960230" y="4988137"/>
              <a:ext cx="5077614" cy="4954358"/>
            </a:xfrm>
            <a:prstGeom prst="rect">
              <a:avLst/>
            </a:prstGeom>
            <a:ln w="12700">
              <a:miter lim="400000"/>
            </a:ln>
          </p:spPr>
        </p:pic>
        <p:pic>
          <p:nvPicPr>
            <p:cNvPr id="9" name="Image" descr="Image"/>
            <p:cNvPicPr>
              <a:picLocks noChangeAspect="1"/>
            </p:cNvPicPr>
            <p:nvPr/>
          </p:nvPicPr>
          <p:blipFill>
            <a:blip r:embed="rId4"/>
            <a:stretch>
              <a:fillRect/>
            </a:stretch>
          </p:blipFill>
          <p:spPr>
            <a:xfrm>
              <a:off x="1321423" y="9636003"/>
              <a:ext cx="1151819" cy="1123860"/>
            </a:xfrm>
            <a:prstGeom prst="rect">
              <a:avLst/>
            </a:prstGeom>
            <a:ln w="12700">
              <a:miter lim="400000"/>
            </a:ln>
          </p:spPr>
        </p:pic>
      </p:grpSp>
    </p:spTree>
    <p:extLst>
      <p:ext uri="{BB962C8B-B14F-4D97-AF65-F5344CB8AC3E}">
        <p14:creationId xmlns:p14="http://schemas.microsoft.com/office/powerpoint/2010/main" val="11082305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your role  as a teacher in responding  to covid19 </a:t>
            </a:r>
          </a:p>
        </p:txBody>
      </p:sp>
      <p:sp>
        <p:nvSpPr>
          <p:cNvPr id="3" name="Content Placeholder 2"/>
          <p:cNvSpPr>
            <a:spLocks noGrp="1"/>
          </p:cNvSpPr>
          <p:nvPr>
            <p:ph idx="1"/>
          </p:nvPr>
        </p:nvSpPr>
        <p:spPr>
          <a:solidFill>
            <a:srgbClr val="FFC000"/>
          </a:solidFill>
        </p:spPr>
        <p:txBody>
          <a:bodyPr>
            <a:normAutofit/>
          </a:bodyPr>
          <a:lstStyle/>
          <a:p>
            <a:pPr marL="0" indent="0" algn="ctr">
              <a:buNone/>
            </a:pPr>
            <a:r>
              <a:rPr lang="en-ZA" sz="2400" b="1" dirty="0"/>
              <a:t>ACTIVITY: 1.1</a:t>
            </a:r>
            <a:endParaRPr lang="en-ZA" sz="2400" dirty="0"/>
          </a:p>
          <a:p>
            <a:pPr marL="0" indent="0">
              <a:buNone/>
            </a:pPr>
            <a:r>
              <a:rPr lang="en-ZA" sz="2400" dirty="0"/>
              <a:t>Quickly jot down the role you have to play in responding to COVID-19 as a teacher in the context of your community where you are teaching!</a:t>
            </a:r>
          </a:p>
          <a:p>
            <a:pPr marL="0" indent="0">
              <a:buNone/>
            </a:pPr>
            <a:endParaRPr lang="en-ZA" sz="24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10</a:t>
            </a:fld>
            <a:endParaRPr lang="en-ZA" dirty="0">
              <a:solidFill>
                <a:srgbClr val="ED8428"/>
              </a:solidFill>
            </a:endParaRPr>
          </a:p>
        </p:txBody>
      </p:sp>
    </p:spTree>
    <p:extLst>
      <p:ext uri="{BB962C8B-B14F-4D97-AF65-F5344CB8AC3E}">
        <p14:creationId xmlns:p14="http://schemas.microsoft.com/office/powerpoint/2010/main" val="2571077316"/>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YOUR ROLE  AS A TEACHER IN RESPONDING TO COVID-19 </a:t>
            </a:r>
          </a:p>
        </p:txBody>
      </p:sp>
      <p:sp>
        <p:nvSpPr>
          <p:cNvPr id="3" name="Content Placeholder 2"/>
          <p:cNvSpPr>
            <a:spLocks noGrp="1"/>
          </p:cNvSpPr>
          <p:nvPr>
            <p:ph idx="1"/>
          </p:nvPr>
        </p:nvSpPr>
        <p:spPr>
          <a:xfrm>
            <a:off x="286602" y="2052986"/>
            <a:ext cx="11463022" cy="4480128"/>
          </a:xfrm>
        </p:spPr>
        <p:txBody>
          <a:bodyPr>
            <a:noAutofit/>
          </a:bodyPr>
          <a:lstStyle/>
          <a:p>
            <a:pPr lvl="0"/>
            <a:r>
              <a:rPr lang="en-ZA" sz="2000" dirty="0"/>
              <a:t>Educate the  communities on COVID-19 prevention and  transmission </a:t>
            </a:r>
          </a:p>
          <a:p>
            <a:pPr lvl="0"/>
            <a:r>
              <a:rPr lang="en-ZA" sz="2000" dirty="0"/>
              <a:t>Support all  staff members on the COVID-19 crises </a:t>
            </a:r>
          </a:p>
          <a:p>
            <a:pPr lvl="0"/>
            <a:r>
              <a:rPr lang="en-ZA" sz="2000" dirty="0"/>
              <a:t>Ensure a safe learning environment: ensure social distancing </a:t>
            </a:r>
          </a:p>
          <a:p>
            <a:r>
              <a:rPr lang="en-ZA" sz="2000" dirty="0"/>
              <a:t>Discourage misconceptions about CoVID-19: Address  misconceptions and myths  about COVID-19 </a:t>
            </a:r>
          </a:p>
          <a:p>
            <a:pPr lvl="0"/>
            <a:r>
              <a:rPr lang="en-ZA" sz="2000" dirty="0"/>
              <a:t>Ensure that every child has access to learning</a:t>
            </a:r>
          </a:p>
          <a:p>
            <a:pPr lvl="0"/>
            <a:r>
              <a:rPr lang="en-ZA" sz="2000" dirty="0"/>
              <a:t>Identify  and support learners who have been affected by COVID-19</a:t>
            </a:r>
          </a:p>
          <a:p>
            <a:pPr lvl="0"/>
            <a:r>
              <a:rPr lang="en-ZA" sz="2000" dirty="0"/>
              <a:t>Share information on where support is available  for the community</a:t>
            </a:r>
          </a:p>
          <a:p>
            <a:pPr lvl="0"/>
            <a:r>
              <a:rPr lang="en-ZA" sz="2000" dirty="0"/>
              <a:t>Liaise  with Districts  and other  departments (Health, Welfare)  on COVID-19 issues </a:t>
            </a:r>
          </a:p>
          <a:p>
            <a:pPr lvl="0"/>
            <a:r>
              <a:rPr lang="en-ZA" sz="2000" dirty="0"/>
              <a:t>Train  and educate learners on the effective use of PPEs </a:t>
            </a:r>
          </a:p>
          <a:p>
            <a:r>
              <a:rPr lang="en-ZA" sz="2000" dirty="0"/>
              <a:t>Know the protocol on the identification of a case in school</a:t>
            </a:r>
          </a:p>
          <a:p>
            <a:r>
              <a:rPr lang="en-ZA" sz="2000" dirty="0"/>
              <a:t>Psychosocial Care  and manage  discrimination </a:t>
            </a:r>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11</a:t>
            </a:fld>
            <a:endParaRPr lang="en-ZA" dirty="0">
              <a:solidFill>
                <a:srgbClr val="ED8428"/>
              </a:solidFill>
            </a:endParaRPr>
          </a:p>
        </p:txBody>
      </p:sp>
    </p:spTree>
    <p:extLst>
      <p:ext uri="{BB962C8B-B14F-4D97-AF65-F5344CB8AC3E}">
        <p14:creationId xmlns:p14="http://schemas.microsoft.com/office/powerpoint/2010/main" val="3796855346"/>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Preparation and responding to Covid -19 when schools re-open </a:t>
            </a:r>
          </a:p>
        </p:txBody>
      </p:sp>
      <p:sp>
        <p:nvSpPr>
          <p:cNvPr id="3" name="Content Placeholder 2"/>
          <p:cNvSpPr>
            <a:spLocks noGrp="1"/>
          </p:cNvSpPr>
          <p:nvPr>
            <p:ph idx="1"/>
          </p:nvPr>
        </p:nvSpPr>
        <p:spPr/>
        <p:txBody>
          <a:bodyPr/>
          <a:lstStyle/>
          <a:p>
            <a:r>
              <a:rPr lang="en-ZA" dirty="0"/>
              <a:t>Every school should be prepared for COVID-19. The Basic Department of education has developed Standard operation procedures for schools for preparing and responding to COVID-19.</a:t>
            </a:r>
          </a:p>
          <a:p>
            <a:r>
              <a:rPr lang="en-ZA" dirty="0"/>
              <a:t> The UNICEF, WHO and International RED Cross have suggested the following key messages &amp; Actions for school stakeholders to prevent transmission of COVID-19 </a:t>
            </a: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12</a:t>
            </a:fld>
            <a:endParaRPr lang="en-ZA" dirty="0">
              <a:solidFill>
                <a:srgbClr val="ED8428"/>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41683394"/>
              </p:ext>
            </p:extLst>
          </p:nvPr>
        </p:nvGraphicFramePr>
        <p:xfrm>
          <a:off x="2770496" y="4217156"/>
          <a:ext cx="6660106" cy="2524838"/>
        </p:xfrm>
        <a:graphic>
          <a:graphicData uri="http://schemas.openxmlformats.org/drawingml/2006/table">
            <a:tbl>
              <a:tblPr firstRow="1" firstCol="1" bandRow="1">
                <a:tableStyleId>{5C22544A-7EE6-4342-B048-85BDC9FD1C3A}</a:tableStyleId>
              </a:tblPr>
              <a:tblGrid>
                <a:gridCol w="3330053">
                  <a:extLst>
                    <a:ext uri="{9D8B030D-6E8A-4147-A177-3AD203B41FA5}">
                      <a16:colId xmlns:a16="http://schemas.microsoft.com/office/drawing/2014/main" val="20000"/>
                    </a:ext>
                  </a:extLst>
                </a:gridCol>
                <a:gridCol w="3330053">
                  <a:extLst>
                    <a:ext uri="{9D8B030D-6E8A-4147-A177-3AD203B41FA5}">
                      <a16:colId xmlns:a16="http://schemas.microsoft.com/office/drawing/2014/main" val="20001"/>
                    </a:ext>
                  </a:extLst>
                </a:gridCol>
              </a:tblGrid>
              <a:tr h="311634">
                <a:tc>
                  <a:txBody>
                    <a:bodyPr/>
                    <a:lstStyle/>
                    <a:p>
                      <a:pPr marL="342900" lvl="0" indent="-342900">
                        <a:lnSpc>
                          <a:spcPct val="107000"/>
                        </a:lnSpc>
                        <a:spcAft>
                          <a:spcPts val="0"/>
                        </a:spcAft>
                        <a:buFont typeface="Symbol" panose="05050102010706020507" pitchFamily="18" charset="2"/>
                        <a:buChar char=""/>
                      </a:pPr>
                      <a:r>
                        <a:rPr lang="en-ZA" sz="1200" dirty="0">
                          <a:effectLst/>
                        </a:rPr>
                        <a:t>Basic Principles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ZA" sz="1200">
                          <a:effectLst/>
                        </a:rPr>
                        <a:t>Monitor school attendance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1634">
                <a:tc>
                  <a:txBody>
                    <a:bodyPr/>
                    <a:lstStyle/>
                    <a:p>
                      <a:pPr marL="342900" lvl="0" indent="-342900">
                        <a:lnSpc>
                          <a:spcPct val="107000"/>
                        </a:lnSpc>
                        <a:spcAft>
                          <a:spcPts val="0"/>
                        </a:spcAft>
                        <a:buFont typeface="Symbol" panose="05050102010706020507" pitchFamily="18" charset="2"/>
                        <a:buChar char=""/>
                      </a:pPr>
                      <a:r>
                        <a:rPr lang="en-ZA" sz="1200" dirty="0">
                          <a:effectLst/>
                        </a:rPr>
                        <a:t>Know the latest facts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ZA" sz="1200">
                          <a:effectLst/>
                        </a:rPr>
                        <a:t>Plan continuity  for learning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1634">
                <a:tc>
                  <a:txBody>
                    <a:bodyPr/>
                    <a:lstStyle/>
                    <a:p>
                      <a:pPr marL="342900" lvl="0" indent="-342900">
                        <a:lnSpc>
                          <a:spcPct val="107000"/>
                        </a:lnSpc>
                        <a:spcAft>
                          <a:spcPts val="0"/>
                        </a:spcAft>
                        <a:buFont typeface="Symbol" panose="05050102010706020507" pitchFamily="18" charset="2"/>
                        <a:buChar char=""/>
                      </a:pPr>
                      <a:r>
                        <a:rPr lang="en-ZA" sz="1200" dirty="0">
                          <a:effectLst/>
                        </a:rPr>
                        <a:t>Ensure safe school Operations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ZA" sz="1200">
                          <a:effectLst/>
                        </a:rPr>
                        <a:t>Implement target health education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9151">
                <a:tc>
                  <a:txBody>
                    <a:bodyPr/>
                    <a:lstStyle/>
                    <a:p>
                      <a:pPr marL="342900" lvl="0" indent="-342900">
                        <a:lnSpc>
                          <a:spcPct val="107000"/>
                        </a:lnSpc>
                        <a:spcAft>
                          <a:spcPts val="0"/>
                        </a:spcAft>
                        <a:buFont typeface="Symbol" panose="05050102010706020507" pitchFamily="18" charset="2"/>
                        <a:buChar char=""/>
                      </a:pPr>
                      <a:r>
                        <a:rPr lang="en-ZA" sz="1200" dirty="0">
                          <a:effectLst/>
                        </a:rPr>
                        <a:t>Establish procedures if learners or staff become unwell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ZA" sz="1200" dirty="0">
                          <a:effectLst/>
                        </a:rPr>
                        <a:t>Address Mental Health /Psychosocial support needs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1634">
                <a:tc>
                  <a:txBody>
                    <a:bodyPr/>
                    <a:lstStyle/>
                    <a:p>
                      <a:pPr marL="342900" lvl="0" indent="-342900">
                        <a:lnSpc>
                          <a:spcPct val="107000"/>
                        </a:lnSpc>
                        <a:spcAft>
                          <a:spcPts val="0"/>
                        </a:spcAft>
                        <a:buFont typeface="Symbol" panose="05050102010706020507" pitchFamily="18" charset="2"/>
                        <a:buChar char=""/>
                      </a:pPr>
                      <a:r>
                        <a:rPr lang="en-ZA" sz="1200">
                          <a:effectLst/>
                        </a:rPr>
                        <a:t>Promote information sharing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ZA" sz="1200" dirty="0">
                          <a:effectLst/>
                        </a:rPr>
                        <a:t>Support vulnerable populations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39151">
                <a:tc>
                  <a:txBody>
                    <a:bodyPr/>
                    <a:lstStyle/>
                    <a:p>
                      <a:pPr marL="342900" lvl="0" indent="-342900">
                        <a:lnSpc>
                          <a:spcPct val="107000"/>
                        </a:lnSpc>
                        <a:spcAft>
                          <a:spcPts val="0"/>
                        </a:spcAft>
                        <a:buFont typeface="Symbol" panose="05050102010706020507" pitchFamily="18" charset="2"/>
                        <a:buChar char=""/>
                      </a:pPr>
                      <a:r>
                        <a:rPr lang="en-ZA" sz="1200">
                          <a:effectLst/>
                        </a:rPr>
                        <a:t>Adopt school policies where appropriate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4698873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How should the school prepare and respond to  Covid - 19 </a:t>
            </a:r>
          </a:p>
        </p:txBody>
      </p:sp>
      <p:sp>
        <p:nvSpPr>
          <p:cNvPr id="3" name="Content Placeholder 2"/>
          <p:cNvSpPr>
            <a:spLocks noGrp="1"/>
          </p:cNvSpPr>
          <p:nvPr>
            <p:ph idx="1"/>
          </p:nvPr>
        </p:nvSpPr>
        <p:spPr>
          <a:solidFill>
            <a:srgbClr val="FFC000"/>
          </a:solidFill>
        </p:spPr>
        <p:txBody>
          <a:bodyPr>
            <a:normAutofit/>
          </a:bodyPr>
          <a:lstStyle/>
          <a:p>
            <a:pPr marL="0" indent="0" algn="ctr">
              <a:buNone/>
            </a:pPr>
            <a:r>
              <a:rPr lang="en-ZA" sz="2400" dirty="0"/>
              <a:t>ACTIVITY 1.2 </a:t>
            </a:r>
          </a:p>
          <a:p>
            <a:pPr marL="457200" lvl="0" indent="-457200">
              <a:buFont typeface="+mj-lt"/>
              <a:buAutoNum type="arabicPeriod"/>
            </a:pPr>
            <a:r>
              <a:rPr lang="en-ZA" sz="2400" dirty="0"/>
              <a:t>When Covid-19 case has entered the school?</a:t>
            </a:r>
          </a:p>
          <a:p>
            <a:pPr marL="457200" lvl="0" indent="-457200">
              <a:buFont typeface="+mj-lt"/>
              <a:buAutoNum type="arabicPeriod"/>
            </a:pPr>
            <a:r>
              <a:rPr lang="en-ZA" sz="2400" dirty="0"/>
              <a:t>When there is no community transmission?</a:t>
            </a:r>
          </a:p>
          <a:p>
            <a:pPr marL="457200" lvl="0" indent="-457200">
              <a:buFont typeface="+mj-lt"/>
              <a:buAutoNum type="arabicPeriod"/>
            </a:pPr>
            <a:r>
              <a:rPr lang="en-ZA" sz="2400" dirty="0"/>
              <a:t>When there is minimal to moderate community transmission?</a:t>
            </a:r>
          </a:p>
          <a:p>
            <a:pPr marL="457200" lvl="0" indent="-457200">
              <a:buFont typeface="+mj-lt"/>
              <a:buAutoNum type="arabicPeriod"/>
            </a:pPr>
            <a:r>
              <a:rPr lang="en-ZA" sz="2400" dirty="0"/>
              <a:t>When there is a substantial community transmission?</a:t>
            </a:r>
          </a:p>
          <a:p>
            <a:r>
              <a:rPr lang="en-ZA" sz="2400" i="1" dirty="0"/>
              <a:t>Follow up</a:t>
            </a:r>
            <a:r>
              <a:rPr lang="en-ZA" sz="2400" dirty="0"/>
              <a:t>: From the above questions can  your school  formulate a protocol  tree diagram on how the school must respond on the four scenarios (1-4)</a:t>
            </a:r>
          </a:p>
          <a:p>
            <a:pPr marL="0" indent="0">
              <a:buNone/>
            </a:pPr>
            <a:endParaRPr lang="en-ZA" sz="24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13</a:t>
            </a:fld>
            <a:endParaRPr lang="en-ZA" dirty="0">
              <a:solidFill>
                <a:srgbClr val="ED8428"/>
              </a:solidFill>
            </a:endParaRPr>
          </a:p>
        </p:txBody>
      </p:sp>
    </p:spTree>
    <p:extLst>
      <p:ext uri="{BB962C8B-B14F-4D97-AF65-F5344CB8AC3E}">
        <p14:creationId xmlns:p14="http://schemas.microsoft.com/office/powerpoint/2010/main" val="1899727991"/>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Preparation and responding to Covid -19 when schools re-open </a:t>
            </a:r>
          </a:p>
        </p:txBody>
      </p:sp>
      <p:sp>
        <p:nvSpPr>
          <p:cNvPr id="3" name="Content Placeholder 2"/>
          <p:cNvSpPr>
            <a:spLocks noGrp="1"/>
          </p:cNvSpPr>
          <p:nvPr>
            <p:ph idx="1"/>
          </p:nvPr>
        </p:nvSpPr>
        <p:spPr/>
        <p:txBody>
          <a:bodyPr>
            <a:normAutofit fontScale="77500" lnSpcReduction="20000"/>
          </a:bodyPr>
          <a:lstStyle/>
          <a:p>
            <a:pPr marL="342900" lvl="0" indent="-342900">
              <a:buFont typeface="+mj-lt"/>
              <a:buAutoNum type="arabicPeriod"/>
            </a:pPr>
            <a:r>
              <a:rPr lang="en-ZA" sz="1800" dirty="0"/>
              <a:t>Promote and demonstrate regular handwashing and positive hygiene behaviours and monitor their uptake. </a:t>
            </a:r>
          </a:p>
          <a:p>
            <a:pPr marL="460033" lvl="1" indent="-228600">
              <a:buFont typeface="+mj-lt"/>
              <a:buAutoNum type="alphaLcPeriod"/>
            </a:pPr>
            <a:r>
              <a:rPr lang="en-ZA" sz="1800" dirty="0"/>
              <a:t> </a:t>
            </a:r>
            <a:r>
              <a:rPr lang="en-ZA" sz="1900" dirty="0"/>
              <a:t>Ensure  soap  and safe water is available at age –appropriate hand washing stations </a:t>
            </a:r>
          </a:p>
          <a:p>
            <a:pPr marL="460033" lvl="1" indent="-228600">
              <a:buFont typeface="+mj-lt"/>
              <a:buAutoNum type="alphaLcPeriod"/>
            </a:pPr>
            <a:r>
              <a:rPr lang="en-ZA" sz="1900" dirty="0"/>
              <a:t>Encourage  frequent  and through washing of hands, using soap and water( for at least 20 seconds )</a:t>
            </a:r>
          </a:p>
          <a:p>
            <a:pPr marL="460033" lvl="1" indent="-228600">
              <a:buFont typeface="+mj-lt"/>
              <a:buAutoNum type="alphaLcPeriod"/>
            </a:pPr>
            <a:r>
              <a:rPr lang="en-ZA" sz="1900" dirty="0"/>
              <a:t>Place hand sanitisers  in toilets, corridors, classrooms, halls, administration block and near the entrance and exists points where possible </a:t>
            </a:r>
          </a:p>
          <a:p>
            <a:pPr marL="460033" lvl="1" indent="-228600">
              <a:buFont typeface="+mj-lt"/>
              <a:buAutoNum type="alphaLcPeriod"/>
            </a:pPr>
            <a:r>
              <a:rPr lang="en-ZA" sz="1900" dirty="0"/>
              <a:t>Ensure adequate, clean and separate  toilets or latrines  for girls  and boys</a:t>
            </a:r>
          </a:p>
          <a:p>
            <a:pPr marL="342900" lvl="0" indent="-342900">
              <a:buFont typeface="+mj-lt"/>
              <a:buAutoNum type="arabicPeriod"/>
            </a:pPr>
            <a:r>
              <a:rPr lang="en-ZA" sz="1900" dirty="0"/>
              <a:t>Clean and disinfect school buildings, classrooms and administration block.  Sanitisation of facilities  at least once a day, including  surfaces that are touched by many people  (railings, lunch tables, sports equipment, door and window handles,  teaching and learning aids, computers, lab  equipment, and other manipulatives for teaching and learning. </a:t>
            </a:r>
          </a:p>
          <a:p>
            <a:pPr marL="460033" lvl="1" indent="-228600">
              <a:buFont typeface="+mj-lt"/>
              <a:buAutoNum type="alphaLcPeriod"/>
            </a:pPr>
            <a:r>
              <a:rPr lang="en-ZA" sz="1900" dirty="0"/>
              <a:t>Use  sodium hydrochloric at 0.5% (equivalent 5000ppm)  for disinfecting  surfaces  and 70% ethyl alcohol  for cleaning of small  items, and ensure appropriate equipment for all cleaning staff</a:t>
            </a:r>
          </a:p>
          <a:p>
            <a:pPr marL="342900" lvl="0" indent="-342900">
              <a:buFont typeface="+mj-lt"/>
              <a:buAutoNum type="arabicPeriod"/>
            </a:pPr>
            <a:r>
              <a:rPr lang="en-ZA" sz="1900" dirty="0"/>
              <a:t>Increase airflow and ventilation where the climate allows (open windows, use are conditioning where available, etc.)</a:t>
            </a:r>
          </a:p>
          <a:p>
            <a:pPr marL="342900" lvl="0" indent="-342900">
              <a:buFont typeface="+mj-lt"/>
              <a:buAutoNum type="arabicPeriod"/>
            </a:pPr>
            <a:r>
              <a:rPr lang="en-ZA" sz="1900" dirty="0"/>
              <a:t>Post signs  and posters encouraging right hand and respiratory hygiene practices  hygiene practices</a:t>
            </a:r>
          </a:p>
          <a:p>
            <a:pPr marL="342900" lvl="0" indent="-342900">
              <a:buFont typeface="+mj-lt"/>
              <a:buAutoNum type="arabicPeriod"/>
            </a:pPr>
            <a:r>
              <a:rPr lang="en-ZA" sz="1900" dirty="0"/>
              <a:t>Ensure trash is removed daily and disposed of safely.</a:t>
            </a:r>
          </a:p>
          <a:p>
            <a:pPr marL="342900" lvl="0" indent="-342900">
              <a:buFont typeface="+mj-lt"/>
              <a:buAutoNum type="arabicPeriod"/>
            </a:pPr>
            <a:endParaRPr lang="en-ZA" sz="1400" dirty="0"/>
          </a:p>
          <a:p>
            <a:pPr marL="342900" lvl="0" indent="-342900">
              <a:buFont typeface="+mj-lt"/>
              <a:buAutoNum type="arabicPeriod"/>
            </a:pPr>
            <a:endParaRPr lang="en-ZA" sz="1400" dirty="0"/>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14</a:t>
            </a:fld>
            <a:endParaRPr lang="en-ZA" dirty="0">
              <a:solidFill>
                <a:srgbClr val="ED8428"/>
              </a:solidFill>
            </a:endParaRPr>
          </a:p>
        </p:txBody>
      </p:sp>
    </p:spTree>
    <p:extLst>
      <p:ext uri="{BB962C8B-B14F-4D97-AF65-F5344CB8AC3E}">
        <p14:creationId xmlns:p14="http://schemas.microsoft.com/office/powerpoint/2010/main" val="4223791235"/>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Preparation and responding to Covid -19 when schools re-open </a:t>
            </a:r>
          </a:p>
        </p:txBody>
      </p:sp>
      <p:sp>
        <p:nvSpPr>
          <p:cNvPr id="3" name="Content Placeholder 2"/>
          <p:cNvSpPr>
            <a:spLocks noGrp="1"/>
          </p:cNvSpPr>
          <p:nvPr>
            <p:ph idx="1"/>
          </p:nvPr>
        </p:nvSpPr>
        <p:spPr/>
        <p:txBody>
          <a:bodyPr/>
          <a:lstStyle/>
          <a:p>
            <a:r>
              <a:rPr lang="en-ZA" dirty="0"/>
              <a:t>:</a:t>
            </a:r>
          </a:p>
          <a:p>
            <a:endParaRPr lang="en-ZA" dirty="0"/>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15</a:t>
            </a:fld>
            <a:endParaRPr lang="en-ZA" dirty="0">
              <a:solidFill>
                <a:srgbClr val="ED8428"/>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701626244"/>
              </p:ext>
            </p:extLst>
          </p:nvPr>
        </p:nvGraphicFramePr>
        <p:xfrm>
          <a:off x="1357162" y="2059331"/>
          <a:ext cx="8422105" cy="4579535"/>
        </p:xfrm>
        <a:graphic>
          <a:graphicData uri="http://schemas.openxmlformats.org/drawingml/2006/table">
            <a:tbl>
              <a:tblPr firstRow="1" firstCol="1" bandRow="1">
                <a:tableStyleId>{5C22544A-7EE6-4342-B048-85BDC9FD1C3A}</a:tableStyleId>
              </a:tblPr>
              <a:tblGrid>
                <a:gridCol w="6954853">
                  <a:extLst>
                    <a:ext uri="{9D8B030D-6E8A-4147-A177-3AD203B41FA5}">
                      <a16:colId xmlns:a16="http://schemas.microsoft.com/office/drawing/2014/main" val="20000"/>
                    </a:ext>
                  </a:extLst>
                </a:gridCol>
                <a:gridCol w="689843">
                  <a:extLst>
                    <a:ext uri="{9D8B030D-6E8A-4147-A177-3AD203B41FA5}">
                      <a16:colId xmlns:a16="http://schemas.microsoft.com/office/drawing/2014/main" val="20001"/>
                    </a:ext>
                  </a:extLst>
                </a:gridCol>
                <a:gridCol w="777409">
                  <a:extLst>
                    <a:ext uri="{9D8B030D-6E8A-4147-A177-3AD203B41FA5}">
                      <a16:colId xmlns:a16="http://schemas.microsoft.com/office/drawing/2014/main" val="20002"/>
                    </a:ext>
                  </a:extLst>
                </a:gridCol>
              </a:tblGrid>
              <a:tr h="188825">
                <a:tc>
                  <a:txBody>
                    <a:bodyPr/>
                    <a:lstStyle/>
                    <a:p>
                      <a:pPr>
                        <a:lnSpc>
                          <a:spcPct val="107000"/>
                        </a:lnSpc>
                        <a:spcAft>
                          <a:spcPts val="0"/>
                        </a:spcAft>
                      </a:pPr>
                      <a:r>
                        <a:rPr lang="en-ZA" sz="2400" dirty="0">
                          <a:effectLst/>
                        </a:rPr>
                        <a:t>MEASURE  TO CHECK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a:effectLst/>
                        </a:rPr>
                        <a:t>Yes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No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98312">
                <a:tc>
                  <a:txBody>
                    <a:bodyPr/>
                    <a:lstStyle/>
                    <a:p>
                      <a:pPr>
                        <a:lnSpc>
                          <a:spcPct val="107000"/>
                        </a:lnSpc>
                        <a:spcAft>
                          <a:spcPts val="0"/>
                        </a:spcAft>
                      </a:pPr>
                      <a:r>
                        <a:rPr lang="en-ZA" sz="1400" dirty="0">
                          <a:effectLst/>
                        </a:rPr>
                        <a:t>Put  systems in place before  school opens </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98312">
                <a:tc>
                  <a:txBody>
                    <a:bodyPr/>
                    <a:lstStyle/>
                    <a:p>
                      <a:pPr>
                        <a:lnSpc>
                          <a:spcPct val="107000"/>
                        </a:lnSpc>
                        <a:spcAft>
                          <a:spcPts val="0"/>
                        </a:spcAft>
                      </a:pPr>
                      <a:r>
                        <a:rPr lang="en-ZA" sz="1400" dirty="0">
                          <a:effectLst/>
                        </a:rPr>
                        <a:t>Do  you have enough number of staff  to fit the ratio of learner  to a teacher  as per </a:t>
                      </a:r>
                      <a:r>
                        <a:rPr lang="en-ZA" sz="1400" dirty="0" err="1">
                          <a:effectLst/>
                        </a:rPr>
                        <a:t>Covid</a:t>
                      </a:r>
                      <a:r>
                        <a:rPr lang="en-ZA" sz="1400" dirty="0">
                          <a:effectLst/>
                        </a:rPr>
                        <a:t> -19 requirements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98312">
                <a:tc>
                  <a:txBody>
                    <a:bodyPr/>
                    <a:lstStyle/>
                    <a:p>
                      <a:pPr>
                        <a:lnSpc>
                          <a:spcPct val="107000"/>
                        </a:lnSpc>
                        <a:spcAft>
                          <a:spcPts val="0"/>
                        </a:spcAft>
                      </a:pPr>
                      <a:r>
                        <a:rPr lang="en-ZA" sz="1400" dirty="0">
                          <a:effectLst/>
                        </a:rPr>
                        <a:t>Have  you identify the parts the school will use  and not use so that you can clean the parts that will be used thoroughly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98312">
                <a:tc>
                  <a:txBody>
                    <a:bodyPr/>
                    <a:lstStyle/>
                    <a:p>
                      <a:pPr>
                        <a:lnSpc>
                          <a:spcPct val="107000"/>
                        </a:lnSpc>
                        <a:spcAft>
                          <a:spcPts val="0"/>
                        </a:spcAft>
                      </a:pPr>
                      <a:r>
                        <a:rPr lang="en-ZA" sz="1400" dirty="0">
                          <a:effectLst/>
                        </a:rPr>
                        <a:t>Which activities  you are going to stagger to promote safety: pick up time  for learners; Mealtimes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8312">
                <a:tc>
                  <a:txBody>
                    <a:bodyPr/>
                    <a:lstStyle/>
                    <a:p>
                      <a:pPr>
                        <a:lnSpc>
                          <a:spcPct val="107000"/>
                        </a:lnSpc>
                        <a:spcAft>
                          <a:spcPts val="0"/>
                        </a:spcAft>
                      </a:pPr>
                      <a:r>
                        <a:rPr lang="en-ZA" sz="1400" dirty="0">
                          <a:effectLst/>
                        </a:rPr>
                        <a:t>Do  you  have a sick room  to isolate  learners who present symptoms of Covid-19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98312">
                <a:tc>
                  <a:txBody>
                    <a:bodyPr/>
                    <a:lstStyle/>
                    <a:p>
                      <a:pPr>
                        <a:lnSpc>
                          <a:spcPct val="107000"/>
                        </a:lnSpc>
                        <a:spcAft>
                          <a:spcPts val="0"/>
                        </a:spcAft>
                      </a:pPr>
                      <a:r>
                        <a:rPr lang="en-ZA" sz="1400" dirty="0">
                          <a:effectLst/>
                        </a:rPr>
                        <a:t>Do  you have  contact details  for parents or social welfare workers  for vulnerable learners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98312">
                <a:tc>
                  <a:txBody>
                    <a:bodyPr/>
                    <a:lstStyle/>
                    <a:p>
                      <a:pPr>
                        <a:lnSpc>
                          <a:spcPct val="107000"/>
                        </a:lnSpc>
                        <a:spcAft>
                          <a:spcPts val="0"/>
                        </a:spcAft>
                      </a:pPr>
                      <a:r>
                        <a:rPr lang="en-ZA" sz="1400" dirty="0">
                          <a:effectLst/>
                        </a:rPr>
                        <a:t>Do you have a contact of a health worker in the local clinic</a:t>
                      </a:r>
                    </a:p>
                    <a:p>
                      <a:pPr>
                        <a:lnSpc>
                          <a:spcPct val="107000"/>
                        </a:lnSpc>
                        <a:spcAft>
                          <a:spcPts val="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10" name="Rectangle 2"/>
          <p:cNvSpPr>
            <a:spLocks noChangeArrowheads="1"/>
          </p:cNvSpPr>
          <p:nvPr/>
        </p:nvSpPr>
        <p:spPr bwMode="auto">
          <a:xfrm>
            <a:off x="3170617" y="42726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105571592"/>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9225" y="630709"/>
            <a:ext cx="11029615" cy="1497507"/>
          </a:xfrm>
        </p:spPr>
        <p:txBody>
          <a:bodyPr/>
          <a:lstStyle/>
          <a:p>
            <a:r>
              <a:rPr lang="en-ZA" b="1" dirty="0"/>
              <a:t>SESSION 2  </a:t>
            </a:r>
          </a:p>
        </p:txBody>
      </p:sp>
      <p:sp>
        <p:nvSpPr>
          <p:cNvPr id="8" name="Text Placeholder 7"/>
          <p:cNvSpPr>
            <a:spLocks noGrp="1"/>
          </p:cNvSpPr>
          <p:nvPr>
            <p:ph type="body" idx="1"/>
          </p:nvPr>
        </p:nvSpPr>
        <p:spPr>
          <a:xfrm>
            <a:off x="446534" y="2707025"/>
            <a:ext cx="11029615" cy="600556"/>
          </a:xfrm>
        </p:spPr>
        <p:txBody>
          <a:bodyPr>
            <a:normAutofit/>
          </a:bodyPr>
          <a:lstStyle/>
          <a:p>
            <a:r>
              <a:rPr lang="en-ZA" sz="1800" dirty="0"/>
              <a:t>Prevention: safe practices at school and in the community at large </a:t>
            </a:r>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16</a:t>
            </a:fld>
            <a:endParaRPr lang="en-ZA" dirty="0">
              <a:solidFill>
                <a:srgbClr val="ED8428"/>
              </a:solidFill>
            </a:endParaRPr>
          </a:p>
        </p:txBody>
      </p:sp>
    </p:spTree>
    <p:extLst>
      <p:ext uri="{BB962C8B-B14F-4D97-AF65-F5344CB8AC3E}">
        <p14:creationId xmlns:p14="http://schemas.microsoft.com/office/powerpoint/2010/main" val="3391683455"/>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LET US UNDERSTAND ABOUT COVID-19  </a:t>
            </a:r>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17</a:t>
            </a:fld>
            <a:endParaRPr lang="en-ZA" dirty="0">
              <a:solidFill>
                <a:srgbClr val="ED8428"/>
              </a:solidFill>
            </a:endParaRPr>
          </a:p>
        </p:txBody>
      </p:sp>
      <p:grpSp>
        <p:nvGrpSpPr>
          <p:cNvPr id="9" name="Group"/>
          <p:cNvGrpSpPr/>
          <p:nvPr/>
        </p:nvGrpSpPr>
        <p:grpSpPr>
          <a:xfrm>
            <a:off x="1161072" y="2032899"/>
            <a:ext cx="8136034" cy="3691831"/>
            <a:chOff x="339359" y="-295313"/>
            <a:chExt cx="8136032" cy="3691829"/>
          </a:xfrm>
        </p:grpSpPr>
        <p:pic>
          <p:nvPicPr>
            <p:cNvPr id="10"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2183" y="629467"/>
              <a:ext cx="2835886" cy="2767049"/>
            </a:xfrm>
            <a:prstGeom prst="rect">
              <a:avLst/>
            </a:prstGeom>
            <a:ln w="12700" cap="flat">
              <a:noFill/>
              <a:miter lim="400000"/>
            </a:ln>
            <a:effectLst>
              <a:outerShdw dist="25400" dir="5400000" rotWithShape="0">
                <a:srgbClr val="000000"/>
              </a:outerShdw>
            </a:effectLst>
          </p:spPr>
        </p:pic>
        <p:sp>
          <p:nvSpPr>
            <p:cNvPr id="11" name="Rounded Rectangle"/>
            <p:cNvSpPr/>
            <p:nvPr/>
          </p:nvSpPr>
          <p:spPr>
            <a:xfrm>
              <a:off x="339359" y="-295313"/>
              <a:ext cx="8136032" cy="199339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2" name="COVID-19 is…"/>
            <p:cNvSpPr txBox="1"/>
            <p:nvPr/>
          </p:nvSpPr>
          <p:spPr>
            <a:xfrm>
              <a:off x="534100" y="348998"/>
              <a:ext cx="7227938" cy="1349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COVID-19 is</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Coronavirus Disease-2019</a:t>
              </a:r>
            </a:p>
          </p:txBody>
        </p:sp>
      </p:grpSp>
    </p:spTree>
    <p:extLst>
      <p:ext uri="{BB962C8B-B14F-4D97-AF65-F5344CB8AC3E}">
        <p14:creationId xmlns:p14="http://schemas.microsoft.com/office/powerpoint/2010/main" val="41937268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ppt_h*1.125000"/>
                                          </p:val>
                                        </p:tav>
                                        <p:tav tm="100000">
                                          <p:val>
                                            <p:strVal val="#ppt_y"/>
                                          </p:val>
                                        </p:tav>
                                      </p:tavLst>
                                    </p:anim>
                                    <p:animEffect transition="in" filter="wipe(up)">
                                      <p:cBhvr>
                                        <p:cTn id="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WHAT ARE THE COMMON SYMPTOMS OF COVID -19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41240233"/>
              </p:ext>
            </p:extLst>
          </p:nvPr>
        </p:nvGraphicFramePr>
        <p:xfrm>
          <a:off x="1405718" y="1976255"/>
          <a:ext cx="8243248" cy="5154720"/>
        </p:xfrm>
        <a:graphic>
          <a:graphicData uri="http://schemas.openxmlformats.org/drawingml/2006/table">
            <a:tbl>
              <a:tblPr firstRow="1" firstCol="1" bandRow="1">
                <a:tableStyleId>{5C22544A-7EE6-4342-B048-85BDC9FD1C3A}</a:tableStyleId>
              </a:tblPr>
              <a:tblGrid>
                <a:gridCol w="4121624">
                  <a:extLst>
                    <a:ext uri="{9D8B030D-6E8A-4147-A177-3AD203B41FA5}">
                      <a16:colId xmlns:a16="http://schemas.microsoft.com/office/drawing/2014/main" val="20000"/>
                    </a:ext>
                  </a:extLst>
                </a:gridCol>
                <a:gridCol w="4121624">
                  <a:extLst>
                    <a:ext uri="{9D8B030D-6E8A-4147-A177-3AD203B41FA5}">
                      <a16:colId xmlns:a16="http://schemas.microsoft.com/office/drawing/2014/main" val="20001"/>
                    </a:ext>
                  </a:extLst>
                </a:gridCol>
              </a:tblGrid>
              <a:tr h="259346">
                <a:tc>
                  <a:txBody>
                    <a:bodyPr/>
                    <a:lstStyle/>
                    <a:p>
                      <a:pPr>
                        <a:lnSpc>
                          <a:spcPct val="107000"/>
                        </a:lnSpc>
                        <a:spcAft>
                          <a:spcPts val="0"/>
                        </a:spcAft>
                      </a:pPr>
                      <a:r>
                        <a:rPr lang="en-ZA" sz="1600" dirty="0">
                          <a:effectLst/>
                        </a:rPr>
                        <a:t>Common symptoms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a:effectLst/>
                        </a:rPr>
                        <a:t>Other  symptoms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893798">
                <a:tc>
                  <a:txBody>
                    <a:bodyPr/>
                    <a:lstStyle/>
                    <a:p>
                      <a:pPr>
                        <a:lnSpc>
                          <a:spcPct val="107000"/>
                        </a:lnSpc>
                        <a:spcAft>
                          <a:spcPts val="0"/>
                        </a:spcAft>
                      </a:pPr>
                      <a:r>
                        <a:rPr lang="en-ZA" sz="1600" dirty="0">
                          <a:effectLst/>
                        </a:rPr>
                        <a:t>Fever :</a:t>
                      </a:r>
                      <a:r>
                        <a:rPr lang="en-ZA" sz="1600" baseline="0" dirty="0">
                          <a:effectLst/>
                        </a:rPr>
                        <a:t> </a:t>
                      </a:r>
                      <a:r>
                        <a:rPr lang="en-ZA" sz="1286" b="0" i="0" kern="1200" dirty="0">
                          <a:solidFill>
                            <a:schemeClr val="lt1"/>
                          </a:solidFill>
                          <a:effectLst/>
                          <a:latin typeface="+mn-lt"/>
                          <a:ea typeface="+mn-ea"/>
                          <a:cs typeface="+mn-cs"/>
                        </a:rPr>
                        <a:t>where your temperature is above 37.8C</a:t>
                      </a:r>
                    </a:p>
                    <a:p>
                      <a:pPr>
                        <a:lnSpc>
                          <a:spcPct val="107000"/>
                        </a:lnSpc>
                        <a:spcAft>
                          <a:spcPts val="0"/>
                        </a:spcAft>
                      </a:pPr>
                      <a:r>
                        <a:rPr lang="en-ZA" sz="1600" dirty="0">
                          <a:effectLst/>
                        </a:rPr>
                        <a:t>Tiredness </a:t>
                      </a:r>
                    </a:p>
                    <a:p>
                      <a:pPr>
                        <a:lnSpc>
                          <a:spcPct val="107000"/>
                        </a:lnSpc>
                        <a:spcAft>
                          <a:spcPts val="0"/>
                        </a:spcAft>
                      </a:pPr>
                      <a:r>
                        <a:rPr lang="en-ZA" sz="1600" dirty="0">
                          <a:effectLst/>
                        </a:rPr>
                        <a:t>Continuous Dry Cough </a:t>
                      </a:r>
                    </a:p>
                    <a:p>
                      <a:pPr>
                        <a:lnSpc>
                          <a:spcPct val="107000"/>
                        </a:lnSpc>
                        <a:spcAft>
                          <a:spcPts val="0"/>
                        </a:spcAft>
                      </a:pPr>
                      <a:r>
                        <a:rPr lang="en-ZA" sz="1600" dirty="0">
                          <a:effectLst/>
                        </a:rPr>
                        <a:t>Sore Throat</a:t>
                      </a:r>
                    </a:p>
                    <a:p>
                      <a:pPr>
                        <a:lnSpc>
                          <a:spcPct val="107000"/>
                        </a:lnSpc>
                        <a:spcAft>
                          <a:spcPts val="0"/>
                        </a:spcAft>
                      </a:pPr>
                      <a:r>
                        <a:rPr lang="en-ZA" sz="1600" dirty="0">
                          <a:effectLst/>
                        </a:rPr>
                        <a:t>Difficulty in breathing</a:t>
                      </a:r>
                    </a:p>
                    <a:p>
                      <a:pPr marL="0" marR="0" lvl="0" indent="0" algn="l" defTabSz="326578" rtl="0" eaLnBrk="1" fontAlgn="auto" latinLnBrk="0" hangingPunct="1">
                        <a:lnSpc>
                          <a:spcPct val="107000"/>
                        </a:lnSpc>
                        <a:spcBef>
                          <a:spcPts val="0"/>
                        </a:spcBef>
                        <a:spcAft>
                          <a:spcPts val="0"/>
                        </a:spcAft>
                        <a:buClrTx/>
                        <a:buSzTx/>
                        <a:buFontTx/>
                        <a:buNone/>
                        <a:tabLst/>
                        <a:defRPr/>
                      </a:pPr>
                      <a:r>
                        <a:rPr lang="en-ZA" sz="1600" dirty="0">
                          <a:effectLst/>
                        </a:rPr>
                        <a:t>Loss of taste or smell</a:t>
                      </a:r>
                    </a:p>
                    <a:p>
                      <a:pPr>
                        <a:lnSpc>
                          <a:spcPct val="107000"/>
                        </a:lnSpc>
                        <a:spcAft>
                          <a:spcPts val="0"/>
                        </a:spcAft>
                      </a:pPr>
                      <a:r>
                        <a:rPr lang="en-ZA" sz="1600" baseline="0" dirty="0">
                          <a:effectLst/>
                        </a:rPr>
                        <a:t> </a:t>
                      </a:r>
                      <a:endParaRPr lang="en-ZA" sz="1600" dirty="0">
                        <a:effectLst/>
                      </a:endParaRPr>
                    </a:p>
                    <a:p>
                      <a:pPr>
                        <a:lnSpc>
                          <a:spcPct val="107000"/>
                        </a:lnSpc>
                        <a:spcAft>
                          <a:spcPts val="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dirty="0">
                          <a:effectLst/>
                        </a:rPr>
                        <a:t>Nasal congestion</a:t>
                      </a:r>
                    </a:p>
                    <a:p>
                      <a:pPr>
                        <a:lnSpc>
                          <a:spcPct val="107000"/>
                        </a:lnSpc>
                        <a:spcAft>
                          <a:spcPts val="0"/>
                        </a:spcAft>
                      </a:pPr>
                      <a:r>
                        <a:rPr lang="en-ZA" sz="1600" dirty="0">
                          <a:effectLst/>
                        </a:rPr>
                        <a:t>Headache</a:t>
                      </a:r>
                    </a:p>
                    <a:p>
                      <a:pPr>
                        <a:lnSpc>
                          <a:spcPct val="107000"/>
                        </a:lnSpc>
                        <a:spcAft>
                          <a:spcPts val="0"/>
                        </a:spcAft>
                      </a:pPr>
                      <a:r>
                        <a:rPr lang="en-ZA" sz="1600" dirty="0">
                          <a:effectLst/>
                        </a:rPr>
                        <a:t>Conjunctivitis </a:t>
                      </a:r>
                    </a:p>
                    <a:p>
                      <a:pPr>
                        <a:lnSpc>
                          <a:spcPct val="107000"/>
                        </a:lnSpc>
                        <a:spcAft>
                          <a:spcPts val="0"/>
                        </a:spcAft>
                      </a:pPr>
                      <a:r>
                        <a:rPr lang="en-ZA" sz="1600" dirty="0">
                          <a:effectLst/>
                        </a:rPr>
                        <a:t>Loss of taste or smell</a:t>
                      </a:r>
                    </a:p>
                    <a:p>
                      <a:pPr>
                        <a:lnSpc>
                          <a:spcPct val="107000"/>
                        </a:lnSpc>
                        <a:spcAft>
                          <a:spcPts val="0"/>
                        </a:spcAft>
                      </a:pPr>
                      <a:r>
                        <a:rPr lang="en-ZA" sz="1600" dirty="0">
                          <a:effectLst/>
                        </a:rPr>
                        <a:t>Skin rash</a:t>
                      </a:r>
                    </a:p>
                    <a:p>
                      <a:pPr>
                        <a:lnSpc>
                          <a:spcPct val="107000"/>
                        </a:lnSpc>
                        <a:spcAft>
                          <a:spcPts val="0"/>
                        </a:spcAft>
                      </a:pPr>
                      <a:r>
                        <a:rPr lang="en-ZA" sz="1600" dirty="0">
                          <a:effectLst/>
                        </a:rPr>
                        <a:t>Discoloration of fingers or nails </a:t>
                      </a:r>
                    </a:p>
                    <a:p>
                      <a:pPr>
                        <a:lnSpc>
                          <a:spcPct val="107000"/>
                        </a:lnSpc>
                        <a:spcAft>
                          <a:spcPts val="0"/>
                        </a:spcAft>
                      </a:pPr>
                      <a:r>
                        <a:rPr lang="en-ZA" sz="1600" dirty="0">
                          <a:effectLst/>
                        </a:rPr>
                        <a:t>Diarrhoea </a:t>
                      </a:r>
                    </a:p>
                    <a:p>
                      <a:pPr>
                        <a:lnSpc>
                          <a:spcPct val="107000"/>
                        </a:lnSpc>
                        <a:spcAft>
                          <a:spcPts val="0"/>
                        </a:spcAft>
                      </a:pPr>
                      <a:r>
                        <a:rPr lang="en-ZA" sz="1600" dirty="0">
                          <a:effectLst/>
                        </a:rPr>
                        <a:t>Chest pains </a:t>
                      </a:r>
                    </a:p>
                    <a:p>
                      <a:pPr>
                        <a:lnSpc>
                          <a:spcPct val="107000"/>
                        </a:lnSpc>
                        <a:spcAft>
                          <a:spcPts val="0"/>
                        </a:spcAft>
                      </a:pPr>
                      <a:r>
                        <a:rPr lang="en-ZA" sz="1600" dirty="0">
                          <a:effectLst/>
                        </a:rPr>
                        <a:t>Blood clotting</a:t>
                      </a:r>
                    </a:p>
                    <a:p>
                      <a:pPr>
                        <a:lnSpc>
                          <a:spcPct val="107000"/>
                        </a:lnSpc>
                        <a:spcAft>
                          <a:spcPts val="0"/>
                        </a:spcAft>
                      </a:pPr>
                      <a:r>
                        <a:rPr lang="en-ZA" sz="1600" dirty="0">
                          <a:effectLst/>
                        </a:rPr>
                        <a:t>Brain  dysfunction , bleeding clotting, strokes , dizziness delirium and hallucinations </a:t>
                      </a:r>
                    </a:p>
                    <a:p>
                      <a:pPr>
                        <a:lnSpc>
                          <a:spcPct val="107000"/>
                        </a:lnSpc>
                        <a:spcAft>
                          <a:spcPts val="0"/>
                        </a:spcAft>
                      </a:pPr>
                      <a:r>
                        <a:rPr lang="en-ZA" sz="1600" dirty="0">
                          <a:effectLst/>
                        </a:rPr>
                        <a:t>Eyes  red puffy  pink eye</a:t>
                      </a:r>
                    </a:p>
                    <a:p>
                      <a:pPr>
                        <a:lnSpc>
                          <a:spcPct val="107000"/>
                        </a:lnSpc>
                        <a:spcAft>
                          <a:spcPts val="0"/>
                        </a:spcAft>
                      </a:pPr>
                      <a:r>
                        <a:rPr lang="en-ZA" sz="1600" dirty="0">
                          <a:effectLst/>
                        </a:rPr>
                        <a:t>Gastrointestinal tract issues</a:t>
                      </a:r>
                    </a:p>
                    <a:p>
                      <a:pPr>
                        <a:lnSpc>
                          <a:spcPct val="107000"/>
                        </a:lnSpc>
                        <a:spcAft>
                          <a:spcPts val="0"/>
                        </a:spcAft>
                      </a:pPr>
                      <a:r>
                        <a:rPr lang="en-ZA" sz="1600" dirty="0">
                          <a:effectLst/>
                        </a:rPr>
                        <a:t>Guillain-Barre syndrome etc. </a:t>
                      </a:r>
                    </a:p>
                    <a:p>
                      <a:pPr>
                        <a:lnSpc>
                          <a:spcPct val="107000"/>
                        </a:lnSpc>
                        <a:spcAft>
                          <a:spcPts val="0"/>
                        </a:spcAft>
                      </a:pPr>
                      <a:r>
                        <a:rPr lang="en-ZA" sz="1600" dirty="0">
                          <a:effectLst/>
                        </a:rPr>
                        <a:t>Heart complications such irregular beats, heart failure and cardiac arrest </a:t>
                      </a:r>
                    </a:p>
                    <a:p>
                      <a:pPr>
                        <a:lnSpc>
                          <a:spcPct val="107000"/>
                        </a:lnSpc>
                        <a:spcAft>
                          <a:spcPts val="0"/>
                        </a:spcAft>
                      </a:pPr>
                      <a:r>
                        <a:rPr lang="en-ZA" sz="1600" dirty="0">
                          <a:effectLst/>
                        </a:rPr>
                        <a:t>Kidney complications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5" name="Slide Number Placeholder 4"/>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18</a:t>
            </a:fld>
            <a:endParaRPr lang="en-ZA" dirty="0">
              <a:solidFill>
                <a:srgbClr val="ED8428"/>
              </a:solidFill>
            </a:endParaRPr>
          </a:p>
        </p:txBody>
      </p:sp>
    </p:spTree>
    <p:extLst>
      <p:ext uri="{BB962C8B-B14F-4D97-AF65-F5344CB8AC3E}">
        <p14:creationId xmlns:p14="http://schemas.microsoft.com/office/powerpoint/2010/main" val="2404584085"/>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D756ED-638C-0142-BC1C-28A512A492E5}"/>
              </a:ext>
            </a:extLst>
          </p:cNvPr>
          <p:cNvGrpSpPr/>
          <p:nvPr/>
        </p:nvGrpSpPr>
        <p:grpSpPr>
          <a:xfrm>
            <a:off x="395840" y="891536"/>
            <a:ext cx="5106376" cy="648984"/>
            <a:chOff x="7085624" y="359990"/>
            <a:chExt cx="10212752" cy="1297967"/>
          </a:xfrm>
        </p:grpSpPr>
        <p:sp>
          <p:nvSpPr>
            <p:cNvPr id="299" name="Rounded Rectangle"/>
            <p:cNvSpPr/>
            <p:nvPr/>
          </p:nvSpPr>
          <p:spPr>
            <a:xfrm>
              <a:off x="7085624" y="359990"/>
              <a:ext cx="10212752" cy="1297967"/>
            </a:xfrm>
            <a:prstGeom prst="roundRect">
              <a:avLst>
                <a:gd name="adj" fmla="val 14677"/>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Gill Sans SemiBold"/>
                </a:defRPr>
              </a:pPr>
              <a:endParaRPr sz="1600" dirty="0">
                <a:latin typeface="Arial" panose="020B0604020202020204" pitchFamily="34" charset="0"/>
                <a:cs typeface="Arial" panose="020B0604020202020204" pitchFamily="34" charset="0"/>
              </a:endParaRPr>
            </a:p>
          </p:txBody>
        </p:sp>
        <p:sp>
          <p:nvSpPr>
            <p:cNvPr id="300" name="WHAT ARE WE GOING TO LEARN?"/>
            <p:cNvSpPr txBox="1"/>
            <p:nvPr/>
          </p:nvSpPr>
          <p:spPr>
            <a:xfrm>
              <a:off x="7901564" y="572958"/>
              <a:ext cx="8567730" cy="872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000">
                  <a:solidFill>
                    <a:srgbClr val="002135"/>
                  </a:solidFill>
                </a:defRPr>
              </a:lvl1pPr>
            </a:lstStyle>
            <a:p>
              <a:r>
                <a:rPr sz="2500" dirty="0">
                  <a:latin typeface="Arial" panose="020B0604020202020204" pitchFamily="34" charset="0"/>
                  <a:cs typeface="Arial" panose="020B0604020202020204" pitchFamily="34" charset="0"/>
                </a:rPr>
                <a:t>MODES OF TRANSMISSION</a:t>
              </a:r>
            </a:p>
          </p:txBody>
        </p:sp>
      </p:grpSp>
      <p:grpSp>
        <p:nvGrpSpPr>
          <p:cNvPr id="304" name="Group"/>
          <p:cNvGrpSpPr/>
          <p:nvPr/>
        </p:nvGrpSpPr>
        <p:grpSpPr>
          <a:xfrm>
            <a:off x="98684" y="1587826"/>
            <a:ext cx="2134560" cy="1508055"/>
            <a:chOff x="0" y="0"/>
            <a:chExt cx="4269118" cy="3016109"/>
          </a:xfrm>
        </p:grpSpPr>
        <p:pic>
          <p:nvPicPr>
            <p:cNvPr id="301" name="Image" descr="Image"/>
            <p:cNvPicPr>
              <a:picLocks noChangeAspect="1"/>
            </p:cNvPicPr>
            <p:nvPr/>
          </p:nvPicPr>
          <p:blipFill>
            <a:blip r:embed="rId3"/>
            <a:stretch>
              <a:fillRect/>
            </a:stretch>
          </p:blipFill>
          <p:spPr>
            <a:xfrm>
              <a:off x="974630" y="0"/>
              <a:ext cx="1986102" cy="2166915"/>
            </a:xfrm>
            <a:prstGeom prst="rect">
              <a:avLst/>
            </a:prstGeom>
            <a:ln w="12700" cap="flat">
              <a:noFill/>
              <a:miter lim="400000"/>
            </a:ln>
            <a:effectLst/>
          </p:spPr>
        </p:pic>
        <p:sp>
          <p:nvSpPr>
            <p:cNvPr id="302" name="Rounded Rectangle"/>
            <p:cNvSpPr/>
            <p:nvPr/>
          </p:nvSpPr>
          <p:spPr>
            <a:xfrm>
              <a:off x="0" y="213799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03" name="SNEEZE/ COUGH"/>
            <p:cNvSpPr txBox="1"/>
            <p:nvPr/>
          </p:nvSpPr>
          <p:spPr>
            <a:xfrm>
              <a:off x="477856" y="2226017"/>
              <a:ext cx="3324628"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SNEEZE/ COUGH</a:t>
              </a:r>
            </a:p>
            <a:p>
              <a:pPr>
                <a:defRPr sz="2200"/>
              </a:pPr>
              <a:r>
                <a:rPr sz="1100" dirty="0">
                  <a:latin typeface="Arial" panose="020B0604020202020204" pitchFamily="34" charset="0"/>
                  <a:cs typeface="Arial" panose="020B0604020202020204" pitchFamily="34" charset="0"/>
                </a:rPr>
                <a:t>BY INFECTED PERSON </a:t>
              </a:r>
            </a:p>
          </p:txBody>
        </p:sp>
      </p:grpSp>
      <p:sp>
        <p:nvSpPr>
          <p:cNvPr id="310" name="Arrow 10"/>
          <p:cNvSpPr/>
          <p:nvPr/>
        </p:nvSpPr>
        <p:spPr>
          <a:xfrm>
            <a:off x="4851297" y="2783193"/>
            <a:ext cx="252327" cy="205193"/>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grpSp>
        <p:nvGrpSpPr>
          <p:cNvPr id="314" name="Group"/>
          <p:cNvGrpSpPr/>
          <p:nvPr/>
        </p:nvGrpSpPr>
        <p:grpSpPr>
          <a:xfrm>
            <a:off x="5092574" y="1566932"/>
            <a:ext cx="2134560" cy="1548356"/>
            <a:chOff x="0" y="0"/>
            <a:chExt cx="4269118" cy="3096711"/>
          </a:xfrm>
        </p:grpSpPr>
        <p:pic>
          <p:nvPicPr>
            <p:cNvPr id="311" name="Image" descr="Image"/>
            <p:cNvPicPr>
              <a:picLocks noChangeAspect="1"/>
            </p:cNvPicPr>
            <p:nvPr/>
          </p:nvPicPr>
          <p:blipFill>
            <a:blip r:embed="rId4"/>
            <a:stretch>
              <a:fillRect/>
            </a:stretch>
          </p:blipFill>
          <p:spPr>
            <a:xfrm>
              <a:off x="1198419" y="0"/>
              <a:ext cx="1786720" cy="2250493"/>
            </a:xfrm>
            <a:prstGeom prst="rect">
              <a:avLst/>
            </a:prstGeom>
            <a:ln w="12700" cap="flat">
              <a:noFill/>
              <a:miter lim="400000"/>
            </a:ln>
            <a:effectLst/>
          </p:spPr>
        </p:pic>
        <p:sp>
          <p:nvSpPr>
            <p:cNvPr id="312" name="Rounded Rectangle"/>
            <p:cNvSpPr/>
            <p:nvPr/>
          </p:nvSpPr>
          <p:spPr>
            <a:xfrm>
              <a:off x="0" y="2218600"/>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13" name="INFECTED DROPLETS…"/>
            <p:cNvSpPr txBox="1"/>
            <p:nvPr/>
          </p:nvSpPr>
          <p:spPr>
            <a:xfrm>
              <a:off x="536066" y="2267805"/>
              <a:ext cx="3122649"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INFECTED DROPLETS</a:t>
              </a:r>
            </a:p>
            <a:p>
              <a:pPr>
                <a:defRPr sz="2200"/>
              </a:pPr>
              <a:r>
                <a:rPr sz="1100" dirty="0">
                  <a:latin typeface="Arial" panose="020B0604020202020204" pitchFamily="34" charset="0"/>
                  <a:cs typeface="Arial" panose="020B0604020202020204" pitchFamily="34" charset="0"/>
                </a:rPr>
                <a:t>GET ON YOUR HAND</a:t>
              </a:r>
            </a:p>
          </p:txBody>
        </p:sp>
      </p:grpSp>
      <p:sp>
        <p:nvSpPr>
          <p:cNvPr id="315" name="Arrow 10"/>
          <p:cNvSpPr/>
          <p:nvPr/>
        </p:nvSpPr>
        <p:spPr>
          <a:xfrm>
            <a:off x="7264628" y="2783193"/>
            <a:ext cx="252327" cy="205193"/>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228B22"/>
                </a:solidFill>
              </a:defRPr>
            </a:pPr>
            <a:endParaRPr sz="1600" dirty="0">
              <a:latin typeface="Arial" panose="020B0604020202020204" pitchFamily="34" charset="0"/>
              <a:cs typeface="Arial" panose="020B0604020202020204" pitchFamily="34" charset="0"/>
            </a:endParaRPr>
          </a:p>
        </p:txBody>
      </p:sp>
      <p:sp>
        <p:nvSpPr>
          <p:cNvPr id="316" name="Arrow 10"/>
          <p:cNvSpPr/>
          <p:nvPr/>
        </p:nvSpPr>
        <p:spPr>
          <a:xfrm>
            <a:off x="9689638" y="2783193"/>
            <a:ext cx="252327" cy="205193"/>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grpSp>
        <p:nvGrpSpPr>
          <p:cNvPr id="320" name="Group"/>
          <p:cNvGrpSpPr/>
          <p:nvPr/>
        </p:nvGrpSpPr>
        <p:grpSpPr>
          <a:xfrm>
            <a:off x="7526623" y="1747607"/>
            <a:ext cx="2134560" cy="1357711"/>
            <a:chOff x="0" y="0"/>
            <a:chExt cx="4269118" cy="2715419"/>
          </a:xfrm>
        </p:grpSpPr>
        <p:sp>
          <p:nvSpPr>
            <p:cNvPr id="317" name="Rounded Rectangle"/>
            <p:cNvSpPr/>
            <p:nvPr/>
          </p:nvSpPr>
          <p:spPr>
            <a:xfrm>
              <a:off x="0" y="183730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18" name="TOUCH ANY…"/>
            <p:cNvSpPr txBox="1"/>
            <p:nvPr/>
          </p:nvSpPr>
          <p:spPr>
            <a:xfrm>
              <a:off x="196532" y="1906456"/>
              <a:ext cx="3892090" cy="7796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AND WHEN TOUCH</a:t>
              </a:r>
            </a:p>
            <a:p>
              <a:pPr>
                <a:defRPr sz="2200"/>
              </a:pPr>
              <a:r>
                <a:rPr sz="1100" dirty="0">
                  <a:latin typeface="Arial" panose="020B0604020202020204" pitchFamily="34" charset="0"/>
                  <a:cs typeface="Arial" panose="020B0604020202020204" pitchFamily="34" charset="0"/>
                </a:rPr>
                <a:t>ANY SURFACE OR PERSON</a:t>
              </a:r>
            </a:p>
          </p:txBody>
        </p:sp>
        <p:pic>
          <p:nvPicPr>
            <p:cNvPr id="319" name="Image" descr="Image"/>
            <p:cNvPicPr>
              <a:picLocks noChangeAspect="1"/>
            </p:cNvPicPr>
            <p:nvPr/>
          </p:nvPicPr>
          <p:blipFill>
            <a:blip r:embed="rId5"/>
            <a:stretch>
              <a:fillRect/>
            </a:stretch>
          </p:blipFill>
          <p:spPr>
            <a:xfrm>
              <a:off x="438610" y="0"/>
              <a:ext cx="3391899" cy="1439912"/>
            </a:xfrm>
            <a:prstGeom prst="rect">
              <a:avLst/>
            </a:prstGeom>
            <a:ln w="12700" cap="flat">
              <a:noFill/>
              <a:miter lim="400000"/>
            </a:ln>
            <a:effectLst/>
          </p:spPr>
        </p:pic>
      </p:grpSp>
      <p:grpSp>
        <p:nvGrpSpPr>
          <p:cNvPr id="5" name="Group 4">
            <a:extLst>
              <a:ext uri="{FF2B5EF4-FFF2-40B4-BE49-F238E27FC236}">
                <a16:creationId xmlns:a16="http://schemas.microsoft.com/office/drawing/2014/main" id="{C8E660AA-3FD7-4B48-B1E7-9A70E22AA361}"/>
              </a:ext>
            </a:extLst>
          </p:cNvPr>
          <p:cNvGrpSpPr/>
          <p:nvPr/>
        </p:nvGrpSpPr>
        <p:grpSpPr>
          <a:xfrm>
            <a:off x="9958757" y="604521"/>
            <a:ext cx="2134560" cy="2510767"/>
            <a:chOff x="19917514" y="1209042"/>
            <a:chExt cx="4269120" cy="5021533"/>
          </a:xfrm>
        </p:grpSpPr>
        <p:pic>
          <p:nvPicPr>
            <p:cNvPr id="306" name="Image" descr="Image"/>
            <p:cNvPicPr>
              <a:picLocks noChangeAspect="1"/>
            </p:cNvPicPr>
            <p:nvPr/>
          </p:nvPicPr>
          <p:blipFill>
            <a:blip r:embed="rId6"/>
            <a:stretch>
              <a:fillRect/>
            </a:stretch>
          </p:blipFill>
          <p:spPr>
            <a:xfrm>
              <a:off x="20489428" y="1209042"/>
              <a:ext cx="3399592" cy="3311166"/>
            </a:xfrm>
            <a:prstGeom prst="rect">
              <a:avLst/>
            </a:prstGeom>
            <a:ln w="12700" cap="flat">
              <a:noFill/>
              <a:miter lim="400000"/>
            </a:ln>
            <a:effectLst/>
          </p:spPr>
        </p:pic>
        <p:sp>
          <p:nvSpPr>
            <p:cNvPr id="321" name="Rounded Rectangle"/>
            <p:cNvSpPr/>
            <p:nvPr/>
          </p:nvSpPr>
          <p:spPr>
            <a:xfrm>
              <a:off x="1991751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22" name="VIRUS…"/>
            <p:cNvSpPr txBox="1"/>
            <p:nvPr/>
          </p:nvSpPr>
          <p:spPr>
            <a:xfrm>
              <a:off x="20865052" y="5362857"/>
              <a:ext cx="2385268"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VIRUS</a:t>
              </a:r>
            </a:p>
            <a:p>
              <a:pPr>
                <a:defRPr sz="2200"/>
              </a:pPr>
              <a:r>
                <a:rPr sz="1100" dirty="0">
                  <a:latin typeface="Arial" panose="020B0604020202020204" pitchFamily="34" charset="0"/>
                  <a:cs typeface="Arial" panose="020B0604020202020204" pitchFamily="34" charset="0"/>
                </a:rPr>
                <a:t>TRANSFERRED!!</a:t>
              </a:r>
            </a:p>
          </p:txBody>
        </p:sp>
        <p:pic>
          <p:nvPicPr>
            <p:cNvPr id="323" name="Image" descr="Image"/>
            <p:cNvPicPr>
              <a:picLocks noChangeAspect="1"/>
            </p:cNvPicPr>
            <p:nvPr/>
          </p:nvPicPr>
          <p:blipFill>
            <a:blip r:embed="rId7"/>
            <a:stretch>
              <a:fillRect/>
            </a:stretch>
          </p:blipFill>
          <p:spPr>
            <a:xfrm>
              <a:off x="20356123" y="3213779"/>
              <a:ext cx="3391901" cy="2312940"/>
            </a:xfrm>
            <a:prstGeom prst="rect">
              <a:avLst/>
            </a:prstGeom>
            <a:ln w="12700" cap="flat">
              <a:noFill/>
              <a:miter lim="400000"/>
            </a:ln>
            <a:effectLst/>
          </p:spPr>
        </p:pic>
      </p:grpSp>
      <p:grpSp>
        <p:nvGrpSpPr>
          <p:cNvPr id="7" name="Group 6">
            <a:extLst>
              <a:ext uri="{FF2B5EF4-FFF2-40B4-BE49-F238E27FC236}">
                <a16:creationId xmlns:a16="http://schemas.microsoft.com/office/drawing/2014/main" id="{40798ED6-BC1B-6F4F-8510-D5022454EFA9}"/>
              </a:ext>
            </a:extLst>
          </p:cNvPr>
          <p:cNvGrpSpPr/>
          <p:nvPr/>
        </p:nvGrpSpPr>
        <p:grpSpPr>
          <a:xfrm>
            <a:off x="2330079" y="2783193"/>
            <a:ext cx="252327" cy="616472"/>
            <a:chOff x="4660158" y="5566386"/>
            <a:chExt cx="504654" cy="1232943"/>
          </a:xfrm>
        </p:grpSpPr>
        <p:sp>
          <p:nvSpPr>
            <p:cNvPr id="305" name="Arrow 10"/>
            <p:cNvSpPr/>
            <p:nvPr/>
          </p:nvSpPr>
          <p:spPr>
            <a:xfrm>
              <a:off x="4660158"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25" name="Arrow 10"/>
            <p:cNvSpPr/>
            <p:nvPr/>
          </p:nvSpPr>
          <p:spPr>
            <a:xfrm rot="5400000">
              <a:off x="4660158" y="6341809"/>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grpSp>
      <p:grpSp>
        <p:nvGrpSpPr>
          <p:cNvPr id="328" name="Group"/>
          <p:cNvGrpSpPr/>
          <p:nvPr/>
        </p:nvGrpSpPr>
        <p:grpSpPr>
          <a:xfrm>
            <a:off x="11548966" y="6527999"/>
            <a:ext cx="1049435" cy="770268"/>
            <a:chOff x="0" y="2516"/>
            <a:chExt cx="2098868" cy="1540533"/>
          </a:xfrm>
        </p:grpSpPr>
        <p:sp>
          <p:nvSpPr>
            <p:cNvPr id="326" name="0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sz="900" dirty="0">
                  <a:latin typeface="Arial" panose="020B0604020202020204" pitchFamily="34" charset="0"/>
                  <a:cs typeface="Arial" panose="020B0604020202020204" pitchFamily="34" charset="0"/>
                </a:rPr>
                <a:t>07</a:t>
              </a:r>
            </a:p>
          </p:txBody>
        </p:sp>
        <p:pic>
          <p:nvPicPr>
            <p:cNvPr id="327" name="Image" descr="Image"/>
            <p:cNvPicPr>
              <a:picLocks noChangeAspect="1"/>
            </p:cNvPicPr>
            <p:nvPr/>
          </p:nvPicPr>
          <p:blipFill>
            <a:blip r:embed="rId8"/>
            <a:stretch>
              <a:fillRect/>
            </a:stretch>
          </p:blipFill>
          <p:spPr>
            <a:xfrm>
              <a:off x="0" y="2516"/>
              <a:ext cx="554528" cy="541069"/>
            </a:xfrm>
            <a:prstGeom prst="rect">
              <a:avLst/>
            </a:prstGeom>
            <a:ln w="12700" cap="flat">
              <a:noFill/>
              <a:miter lim="400000"/>
            </a:ln>
            <a:effectLst/>
          </p:spPr>
        </p:pic>
      </p:grpSp>
      <p:grpSp>
        <p:nvGrpSpPr>
          <p:cNvPr id="332" name="Group"/>
          <p:cNvGrpSpPr/>
          <p:nvPr/>
        </p:nvGrpSpPr>
        <p:grpSpPr>
          <a:xfrm>
            <a:off x="2042059" y="3531234"/>
            <a:ext cx="2134560" cy="2171657"/>
            <a:chOff x="0" y="0"/>
            <a:chExt cx="4269118" cy="4343313"/>
          </a:xfrm>
        </p:grpSpPr>
        <p:pic>
          <p:nvPicPr>
            <p:cNvPr id="329" name="illustrations-01.png" descr="illustrations-01.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0"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31" name="COVER YOUR FACE…"/>
            <p:cNvSpPr txBox="1"/>
            <p:nvPr/>
          </p:nvSpPr>
          <p:spPr>
            <a:xfrm>
              <a:off x="477856" y="3514407"/>
              <a:ext cx="3324628"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SNEEZE/ COUGH</a:t>
              </a:r>
            </a:p>
            <a:p>
              <a:pPr>
                <a:defRPr sz="2200"/>
              </a:pPr>
              <a:r>
                <a:rPr sz="1100" dirty="0">
                  <a:latin typeface="Arial" panose="020B0604020202020204" pitchFamily="34" charset="0"/>
                  <a:cs typeface="Arial" panose="020B0604020202020204" pitchFamily="34" charset="0"/>
                </a:rPr>
                <a:t>BY INFECTED PERSON </a:t>
              </a:r>
            </a:p>
          </p:txBody>
        </p:sp>
      </p:grpSp>
      <p:grpSp>
        <p:nvGrpSpPr>
          <p:cNvPr id="336" name="Group"/>
          <p:cNvGrpSpPr/>
          <p:nvPr/>
        </p:nvGrpSpPr>
        <p:grpSpPr>
          <a:xfrm>
            <a:off x="4381035" y="3550640"/>
            <a:ext cx="2134560" cy="2171657"/>
            <a:chOff x="0" y="0"/>
            <a:chExt cx="4269118" cy="4343313"/>
          </a:xfrm>
        </p:grpSpPr>
        <p:pic>
          <p:nvPicPr>
            <p:cNvPr id="333" name="illustrations-02.png" descr="illustrations-02.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4"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35" name="COVER YOUR FACE…"/>
            <p:cNvSpPr txBox="1"/>
            <p:nvPr/>
          </p:nvSpPr>
          <p:spPr>
            <a:xfrm>
              <a:off x="539572" y="3683685"/>
              <a:ext cx="3199593" cy="441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2200"/>
              </a:lvl1pPr>
            </a:lstStyle>
            <a:p>
              <a:r>
                <a:rPr sz="1100" dirty="0">
                  <a:latin typeface="Arial" panose="020B0604020202020204" pitchFamily="34" charset="0"/>
                  <a:cs typeface="Arial" panose="020B0604020202020204" pitchFamily="34" charset="0"/>
                </a:rPr>
                <a:t>INFECTED DROPLETS </a:t>
              </a:r>
            </a:p>
          </p:txBody>
        </p:sp>
      </p:grpSp>
      <p:sp>
        <p:nvSpPr>
          <p:cNvPr id="337" name="Arrow 10"/>
          <p:cNvSpPr/>
          <p:nvPr/>
        </p:nvSpPr>
        <p:spPr>
          <a:xfrm>
            <a:off x="4151964" y="4377732"/>
            <a:ext cx="252327" cy="205193"/>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grpSp>
        <p:nvGrpSpPr>
          <p:cNvPr id="341" name="Group"/>
          <p:cNvGrpSpPr/>
          <p:nvPr/>
        </p:nvGrpSpPr>
        <p:grpSpPr>
          <a:xfrm>
            <a:off x="6688196" y="3548913"/>
            <a:ext cx="2134560" cy="2171658"/>
            <a:chOff x="0" y="0"/>
            <a:chExt cx="4269118" cy="4343314"/>
          </a:xfrm>
        </p:grpSpPr>
        <p:sp>
          <p:nvSpPr>
            <p:cNvPr id="338" name="Rounded Rectangle"/>
            <p:cNvSpPr/>
            <p:nvPr/>
          </p:nvSpPr>
          <p:spPr>
            <a:xfrm>
              <a:off x="0" y="3465203"/>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39" name="INFECTED DROPLETS…"/>
            <p:cNvSpPr txBox="1"/>
            <p:nvPr/>
          </p:nvSpPr>
          <p:spPr>
            <a:xfrm>
              <a:off x="536064" y="3514408"/>
              <a:ext cx="3122649"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INFECTED DROPLETS</a:t>
              </a:r>
            </a:p>
            <a:p>
              <a:pPr>
                <a:defRPr sz="2200"/>
              </a:pPr>
              <a:r>
                <a:rPr sz="1100" dirty="0">
                  <a:latin typeface="Arial" panose="020B0604020202020204" pitchFamily="34" charset="0"/>
                  <a:cs typeface="Arial" panose="020B0604020202020204" pitchFamily="34" charset="0"/>
                </a:rPr>
                <a:t>GET ON YOUR HAND</a:t>
              </a:r>
            </a:p>
          </p:txBody>
        </p:sp>
        <p:pic>
          <p:nvPicPr>
            <p:cNvPr id="340" name="illustrations-03.png" descr="illustrations-03.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01858" y="0"/>
              <a:ext cx="3779820" cy="3311165"/>
            </a:xfrm>
            <a:prstGeom prst="rect">
              <a:avLst/>
            </a:prstGeom>
            <a:ln w="12700" cap="flat">
              <a:noFill/>
              <a:miter lim="400000"/>
            </a:ln>
            <a:effectLst/>
          </p:spPr>
        </p:pic>
      </p:grpSp>
      <p:sp>
        <p:nvSpPr>
          <p:cNvPr id="342" name="Arrow 10"/>
          <p:cNvSpPr/>
          <p:nvPr/>
        </p:nvSpPr>
        <p:spPr>
          <a:xfrm>
            <a:off x="6465039" y="4377732"/>
            <a:ext cx="252327" cy="205193"/>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grpSp>
        <p:nvGrpSpPr>
          <p:cNvPr id="346" name="Group"/>
          <p:cNvGrpSpPr/>
          <p:nvPr/>
        </p:nvGrpSpPr>
        <p:grpSpPr>
          <a:xfrm>
            <a:off x="8995356" y="3567902"/>
            <a:ext cx="2134560" cy="2134990"/>
            <a:chOff x="0" y="0"/>
            <a:chExt cx="4269118" cy="4269978"/>
          </a:xfrm>
        </p:grpSpPr>
        <p:sp>
          <p:nvSpPr>
            <p:cNvPr id="343" name="Rounded Rectangle"/>
            <p:cNvSpPr/>
            <p:nvPr/>
          </p:nvSpPr>
          <p:spPr>
            <a:xfrm>
              <a:off x="0" y="3391867"/>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44" name="VIRUS…"/>
            <p:cNvSpPr txBox="1"/>
            <p:nvPr/>
          </p:nvSpPr>
          <p:spPr>
            <a:xfrm>
              <a:off x="947538" y="3402258"/>
              <a:ext cx="2385267"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2200"/>
              </a:pPr>
              <a:r>
                <a:rPr sz="1100" dirty="0">
                  <a:latin typeface="Arial" panose="020B0604020202020204" pitchFamily="34" charset="0"/>
                  <a:cs typeface="Arial" panose="020B0604020202020204" pitchFamily="34" charset="0"/>
                </a:rPr>
                <a:t>VIRUS</a:t>
              </a:r>
            </a:p>
            <a:p>
              <a:pPr>
                <a:defRPr sz="2200"/>
              </a:pPr>
              <a:r>
                <a:rPr sz="1100" dirty="0">
                  <a:latin typeface="Arial" panose="020B0604020202020204" pitchFamily="34" charset="0"/>
                  <a:cs typeface="Arial" panose="020B0604020202020204" pitchFamily="34" charset="0"/>
                </a:rPr>
                <a:t>TRANSFERRED!!</a:t>
              </a:r>
            </a:p>
          </p:txBody>
        </p:sp>
        <p:pic>
          <p:nvPicPr>
            <p:cNvPr id="345" name="illustrations-04.png" descr="illustrations-04.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44639" y="0"/>
              <a:ext cx="3779819" cy="3311165"/>
            </a:xfrm>
            <a:prstGeom prst="rect">
              <a:avLst/>
            </a:prstGeom>
            <a:ln w="12700" cap="flat">
              <a:noFill/>
              <a:miter lim="400000"/>
            </a:ln>
            <a:effectLst/>
          </p:spPr>
        </p:pic>
      </p:grpSp>
      <p:sp>
        <p:nvSpPr>
          <p:cNvPr id="347" name="Arrow 10"/>
          <p:cNvSpPr/>
          <p:nvPr/>
        </p:nvSpPr>
        <p:spPr>
          <a:xfrm>
            <a:off x="8772197" y="4377732"/>
            <a:ext cx="252327" cy="205193"/>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03FA767-A23F-BE47-822A-B81E6F426623}"/>
              </a:ext>
            </a:extLst>
          </p:cNvPr>
          <p:cNvGrpSpPr/>
          <p:nvPr/>
        </p:nvGrpSpPr>
        <p:grpSpPr>
          <a:xfrm>
            <a:off x="2679242" y="1270649"/>
            <a:ext cx="2134560" cy="1844639"/>
            <a:chOff x="5358484" y="2541297"/>
            <a:chExt cx="4269120" cy="3689278"/>
          </a:xfrm>
        </p:grpSpPr>
        <p:sp>
          <p:nvSpPr>
            <p:cNvPr id="307" name="Rounded Rectangle"/>
            <p:cNvSpPr/>
            <p:nvPr/>
          </p:nvSpPr>
          <p:spPr>
            <a:xfrm>
              <a:off x="535848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08" name="COVER YOUR FACE…"/>
            <p:cNvSpPr txBox="1"/>
            <p:nvPr/>
          </p:nvSpPr>
          <p:spPr>
            <a:xfrm>
              <a:off x="5898056" y="5570947"/>
              <a:ext cx="3199594" cy="441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2200"/>
              </a:lvl1pPr>
            </a:lstStyle>
            <a:p>
              <a:r>
                <a:rPr sz="1100" dirty="0">
                  <a:latin typeface="Arial" panose="020B0604020202020204" pitchFamily="34" charset="0"/>
                  <a:cs typeface="Arial" panose="020B0604020202020204" pitchFamily="34" charset="0"/>
                </a:rPr>
                <a:t>INFECTED DROPLETS </a:t>
              </a:r>
            </a:p>
          </p:txBody>
        </p:sp>
        <p:grpSp>
          <p:nvGrpSpPr>
            <p:cNvPr id="3" name="Group 2">
              <a:extLst>
                <a:ext uri="{FF2B5EF4-FFF2-40B4-BE49-F238E27FC236}">
                  <a16:creationId xmlns:a16="http://schemas.microsoft.com/office/drawing/2014/main" id="{16BF2446-3297-154E-8F8D-C6C86AD50654}"/>
                </a:ext>
              </a:extLst>
            </p:cNvPr>
            <p:cNvGrpSpPr/>
            <p:nvPr/>
          </p:nvGrpSpPr>
          <p:grpSpPr>
            <a:xfrm>
              <a:off x="5723947" y="2541297"/>
              <a:ext cx="3122561" cy="2709430"/>
              <a:chOff x="5723947" y="2541297"/>
              <a:chExt cx="3122561" cy="2709430"/>
            </a:xfrm>
          </p:grpSpPr>
          <p:pic>
            <p:nvPicPr>
              <p:cNvPr id="64" name="Image" descr="Image">
                <a:extLst>
                  <a:ext uri="{FF2B5EF4-FFF2-40B4-BE49-F238E27FC236}">
                    <a16:creationId xmlns:a16="http://schemas.microsoft.com/office/drawing/2014/main" id="{36CF96F9-1FF7-9343-A2E9-11DC53DBFDF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16143" y="2541297"/>
                <a:ext cx="749266" cy="731078"/>
              </a:xfrm>
              <a:prstGeom prst="rect">
                <a:avLst/>
              </a:prstGeom>
              <a:ln w="12700" cap="flat">
                <a:noFill/>
                <a:miter lim="400000"/>
              </a:ln>
              <a:effectLst>
                <a:outerShdw dist="25400" dir="5400000" rotWithShape="0">
                  <a:srgbClr val="000000"/>
                </a:outerShdw>
              </a:effectLst>
            </p:spPr>
          </p:pic>
          <p:grpSp>
            <p:nvGrpSpPr>
              <p:cNvPr id="2" name="Group 1">
                <a:extLst>
                  <a:ext uri="{FF2B5EF4-FFF2-40B4-BE49-F238E27FC236}">
                    <a16:creationId xmlns:a16="http://schemas.microsoft.com/office/drawing/2014/main" id="{7E0039CC-613A-454C-AE51-6C670F162726}"/>
                  </a:ext>
                </a:extLst>
              </p:cNvPr>
              <p:cNvGrpSpPr/>
              <p:nvPr/>
            </p:nvGrpSpPr>
            <p:grpSpPr>
              <a:xfrm>
                <a:off x="5723947" y="2743217"/>
                <a:ext cx="3122561" cy="2507510"/>
                <a:chOff x="5723947" y="2743217"/>
                <a:chExt cx="3122561" cy="2507510"/>
              </a:xfrm>
            </p:grpSpPr>
            <p:pic>
              <p:nvPicPr>
                <p:cNvPr id="57" name="Image" descr="Image">
                  <a:extLst>
                    <a:ext uri="{FF2B5EF4-FFF2-40B4-BE49-F238E27FC236}">
                      <a16:creationId xmlns:a16="http://schemas.microsoft.com/office/drawing/2014/main" id="{87F4488B-3D0C-0646-B1CE-69DCF90A6DA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23947" y="2743217"/>
                  <a:ext cx="989458" cy="965440"/>
                </a:xfrm>
                <a:prstGeom prst="rect">
                  <a:avLst/>
                </a:prstGeom>
                <a:ln w="12700" cap="flat">
                  <a:noFill/>
                  <a:miter lim="400000"/>
                </a:ln>
                <a:effectLst>
                  <a:outerShdw dist="25400" dir="5400000" rotWithShape="0">
                    <a:srgbClr val="000000"/>
                  </a:outerShdw>
                </a:effectLst>
              </p:spPr>
            </p:pic>
            <p:pic>
              <p:nvPicPr>
                <p:cNvPr id="58" name="Image" descr="Image">
                  <a:extLst>
                    <a:ext uri="{FF2B5EF4-FFF2-40B4-BE49-F238E27FC236}">
                      <a16:creationId xmlns:a16="http://schemas.microsoft.com/office/drawing/2014/main" id="{4EF190C4-DE6F-BE4A-8C76-7E858A28D6B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40858" y="3225937"/>
                  <a:ext cx="560207" cy="546609"/>
                </a:xfrm>
                <a:prstGeom prst="rect">
                  <a:avLst/>
                </a:prstGeom>
                <a:ln w="12700" cap="flat">
                  <a:noFill/>
                  <a:miter lim="400000"/>
                </a:ln>
                <a:effectLst>
                  <a:outerShdw dist="25400" dir="5400000" rotWithShape="0">
                    <a:srgbClr val="000000"/>
                  </a:outerShdw>
                </a:effectLst>
              </p:spPr>
            </p:pic>
            <p:pic>
              <p:nvPicPr>
                <p:cNvPr id="59" name="Image" descr="Image">
                  <a:extLst>
                    <a:ext uri="{FF2B5EF4-FFF2-40B4-BE49-F238E27FC236}">
                      <a16:creationId xmlns:a16="http://schemas.microsoft.com/office/drawing/2014/main" id="{21159B5B-4CAF-B04A-9959-9A35E4AE3B8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02248" y="3779412"/>
                  <a:ext cx="560207" cy="546609"/>
                </a:xfrm>
                <a:prstGeom prst="rect">
                  <a:avLst/>
                </a:prstGeom>
                <a:ln w="12700" cap="flat">
                  <a:noFill/>
                  <a:miter lim="400000"/>
                </a:ln>
                <a:effectLst>
                  <a:outerShdw dist="25400" dir="5400000" rotWithShape="0">
                    <a:srgbClr val="000000"/>
                  </a:outerShdw>
                </a:effectLst>
              </p:spPr>
            </p:pic>
            <p:pic>
              <p:nvPicPr>
                <p:cNvPr id="60" name="Image" descr="Image">
                  <a:extLst>
                    <a:ext uri="{FF2B5EF4-FFF2-40B4-BE49-F238E27FC236}">
                      <a16:creationId xmlns:a16="http://schemas.microsoft.com/office/drawing/2014/main" id="{7D252CAF-08DE-D540-9ED0-0972A8EFACB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63623" y="3861693"/>
                  <a:ext cx="560207" cy="546609"/>
                </a:xfrm>
                <a:prstGeom prst="rect">
                  <a:avLst/>
                </a:prstGeom>
                <a:ln w="12700" cap="flat">
                  <a:noFill/>
                  <a:miter lim="400000"/>
                </a:ln>
                <a:effectLst>
                  <a:outerShdw dist="25400" dir="5400000" rotWithShape="0">
                    <a:srgbClr val="000000"/>
                  </a:outerShdw>
                </a:effectLst>
              </p:spPr>
            </p:pic>
            <p:pic>
              <p:nvPicPr>
                <p:cNvPr id="61" name="Image" descr="Image">
                  <a:extLst>
                    <a:ext uri="{FF2B5EF4-FFF2-40B4-BE49-F238E27FC236}">
                      <a16:creationId xmlns:a16="http://schemas.microsoft.com/office/drawing/2014/main" id="{DFFCF196-A2B9-B345-AF2C-4F4EB2DDE7E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245365" y="3366565"/>
                  <a:ext cx="989458" cy="965440"/>
                </a:xfrm>
                <a:prstGeom prst="rect">
                  <a:avLst/>
                </a:prstGeom>
                <a:ln w="12700" cap="flat">
                  <a:noFill/>
                  <a:miter lim="400000"/>
                </a:ln>
                <a:effectLst>
                  <a:outerShdw dist="25400" dir="5400000" rotWithShape="0">
                    <a:srgbClr val="000000"/>
                  </a:outerShdw>
                </a:effectLst>
              </p:spPr>
            </p:pic>
            <p:pic>
              <p:nvPicPr>
                <p:cNvPr id="62" name="Image" descr="Image">
                  <a:extLst>
                    <a:ext uri="{FF2B5EF4-FFF2-40B4-BE49-F238E27FC236}">
                      <a16:creationId xmlns:a16="http://schemas.microsoft.com/office/drawing/2014/main" id="{6030F9AB-EAD1-3A4D-B554-418C57362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36358" y="4360883"/>
                  <a:ext cx="749266" cy="731078"/>
                </a:xfrm>
                <a:prstGeom prst="rect">
                  <a:avLst/>
                </a:prstGeom>
                <a:ln w="12700" cap="flat">
                  <a:noFill/>
                  <a:miter lim="400000"/>
                </a:ln>
                <a:effectLst>
                  <a:outerShdw dist="25400" dir="5400000" rotWithShape="0">
                    <a:srgbClr val="000000"/>
                  </a:outerShdw>
                </a:effectLst>
              </p:spPr>
            </p:pic>
            <p:pic>
              <p:nvPicPr>
                <p:cNvPr id="63" name="Image" descr="Image">
                  <a:extLst>
                    <a:ext uri="{FF2B5EF4-FFF2-40B4-BE49-F238E27FC236}">
                      <a16:creationId xmlns:a16="http://schemas.microsoft.com/office/drawing/2014/main" id="{D369BE12-DF02-1748-B776-E1F313FF684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17729" y="4285287"/>
                  <a:ext cx="989458" cy="965440"/>
                </a:xfrm>
                <a:prstGeom prst="rect">
                  <a:avLst/>
                </a:prstGeom>
                <a:ln w="12700" cap="flat">
                  <a:noFill/>
                  <a:miter lim="400000"/>
                </a:ln>
                <a:effectLst>
                  <a:outerShdw dist="25400" dir="5400000" rotWithShape="0">
                    <a:srgbClr val="000000"/>
                  </a:outerShdw>
                </a:effectLst>
              </p:spPr>
            </p:pic>
            <p:pic>
              <p:nvPicPr>
                <p:cNvPr id="65" name="Image" descr="Image">
                  <a:extLst>
                    <a:ext uri="{FF2B5EF4-FFF2-40B4-BE49-F238E27FC236}">
                      <a16:creationId xmlns:a16="http://schemas.microsoft.com/office/drawing/2014/main" id="{7F45B929-55A0-B843-ACB7-412594F54EE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68304" y="2848956"/>
                  <a:ext cx="662362" cy="646284"/>
                </a:xfrm>
                <a:prstGeom prst="rect">
                  <a:avLst/>
                </a:prstGeom>
                <a:ln w="12700" cap="flat">
                  <a:noFill/>
                  <a:miter lim="400000"/>
                </a:ln>
                <a:effectLst>
                  <a:outerShdw dist="25400" dir="5400000" rotWithShape="0">
                    <a:srgbClr val="000000"/>
                  </a:outerShdw>
                </a:effectLst>
              </p:spPr>
            </p:pic>
            <p:pic>
              <p:nvPicPr>
                <p:cNvPr id="66" name="Image" descr="Image">
                  <a:extLst>
                    <a:ext uri="{FF2B5EF4-FFF2-40B4-BE49-F238E27FC236}">
                      <a16:creationId xmlns:a16="http://schemas.microsoft.com/office/drawing/2014/main" id="{BFB6243C-C519-B84B-98A7-A3BE91BAC4F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184146" y="4025270"/>
                  <a:ext cx="662362" cy="646284"/>
                </a:xfrm>
                <a:prstGeom prst="rect">
                  <a:avLst/>
                </a:prstGeom>
                <a:ln w="12700" cap="flat">
                  <a:noFill/>
                  <a:miter lim="400000"/>
                </a:ln>
                <a:effectLst>
                  <a:outerShdw dist="25400" dir="5400000" rotWithShape="0">
                    <a:srgbClr val="000000"/>
                  </a:outerShdw>
                </a:effectLst>
              </p:spPr>
            </p:pic>
          </p:grpSp>
        </p:grpSp>
      </p:grpSp>
      <p:sp>
        <p:nvSpPr>
          <p:cNvPr id="8" name="Title 7"/>
          <p:cNvSpPr>
            <a:spLocks noGrp="1"/>
          </p:cNvSpPr>
          <p:nvPr>
            <p:ph type="title"/>
          </p:nvPr>
        </p:nvSpPr>
        <p:spPr>
          <a:xfrm>
            <a:off x="371615" y="512153"/>
            <a:ext cx="11029616" cy="988332"/>
          </a:xfrm>
        </p:spPr>
        <p:txBody>
          <a:bodyPr/>
          <a:lstStyle/>
          <a:p>
            <a:endParaRPr lang="en-ZA" dirty="0"/>
          </a:p>
        </p:txBody>
      </p:sp>
    </p:spTree>
    <p:extLst>
      <p:ext uri="{BB962C8B-B14F-4D97-AF65-F5344CB8AC3E}">
        <p14:creationId xmlns:p14="http://schemas.microsoft.com/office/powerpoint/2010/main" val="31432614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fade">
                                      <p:cBhvr>
                                        <p:cTn id="25" dur="20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7"/>
                                        </p:tgtEl>
                                        <p:attrNameLst>
                                          <p:attrName>style.visibility</p:attrName>
                                        </p:attrNameLst>
                                      </p:cBhvr>
                                      <p:to>
                                        <p:strVal val="visible"/>
                                      </p:to>
                                    </p:set>
                                    <p:animEffect transition="in" filter="fade">
                                      <p:cBhvr>
                                        <p:cTn id="33" dur="500"/>
                                        <p:tgtEl>
                                          <p:spTgt spid="3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4"/>
                                        </p:tgtEl>
                                        <p:attrNameLst>
                                          <p:attrName>style.visibility</p:attrName>
                                        </p:attrNameLst>
                                      </p:cBhvr>
                                      <p:to>
                                        <p:strVal val="visible"/>
                                      </p:to>
                                    </p:set>
                                    <p:animEffect transition="in" filter="fade">
                                      <p:cBhvr>
                                        <p:cTn id="38" dur="1000"/>
                                        <p:tgtEl>
                                          <p:spTgt spid="314"/>
                                        </p:tgtEl>
                                      </p:cBhvr>
                                    </p:animEffect>
                                  </p:childTnLst>
                                </p:cTn>
                              </p:par>
                              <p:par>
                                <p:cTn id="39" presetID="10"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animEffect transition="in" filter="fade">
                                      <p:cBhvr>
                                        <p:cTn id="41" dur="1000"/>
                                        <p:tgtEl>
                                          <p:spTgt spid="3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500"/>
                                        <p:tgtEl>
                                          <p:spTgt spid="3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2"/>
                                        </p:tgtEl>
                                        <p:attrNameLst>
                                          <p:attrName>style.visibility</p:attrName>
                                        </p:attrNameLst>
                                      </p:cBhvr>
                                      <p:to>
                                        <p:strVal val="visible"/>
                                      </p:to>
                                    </p:set>
                                    <p:animEffect transition="in" filter="fade">
                                      <p:cBhvr>
                                        <p:cTn id="49" dur="500"/>
                                        <p:tgtEl>
                                          <p:spTgt spid="3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0"/>
                                        </p:tgtEl>
                                        <p:attrNameLst>
                                          <p:attrName>style.visibility</p:attrName>
                                        </p:attrNameLst>
                                      </p:cBhvr>
                                      <p:to>
                                        <p:strVal val="visible"/>
                                      </p:to>
                                    </p:set>
                                    <p:animEffect transition="in" filter="fade">
                                      <p:cBhvr>
                                        <p:cTn id="54" dur="1000"/>
                                        <p:tgtEl>
                                          <p:spTgt spid="320"/>
                                        </p:tgtEl>
                                      </p:cBhvr>
                                    </p:animEffect>
                                  </p:childTnLst>
                                </p:cTn>
                              </p:par>
                              <p:par>
                                <p:cTn id="55" presetID="10" presetClass="entr" presetSubtype="0" fill="hold" nodeType="with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1000"/>
                                        <p:tgtEl>
                                          <p:spTgt spid="3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6"/>
                                        </p:tgtEl>
                                        <p:attrNameLst>
                                          <p:attrName>style.visibility</p:attrName>
                                        </p:attrNameLst>
                                      </p:cBhvr>
                                      <p:to>
                                        <p:strVal val="visible"/>
                                      </p:to>
                                    </p:set>
                                    <p:animEffect transition="in" filter="fade">
                                      <p:cBhvr>
                                        <p:cTn id="62" dur="500"/>
                                        <p:tgtEl>
                                          <p:spTgt spid="3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7"/>
                                        </p:tgtEl>
                                        <p:attrNameLst>
                                          <p:attrName>style.visibility</p:attrName>
                                        </p:attrNameLst>
                                      </p:cBhvr>
                                      <p:to>
                                        <p:strVal val="visible"/>
                                      </p:to>
                                    </p:set>
                                    <p:animEffect transition="in" filter="fade">
                                      <p:cBhvr>
                                        <p:cTn id="65" dur="500"/>
                                        <p:tgtEl>
                                          <p:spTgt spid="3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346"/>
                                        </p:tgtEl>
                                        <p:attrNameLst>
                                          <p:attrName>style.visibility</p:attrName>
                                        </p:attrNameLst>
                                      </p:cBhvr>
                                      <p:to>
                                        <p:strVal val="visible"/>
                                      </p:to>
                                    </p:set>
                                    <p:animEffect transition="in" filter="fade">
                                      <p:cBhvr>
                                        <p:cTn id="73"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5" grpId="0" animBg="1"/>
      <p:bldP spid="316" grpId="0" animBg="1"/>
      <p:bldP spid="337" grpId="0" animBg="1"/>
      <p:bldP spid="342" grpId="0" animBg="1"/>
      <p:bldP spid="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5183C7-0C10-C247-AC9B-06784E948CAD}"/>
              </a:ext>
            </a:extLst>
          </p:cNvPr>
          <p:cNvSpPr>
            <a:spLocks noGrp="1"/>
          </p:cNvSpPr>
          <p:nvPr>
            <p:ph idx="1"/>
          </p:nvPr>
        </p:nvSpPr>
        <p:spPr>
          <a:xfrm>
            <a:off x="704023" y="2344269"/>
            <a:ext cx="11029615" cy="3678303"/>
          </a:xfrm>
        </p:spPr>
        <p:txBody>
          <a:bodyPr>
            <a:normAutofit fontScale="92500" lnSpcReduction="10000"/>
          </a:bodyPr>
          <a:lstStyle/>
          <a:p>
            <a:pPr marL="0" indent="0">
              <a:buNone/>
            </a:pPr>
            <a:endParaRPr lang="en" sz="1800" dirty="0">
              <a:solidFill>
                <a:srgbClr val="FF0000"/>
              </a:solidFill>
            </a:endParaRPr>
          </a:p>
          <a:p>
            <a:pPr marL="0" indent="0">
              <a:buNone/>
            </a:pPr>
            <a:endParaRPr lang="en" sz="1800" dirty="0">
              <a:solidFill>
                <a:srgbClr val="FF0000"/>
              </a:solidFill>
            </a:endParaRPr>
          </a:p>
          <a:p>
            <a:pPr marL="0" indent="0">
              <a:buNone/>
            </a:pPr>
            <a:endParaRPr lang="en" sz="1800" dirty="0">
              <a:solidFill>
                <a:srgbClr val="FF0000"/>
              </a:solidFill>
            </a:endParaRPr>
          </a:p>
          <a:p>
            <a:pPr marL="0" indent="0">
              <a:buNone/>
            </a:pPr>
            <a:r>
              <a:rPr lang="en" sz="1800" dirty="0">
                <a:solidFill>
                  <a:schemeClr val="tx1"/>
                </a:solidFill>
              </a:rPr>
              <a:t>We   are working on an unchartered terraine   as a result of  COVID-19 pandemic  as a  country. Several  public health  and social measures as movement restrictions, closure of schools  and travel restrictions. </a:t>
            </a:r>
          </a:p>
          <a:p>
            <a:pPr marL="0" indent="0">
              <a:buNone/>
            </a:pPr>
            <a:r>
              <a:rPr lang="en" sz="1800" dirty="0">
                <a:solidFill>
                  <a:schemeClr val="tx1"/>
                </a:solidFill>
              </a:rPr>
              <a:t>Deciding  to  close  or open  schools  should be guided by a risk-based approach  to maximise  the educational health benefit  for learners  , teachers, staff and wider community  and prevent a new outbreak of COVID-19 in the communities. </a:t>
            </a:r>
          </a:p>
          <a:p>
            <a:pPr marL="0" indent="0">
              <a:buNone/>
            </a:pPr>
            <a:r>
              <a:rPr lang="en" sz="1800" dirty="0">
                <a:solidFill>
                  <a:schemeClr val="tx1"/>
                </a:solidFill>
              </a:rPr>
              <a:t>As  a result this training manual has been developed  for teachers  to equip them with the knowl</a:t>
            </a:r>
            <a:r>
              <a:rPr lang="en-ZA" sz="1800" dirty="0">
                <a:solidFill>
                  <a:schemeClr val="tx1"/>
                </a:solidFill>
              </a:rPr>
              <a:t>e</a:t>
            </a:r>
            <a:r>
              <a:rPr lang="en" sz="1800" dirty="0">
                <a:solidFill>
                  <a:schemeClr val="tx1"/>
                </a:solidFill>
              </a:rPr>
              <a:t>dge and skills  required to rise up and meet  the greatest health challenge in the world today. </a:t>
            </a:r>
          </a:p>
          <a:p>
            <a:pPr marL="0" indent="0">
              <a:buNone/>
            </a:pPr>
            <a:r>
              <a:rPr lang="en-ZA" sz="1800" dirty="0">
                <a:solidFill>
                  <a:schemeClr val="tx1"/>
                </a:solidFill>
              </a:rPr>
              <a:t>We do not profess to have designed a manual that covers every single aspect associated with COVID-19  science and transmission .  However, we do hope  that this training manual will be seen as comprehensive  teaching COVID-19 prevention pack  which offers a clear introduction  into COVID-19  and the important role of the teacher. </a:t>
            </a:r>
          </a:p>
          <a:p>
            <a:pPr marL="0" indent="0">
              <a:buNone/>
            </a:pPr>
            <a:endParaRPr lang="en" dirty="0">
              <a:solidFill>
                <a:srgbClr val="FF0000"/>
              </a:solidFill>
            </a:endParaRPr>
          </a:p>
          <a:p>
            <a:pPr marL="0" indent="0">
              <a:buNone/>
            </a:pPr>
            <a:endParaRPr lang="en" dirty="0">
              <a:solidFill>
                <a:srgbClr val="FF0000"/>
              </a:solidFill>
            </a:endParaRPr>
          </a:p>
          <a:p>
            <a:pPr marL="0" indent="0">
              <a:buNone/>
            </a:pPr>
            <a:endParaRPr lang="en" dirty="0">
              <a:solidFill>
                <a:srgbClr val="FF0000"/>
              </a:solidFill>
            </a:endParaRPr>
          </a:p>
          <a:p>
            <a:pPr marL="0" indent="0">
              <a:buNone/>
            </a:pPr>
            <a:endParaRPr lang="en" dirty="0">
              <a:solidFill>
                <a:srgbClr val="FF0000"/>
              </a:solidFill>
            </a:endParaRPr>
          </a:p>
          <a:p>
            <a:endParaRPr lang="en-US" dirty="0"/>
          </a:p>
        </p:txBody>
      </p:sp>
      <p:sp>
        <p:nvSpPr>
          <p:cNvPr id="4" name="Shape 77">
            <a:extLst>
              <a:ext uri="{FF2B5EF4-FFF2-40B4-BE49-F238E27FC236}">
                <a16:creationId xmlns:a16="http://schemas.microsoft.com/office/drawing/2014/main" id="{CB3E4E0D-74A8-1F4A-B121-B6969D087CD5}"/>
              </a:ext>
            </a:extLst>
          </p:cNvPr>
          <p:cNvSpPr txBox="1">
            <a:spLocks noGrp="1"/>
          </p:cNvSpPr>
          <p:nvPr>
            <p:ph type="title"/>
          </p:nvPr>
        </p:nvSpPr>
        <p:spPr>
          <a:xfrm>
            <a:off x="581193" y="791571"/>
            <a:ext cx="11029615" cy="752168"/>
          </a:xfrm>
          <a:prstGeom prst="rect">
            <a:avLst/>
          </a:prstGeom>
          <a:solidFill>
            <a:srgbClr val="2B92CB"/>
          </a:solidFill>
        </p:spPr>
        <p:txBody>
          <a:bodyPr lIns="91425" tIns="91425" rIns="91425" bIns="91425" anchor="ctr" anchorCtr="0">
            <a:noAutofit/>
          </a:bodyPr>
          <a:lstStyle/>
          <a:p>
            <a:pPr lvl="0" rtl="0">
              <a:spcBef>
                <a:spcPts val="0"/>
              </a:spcBef>
              <a:buNone/>
            </a:pPr>
            <a:r>
              <a:rPr lang="en" sz="3600" dirty="0">
                <a:latin typeface="Roboto" panose="02000000000000000000" pitchFamily="2" charset="0"/>
                <a:ea typeface="Roboto" panose="02000000000000000000" pitchFamily="2" charset="0"/>
                <a:cs typeface="Roboto" panose="02000000000000000000" pitchFamily="2" charset="0"/>
              </a:rPr>
              <a:t>	</a:t>
            </a:r>
            <a:r>
              <a:rPr lang="en" sz="3600" dirty="0">
                <a:solidFill>
                  <a:schemeClr val="bg1"/>
                </a:solidFill>
                <a:latin typeface="Roboto" panose="02000000000000000000" pitchFamily="2" charset="0"/>
                <a:ea typeface="Roboto" panose="02000000000000000000" pitchFamily="2" charset="0"/>
                <a:cs typeface="Roboto" panose="02000000000000000000" pitchFamily="2" charset="0"/>
              </a:rPr>
              <a:t>Welcome &amp; </a:t>
            </a:r>
            <a:r>
              <a:rPr lang="en-GB" sz="3600" dirty="0">
                <a:solidFill>
                  <a:schemeClr val="bg1"/>
                </a:solidFill>
                <a:latin typeface="Roboto" panose="02000000000000000000" pitchFamily="2" charset="0"/>
                <a:ea typeface="Roboto" panose="02000000000000000000" pitchFamily="2" charset="0"/>
                <a:cs typeface="Roboto" panose="02000000000000000000" pitchFamily="2" charset="0"/>
              </a:rPr>
              <a:t>Background</a:t>
            </a:r>
            <a:endParaRPr lang="en"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70992074"/>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p:cNvGrpSpPr/>
          <p:nvPr/>
        </p:nvGrpSpPr>
        <p:grpSpPr>
          <a:xfrm>
            <a:off x="11548966" y="6527999"/>
            <a:ext cx="1049435" cy="770268"/>
            <a:chOff x="0" y="2516"/>
            <a:chExt cx="2098868" cy="1540533"/>
          </a:xfrm>
        </p:grpSpPr>
        <p:sp>
          <p:nvSpPr>
            <p:cNvPr id="355" name="07"/>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8</a:t>
              </a:r>
              <a:endParaRPr sz="900" dirty="0">
                <a:latin typeface="Arial" panose="020B0604020202020204" pitchFamily="34" charset="0"/>
                <a:cs typeface="Arial" panose="020B0604020202020204" pitchFamily="34" charset="0"/>
              </a:endParaRPr>
            </a:p>
          </p:txBody>
        </p:sp>
        <p:pic>
          <p:nvPicPr>
            <p:cNvPr id="356"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3" name="Group 2">
            <a:extLst>
              <a:ext uri="{FF2B5EF4-FFF2-40B4-BE49-F238E27FC236}">
                <a16:creationId xmlns:a16="http://schemas.microsoft.com/office/drawing/2014/main" id="{637869B4-BA88-1640-9842-DA97A1987175}"/>
              </a:ext>
            </a:extLst>
          </p:cNvPr>
          <p:cNvGrpSpPr/>
          <p:nvPr/>
        </p:nvGrpSpPr>
        <p:grpSpPr>
          <a:xfrm>
            <a:off x="575895" y="2236609"/>
            <a:ext cx="10765285" cy="1855595"/>
            <a:chOff x="2346852" y="7142847"/>
            <a:chExt cx="20094997" cy="3711189"/>
          </a:xfrm>
        </p:grpSpPr>
        <p:sp>
          <p:nvSpPr>
            <p:cNvPr id="363" name="Rounded Rectangle"/>
            <p:cNvSpPr/>
            <p:nvPr/>
          </p:nvSpPr>
          <p:spPr>
            <a:xfrm>
              <a:off x="2346852" y="7142847"/>
              <a:ext cx="20094997"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66" name="DO"/>
            <p:cNvSpPr txBox="1"/>
            <p:nvPr/>
          </p:nvSpPr>
          <p:spPr>
            <a:xfrm>
              <a:off x="2998996" y="7985345"/>
              <a:ext cx="2507096" cy="20261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15000">
                  <a:solidFill>
                    <a:srgbClr val="228B22"/>
                  </a:solidFill>
                </a:defRPr>
              </a:lvl1pPr>
            </a:lstStyle>
            <a:p>
              <a:r>
                <a:rPr sz="6250" dirty="0">
                  <a:solidFill>
                    <a:sysClr val="windowText" lastClr="000000"/>
                  </a:solidFill>
                  <a:latin typeface="Arial" panose="020B0604020202020204" pitchFamily="34" charset="0"/>
                  <a:cs typeface="Arial" panose="020B0604020202020204" pitchFamily="34" charset="0"/>
                </a:rPr>
                <a:t>DO</a:t>
              </a:r>
            </a:p>
          </p:txBody>
        </p:sp>
      </p:grpSp>
      <p:grpSp>
        <p:nvGrpSpPr>
          <p:cNvPr id="4" name="Group 3">
            <a:extLst>
              <a:ext uri="{FF2B5EF4-FFF2-40B4-BE49-F238E27FC236}">
                <a16:creationId xmlns:a16="http://schemas.microsoft.com/office/drawing/2014/main" id="{4DF47BDD-82F6-7B4A-95DF-4AD2269281A3}"/>
              </a:ext>
            </a:extLst>
          </p:cNvPr>
          <p:cNvGrpSpPr/>
          <p:nvPr/>
        </p:nvGrpSpPr>
        <p:grpSpPr>
          <a:xfrm>
            <a:off x="525094" y="4289815"/>
            <a:ext cx="11023872" cy="1625601"/>
            <a:chOff x="1168129" y="8522192"/>
            <a:chExt cx="22047743" cy="3251202"/>
          </a:xfrm>
          <a:solidFill>
            <a:schemeClr val="bg1">
              <a:lumMod val="85000"/>
            </a:schemeClr>
          </a:solidFill>
        </p:grpSpPr>
        <p:sp>
          <p:nvSpPr>
            <p:cNvPr id="368" name="Rounded Rectangle"/>
            <p:cNvSpPr/>
            <p:nvPr/>
          </p:nvSpPr>
          <p:spPr>
            <a:xfrm>
              <a:off x="1168129" y="8522192"/>
              <a:ext cx="22047743" cy="3251202"/>
            </a:xfrm>
            <a:prstGeom prst="roundRect">
              <a:avLst>
                <a:gd name="adj" fmla="val 6482"/>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371" name="DON’T"/>
            <p:cNvSpPr txBox="1"/>
            <p:nvPr/>
          </p:nvSpPr>
          <p:spPr>
            <a:xfrm>
              <a:off x="1659487" y="9134696"/>
              <a:ext cx="6335068" cy="2026196"/>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15000">
                  <a:solidFill>
                    <a:schemeClr val="accent5">
                      <a:hueOff val="-82419"/>
                      <a:satOff val="-9513"/>
                      <a:lumOff val="-16343"/>
                    </a:schemeClr>
                  </a:solidFill>
                </a:defRPr>
              </a:lvl1pPr>
            </a:lstStyle>
            <a:p>
              <a:r>
                <a:rPr sz="6250" dirty="0">
                  <a:solidFill>
                    <a:sysClr val="windowText" lastClr="000000"/>
                  </a:solidFill>
                  <a:latin typeface="Arial" panose="020B0604020202020204" pitchFamily="34" charset="0"/>
                  <a:cs typeface="Arial" panose="020B0604020202020204" pitchFamily="34" charset="0"/>
                </a:rPr>
                <a:t>DO</a:t>
              </a:r>
              <a:r>
                <a:rPr lang="en-US" sz="6250" dirty="0">
                  <a:solidFill>
                    <a:sysClr val="windowText" lastClr="000000"/>
                  </a:solidFill>
                  <a:latin typeface="Arial" panose="020B0604020202020204" pitchFamily="34" charset="0"/>
                  <a:cs typeface="Arial" panose="020B0604020202020204" pitchFamily="34" charset="0"/>
                </a:rPr>
                <a:t> </a:t>
              </a:r>
              <a:r>
                <a:rPr sz="6250" dirty="0">
                  <a:solidFill>
                    <a:sysClr val="windowText" lastClr="000000"/>
                  </a:solidFill>
                  <a:latin typeface="Arial" panose="020B0604020202020204" pitchFamily="34" charset="0"/>
                  <a:cs typeface="Arial" panose="020B0604020202020204" pitchFamily="34" charset="0"/>
                </a:rPr>
                <a:t>N</a:t>
              </a:r>
              <a:r>
                <a:rPr lang="en-US" sz="6250" dirty="0">
                  <a:solidFill>
                    <a:sysClr val="windowText" lastClr="000000"/>
                  </a:solidFill>
                  <a:latin typeface="Arial" panose="020B0604020202020204" pitchFamily="34" charset="0"/>
                  <a:cs typeface="Arial" panose="020B0604020202020204" pitchFamily="34" charset="0"/>
                </a:rPr>
                <a:t>O</a:t>
              </a:r>
              <a:r>
                <a:rPr sz="6250" dirty="0">
                  <a:solidFill>
                    <a:sysClr val="windowText" lastClr="000000"/>
                  </a:solidFill>
                  <a:latin typeface="Arial" panose="020B0604020202020204" pitchFamily="34" charset="0"/>
                  <a:cs typeface="Arial" panose="020B0604020202020204" pitchFamily="34" charset="0"/>
                </a:rPr>
                <a:t>T</a:t>
              </a:r>
            </a:p>
          </p:txBody>
        </p:sp>
      </p:grpSp>
      <p:sp>
        <p:nvSpPr>
          <p:cNvPr id="364" name="Wash your hands often with soap and water for 40 seconds especially…"/>
          <p:cNvSpPr txBox="1"/>
          <p:nvPr/>
        </p:nvSpPr>
        <p:spPr>
          <a:xfrm>
            <a:off x="3027242" y="2238512"/>
            <a:ext cx="5309943" cy="18517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marL="115094" indent="-115094" defTabSz="457200">
              <a:spcBef>
                <a:spcPts val="600"/>
              </a:spcBef>
              <a:buClr>
                <a:srgbClr val="000000"/>
              </a:buClr>
              <a:buSzPct val="85000"/>
              <a:buFontTx/>
              <a:buChar char="▪"/>
              <a:defRPr sz="2200" cap="all" spc="-83">
                <a:solidFill>
                  <a:srgbClr val="FFFFFF"/>
                </a:solidFill>
              </a:defRPr>
            </a:pPr>
            <a:r>
              <a:rPr lang="en-US" sz="1400" spc="-42" dirty="0">
                <a:solidFill>
                  <a:sysClr val="windowText" lastClr="000000"/>
                </a:solidFill>
                <a:latin typeface="Arial" panose="020B0604020202020204" pitchFamily="34" charset="0"/>
                <a:cs typeface="Arial" panose="020B0604020202020204" pitchFamily="34" charset="0"/>
              </a:rPr>
              <a:t>Wash your hands often with soap and water for 40 seconds especially after you have been in a public place, or after blowing your nose, coughing, or sneezing.</a:t>
            </a:r>
          </a:p>
          <a:p>
            <a:pPr marL="115094" indent="-115094" defTabSz="457200">
              <a:spcBef>
                <a:spcPts val="600"/>
              </a:spcBef>
              <a:buClr>
                <a:srgbClr val="000000"/>
              </a:buClr>
              <a:buSzPct val="85000"/>
              <a:buFontTx/>
              <a:buChar char="▪"/>
              <a:defRPr sz="2200" cap="all" spc="-83">
                <a:solidFill>
                  <a:srgbClr val="FFFFFF"/>
                </a:solidFill>
              </a:defRPr>
            </a:pPr>
            <a:r>
              <a:rPr lang="en-US" sz="1400" spc="-42" dirty="0">
                <a:solidFill>
                  <a:sysClr val="windowText" lastClr="000000"/>
                </a:solidFill>
                <a:latin typeface="Arial" panose="020B0604020202020204" pitchFamily="34" charset="0"/>
                <a:cs typeface="Arial" panose="020B0604020202020204" pitchFamily="34" charset="0"/>
              </a:rPr>
              <a:t>Use a hand sanitizer (at least 70% alcohol based)  if soap and water not  available cover all surfaces of your hands and rub them together until they feel dry.</a:t>
            </a:r>
          </a:p>
        </p:txBody>
      </p:sp>
      <p:pic>
        <p:nvPicPr>
          <p:cNvPr id="365"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1797" y="2697066"/>
            <a:ext cx="2617524" cy="731934"/>
          </a:xfrm>
          <a:prstGeom prst="rect">
            <a:avLst/>
          </a:prstGeom>
          <a:ln w="12700" cap="flat">
            <a:noFill/>
            <a:miter lim="400000"/>
          </a:ln>
          <a:effectLst>
            <a:outerShdw blurRad="63500" dist="25400" dir="5400000" rotWithShape="0">
              <a:srgbClr val="000000">
                <a:alpha val="50000"/>
              </a:srgbClr>
            </a:outerShdw>
          </a:effectLst>
        </p:spPr>
      </p:pic>
      <p:sp>
        <p:nvSpPr>
          <p:cNvPr id="369" name="touch your eyes, nose, and mouth with unwashed hands.…"/>
          <p:cNvSpPr txBox="1"/>
          <p:nvPr/>
        </p:nvSpPr>
        <p:spPr>
          <a:xfrm>
            <a:off x="4211089" y="4263997"/>
            <a:ext cx="4328501" cy="14209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marL="115094" indent="-115094" defTabSz="457200">
              <a:spcBef>
                <a:spcPts val="600"/>
              </a:spcBef>
              <a:buClr>
                <a:srgbClr val="000000"/>
              </a:buClr>
              <a:buSzPct val="85000"/>
              <a:buChar char="▪"/>
              <a:defRPr sz="2200" cap="all" spc="-83">
                <a:solidFill>
                  <a:srgbClr val="FFFFFF"/>
                </a:solidFill>
              </a:defRPr>
            </a:pPr>
            <a:r>
              <a:rPr sz="1400" dirty="0">
                <a:solidFill>
                  <a:sysClr val="windowText" lastClr="000000"/>
                </a:solidFill>
                <a:latin typeface="Arial" panose="020B0604020202020204" pitchFamily="34" charset="0"/>
                <a:cs typeface="Arial" panose="020B0604020202020204" pitchFamily="34" charset="0"/>
              </a:rPr>
              <a:t>touch your eyes, nose, and mouth with unwashed hands. </a:t>
            </a:r>
            <a:endParaRPr sz="1400" spc="-44" dirty="0">
              <a:solidFill>
                <a:sysClr val="windowText" lastClr="000000"/>
              </a:solidFill>
              <a:latin typeface="Arial" panose="020B0604020202020204" pitchFamily="34" charset="0"/>
              <a:cs typeface="Arial" panose="020B0604020202020204" pitchFamily="34" charset="0"/>
            </a:endParaRPr>
          </a:p>
          <a:p>
            <a:pPr marL="115094" indent="-115094" defTabSz="457200">
              <a:spcBef>
                <a:spcPts val="600"/>
              </a:spcBef>
              <a:buClr>
                <a:srgbClr val="000000"/>
              </a:buClr>
              <a:buSzPct val="85000"/>
              <a:buChar char="▪"/>
              <a:defRPr sz="2200" cap="all" spc="-83">
                <a:solidFill>
                  <a:srgbClr val="FFFFFF"/>
                </a:solidFill>
              </a:defRPr>
            </a:pPr>
            <a:r>
              <a:rPr sz="1400" dirty="0">
                <a:solidFill>
                  <a:sysClr val="windowText" lastClr="000000"/>
                </a:solidFill>
                <a:latin typeface="Arial" panose="020B0604020202020204" pitchFamily="34" charset="0"/>
                <a:cs typeface="Arial" panose="020B0604020202020204" pitchFamily="34" charset="0"/>
              </a:rPr>
              <a:t>touch  surfaces like door knobs and door bells, elevator buttons,</a:t>
            </a:r>
            <a:r>
              <a:rPr sz="1400" spc="-44" dirty="0">
                <a:solidFill>
                  <a:sysClr val="windowText" lastClr="000000"/>
                </a:solidFill>
                <a:latin typeface="Arial" panose="020B0604020202020204" pitchFamily="34" charset="0"/>
                <a:cs typeface="Arial" panose="020B0604020202020204" pitchFamily="34" charset="0"/>
              </a:rPr>
              <a:t> </a:t>
            </a:r>
            <a:r>
              <a:rPr sz="1400" dirty="0">
                <a:solidFill>
                  <a:sysClr val="windowText" lastClr="000000"/>
                </a:solidFill>
                <a:latin typeface="Arial" panose="020B0604020202020204" pitchFamily="34" charset="0"/>
                <a:cs typeface="Arial" panose="020B0604020202020204" pitchFamily="34" charset="0"/>
              </a:rPr>
              <a:t>handrails,  support handles, chair backs, ATM surfaces, mobiles, jeep handles </a:t>
            </a:r>
            <a:r>
              <a:rPr sz="1400" dirty="0" err="1">
                <a:solidFill>
                  <a:sysClr val="windowText" lastClr="000000"/>
                </a:solidFill>
                <a:latin typeface="Arial" panose="020B0604020202020204" pitchFamily="34" charset="0"/>
                <a:cs typeface="Arial" panose="020B0604020202020204" pitchFamily="34" charset="0"/>
              </a:rPr>
              <a:t>etc</a:t>
            </a:r>
            <a:endParaRPr sz="1400" dirty="0">
              <a:solidFill>
                <a:sysClr val="windowText" lastClr="000000"/>
              </a:solidFill>
              <a:latin typeface="Arial" panose="020B0604020202020204" pitchFamily="34" charset="0"/>
              <a:cs typeface="Arial" panose="020B0604020202020204" pitchFamily="34" charset="0"/>
            </a:endParaRPr>
          </a:p>
        </p:txBody>
      </p:sp>
      <p:pic>
        <p:nvPicPr>
          <p:cNvPr id="370"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9590" y="4671392"/>
            <a:ext cx="2803037" cy="862449"/>
          </a:xfrm>
          <a:prstGeom prst="rect">
            <a:avLst/>
          </a:prstGeom>
          <a:ln w="12700" cap="flat">
            <a:noFill/>
            <a:miter lim="400000"/>
          </a:ln>
          <a:effectLst/>
        </p:spPr>
      </p:pic>
      <p:sp>
        <p:nvSpPr>
          <p:cNvPr id="6" name="Title 5"/>
          <p:cNvSpPr>
            <a:spLocks noGrp="1"/>
          </p:cNvSpPr>
          <p:nvPr>
            <p:ph type="title"/>
          </p:nvPr>
        </p:nvSpPr>
        <p:spPr/>
        <p:txBody>
          <a:bodyPr/>
          <a:lstStyle/>
          <a:p>
            <a:r>
              <a:rPr lang="en-ZA" dirty="0"/>
              <a:t>Prevention : hand hygiene </a:t>
            </a:r>
          </a:p>
        </p:txBody>
      </p:sp>
    </p:spTree>
    <p:extLst>
      <p:ext uri="{BB962C8B-B14F-4D97-AF65-F5344CB8AC3E}">
        <p14:creationId xmlns:p14="http://schemas.microsoft.com/office/powerpoint/2010/main" val="33366352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4">
                                            <p:txEl>
                                              <p:pRg st="0" end="0"/>
                                            </p:txEl>
                                          </p:spTgt>
                                        </p:tgtEl>
                                        <p:attrNameLst>
                                          <p:attrName>style.visibility</p:attrName>
                                        </p:attrNameLst>
                                      </p:cBhvr>
                                      <p:to>
                                        <p:strVal val="visible"/>
                                      </p:to>
                                    </p:set>
                                    <p:animEffect transition="in" filter="fade">
                                      <p:cBhvr>
                                        <p:cTn id="12" dur="500"/>
                                        <p:tgtEl>
                                          <p:spTgt spid="3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4">
                                            <p:txEl>
                                              <p:pRg st="1" end="1"/>
                                            </p:txEl>
                                          </p:spTgt>
                                        </p:tgtEl>
                                        <p:attrNameLst>
                                          <p:attrName>style.visibility</p:attrName>
                                        </p:attrNameLst>
                                      </p:cBhvr>
                                      <p:to>
                                        <p:strVal val="visible"/>
                                      </p:to>
                                    </p:set>
                                    <p:animEffect transition="in" filter="fade">
                                      <p:cBhvr>
                                        <p:cTn id="17" dur="500"/>
                                        <p:tgtEl>
                                          <p:spTgt spid="36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65"/>
                                        </p:tgtEl>
                                        <p:attrNameLst>
                                          <p:attrName>style.visibility</p:attrName>
                                        </p:attrNameLst>
                                      </p:cBhvr>
                                      <p:to>
                                        <p:strVal val="visible"/>
                                      </p:to>
                                    </p:set>
                                    <p:animEffect transition="in" filter="fade">
                                      <p:cBhvr>
                                        <p:cTn id="20" dur="1000"/>
                                        <p:tgtEl>
                                          <p:spTgt spid="3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9">
                                            <p:txEl>
                                              <p:pRg st="0" end="0"/>
                                            </p:txEl>
                                          </p:spTgt>
                                        </p:tgtEl>
                                        <p:attrNameLst>
                                          <p:attrName>style.visibility</p:attrName>
                                        </p:attrNameLst>
                                      </p:cBhvr>
                                      <p:to>
                                        <p:strVal val="visible"/>
                                      </p:to>
                                    </p:set>
                                    <p:animEffect transition="in" filter="fade">
                                      <p:cBhvr>
                                        <p:cTn id="30" dur="500"/>
                                        <p:tgtEl>
                                          <p:spTgt spid="36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9">
                                            <p:txEl>
                                              <p:pRg st="1" end="1"/>
                                            </p:txEl>
                                          </p:spTgt>
                                        </p:tgtEl>
                                        <p:attrNameLst>
                                          <p:attrName>style.visibility</p:attrName>
                                        </p:attrNameLst>
                                      </p:cBhvr>
                                      <p:to>
                                        <p:strVal val="visible"/>
                                      </p:to>
                                    </p:set>
                                    <p:animEffect transition="in" filter="fade">
                                      <p:cBhvr>
                                        <p:cTn id="35" dur="500"/>
                                        <p:tgtEl>
                                          <p:spTgt spid="369">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70"/>
                                        </p:tgtEl>
                                        <p:attrNameLst>
                                          <p:attrName>style.visibility</p:attrName>
                                        </p:attrNameLst>
                                      </p:cBhvr>
                                      <p:to>
                                        <p:strVal val="visible"/>
                                      </p:to>
                                    </p:set>
                                    <p:animEffect transition="in" filter="fade">
                                      <p:cBhvr>
                                        <p:cTn id="38"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build="p" bldLvl="2"/>
      <p:bldP spid="369"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Group"/>
          <p:cNvGrpSpPr/>
          <p:nvPr/>
        </p:nvGrpSpPr>
        <p:grpSpPr>
          <a:xfrm>
            <a:off x="2706572" y="82024"/>
            <a:ext cx="6778857" cy="648984"/>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1600" dirty="0">
                <a:latin typeface="Arial" panose="020B0604020202020204" pitchFamily="34" charset="0"/>
                <a:cs typeface="Arial" panose="020B0604020202020204" pitchFamily="34" charset="0"/>
              </a:endParaRPr>
            </a:p>
          </p:txBody>
        </p:sp>
        <p:sp>
          <p:nvSpPr>
            <p:cNvPr id="381" name="WHAT ARE WE GOING TO LEARN?"/>
            <p:cNvSpPr txBox="1"/>
            <p:nvPr/>
          </p:nvSpPr>
          <p:spPr>
            <a:xfrm>
              <a:off x="633744" y="212966"/>
              <a:ext cx="12190387"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5000">
                  <a:solidFill>
                    <a:srgbClr val="002135"/>
                  </a:solidFill>
                </a:defRPr>
              </a:lvl1pPr>
            </a:lstStyle>
            <a:p>
              <a:r>
                <a:rPr sz="2500" dirty="0">
                  <a:latin typeface="Arial" panose="020B0604020202020204" pitchFamily="34" charset="0"/>
                  <a:cs typeface="Arial" panose="020B0604020202020204" pitchFamily="34" charset="0"/>
                </a:rPr>
                <a:t>PREVENTION: RESPIRATORY HYGIENE</a:t>
              </a:r>
            </a:p>
          </p:txBody>
        </p:sp>
      </p:grpSp>
      <p:grpSp>
        <p:nvGrpSpPr>
          <p:cNvPr id="386" name="Group"/>
          <p:cNvGrpSpPr/>
          <p:nvPr/>
        </p:nvGrpSpPr>
        <p:grpSpPr>
          <a:xfrm>
            <a:off x="11548966" y="6527999"/>
            <a:ext cx="1049435" cy="770268"/>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9</a:t>
              </a:r>
              <a:endParaRPr sz="900"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1084521" y="845307"/>
            <a:ext cx="9920177" cy="714985"/>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Respiratory Hygiene is a combination of measures taken to stop the spread of germs through respiratory behaviours like coughing or sneezing </a:t>
            </a:r>
          </a:p>
        </p:txBody>
      </p:sp>
      <p:sp>
        <p:nvSpPr>
          <p:cNvPr id="16" name="Rounded Rectangle">
            <a:extLst>
              <a:ext uri="{FF2B5EF4-FFF2-40B4-BE49-F238E27FC236}">
                <a16:creationId xmlns:a16="http://schemas.microsoft.com/office/drawing/2014/main" id="{1D1C21AC-97B7-454B-8636-A312FF697888}"/>
              </a:ext>
            </a:extLst>
          </p:cNvPr>
          <p:cNvSpPr/>
          <p:nvPr/>
        </p:nvSpPr>
        <p:spPr>
          <a:xfrm>
            <a:off x="625982" y="1674224"/>
            <a:ext cx="5129025" cy="442138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17" name="Rounded Rectangle">
            <a:extLst>
              <a:ext uri="{FF2B5EF4-FFF2-40B4-BE49-F238E27FC236}">
                <a16:creationId xmlns:a16="http://schemas.microsoft.com/office/drawing/2014/main" id="{25BAEC5F-6E17-464B-B234-4B0A50A505A0}"/>
              </a:ext>
            </a:extLst>
          </p:cNvPr>
          <p:cNvSpPr/>
          <p:nvPr/>
        </p:nvSpPr>
        <p:spPr>
          <a:xfrm>
            <a:off x="6592488" y="1705606"/>
            <a:ext cx="5083225" cy="4421387"/>
          </a:xfrm>
          <a:prstGeom prst="roundRect">
            <a:avLst>
              <a:gd name="adj" fmla="val 8491"/>
            </a:avLst>
          </a:prstGeom>
          <a:solidFill>
            <a:schemeClr val="bg1">
              <a:lumMod val="85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457200">
              <a:defRPr sz="1800"/>
            </a:pPr>
            <a:endParaRPr lang="en-IN" sz="125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D38EE4-AA60-9043-8AF0-0C625D33BABB}"/>
              </a:ext>
            </a:extLst>
          </p:cNvPr>
          <p:cNvSpPr/>
          <p:nvPr/>
        </p:nvSpPr>
        <p:spPr>
          <a:xfrm>
            <a:off x="2636256" y="1756875"/>
            <a:ext cx="954107" cy="707886"/>
          </a:xfrm>
          <a:prstGeom prst="rect">
            <a:avLst/>
          </a:prstGeom>
        </p:spPr>
        <p:txBody>
          <a:bodyPr wrap="none">
            <a:spAutoFit/>
          </a:bodyPr>
          <a:lstStyle/>
          <a:p>
            <a:r>
              <a:rPr lang="en-IN" sz="4000" dirty="0">
                <a:latin typeface="Arial" panose="020B0604020202020204" pitchFamily="34" charset="0"/>
                <a:cs typeface="Arial" panose="020B0604020202020204" pitchFamily="34" charset="0"/>
              </a:rPr>
              <a:t>DO</a:t>
            </a:r>
          </a:p>
        </p:txBody>
      </p:sp>
      <p:sp>
        <p:nvSpPr>
          <p:cNvPr id="19" name="Rectangle 18">
            <a:extLst>
              <a:ext uri="{FF2B5EF4-FFF2-40B4-BE49-F238E27FC236}">
                <a16:creationId xmlns:a16="http://schemas.microsoft.com/office/drawing/2014/main" id="{2F386C37-8000-7D4B-A94B-64F50AA596E3}"/>
              </a:ext>
            </a:extLst>
          </p:cNvPr>
          <p:cNvSpPr/>
          <p:nvPr/>
        </p:nvSpPr>
        <p:spPr>
          <a:xfrm>
            <a:off x="7926598" y="1756875"/>
            <a:ext cx="2178802" cy="707886"/>
          </a:xfrm>
          <a:prstGeom prst="rect">
            <a:avLst/>
          </a:prstGeom>
        </p:spPr>
        <p:txBody>
          <a:bodyPr wrap="none">
            <a:spAutoFit/>
          </a:bodyPr>
          <a:lstStyle/>
          <a:p>
            <a:r>
              <a:rPr lang="en-IN" sz="4000" dirty="0">
                <a:solidFill>
                  <a:sysClr val="windowText" lastClr="000000"/>
                </a:solidFill>
                <a:latin typeface="Arial" panose="020B0604020202020204" pitchFamily="34" charset="0"/>
                <a:cs typeface="Arial" panose="020B0604020202020204" pitchFamily="34" charset="0"/>
              </a:rPr>
              <a:t>DO NOT</a:t>
            </a:r>
          </a:p>
        </p:txBody>
      </p:sp>
      <p:sp>
        <p:nvSpPr>
          <p:cNvPr id="3" name="Rectangle 2">
            <a:extLst>
              <a:ext uri="{FF2B5EF4-FFF2-40B4-BE49-F238E27FC236}">
                <a16:creationId xmlns:a16="http://schemas.microsoft.com/office/drawing/2014/main" id="{1E6CFD46-6E7F-D84A-B02B-CB63FD01FA10}"/>
              </a:ext>
            </a:extLst>
          </p:cNvPr>
          <p:cNvSpPr/>
          <p:nvPr/>
        </p:nvSpPr>
        <p:spPr>
          <a:xfrm>
            <a:off x="802435" y="2382067"/>
            <a:ext cx="4797075" cy="3674852"/>
          </a:xfrm>
          <a:prstGeom prst="rect">
            <a:avLst/>
          </a:prstGeom>
        </p:spPr>
        <p:txBody>
          <a:bodyPr wrap="square">
            <a:spAutoFit/>
          </a:bodyPr>
          <a:lstStyle/>
          <a:p>
            <a:pPr marL="285750" indent="-285750" defTabSz="457200">
              <a:lnSpc>
                <a:spcPct val="90000"/>
              </a:lnSpc>
              <a:spcBef>
                <a:spcPts val="600"/>
              </a:spcBef>
              <a:buFont typeface="Arial" panose="020B0604020202020204" pitchFamily="34" charset="0"/>
              <a:buChar char="•"/>
              <a:defRPr sz="4400">
                <a:sym typeface="Gill Sans"/>
              </a:defRPr>
            </a:pPr>
            <a:r>
              <a:rPr lang="en-IN" sz="2200" dirty="0">
                <a:latin typeface="Arial" panose="020B0604020202020204" pitchFamily="34" charset="0"/>
                <a:cs typeface="Arial" panose="020B0604020202020204" pitchFamily="34" charset="0"/>
              </a:rPr>
              <a:t>DO USE a handkerchief or a tissue to cover your face while coughing or sneezing</a:t>
            </a:r>
          </a:p>
          <a:p>
            <a:pPr marL="285750" indent="-285750" defTabSz="457200">
              <a:lnSpc>
                <a:spcPct val="90000"/>
              </a:lnSpc>
              <a:spcBef>
                <a:spcPts val="600"/>
              </a:spcBef>
              <a:buFont typeface="Arial" panose="020B0604020202020204" pitchFamily="34" charset="0"/>
              <a:buChar char="•"/>
              <a:defRPr sz="4400">
                <a:sym typeface="Gill Sans"/>
              </a:defRPr>
            </a:pPr>
            <a:r>
              <a:rPr lang="en-IN" sz="2200" dirty="0">
                <a:latin typeface="Arial" panose="020B0604020202020204" pitchFamily="34" charset="0"/>
                <a:cs typeface="Arial" panose="020B0604020202020204" pitchFamily="34" charset="0"/>
              </a:rPr>
              <a:t>DO THROW the used tissue immediately into a closed dustbin</a:t>
            </a:r>
          </a:p>
          <a:p>
            <a:pPr marL="285750" indent="-285750" defTabSz="457200">
              <a:lnSpc>
                <a:spcPct val="90000"/>
              </a:lnSpc>
              <a:spcBef>
                <a:spcPts val="600"/>
              </a:spcBef>
              <a:buFont typeface="Arial" panose="020B0604020202020204" pitchFamily="34" charset="0"/>
              <a:buChar char="•"/>
              <a:defRPr sz="4400">
                <a:sym typeface="Gill Sans"/>
              </a:defRPr>
            </a:pPr>
            <a:r>
              <a:rPr lang="en-IN" sz="2200" dirty="0">
                <a:latin typeface="Arial" panose="020B0604020202020204" pitchFamily="34" charset="0"/>
                <a:cs typeface="Arial" panose="020B0604020202020204" pitchFamily="34" charset="0"/>
              </a:rPr>
              <a:t>DO COVER your sneeze into your bent upper arm in case you are not carrying a tissue or a kerchief. </a:t>
            </a:r>
          </a:p>
          <a:p>
            <a:pPr marL="285750" indent="-285750" defTabSz="457200">
              <a:lnSpc>
                <a:spcPct val="90000"/>
              </a:lnSpc>
              <a:spcBef>
                <a:spcPts val="600"/>
              </a:spcBef>
              <a:buFont typeface="Arial" panose="020B0604020202020204" pitchFamily="34" charset="0"/>
              <a:buChar char="•"/>
              <a:defRPr sz="4400">
                <a:sym typeface="Gill Sans"/>
              </a:defRPr>
            </a:pPr>
            <a:r>
              <a:rPr lang="en-IN" sz="2200" dirty="0">
                <a:latin typeface="Arial" panose="020B0604020202020204" pitchFamily="34" charset="0"/>
                <a:cs typeface="Arial" panose="020B0604020202020204" pitchFamily="34" charset="0"/>
              </a:rPr>
              <a:t>DO WASH hands immediately after you have covered your sneeze or cough</a:t>
            </a:r>
          </a:p>
        </p:txBody>
      </p:sp>
      <p:sp>
        <p:nvSpPr>
          <p:cNvPr id="21" name="Rectangle 20">
            <a:extLst>
              <a:ext uri="{FF2B5EF4-FFF2-40B4-BE49-F238E27FC236}">
                <a16:creationId xmlns:a16="http://schemas.microsoft.com/office/drawing/2014/main" id="{97133F56-D96A-9541-B1A6-15EED70B6E21}"/>
              </a:ext>
            </a:extLst>
          </p:cNvPr>
          <p:cNvSpPr/>
          <p:nvPr/>
        </p:nvSpPr>
        <p:spPr>
          <a:xfrm>
            <a:off x="6592488" y="2742073"/>
            <a:ext cx="4608408" cy="2074414"/>
          </a:xfrm>
          <a:prstGeom prst="rect">
            <a:avLst/>
          </a:prstGeom>
        </p:spPr>
        <p:txBody>
          <a:bodyPr wrap="square">
            <a:spAutoFit/>
          </a:bodyPr>
          <a:lstStyle/>
          <a:p>
            <a:pPr marL="285750" indent="-285750" defTabSz="457200">
              <a:lnSpc>
                <a:spcPct val="90000"/>
              </a:lnSpc>
              <a:spcBef>
                <a:spcPts val="600"/>
              </a:spcBef>
              <a:buFont typeface="Arial" panose="020B0604020202020204" pitchFamily="34" charset="0"/>
              <a:buChar char="•"/>
              <a:defRPr sz="4400">
                <a:sym typeface="Gill Sans"/>
              </a:defRPr>
            </a:pPr>
            <a:r>
              <a:rPr lang="en-IN" sz="2200" dirty="0">
                <a:solidFill>
                  <a:sysClr val="windowText" lastClr="000000"/>
                </a:solidFill>
                <a:latin typeface="Arial" panose="020B0604020202020204" pitchFamily="34" charset="0"/>
                <a:cs typeface="Arial" panose="020B0604020202020204" pitchFamily="34" charset="0"/>
              </a:rPr>
              <a:t>DO NOT use other ways of covering your face </a:t>
            </a:r>
          </a:p>
          <a:p>
            <a:pPr marL="285750" indent="-285750" defTabSz="457200">
              <a:lnSpc>
                <a:spcPct val="90000"/>
              </a:lnSpc>
              <a:spcBef>
                <a:spcPts val="600"/>
              </a:spcBef>
              <a:buFont typeface="Arial" panose="020B0604020202020204" pitchFamily="34" charset="0"/>
              <a:buChar char="•"/>
              <a:defRPr sz="4400">
                <a:sym typeface="Gill Sans"/>
              </a:defRPr>
            </a:pPr>
            <a:endParaRPr lang="en-IN" sz="2200" dirty="0">
              <a:solidFill>
                <a:sysClr val="windowText" lastClr="000000"/>
              </a:solidFill>
              <a:latin typeface="Arial" panose="020B0604020202020204" pitchFamily="34" charset="0"/>
              <a:cs typeface="Arial" panose="020B0604020202020204" pitchFamily="34" charset="0"/>
            </a:endParaRPr>
          </a:p>
          <a:p>
            <a:pPr marL="285750" indent="-285750" defTabSz="457200">
              <a:lnSpc>
                <a:spcPct val="90000"/>
              </a:lnSpc>
              <a:spcBef>
                <a:spcPts val="600"/>
              </a:spcBef>
              <a:buFont typeface="Arial" panose="020B0604020202020204" pitchFamily="34" charset="0"/>
              <a:buChar char="•"/>
              <a:defRPr sz="4400">
                <a:sym typeface="Gill Sans"/>
              </a:defRPr>
            </a:pPr>
            <a:r>
              <a:rPr lang="en-IN" sz="2200" dirty="0">
                <a:solidFill>
                  <a:sysClr val="windowText" lastClr="000000"/>
                </a:solidFill>
                <a:latin typeface="Arial" panose="020B0604020202020204" pitchFamily="34" charset="0"/>
                <a:cs typeface="Arial" panose="020B0604020202020204" pitchFamily="34" charset="0"/>
              </a:rPr>
              <a:t>DO NOT spit in the open, always use a spittoon or wash  basin for spitting</a:t>
            </a:r>
          </a:p>
        </p:txBody>
      </p:sp>
    </p:spTree>
    <p:extLst>
      <p:ext uri="{BB962C8B-B14F-4D97-AF65-F5344CB8AC3E}">
        <p14:creationId xmlns:p14="http://schemas.microsoft.com/office/powerpoint/2010/main" val="258817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10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fade">
                                      <p:cBhvr>
                                        <p:cTn id="56"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P spid="19" grpId="0"/>
      <p:bldP spid="3" grpId="0" build="p" bldLvl="2"/>
      <p:bldP spid="2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4" name="Group"/>
          <p:cNvGrpSpPr/>
          <p:nvPr/>
        </p:nvGrpSpPr>
        <p:grpSpPr>
          <a:xfrm>
            <a:off x="11548966" y="6527999"/>
            <a:ext cx="1049435" cy="770268"/>
            <a:chOff x="0" y="2516"/>
            <a:chExt cx="2098868" cy="1540533"/>
          </a:xfrm>
        </p:grpSpPr>
        <p:sp>
          <p:nvSpPr>
            <p:cNvPr id="422" name="10"/>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sz="9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1</a:t>
              </a:r>
              <a:endParaRPr sz="900" dirty="0">
                <a:latin typeface="Arial" panose="020B0604020202020204" pitchFamily="34" charset="0"/>
                <a:cs typeface="Arial" panose="020B0604020202020204" pitchFamily="34" charset="0"/>
              </a:endParaRPr>
            </a:p>
          </p:txBody>
        </p:sp>
        <p:pic>
          <p:nvPicPr>
            <p:cNvPr id="423"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425" name="SOCIAL DISTANCING :  deliberately increasing the physical space between people to avoid spreading illness. Staying at least 1 meter away from other people lessens your chances of catching COVID-19."/>
          <p:cNvSpPr txBox="1"/>
          <p:nvPr/>
        </p:nvSpPr>
        <p:spPr>
          <a:xfrm>
            <a:off x="192505" y="915741"/>
            <a:ext cx="11177041" cy="611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457200">
              <a:lnSpc>
                <a:spcPct val="130000"/>
              </a:lnSpc>
              <a:spcBef>
                <a:spcPts val="600"/>
              </a:spcBef>
              <a:defRPr b="0" cap="all">
                <a:solidFill>
                  <a:srgbClr val="FFFFFF"/>
                </a:solidFill>
                <a:effectLst>
                  <a:outerShdw blurRad="38100" dist="19050" dir="2700000" rotWithShape="0">
                    <a:srgbClr val="000000">
                      <a:alpha val="40000"/>
                    </a:srgbClr>
                  </a:outerShdw>
                </a:effectLst>
              </a:defRPr>
            </a:pPr>
            <a:r>
              <a:rPr sz="1400" dirty="0">
                <a:solidFill>
                  <a:schemeClr val="tx1">
                    <a:lumMod val="95000"/>
                    <a:lumOff val="5000"/>
                  </a:schemeClr>
                </a:solidFill>
                <a:latin typeface="Arial" panose="020B0604020202020204" pitchFamily="34" charset="0"/>
                <a:cs typeface="Arial" panose="020B0604020202020204" pitchFamily="34" charset="0"/>
              </a:rPr>
              <a:t>SOCIAL DISTANCING :  deliberately increasing the physical space between people to avoid spreading illness. Staying at least ONE meter away from other people lessens your chances of catching COVID-19.</a:t>
            </a:r>
          </a:p>
        </p:txBody>
      </p:sp>
      <p:grpSp>
        <p:nvGrpSpPr>
          <p:cNvPr id="428" name="Group"/>
          <p:cNvGrpSpPr/>
          <p:nvPr/>
        </p:nvGrpSpPr>
        <p:grpSpPr>
          <a:xfrm>
            <a:off x="2706572" y="179995"/>
            <a:ext cx="6778857" cy="648984"/>
            <a:chOff x="0" y="0"/>
            <a:chExt cx="13557711" cy="1297966"/>
          </a:xfrm>
        </p:grpSpPr>
        <p:sp>
          <p:nvSpPr>
            <p:cNvPr id="42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1600" dirty="0">
                <a:latin typeface="Arial" panose="020B0604020202020204" pitchFamily="34" charset="0"/>
                <a:cs typeface="Arial" panose="020B0604020202020204" pitchFamily="34" charset="0"/>
              </a:endParaRPr>
            </a:p>
          </p:txBody>
        </p:sp>
        <p:sp>
          <p:nvSpPr>
            <p:cNvPr id="427" name="WHAT ARE WE GOING TO LEARN?"/>
            <p:cNvSpPr txBox="1"/>
            <p:nvPr/>
          </p:nvSpPr>
          <p:spPr>
            <a:xfrm>
              <a:off x="1222848" y="212966"/>
              <a:ext cx="11030966"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5000">
                  <a:solidFill>
                    <a:srgbClr val="002135"/>
                  </a:solidFill>
                </a:defRPr>
              </a:lvl1pPr>
            </a:lstStyle>
            <a:p>
              <a:r>
                <a:rPr sz="2500" dirty="0">
                  <a:latin typeface="Arial" panose="020B0604020202020204" pitchFamily="34" charset="0"/>
                  <a:cs typeface="Arial" panose="020B0604020202020204" pitchFamily="34" charset="0"/>
                </a:rPr>
                <a:t>PREVENTION: SOCIAL DISTANCING</a:t>
              </a:r>
            </a:p>
          </p:txBody>
        </p:sp>
      </p:grpSp>
      <p:grpSp>
        <p:nvGrpSpPr>
          <p:cNvPr id="2" name="Group 1">
            <a:extLst>
              <a:ext uri="{FF2B5EF4-FFF2-40B4-BE49-F238E27FC236}">
                <a16:creationId xmlns:a16="http://schemas.microsoft.com/office/drawing/2014/main" id="{CC48F4C7-BEDB-AA4B-AE0E-9D39E2C31947}"/>
              </a:ext>
            </a:extLst>
          </p:cNvPr>
          <p:cNvGrpSpPr/>
          <p:nvPr/>
        </p:nvGrpSpPr>
        <p:grpSpPr>
          <a:xfrm>
            <a:off x="1097644" y="1761723"/>
            <a:ext cx="9721345" cy="1855595"/>
            <a:chOff x="2195289" y="3507790"/>
            <a:chExt cx="19442690" cy="3711189"/>
          </a:xfrm>
        </p:grpSpPr>
        <p:sp>
          <p:nvSpPr>
            <p:cNvPr id="429" name="Rounded Rectangle"/>
            <p:cNvSpPr/>
            <p:nvPr/>
          </p:nvSpPr>
          <p:spPr>
            <a:xfrm>
              <a:off x="2195289" y="3507790"/>
              <a:ext cx="19442690"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a:solidFill>
                    <a:srgbClr val="FFFFFF"/>
                  </a:solidFill>
                </a:defRPr>
              </a:lvl1pPr>
            </a:lstStyle>
            <a:p>
              <a:endParaRPr sz="1600" dirty="0">
                <a:latin typeface="Arial" panose="020B0604020202020204" pitchFamily="34" charset="0"/>
                <a:cs typeface="Arial" panose="020B0604020202020204" pitchFamily="34" charset="0"/>
              </a:endParaRPr>
            </a:p>
          </p:txBody>
        </p:sp>
        <p:sp>
          <p:nvSpPr>
            <p:cNvPr id="431" name="DO"/>
            <p:cNvSpPr txBox="1"/>
            <p:nvPr/>
          </p:nvSpPr>
          <p:spPr>
            <a:xfrm>
              <a:off x="2900719" y="4273538"/>
              <a:ext cx="2507096" cy="20261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15000">
                  <a:solidFill>
                    <a:srgbClr val="228B22"/>
                  </a:solidFill>
                </a:defRPr>
              </a:lvl1pPr>
            </a:lstStyle>
            <a:p>
              <a:r>
                <a:rPr sz="6250" dirty="0">
                  <a:solidFill>
                    <a:schemeClr val="tx1"/>
                  </a:solidFill>
                  <a:latin typeface="Arial" panose="020B0604020202020204" pitchFamily="34" charset="0"/>
                  <a:cs typeface="Arial" panose="020B0604020202020204" pitchFamily="34" charset="0"/>
                </a:rPr>
                <a:t>DO</a:t>
              </a:r>
            </a:p>
          </p:txBody>
        </p:sp>
      </p:grpSp>
      <p:pic>
        <p:nvPicPr>
          <p:cNvPr id="432" name="Image" descr="Image"/>
          <p:cNvPicPr>
            <a:picLocks noChangeAspect="1"/>
          </p:cNvPicPr>
          <p:nvPr/>
        </p:nvPicPr>
        <p:blipFill>
          <a:blip r:embed="rId4"/>
          <a:stretch>
            <a:fillRect/>
          </a:stretch>
        </p:blipFill>
        <p:spPr>
          <a:xfrm>
            <a:off x="8058673" y="1845225"/>
            <a:ext cx="2181233" cy="1710578"/>
          </a:xfrm>
          <a:prstGeom prst="rect">
            <a:avLst/>
          </a:prstGeom>
          <a:ln w="12700" cap="flat">
            <a:noFill/>
            <a:miter lim="400000"/>
          </a:ln>
          <a:effectLst>
            <a:outerShdw blurRad="63500" dist="25400" dir="5400000" rotWithShape="0">
              <a:srgbClr val="000000">
                <a:alpha val="50000"/>
              </a:srgbClr>
            </a:outerShdw>
          </a:effectLst>
        </p:spPr>
      </p:pic>
      <p:grpSp>
        <p:nvGrpSpPr>
          <p:cNvPr id="3" name="Group 2">
            <a:extLst>
              <a:ext uri="{FF2B5EF4-FFF2-40B4-BE49-F238E27FC236}">
                <a16:creationId xmlns:a16="http://schemas.microsoft.com/office/drawing/2014/main" id="{61C90268-4851-6248-BE9E-8BB00052E774}"/>
              </a:ext>
            </a:extLst>
          </p:cNvPr>
          <p:cNvGrpSpPr/>
          <p:nvPr/>
        </p:nvGrpSpPr>
        <p:grpSpPr>
          <a:xfrm>
            <a:off x="584064" y="3750456"/>
            <a:ext cx="11023872" cy="2131593"/>
            <a:chOff x="1168129" y="7545216"/>
            <a:chExt cx="22047743" cy="4263185"/>
          </a:xfrm>
          <a:solidFill>
            <a:schemeClr val="accent1">
              <a:lumMod val="20000"/>
              <a:lumOff val="80000"/>
            </a:schemeClr>
          </a:solidFill>
        </p:grpSpPr>
        <p:sp>
          <p:nvSpPr>
            <p:cNvPr id="434" name="Rounded Rectangle"/>
            <p:cNvSpPr/>
            <p:nvPr/>
          </p:nvSpPr>
          <p:spPr>
            <a:xfrm>
              <a:off x="1168129" y="7545216"/>
              <a:ext cx="22047743" cy="4263185"/>
            </a:xfrm>
            <a:prstGeom prst="roundRect">
              <a:avLst>
                <a:gd name="adj" fmla="val 49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436" name="DON’T"/>
            <p:cNvSpPr txBox="1"/>
            <p:nvPr/>
          </p:nvSpPr>
          <p:spPr>
            <a:xfrm>
              <a:off x="1174579" y="7616042"/>
              <a:ext cx="6637646" cy="394979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15000">
                  <a:solidFill>
                    <a:schemeClr val="accent5">
                      <a:hueOff val="-82419"/>
                      <a:satOff val="-9513"/>
                      <a:lumOff val="-16343"/>
                    </a:schemeClr>
                  </a:solidFill>
                </a:defRPr>
              </a:lvl1pPr>
            </a:lstStyle>
            <a:p>
              <a:r>
                <a:rPr sz="6250" dirty="0">
                  <a:solidFill>
                    <a:schemeClr val="tx1"/>
                  </a:solidFill>
                  <a:latin typeface="Arial" panose="020B0604020202020204" pitchFamily="34" charset="0"/>
                  <a:cs typeface="Arial" panose="020B0604020202020204" pitchFamily="34" charset="0"/>
                </a:rPr>
                <a:t>DO</a:t>
              </a:r>
              <a:endParaRPr lang="en-US" sz="6250" dirty="0">
                <a:solidFill>
                  <a:schemeClr val="tx1"/>
                </a:solidFill>
                <a:latin typeface="Arial" panose="020B0604020202020204" pitchFamily="34" charset="0"/>
                <a:cs typeface="Arial" panose="020B0604020202020204" pitchFamily="34" charset="0"/>
              </a:endParaRPr>
            </a:p>
            <a:p>
              <a:r>
                <a:rPr sz="6250" dirty="0">
                  <a:solidFill>
                    <a:schemeClr val="tx1"/>
                  </a:solidFill>
                  <a:latin typeface="Arial" panose="020B0604020202020204" pitchFamily="34" charset="0"/>
                  <a:cs typeface="Arial" panose="020B0604020202020204" pitchFamily="34" charset="0"/>
                </a:rPr>
                <a:t>N</a:t>
              </a:r>
              <a:r>
                <a:rPr lang="en-US" sz="6250" dirty="0">
                  <a:solidFill>
                    <a:schemeClr val="tx1"/>
                  </a:solidFill>
                  <a:latin typeface="Arial" panose="020B0604020202020204" pitchFamily="34" charset="0"/>
                  <a:cs typeface="Arial" panose="020B0604020202020204" pitchFamily="34" charset="0"/>
                </a:rPr>
                <a:t>O</a:t>
              </a:r>
              <a:r>
                <a:rPr sz="6250" dirty="0">
                  <a:solidFill>
                    <a:schemeClr val="tx1"/>
                  </a:solidFill>
                  <a:latin typeface="Arial" panose="020B0604020202020204" pitchFamily="34" charset="0"/>
                  <a:cs typeface="Arial" panose="020B0604020202020204" pitchFamily="34" charset="0"/>
                </a:rPr>
                <a:t>T</a:t>
              </a:r>
            </a:p>
          </p:txBody>
        </p:sp>
      </p:grpSp>
      <p:pic>
        <p:nvPicPr>
          <p:cNvPr id="437" name="Image" descr="Image"/>
          <p:cNvPicPr>
            <a:picLocks noChangeAspect="1"/>
          </p:cNvPicPr>
          <p:nvPr/>
        </p:nvPicPr>
        <p:blipFill>
          <a:blip r:embed="rId5"/>
          <a:stretch>
            <a:fillRect/>
          </a:stretch>
        </p:blipFill>
        <p:spPr>
          <a:xfrm>
            <a:off x="9306149" y="4100946"/>
            <a:ext cx="2065389" cy="1562557"/>
          </a:xfrm>
          <a:prstGeom prst="rect">
            <a:avLst/>
          </a:prstGeom>
          <a:ln w="12700" cap="flat">
            <a:noFill/>
            <a:miter lim="400000"/>
          </a:ln>
          <a:effectLst/>
        </p:spPr>
      </p:pic>
      <p:sp>
        <p:nvSpPr>
          <p:cNvPr id="435" name="touch your eyes, nose, and mouth with unwashed hands.…"/>
          <p:cNvSpPr txBox="1"/>
          <p:nvPr/>
        </p:nvSpPr>
        <p:spPr>
          <a:xfrm>
            <a:off x="3097419" y="4243647"/>
            <a:ext cx="5997162" cy="913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marL="165100" indent="-150813" defTabSz="457200">
              <a:spcBef>
                <a:spcPts val="600"/>
              </a:spcBef>
              <a:buSzPct val="125000"/>
              <a:buChar char="•"/>
              <a:defRPr cap="all" spc="-70">
                <a:solidFill>
                  <a:srgbClr val="FFFFFF"/>
                </a:solidFill>
              </a:defRPr>
            </a:pPr>
            <a:r>
              <a:rPr sz="1700" dirty="0">
                <a:solidFill>
                  <a:schemeClr val="tx1">
                    <a:lumMod val="95000"/>
                    <a:lumOff val="5000"/>
                  </a:schemeClr>
                </a:solidFill>
                <a:latin typeface="Arial" panose="020B0604020202020204" pitchFamily="34" charset="0"/>
                <a:cs typeface="Arial" panose="020B0604020202020204" pitchFamily="34" charset="0"/>
              </a:rPr>
              <a:t>DO NOT Hold events where people have to gather </a:t>
            </a:r>
            <a:r>
              <a:rPr lang="en-ZA" sz="1700" dirty="0">
                <a:solidFill>
                  <a:schemeClr val="tx1">
                    <a:lumMod val="95000"/>
                    <a:lumOff val="5000"/>
                  </a:schemeClr>
                </a:solidFill>
                <a:latin typeface="Arial" panose="020B0604020202020204" pitchFamily="34" charset="0"/>
                <a:cs typeface="Arial" panose="020B0604020202020204" pitchFamily="34" charset="0"/>
              </a:rPr>
              <a:t>in large crowds </a:t>
            </a:r>
            <a:endParaRPr sz="1700" spc="-45" dirty="0">
              <a:solidFill>
                <a:schemeClr val="tx1">
                  <a:lumMod val="95000"/>
                  <a:lumOff val="5000"/>
                </a:schemeClr>
              </a:solidFill>
              <a:latin typeface="Arial" panose="020B0604020202020204" pitchFamily="34" charset="0"/>
              <a:cs typeface="Arial" panose="020B0604020202020204" pitchFamily="34" charset="0"/>
            </a:endParaRPr>
          </a:p>
          <a:p>
            <a:pPr marL="165364" indent="-165364" defTabSz="457200">
              <a:spcBef>
                <a:spcPts val="600"/>
              </a:spcBef>
              <a:buSzPct val="125000"/>
              <a:buChar char="•"/>
              <a:defRPr cap="all" spc="-70">
                <a:solidFill>
                  <a:srgbClr val="FFFFFF"/>
                </a:solidFill>
              </a:defRPr>
            </a:pPr>
            <a:r>
              <a:rPr sz="1700" dirty="0">
                <a:solidFill>
                  <a:schemeClr val="tx1">
                    <a:lumMod val="95000"/>
                    <a:lumOff val="5000"/>
                  </a:schemeClr>
                </a:solidFill>
                <a:latin typeface="Arial" panose="020B0604020202020204" pitchFamily="34" charset="0"/>
                <a:cs typeface="Arial" panose="020B0604020202020204" pitchFamily="34" charset="0"/>
              </a:rPr>
              <a:t>DO NOT go</a:t>
            </a:r>
            <a:r>
              <a:rPr lang="en-ZA" sz="1700" dirty="0">
                <a:solidFill>
                  <a:schemeClr val="tx1">
                    <a:lumMod val="95000"/>
                    <a:lumOff val="5000"/>
                  </a:schemeClr>
                </a:solidFill>
                <a:latin typeface="Arial" panose="020B0604020202020204" pitchFamily="34" charset="0"/>
                <a:cs typeface="Arial" panose="020B0604020202020204" pitchFamily="34" charset="0"/>
              </a:rPr>
              <a:t> out without your mask </a:t>
            </a:r>
            <a:endParaRPr sz="1700" spc="-45"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FD0B4FF-DD8E-2643-B323-DEF327CECDED}"/>
              </a:ext>
            </a:extLst>
          </p:cNvPr>
          <p:cNvSpPr/>
          <p:nvPr/>
        </p:nvSpPr>
        <p:spPr>
          <a:xfrm>
            <a:off x="2907000" y="1906428"/>
            <a:ext cx="5250400" cy="1492716"/>
          </a:xfrm>
          <a:prstGeom prst="rect">
            <a:avLst/>
          </a:prstGeom>
        </p:spPr>
        <p:txBody>
          <a:bodyPr wrap="square">
            <a:spAutoFit/>
          </a:bodyPr>
          <a:lstStyle/>
          <a:p>
            <a:pPr marL="165364" indent="-165364" defTabSz="457200">
              <a:spcBef>
                <a:spcPts val="600"/>
              </a:spcBef>
              <a:buSzPct val="125000"/>
              <a:buChar char="•"/>
              <a:defRPr cap="all" spc="-70"/>
            </a:pPr>
            <a:r>
              <a:rPr lang="en-US" dirty="0">
                <a:latin typeface="Arial" panose="020B0604020202020204" pitchFamily="34" charset="0"/>
                <a:cs typeface="Arial" panose="020B0604020202020204" pitchFamily="34" charset="0"/>
              </a:rPr>
              <a:t>Stay at home unless absolutely necessary</a:t>
            </a:r>
          </a:p>
          <a:p>
            <a:pPr marL="165364" indent="-165364" defTabSz="457200">
              <a:spcBef>
                <a:spcPts val="600"/>
              </a:spcBef>
              <a:buSzPct val="125000"/>
              <a:buChar char="•"/>
              <a:defRPr cap="all" spc="-70"/>
            </a:pPr>
            <a:r>
              <a:rPr lang="en-US" dirty="0">
                <a:latin typeface="Arial" panose="020B0604020202020204" pitchFamily="34" charset="0"/>
                <a:cs typeface="Arial" panose="020B0604020202020204" pitchFamily="34" charset="0"/>
              </a:rPr>
              <a:t>Keep a distance of at least one meter between yourself and another person</a:t>
            </a:r>
          </a:p>
          <a:p>
            <a:pPr marL="165364" indent="-165364" defTabSz="457200">
              <a:spcBef>
                <a:spcPts val="600"/>
              </a:spcBef>
              <a:buSzPct val="125000"/>
              <a:buChar char="•"/>
              <a:defRPr cap="all" spc="-70"/>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8593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dissolve">
                                      <p:cBhvr>
                                        <p:cTn id="7" dur="5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dissolve">
                                      <p:cBhvr>
                                        <p:cTn id="34" dur="500"/>
                                        <p:tgtEl>
                                          <p:spTgt spid="4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37"/>
                                        </p:tgtEl>
                                        <p:attrNameLst>
                                          <p:attrName>style.visibility</p:attrName>
                                        </p:attrNameLst>
                                      </p:cBhvr>
                                      <p:to>
                                        <p:strVal val="visible"/>
                                      </p:to>
                                    </p:set>
                                    <p:animEffect transition="in" filter="dissolve">
                                      <p:cBhvr>
                                        <p:cTn id="51"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8" name="Group"/>
          <p:cNvGrpSpPr/>
          <p:nvPr/>
        </p:nvGrpSpPr>
        <p:grpSpPr>
          <a:xfrm>
            <a:off x="2706572" y="179995"/>
            <a:ext cx="6778857" cy="648984"/>
            <a:chOff x="0" y="0"/>
            <a:chExt cx="13557711" cy="1297966"/>
          </a:xfrm>
        </p:grpSpPr>
        <p:sp>
          <p:nvSpPr>
            <p:cNvPr id="44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1600" dirty="0">
                <a:latin typeface="Arial" panose="020B0604020202020204" pitchFamily="34" charset="0"/>
                <a:cs typeface="Arial" panose="020B0604020202020204" pitchFamily="34" charset="0"/>
              </a:endParaRPr>
            </a:p>
          </p:txBody>
        </p:sp>
        <p:sp>
          <p:nvSpPr>
            <p:cNvPr id="447" name="WHAT ARE WE GOING TO LEARN?"/>
            <p:cNvSpPr txBox="1"/>
            <p:nvPr/>
          </p:nvSpPr>
          <p:spPr>
            <a:xfrm>
              <a:off x="1561082" y="212966"/>
              <a:ext cx="10429136"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5000">
                  <a:solidFill>
                    <a:srgbClr val="002135"/>
                  </a:solidFill>
                </a:defRPr>
              </a:lvl1pPr>
            </a:lstStyle>
            <a:p>
              <a:r>
                <a:rPr sz="2500" dirty="0">
                  <a:latin typeface="Arial" panose="020B0604020202020204" pitchFamily="34" charset="0"/>
                  <a:cs typeface="Arial" panose="020B0604020202020204" pitchFamily="34" charset="0"/>
                </a:rPr>
                <a:t>PREVENTION: HIGH RISK GROUP</a:t>
              </a:r>
            </a:p>
          </p:txBody>
        </p:sp>
      </p:grpSp>
      <p:sp>
        <p:nvSpPr>
          <p:cNvPr id="449" name="High Risk Groups are people who are at higher risk from severe illness if they get COVID-19.…"/>
          <p:cNvSpPr txBox="1"/>
          <p:nvPr/>
        </p:nvSpPr>
        <p:spPr>
          <a:xfrm>
            <a:off x="1521169" y="934824"/>
            <a:ext cx="8799386"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457200">
              <a:spcBef>
                <a:spcPts val="600"/>
              </a:spcBef>
              <a:defRPr b="0" cap="all" spc="-57">
                <a:solidFill>
                  <a:srgbClr val="FFFFFF"/>
                </a:solidFill>
                <a:effectLst>
                  <a:outerShdw blurRad="38100" dist="19050" dir="2700000" rotWithShape="0">
                    <a:srgbClr val="000000">
                      <a:alpha val="40000"/>
                    </a:srgbClr>
                  </a:outerShdw>
                </a:effectLst>
              </a:defRPr>
            </a:pPr>
            <a:r>
              <a:rPr sz="1600" dirty="0">
                <a:solidFill>
                  <a:schemeClr val="tx1">
                    <a:lumMod val="95000"/>
                    <a:lumOff val="5000"/>
                  </a:schemeClr>
                </a:solidFill>
                <a:latin typeface="Arial" panose="020B0604020202020204" pitchFamily="34" charset="0"/>
                <a:cs typeface="Arial" panose="020B0604020202020204" pitchFamily="34" charset="0"/>
              </a:rPr>
              <a:t>High Risk Groups are people who are at</a:t>
            </a:r>
            <a:r>
              <a:rPr lang="en-US" sz="1600" dirty="0">
                <a:solidFill>
                  <a:schemeClr val="tx1">
                    <a:lumMod val="95000"/>
                    <a:lumOff val="5000"/>
                  </a:schemeClr>
                </a:solidFill>
                <a:latin typeface="Arial" panose="020B0604020202020204" pitchFamily="34" charset="0"/>
                <a:cs typeface="Arial" panose="020B0604020202020204" pitchFamily="34" charset="0"/>
              </a:rPr>
              <a:t> A</a:t>
            </a:r>
            <a:r>
              <a:rPr sz="1600" dirty="0">
                <a:solidFill>
                  <a:schemeClr val="tx1">
                    <a:lumMod val="95000"/>
                    <a:lumOff val="5000"/>
                  </a:schemeClr>
                </a:solidFill>
                <a:latin typeface="Arial" panose="020B0604020202020204" pitchFamily="34" charset="0"/>
                <a:cs typeface="Arial" panose="020B0604020202020204" pitchFamily="34" charset="0"/>
              </a:rPr>
              <a:t> higher risk from severe illness if they get COVID-19.  This includes:</a:t>
            </a:r>
          </a:p>
        </p:txBody>
      </p:sp>
      <p:sp>
        <p:nvSpPr>
          <p:cNvPr id="450" name="Rounded Rectangle"/>
          <p:cNvSpPr/>
          <p:nvPr/>
        </p:nvSpPr>
        <p:spPr>
          <a:xfrm>
            <a:off x="8145350" y="1885321"/>
            <a:ext cx="3164333" cy="4287789"/>
          </a:xfrm>
          <a:prstGeom prst="roundRect">
            <a:avLst>
              <a:gd name="adj" fmla="val 686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451" name="PREGNANT WOMEN…"/>
          <p:cNvSpPr txBox="1"/>
          <p:nvPr/>
        </p:nvSpPr>
        <p:spPr>
          <a:xfrm>
            <a:off x="8435726" y="2139123"/>
            <a:ext cx="1884829" cy="36830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p>
            <a:pPr algn="l">
              <a:defRPr sz="3600" cap="all">
                <a:solidFill>
                  <a:srgbClr val="FFFFFF"/>
                </a:solidFill>
              </a:defRPr>
            </a:pPr>
            <a:r>
              <a:rPr dirty="0">
                <a:solidFill>
                  <a:sysClr val="windowText" lastClr="000000"/>
                </a:solidFill>
                <a:latin typeface="Arial" panose="020B0604020202020204" pitchFamily="34" charset="0"/>
                <a:cs typeface="Arial" panose="020B0604020202020204" pitchFamily="34" charset="0"/>
              </a:rPr>
              <a:t>PREGNANT WOMEN</a:t>
            </a:r>
            <a:endParaRPr sz="1250" dirty="0">
              <a:solidFill>
                <a:sysClr val="windowText" lastClr="000000"/>
              </a:solidFill>
              <a:latin typeface="Arial" panose="020B0604020202020204" pitchFamily="34" charset="0"/>
              <a:cs typeface="Arial" panose="020B0604020202020204" pitchFamily="34" charset="0"/>
            </a:endParaRPr>
          </a:p>
          <a:p>
            <a:pPr algn="l">
              <a:defRPr sz="3200" b="0" cap="all">
                <a:solidFill>
                  <a:srgbClr val="FFFFFF"/>
                </a:solidFill>
              </a:defRPr>
            </a:pPr>
            <a:r>
              <a:rPr sz="1600" dirty="0">
                <a:solidFill>
                  <a:sysClr val="windowText" lastClr="000000"/>
                </a:solidFill>
                <a:latin typeface="Arial" panose="020B0604020202020204" pitchFamily="34" charset="0"/>
                <a:cs typeface="Arial" panose="020B0604020202020204" pitchFamily="34" charset="0"/>
              </a:rPr>
              <a:t>(AS WE DO NOT KNOW THE IMPACT OF THE DISEASE ON PREGNANCY</a:t>
            </a:r>
            <a:r>
              <a:rPr lang="en-US" sz="1600" dirty="0">
                <a:solidFill>
                  <a:sysClr val="windowText" lastClr="000000"/>
                </a:solidFill>
                <a:latin typeface="Arial" panose="020B0604020202020204" pitchFamily="34" charset="0"/>
                <a:cs typeface="Arial" panose="020B0604020202020204" pitchFamily="34" charset="0"/>
              </a:rPr>
              <a:t> </a:t>
            </a:r>
            <a:r>
              <a:rPr sz="1600" dirty="0">
                <a:solidFill>
                  <a:sysClr val="windowText" lastClr="000000"/>
                </a:solidFill>
                <a:latin typeface="Arial" panose="020B0604020202020204" pitchFamily="34" charset="0"/>
                <a:cs typeface="Arial" panose="020B0604020202020204" pitchFamily="34" charset="0"/>
              </a:rPr>
              <a:t>AS OF YET, IT IS BETTER TO TAKE CARE)</a:t>
            </a:r>
          </a:p>
        </p:txBody>
      </p:sp>
      <p:pic>
        <p:nvPicPr>
          <p:cNvPr id="27" name="Image" descr="Image">
            <a:extLst>
              <a:ext uri="{FF2B5EF4-FFF2-40B4-BE49-F238E27FC236}">
                <a16:creationId xmlns:a16="http://schemas.microsoft.com/office/drawing/2014/main" id="{AC6CC9E9-3FB7-3F4E-B3DB-B97A3258C721}"/>
              </a:ext>
            </a:extLst>
          </p:cNvPr>
          <p:cNvPicPr>
            <a:picLocks noChangeAspect="1"/>
          </p:cNvPicPr>
          <p:nvPr/>
        </p:nvPicPr>
        <p:blipFill>
          <a:blip r:embed="rId3"/>
          <a:stretch>
            <a:fillRect/>
          </a:stretch>
        </p:blipFill>
        <p:spPr>
          <a:xfrm>
            <a:off x="10078359" y="3892003"/>
            <a:ext cx="1068008" cy="2281107"/>
          </a:xfrm>
          <a:prstGeom prst="rect">
            <a:avLst/>
          </a:prstGeom>
          <a:ln w="12700" cap="flat">
            <a:noFill/>
            <a:miter lim="400000"/>
          </a:ln>
          <a:effectLst/>
        </p:spPr>
      </p:pic>
      <p:sp>
        <p:nvSpPr>
          <p:cNvPr id="454" name="Rounded Rectangle"/>
          <p:cNvSpPr/>
          <p:nvPr/>
        </p:nvSpPr>
        <p:spPr>
          <a:xfrm>
            <a:off x="929957" y="2010449"/>
            <a:ext cx="2465581" cy="4287789"/>
          </a:xfrm>
          <a:prstGeom prst="roundRect">
            <a:avLst>
              <a:gd name="adj" fmla="val 898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455" name="older adults"/>
          <p:cNvSpPr txBox="1"/>
          <p:nvPr/>
        </p:nvSpPr>
        <p:spPr>
          <a:xfrm>
            <a:off x="1383772" y="2231779"/>
            <a:ext cx="2011766" cy="3282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defRPr sz="3600" cap="all">
                <a:solidFill>
                  <a:srgbClr val="FFFFFF"/>
                </a:solidFill>
              </a:defRPr>
            </a:lvl1pPr>
          </a:lstStyle>
          <a:p>
            <a:r>
              <a:rPr sz="1800" dirty="0">
                <a:solidFill>
                  <a:sysClr val="windowText" lastClr="000000"/>
                </a:solidFill>
                <a:latin typeface="Arial" panose="020B0604020202020204" pitchFamily="34" charset="0"/>
                <a:cs typeface="Arial" panose="020B0604020202020204" pitchFamily="34" charset="0"/>
              </a:rPr>
              <a:t>older adults</a:t>
            </a:r>
          </a:p>
        </p:txBody>
      </p:sp>
      <p:pic>
        <p:nvPicPr>
          <p:cNvPr id="456"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169" y="3290421"/>
            <a:ext cx="1736972" cy="2281107"/>
          </a:xfrm>
          <a:prstGeom prst="rect">
            <a:avLst/>
          </a:prstGeom>
          <a:ln w="12700" cap="flat">
            <a:noFill/>
            <a:miter lim="400000"/>
          </a:ln>
          <a:effectLst/>
        </p:spPr>
      </p:pic>
      <p:sp>
        <p:nvSpPr>
          <p:cNvPr id="458" name="Rounded Rectangle"/>
          <p:cNvSpPr/>
          <p:nvPr/>
        </p:nvSpPr>
        <p:spPr>
          <a:xfrm>
            <a:off x="3819530" y="1885321"/>
            <a:ext cx="4085607" cy="4287789"/>
          </a:xfrm>
          <a:prstGeom prst="roundRect">
            <a:avLst>
              <a:gd name="adj" fmla="val 363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459" name="people who have underlying…"/>
          <p:cNvSpPr txBox="1"/>
          <p:nvPr/>
        </p:nvSpPr>
        <p:spPr>
          <a:xfrm>
            <a:off x="4044440" y="2941738"/>
            <a:ext cx="3875759" cy="2174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p>
            <a:pPr algn="l">
              <a:defRPr sz="3600" cap="all"/>
            </a:pPr>
            <a:r>
              <a:rPr sz="1600" dirty="0">
                <a:latin typeface="Arial" panose="020B0604020202020204" pitchFamily="34" charset="0"/>
                <a:cs typeface="Arial" panose="020B0604020202020204" pitchFamily="34" charset="0"/>
              </a:rPr>
              <a:t>people who have underlying</a:t>
            </a:r>
            <a:r>
              <a:rPr lang="en-US" sz="160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medical conditions like: </a:t>
            </a:r>
          </a:p>
          <a:p>
            <a:pPr marL="228600" lvl="1" indent="-91440" defTabSz="457200">
              <a:spcBef>
                <a:spcPts val="200"/>
              </a:spcBef>
              <a:buClr>
                <a:srgbClr val="000000"/>
              </a:buClr>
              <a:buSzPct val="85000"/>
              <a:buFont typeface="Gill Sans"/>
              <a:buChar char="▪"/>
              <a:defRPr sz="3600" b="0" cap="all"/>
            </a:pPr>
            <a:r>
              <a:rPr sz="1600" dirty="0">
                <a:latin typeface="Arial" panose="020B0604020202020204" pitchFamily="34" charset="0"/>
                <a:cs typeface="Arial" panose="020B0604020202020204" pitchFamily="34" charset="0"/>
              </a:rPr>
              <a:t>Heart disease</a:t>
            </a:r>
          </a:p>
          <a:p>
            <a:pPr marL="228600" lvl="1" indent="-91440" defTabSz="457200">
              <a:spcBef>
                <a:spcPts val="200"/>
              </a:spcBef>
              <a:buClr>
                <a:srgbClr val="000000"/>
              </a:buClr>
              <a:buSzPct val="85000"/>
              <a:buFont typeface="Gill Sans"/>
              <a:buChar char="▪"/>
              <a:defRPr sz="3600" b="0" cap="all"/>
            </a:pPr>
            <a:r>
              <a:rPr sz="1600" dirty="0">
                <a:latin typeface="Arial" panose="020B0604020202020204" pitchFamily="34" charset="0"/>
                <a:cs typeface="Arial" panose="020B0604020202020204" pitchFamily="34" charset="0"/>
              </a:rPr>
              <a:t>Diabetes</a:t>
            </a:r>
          </a:p>
          <a:p>
            <a:pPr marL="228600" lvl="1" indent="-91440" defTabSz="457200">
              <a:spcBef>
                <a:spcPts val="200"/>
              </a:spcBef>
              <a:buClr>
                <a:srgbClr val="000000"/>
              </a:buClr>
              <a:buSzPct val="85000"/>
              <a:buFont typeface="Gill Sans"/>
              <a:buChar char="▪"/>
              <a:defRPr sz="3600" b="0" cap="all"/>
            </a:pPr>
            <a:r>
              <a:rPr sz="1600" dirty="0">
                <a:latin typeface="Arial" panose="020B0604020202020204" pitchFamily="34" charset="0"/>
                <a:cs typeface="Arial" panose="020B0604020202020204" pitchFamily="34" charset="0"/>
              </a:rPr>
              <a:t>Lung disease</a:t>
            </a:r>
          </a:p>
          <a:p>
            <a:pPr marL="228600" lvl="1" indent="-91440" defTabSz="457200">
              <a:spcBef>
                <a:spcPts val="200"/>
              </a:spcBef>
              <a:buClr>
                <a:srgbClr val="000000"/>
              </a:buClr>
              <a:buSzPct val="85000"/>
              <a:buFont typeface="Gill Sans"/>
              <a:buChar char="▪"/>
              <a:defRPr sz="3600" b="0" cap="all"/>
            </a:pPr>
            <a:r>
              <a:rPr sz="1600" dirty="0">
                <a:latin typeface="Arial" panose="020B0604020202020204" pitchFamily="34" charset="0"/>
                <a:cs typeface="Arial" panose="020B0604020202020204" pitchFamily="34" charset="0"/>
              </a:rPr>
              <a:t>Kidney disease</a:t>
            </a:r>
          </a:p>
          <a:p>
            <a:pPr marL="228600" lvl="1" indent="-91440" defTabSz="457200">
              <a:spcBef>
                <a:spcPts val="200"/>
              </a:spcBef>
              <a:buClr>
                <a:srgbClr val="000000"/>
              </a:buClr>
              <a:buSzPct val="85000"/>
              <a:buFont typeface="Gill Sans"/>
              <a:buChar char="▪"/>
              <a:defRPr sz="3600" b="0" cap="all"/>
            </a:pPr>
            <a:r>
              <a:rPr sz="1600" dirty="0">
                <a:latin typeface="Arial" panose="020B0604020202020204" pitchFamily="34" charset="0"/>
                <a:cs typeface="Arial" panose="020B0604020202020204" pitchFamily="34" charset="0"/>
              </a:rPr>
              <a:t>On cancer</a:t>
            </a:r>
            <a:endParaRPr lang="en-ZA" sz="1600" dirty="0">
              <a:latin typeface="Arial" panose="020B0604020202020204" pitchFamily="34" charset="0"/>
              <a:cs typeface="Arial" panose="020B0604020202020204" pitchFamily="34" charset="0"/>
            </a:endParaRPr>
          </a:p>
          <a:p>
            <a:pPr marL="137160" lvl="1" defTabSz="457200">
              <a:spcBef>
                <a:spcPts val="200"/>
              </a:spcBef>
              <a:buClr>
                <a:srgbClr val="000000"/>
              </a:buClr>
              <a:buSzPct val="85000"/>
              <a:defRPr sz="3600" b="0" cap="all"/>
            </a:pPr>
            <a:r>
              <a:rPr lang="en-ZA" sz="160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medication</a:t>
            </a:r>
          </a:p>
        </p:txBody>
      </p:sp>
      <p:pic>
        <p:nvPicPr>
          <p:cNvPr id="460"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4397" y="3541076"/>
            <a:ext cx="1740659" cy="2281107"/>
          </a:xfrm>
          <a:prstGeom prst="rect">
            <a:avLst/>
          </a:prstGeom>
          <a:ln w="12700" cap="flat">
            <a:noFill/>
            <a:miter lim="400000"/>
          </a:ln>
          <a:effectLst>
            <a:outerShdw blurRad="63500" dist="25400" dir="5400000" rotWithShape="0">
              <a:srgbClr val="000000">
                <a:alpha val="50000"/>
              </a:srgbClr>
            </a:outerShdw>
          </a:effectLst>
        </p:spPr>
      </p:pic>
      <p:grpSp>
        <p:nvGrpSpPr>
          <p:cNvPr id="464" name="Group"/>
          <p:cNvGrpSpPr/>
          <p:nvPr/>
        </p:nvGrpSpPr>
        <p:grpSpPr>
          <a:xfrm>
            <a:off x="11548966" y="6527999"/>
            <a:ext cx="1049435" cy="770268"/>
            <a:chOff x="0" y="2516"/>
            <a:chExt cx="2098868" cy="1540533"/>
          </a:xfrm>
        </p:grpSpPr>
        <p:sp>
          <p:nvSpPr>
            <p:cNvPr id="462" name="11"/>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sz="9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2</a:t>
              </a:r>
              <a:endParaRPr sz="900" dirty="0">
                <a:latin typeface="Arial" panose="020B0604020202020204" pitchFamily="34" charset="0"/>
                <a:cs typeface="Arial" panose="020B0604020202020204" pitchFamily="34" charset="0"/>
              </a:endParaRPr>
            </a:p>
          </p:txBody>
        </p:sp>
        <p:pic>
          <p:nvPicPr>
            <p:cNvPr id="46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Tree>
    <p:extLst>
      <p:ext uri="{BB962C8B-B14F-4D97-AF65-F5344CB8AC3E}">
        <p14:creationId xmlns:p14="http://schemas.microsoft.com/office/powerpoint/2010/main" val="15672180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blinds(horizontal)">
                                      <p:cBhvr>
                                        <p:cTn id="7" dur="1000"/>
                                        <p:tgtEl>
                                          <p:spTgt spid="4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9"/>
                                        </p:tgtEl>
                                        <p:attrNameLst>
                                          <p:attrName>style.visibility</p:attrName>
                                        </p:attrNameLst>
                                      </p:cBhvr>
                                      <p:to>
                                        <p:strVal val="visible"/>
                                      </p:to>
                                    </p:set>
                                    <p:animEffect transition="in" filter="blinds(horizontal)">
                                      <p:cBhvr>
                                        <p:cTn id="10" dur="1000"/>
                                        <p:tgtEl>
                                          <p:spTgt spid="4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4"/>
                                        </p:tgtEl>
                                        <p:attrNameLst>
                                          <p:attrName>style.visibility</p:attrName>
                                        </p:attrNameLst>
                                      </p:cBhvr>
                                      <p:to>
                                        <p:strVal val="visible"/>
                                      </p:to>
                                    </p:set>
                                    <p:animEffect transition="in" filter="fade">
                                      <p:cBhvr>
                                        <p:cTn id="15" dur="1000"/>
                                        <p:tgtEl>
                                          <p:spTgt spid="4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5"/>
                                        </p:tgtEl>
                                        <p:attrNameLst>
                                          <p:attrName>style.visibility</p:attrName>
                                        </p:attrNameLst>
                                      </p:cBhvr>
                                      <p:to>
                                        <p:strVal val="visible"/>
                                      </p:to>
                                    </p:set>
                                    <p:animEffect transition="in" filter="fade">
                                      <p:cBhvr>
                                        <p:cTn id="20" dur="1000"/>
                                        <p:tgtEl>
                                          <p:spTgt spid="455"/>
                                        </p:tgtEl>
                                      </p:cBhvr>
                                    </p:animEffect>
                                  </p:childTnLst>
                                </p:cTn>
                              </p:par>
                              <p:par>
                                <p:cTn id="21" presetID="10"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animEffect transition="in" filter="fade">
                                      <p:cBhvr>
                                        <p:cTn id="23" dur="1000"/>
                                        <p:tgtEl>
                                          <p:spTgt spid="4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8"/>
                                        </p:tgtEl>
                                        <p:attrNameLst>
                                          <p:attrName>style.visibility</p:attrName>
                                        </p:attrNameLst>
                                      </p:cBhvr>
                                      <p:to>
                                        <p:strVal val="visible"/>
                                      </p:to>
                                    </p:set>
                                    <p:animEffect transition="in" filter="fade">
                                      <p:cBhvr>
                                        <p:cTn id="28" dur="500"/>
                                        <p:tgtEl>
                                          <p:spTgt spid="4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9">
                                            <p:txEl>
                                              <p:pRg st="0" end="0"/>
                                            </p:txEl>
                                          </p:spTgt>
                                        </p:tgtEl>
                                        <p:attrNameLst>
                                          <p:attrName>style.visibility</p:attrName>
                                        </p:attrNameLst>
                                      </p:cBhvr>
                                      <p:to>
                                        <p:strVal val="visible"/>
                                      </p:to>
                                    </p:set>
                                    <p:animEffect transition="in" filter="fade">
                                      <p:cBhvr>
                                        <p:cTn id="33" dur="1000"/>
                                        <p:tgtEl>
                                          <p:spTgt spid="45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9">
                                            <p:txEl>
                                              <p:pRg st="1" end="1"/>
                                            </p:txEl>
                                          </p:spTgt>
                                        </p:tgtEl>
                                        <p:attrNameLst>
                                          <p:attrName>style.visibility</p:attrName>
                                        </p:attrNameLst>
                                      </p:cBhvr>
                                      <p:to>
                                        <p:strVal val="visible"/>
                                      </p:to>
                                    </p:set>
                                    <p:animEffect transition="in" filter="fade">
                                      <p:cBhvr>
                                        <p:cTn id="38" dur="1000"/>
                                        <p:tgtEl>
                                          <p:spTgt spid="45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9">
                                            <p:txEl>
                                              <p:pRg st="2" end="2"/>
                                            </p:txEl>
                                          </p:spTgt>
                                        </p:tgtEl>
                                        <p:attrNameLst>
                                          <p:attrName>style.visibility</p:attrName>
                                        </p:attrNameLst>
                                      </p:cBhvr>
                                      <p:to>
                                        <p:strVal val="visible"/>
                                      </p:to>
                                    </p:set>
                                    <p:animEffect transition="in" filter="fade">
                                      <p:cBhvr>
                                        <p:cTn id="43" dur="1000"/>
                                        <p:tgtEl>
                                          <p:spTgt spid="459">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60"/>
                                        </p:tgtEl>
                                        <p:attrNameLst>
                                          <p:attrName>style.visibility</p:attrName>
                                        </p:attrNameLst>
                                      </p:cBhvr>
                                      <p:to>
                                        <p:strVal val="visible"/>
                                      </p:to>
                                    </p:set>
                                    <p:animEffect transition="in" filter="fade">
                                      <p:cBhvr>
                                        <p:cTn id="46" dur="1000"/>
                                        <p:tgtEl>
                                          <p:spTgt spid="4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9">
                                            <p:txEl>
                                              <p:pRg st="3" end="3"/>
                                            </p:txEl>
                                          </p:spTgt>
                                        </p:tgtEl>
                                        <p:attrNameLst>
                                          <p:attrName>style.visibility</p:attrName>
                                        </p:attrNameLst>
                                      </p:cBhvr>
                                      <p:to>
                                        <p:strVal val="visible"/>
                                      </p:to>
                                    </p:set>
                                    <p:animEffect transition="in" filter="fade">
                                      <p:cBhvr>
                                        <p:cTn id="51" dur="1000"/>
                                        <p:tgtEl>
                                          <p:spTgt spid="45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9">
                                            <p:txEl>
                                              <p:pRg st="4" end="4"/>
                                            </p:txEl>
                                          </p:spTgt>
                                        </p:tgtEl>
                                        <p:attrNameLst>
                                          <p:attrName>style.visibility</p:attrName>
                                        </p:attrNameLst>
                                      </p:cBhvr>
                                      <p:to>
                                        <p:strVal val="visible"/>
                                      </p:to>
                                    </p:set>
                                    <p:animEffect transition="in" filter="fade">
                                      <p:cBhvr>
                                        <p:cTn id="56" dur="1000"/>
                                        <p:tgtEl>
                                          <p:spTgt spid="45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59">
                                            <p:txEl>
                                              <p:pRg st="5" end="5"/>
                                            </p:txEl>
                                          </p:spTgt>
                                        </p:tgtEl>
                                        <p:attrNameLst>
                                          <p:attrName>style.visibility</p:attrName>
                                        </p:attrNameLst>
                                      </p:cBhvr>
                                      <p:to>
                                        <p:strVal val="visible"/>
                                      </p:to>
                                    </p:set>
                                    <p:animEffect transition="in" filter="fade">
                                      <p:cBhvr>
                                        <p:cTn id="61" dur="1000"/>
                                        <p:tgtEl>
                                          <p:spTgt spid="45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9">
                                            <p:txEl>
                                              <p:pRg st="6" end="6"/>
                                            </p:txEl>
                                          </p:spTgt>
                                        </p:tgtEl>
                                        <p:attrNameLst>
                                          <p:attrName>style.visibility</p:attrName>
                                        </p:attrNameLst>
                                      </p:cBhvr>
                                      <p:to>
                                        <p:strVal val="visible"/>
                                      </p:to>
                                    </p:set>
                                    <p:animEffect transition="in" filter="fade">
                                      <p:cBhvr>
                                        <p:cTn id="66" dur="1000"/>
                                        <p:tgtEl>
                                          <p:spTgt spid="459">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0"/>
                                        </p:tgtEl>
                                        <p:attrNameLst>
                                          <p:attrName>style.visibility</p:attrName>
                                        </p:attrNameLst>
                                      </p:cBhvr>
                                      <p:to>
                                        <p:strVal val="visible"/>
                                      </p:to>
                                    </p:set>
                                    <p:animEffect transition="in" filter="fade">
                                      <p:cBhvr>
                                        <p:cTn id="71" dur="1000"/>
                                        <p:tgtEl>
                                          <p:spTgt spid="45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1">
                                            <p:txEl>
                                              <p:pRg st="0" end="0"/>
                                            </p:txEl>
                                          </p:spTgt>
                                        </p:tgtEl>
                                        <p:attrNameLst>
                                          <p:attrName>style.visibility</p:attrName>
                                        </p:attrNameLst>
                                      </p:cBhvr>
                                      <p:to>
                                        <p:strVal val="visible"/>
                                      </p:to>
                                    </p:set>
                                    <p:animEffect transition="in" filter="fade">
                                      <p:cBhvr>
                                        <p:cTn id="76" dur="1000"/>
                                        <p:tgtEl>
                                          <p:spTgt spid="451">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51">
                                            <p:txEl>
                                              <p:pRg st="1" end="1"/>
                                            </p:txEl>
                                          </p:spTgt>
                                        </p:tgtEl>
                                        <p:attrNameLst>
                                          <p:attrName>style.visibility</p:attrName>
                                        </p:attrNameLst>
                                      </p:cBhvr>
                                      <p:to>
                                        <p:strVal val="visible"/>
                                      </p:to>
                                    </p:set>
                                    <p:animEffect transition="in" filter="fade">
                                      <p:cBhvr>
                                        <p:cTn id="81" dur="1000"/>
                                        <p:tgtEl>
                                          <p:spTgt spid="451">
                                            <p:txEl>
                                              <p:pRg st="1" end="1"/>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animBg="1"/>
      <p:bldP spid="450" grpId="0" animBg="1"/>
      <p:bldP spid="451" grpId="0" build="p"/>
      <p:bldP spid="454" grpId="0" animBg="1"/>
      <p:bldP spid="455" grpId="0"/>
      <p:bldP spid="458" grpId="0" animBg="1"/>
      <p:bldP spid="459"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1193" y="753098"/>
            <a:ext cx="11029615" cy="1497507"/>
          </a:xfrm>
        </p:spPr>
        <p:txBody>
          <a:bodyPr/>
          <a:lstStyle/>
          <a:p>
            <a:r>
              <a:rPr lang="en-ZA" b="1" dirty="0"/>
              <a:t>SESSION 3  </a:t>
            </a:r>
          </a:p>
        </p:txBody>
      </p:sp>
      <p:sp>
        <p:nvSpPr>
          <p:cNvPr id="8" name="Text Placeholder 7"/>
          <p:cNvSpPr>
            <a:spLocks noGrp="1"/>
          </p:cNvSpPr>
          <p:nvPr>
            <p:ph type="body" idx="1"/>
          </p:nvPr>
        </p:nvSpPr>
        <p:spPr>
          <a:xfrm>
            <a:off x="379063" y="2751118"/>
            <a:ext cx="11029615" cy="600556"/>
          </a:xfrm>
        </p:spPr>
        <p:txBody>
          <a:bodyPr>
            <a:normAutofit/>
          </a:bodyPr>
          <a:lstStyle/>
          <a:p>
            <a:r>
              <a:rPr lang="en-ZA" sz="2000" b="1" dirty="0">
                <a:solidFill>
                  <a:schemeClr val="tx1">
                    <a:lumMod val="95000"/>
                    <a:lumOff val="5000"/>
                  </a:schemeClr>
                </a:solidFill>
              </a:rPr>
              <a:t>COMMON RUMOURS AND MISINFORMATION ABOUT COVID-19 TO WATCH FOR </a:t>
            </a:r>
            <a:endParaRPr lang="en-ZA" sz="2000" dirty="0">
              <a:solidFill>
                <a:schemeClr val="tx1">
                  <a:lumMod val="95000"/>
                  <a:lumOff val="5000"/>
                </a:schemeClr>
              </a:solidFill>
            </a:endParaRPr>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24</a:t>
            </a:fld>
            <a:endParaRPr lang="en-ZA" dirty="0">
              <a:solidFill>
                <a:srgbClr val="ED8428"/>
              </a:solidFill>
            </a:endParaRPr>
          </a:p>
        </p:txBody>
      </p:sp>
    </p:spTree>
    <p:extLst>
      <p:ext uri="{BB962C8B-B14F-4D97-AF65-F5344CB8AC3E}">
        <p14:creationId xmlns:p14="http://schemas.microsoft.com/office/powerpoint/2010/main" val="1036982111"/>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b="1" dirty="0"/>
              <a:t>COMMON RUMOURS AND MISINFORMATION ABOUT COVID-19 TO WATCH FOR </a:t>
            </a:r>
            <a:endParaRPr lang="en-ZA" dirty="0"/>
          </a:p>
        </p:txBody>
      </p:sp>
      <p:sp>
        <p:nvSpPr>
          <p:cNvPr id="4" name="Date Placeholder 3"/>
          <p:cNvSpPr>
            <a:spLocks noGrp="1"/>
          </p:cNvSpPr>
          <p:nvPr>
            <p:ph type="dt" sz="half" idx="10"/>
          </p:nvPr>
        </p:nvSpPr>
        <p:spPr/>
        <p:txBody>
          <a:bodyPr/>
          <a:lstStyle/>
          <a:p>
            <a:r>
              <a:rPr lang="en-US">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p:txBody>
          <a:bodyPr/>
          <a:lstStyle/>
          <a:p>
            <a:r>
              <a:rPr lang="en-ZA">
                <a:solidFill>
                  <a:srgbClr val="465359">
                    <a:lumMod val="75000"/>
                    <a:lumOff val="25000"/>
                  </a:srgbClr>
                </a:solidFill>
              </a:rPr>
              <a:t>Matthew Goniwe school of leadership and governance</a:t>
            </a:r>
            <a:endParaRPr lang="en-ZA" dirty="0">
              <a:solidFill>
                <a:srgbClr val="465359">
                  <a:lumMod val="75000"/>
                  <a:lumOff val="25000"/>
                </a:srgbClr>
              </a:solidFill>
            </a:endParaRPr>
          </a:p>
        </p:txBody>
      </p:sp>
      <p:sp>
        <p:nvSpPr>
          <p:cNvPr id="6" name="Slide Number Placeholder 5"/>
          <p:cNvSpPr>
            <a:spLocks noGrp="1"/>
          </p:cNvSpPr>
          <p:nvPr>
            <p:ph type="sldNum" sz="quarter" idx="12"/>
          </p:nvPr>
        </p:nvSpPr>
        <p:spPr/>
        <p:txBody>
          <a:bodyPr/>
          <a:lstStyle/>
          <a:p>
            <a:r>
              <a:rPr lang="en-ZA">
                <a:solidFill>
                  <a:srgbClr val="465359">
                    <a:lumMod val="75000"/>
                    <a:lumOff val="25000"/>
                  </a:srgbClr>
                </a:solidFill>
              </a:rPr>
              <a:t>SLIDE </a:t>
            </a:r>
            <a:fld id="{40061942-4AC4-4885-8D1F-4715B68A9ABA}" type="slidenum">
              <a:rPr lang="en-ZA" smtClean="0">
                <a:solidFill>
                  <a:srgbClr val="465359">
                    <a:lumMod val="75000"/>
                    <a:lumOff val="25000"/>
                  </a:srgbClr>
                </a:solidFill>
              </a:rPr>
              <a:pPr/>
              <a:t>25</a:t>
            </a:fld>
            <a:endParaRPr lang="en-ZA" dirty="0">
              <a:solidFill>
                <a:srgbClr val="465359">
                  <a:lumMod val="75000"/>
                  <a:lumOff val="25000"/>
                </a:srgb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753056518"/>
              </p:ext>
            </p:extLst>
          </p:nvPr>
        </p:nvGraphicFramePr>
        <p:xfrm>
          <a:off x="1270534" y="2032902"/>
          <a:ext cx="8710864" cy="4931933"/>
        </p:xfrm>
        <a:graphic>
          <a:graphicData uri="http://schemas.openxmlformats.org/drawingml/2006/table">
            <a:tbl>
              <a:tblPr firstRow="1" firstCol="1" bandRow="1">
                <a:tableStyleId>{5C22544A-7EE6-4342-B048-85BDC9FD1C3A}</a:tableStyleId>
              </a:tblPr>
              <a:tblGrid>
                <a:gridCol w="4355432">
                  <a:extLst>
                    <a:ext uri="{9D8B030D-6E8A-4147-A177-3AD203B41FA5}">
                      <a16:colId xmlns:a16="http://schemas.microsoft.com/office/drawing/2014/main" val="20000"/>
                    </a:ext>
                  </a:extLst>
                </a:gridCol>
                <a:gridCol w="4355432">
                  <a:extLst>
                    <a:ext uri="{9D8B030D-6E8A-4147-A177-3AD203B41FA5}">
                      <a16:colId xmlns:a16="http://schemas.microsoft.com/office/drawing/2014/main" val="20001"/>
                    </a:ext>
                  </a:extLst>
                </a:gridCol>
              </a:tblGrid>
              <a:tr h="184367">
                <a:tc>
                  <a:txBody>
                    <a:bodyPr/>
                    <a:lstStyle/>
                    <a:p>
                      <a:pPr>
                        <a:lnSpc>
                          <a:spcPct val="107000"/>
                        </a:lnSpc>
                        <a:spcAft>
                          <a:spcPts val="0"/>
                        </a:spcAft>
                      </a:pPr>
                      <a:r>
                        <a:rPr lang="en-ZA" sz="1200" dirty="0">
                          <a:effectLst/>
                        </a:rPr>
                        <a:t>Rumour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a:effectLst/>
                        </a:rPr>
                        <a:t>Fact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0"/>
                  </a:ext>
                </a:extLst>
              </a:tr>
              <a:tr h="184367">
                <a:tc>
                  <a:txBody>
                    <a:bodyPr/>
                    <a:lstStyle/>
                    <a:p>
                      <a:pPr>
                        <a:lnSpc>
                          <a:spcPct val="107000"/>
                        </a:lnSpc>
                        <a:spcAft>
                          <a:spcPts val="0"/>
                        </a:spcAft>
                      </a:pPr>
                      <a:r>
                        <a:rPr lang="en-ZA" sz="1200" dirty="0">
                          <a:effectLst/>
                        </a:rPr>
                        <a:t>There is a cure  for COVID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a:effectLst/>
                        </a:rPr>
                        <a:t> There is  NO vaccine or cure  for CORVID-19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1"/>
                  </a:ext>
                </a:extLst>
              </a:tr>
              <a:tr h="368733">
                <a:tc>
                  <a:txBody>
                    <a:bodyPr/>
                    <a:lstStyle/>
                    <a:p>
                      <a:pPr>
                        <a:lnSpc>
                          <a:spcPct val="107000"/>
                        </a:lnSpc>
                        <a:spcAft>
                          <a:spcPts val="0"/>
                        </a:spcAft>
                      </a:pPr>
                      <a:r>
                        <a:rPr lang="en-ZA" sz="1200" dirty="0">
                          <a:effectLst/>
                        </a:rPr>
                        <a:t>Antibiotics are effective in the prevention and treating  COVID-19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 antibiotics only treat bacteria, NOT Viruses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2"/>
                  </a:ext>
                </a:extLst>
              </a:tr>
              <a:tr h="450525">
                <a:tc>
                  <a:txBody>
                    <a:bodyPr/>
                    <a:lstStyle/>
                    <a:p>
                      <a:pPr>
                        <a:lnSpc>
                          <a:spcPct val="107000"/>
                        </a:lnSpc>
                        <a:spcAft>
                          <a:spcPts val="0"/>
                        </a:spcAft>
                      </a:pPr>
                      <a:r>
                        <a:rPr lang="en-ZA" sz="1200" dirty="0">
                          <a:effectLst/>
                        </a:rPr>
                        <a:t>COVID-19 only attacks older people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People of all ages can be infected but older people with other underlying health  conditions are easily infected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3"/>
                  </a:ext>
                </a:extLst>
              </a:tr>
              <a:tr h="300350">
                <a:tc>
                  <a:txBody>
                    <a:bodyPr/>
                    <a:lstStyle/>
                    <a:p>
                      <a:pPr>
                        <a:lnSpc>
                          <a:spcPct val="107000"/>
                        </a:lnSpc>
                        <a:spcAft>
                          <a:spcPts val="0"/>
                        </a:spcAft>
                      </a:pPr>
                      <a:r>
                        <a:rPr lang="en-ZA" sz="1200">
                          <a:effectLst/>
                        </a:rPr>
                        <a:t>Garlic  prevents infection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 evidence  to such although garlic has some antimicrobial properties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4"/>
                  </a:ext>
                </a:extLst>
              </a:tr>
              <a:tr h="300350">
                <a:tc>
                  <a:txBody>
                    <a:bodyPr/>
                    <a:lstStyle/>
                    <a:p>
                      <a:pPr>
                        <a:lnSpc>
                          <a:spcPct val="107000"/>
                        </a:lnSpc>
                        <a:spcAft>
                          <a:spcPts val="0"/>
                        </a:spcAft>
                      </a:pPr>
                      <a:r>
                        <a:rPr lang="en-ZA" sz="1200">
                          <a:effectLst/>
                        </a:rPr>
                        <a:t>Regula saline rinsing of the  nose prevents infection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 evidence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5"/>
                  </a:ext>
                </a:extLst>
              </a:tr>
              <a:tr h="282044">
                <a:tc>
                  <a:txBody>
                    <a:bodyPr/>
                    <a:lstStyle/>
                    <a:p>
                      <a:pPr>
                        <a:lnSpc>
                          <a:spcPct val="107000"/>
                        </a:lnSpc>
                        <a:spcAft>
                          <a:spcPts val="0"/>
                        </a:spcAft>
                      </a:pPr>
                      <a:r>
                        <a:rPr lang="en-ZA" sz="1200">
                          <a:effectLst/>
                        </a:rPr>
                        <a:t>Hand Dryers  are effective  in killing COVID-19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NOT TRUE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6"/>
                  </a:ext>
                </a:extLst>
              </a:tr>
              <a:tr h="184367">
                <a:tc>
                  <a:txBody>
                    <a:bodyPr/>
                    <a:lstStyle/>
                    <a:p>
                      <a:pPr>
                        <a:lnSpc>
                          <a:spcPct val="107000"/>
                        </a:lnSpc>
                        <a:spcAft>
                          <a:spcPts val="0"/>
                        </a:spcAft>
                      </a:pPr>
                      <a:r>
                        <a:rPr lang="en-ZA" sz="1200">
                          <a:effectLst/>
                        </a:rPr>
                        <a:t>Cold Weather Kills  COVID-19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 reason  for that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7"/>
                  </a:ext>
                </a:extLst>
              </a:tr>
              <a:tr h="368733">
                <a:tc>
                  <a:txBody>
                    <a:bodyPr/>
                    <a:lstStyle/>
                    <a:p>
                      <a:pPr>
                        <a:lnSpc>
                          <a:spcPct val="107000"/>
                        </a:lnSpc>
                        <a:spcAft>
                          <a:spcPts val="0"/>
                        </a:spcAft>
                      </a:pPr>
                      <a:r>
                        <a:rPr lang="en-ZA" sz="1200">
                          <a:effectLst/>
                        </a:rPr>
                        <a:t>COVID-19 cannot be transmitted in areas with hot and humid climates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Can be transmitted in all climates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8"/>
                  </a:ext>
                </a:extLst>
              </a:tr>
              <a:tr h="426547">
                <a:tc>
                  <a:txBody>
                    <a:bodyPr/>
                    <a:lstStyle/>
                    <a:p>
                      <a:pPr>
                        <a:lnSpc>
                          <a:spcPct val="107000"/>
                        </a:lnSpc>
                        <a:spcAft>
                          <a:spcPts val="0"/>
                        </a:spcAft>
                      </a:pPr>
                      <a:r>
                        <a:rPr lang="en-ZA" sz="1200">
                          <a:effectLst/>
                        </a:rPr>
                        <a:t>Being able  to hold your breath for 10 minutes  and above shows that you don't have COVID-19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This breathing exercise is not a test  for COVID-19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9"/>
                  </a:ext>
                </a:extLst>
              </a:tr>
              <a:tr h="368733">
                <a:tc>
                  <a:txBody>
                    <a:bodyPr/>
                    <a:lstStyle/>
                    <a:p>
                      <a:pPr>
                        <a:lnSpc>
                          <a:spcPct val="107000"/>
                        </a:lnSpc>
                        <a:spcAft>
                          <a:spcPts val="0"/>
                        </a:spcAft>
                      </a:pPr>
                      <a:r>
                        <a:rPr lang="en-ZA" sz="1200">
                          <a:effectLst/>
                        </a:rPr>
                        <a:t>Drinking  vodka, ethanol, and bleach prevents and cures COVID-19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Not True  and that is very dangerous: but  you can dilute these to clean  surfaces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0"/>
                  </a:ext>
                </a:extLst>
              </a:tr>
              <a:tr h="282044">
                <a:tc>
                  <a:txBody>
                    <a:bodyPr/>
                    <a:lstStyle/>
                    <a:p>
                      <a:pPr>
                        <a:lnSpc>
                          <a:spcPct val="107000"/>
                        </a:lnSpc>
                        <a:spcAft>
                          <a:spcPts val="0"/>
                        </a:spcAft>
                      </a:pPr>
                      <a:r>
                        <a:rPr lang="en-ZA" sz="1200">
                          <a:effectLst/>
                        </a:rPr>
                        <a:t>Hot Pepper into my food prevents COVID-19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Not true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1"/>
                  </a:ext>
                </a:extLst>
              </a:tr>
              <a:tr h="184367">
                <a:tc>
                  <a:txBody>
                    <a:bodyPr/>
                    <a:lstStyle/>
                    <a:p>
                      <a:pPr>
                        <a:lnSpc>
                          <a:spcPct val="107000"/>
                        </a:lnSpc>
                        <a:spcAft>
                          <a:spcPts val="0"/>
                        </a:spcAft>
                      </a:pPr>
                      <a:r>
                        <a:rPr lang="en-ZA" sz="1200">
                          <a:effectLst/>
                        </a:rPr>
                        <a:t>If I do  a COVID -19 Test, I will be infected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Not true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2"/>
                  </a:ext>
                </a:extLst>
              </a:tr>
              <a:tr h="368733">
                <a:tc>
                  <a:txBody>
                    <a:bodyPr/>
                    <a:lstStyle/>
                    <a:p>
                      <a:pPr>
                        <a:lnSpc>
                          <a:spcPct val="107000"/>
                        </a:lnSpc>
                        <a:spcAft>
                          <a:spcPts val="0"/>
                        </a:spcAft>
                      </a:pPr>
                      <a:r>
                        <a:rPr lang="en-ZA" sz="1200">
                          <a:effectLst/>
                        </a:rPr>
                        <a:t>If somebody tested positive for COVID-19 and recovers  can infect other people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NOT true if  you have fully recovered  you no longer carry the Coronavirus in  your body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3"/>
                  </a:ext>
                </a:extLst>
              </a:tr>
              <a:tr h="450525">
                <a:tc>
                  <a:txBody>
                    <a:bodyPr/>
                    <a:lstStyle/>
                    <a:p>
                      <a:pPr>
                        <a:lnSpc>
                          <a:spcPct val="107000"/>
                        </a:lnSpc>
                        <a:spcAft>
                          <a:spcPts val="0"/>
                        </a:spcAft>
                      </a:pPr>
                      <a:r>
                        <a:rPr lang="en-ZA" sz="1200">
                          <a:effectLst/>
                        </a:rPr>
                        <a:t>Hydroxychloroquine(an anti-malaria drug)  can be used to prevent (prophylactic) or cure COVID-19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a:lnSpc>
                          <a:spcPct val="107000"/>
                        </a:lnSpc>
                        <a:spcAft>
                          <a:spcPts val="0"/>
                        </a:spcAft>
                      </a:pPr>
                      <a:r>
                        <a:rPr lang="en-ZA" sz="1200" dirty="0">
                          <a:effectLst/>
                        </a:rPr>
                        <a:t>No scientific proof as yet that this prevents or cures COVID-19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71674632"/>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Tips   for dealing with rumours </a:t>
            </a:r>
          </a:p>
        </p:txBody>
      </p:sp>
      <p:sp>
        <p:nvSpPr>
          <p:cNvPr id="3" name="Date Placeholder 2"/>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5" name="Slide Number Placeholder 4"/>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26</a:t>
            </a:fld>
            <a:endParaRPr lang="en-ZA" dirty="0">
              <a:solidFill>
                <a:srgbClr val="ED8428"/>
              </a:solidFill>
            </a:endParaRPr>
          </a:p>
        </p:txBody>
      </p:sp>
      <p:pic>
        <p:nvPicPr>
          <p:cNvPr id="6" name="Picture 5" descr="C:\Users\SiphoD\Desktop\Psychosocial New Proposal_2019\Covid_19 Crisis\quick tips ic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895" y="717121"/>
            <a:ext cx="352425" cy="367030"/>
          </a:xfrm>
          <a:prstGeom prst="rect">
            <a:avLst/>
          </a:prstGeom>
          <a:noFill/>
          <a:ln>
            <a:noFill/>
          </a:ln>
        </p:spPr>
      </p:pic>
      <p:pic>
        <p:nvPicPr>
          <p:cNvPr id="7" name="Picture 6"/>
          <p:cNvPicPr/>
          <p:nvPr/>
        </p:nvPicPr>
        <p:blipFill>
          <a:blip r:embed="rId4"/>
          <a:stretch>
            <a:fillRect/>
          </a:stretch>
        </p:blipFill>
        <p:spPr>
          <a:xfrm>
            <a:off x="2647666" y="2032899"/>
            <a:ext cx="5732059" cy="4681800"/>
          </a:xfrm>
          <a:prstGeom prst="rect">
            <a:avLst/>
          </a:prstGeom>
        </p:spPr>
      </p:pic>
    </p:spTree>
    <p:extLst>
      <p:ext uri="{BB962C8B-B14F-4D97-AF65-F5344CB8AC3E}">
        <p14:creationId xmlns:p14="http://schemas.microsoft.com/office/powerpoint/2010/main" val="1188549348"/>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5852" y="974307"/>
            <a:ext cx="11029615" cy="1497507"/>
          </a:xfrm>
        </p:spPr>
        <p:txBody>
          <a:bodyPr/>
          <a:lstStyle/>
          <a:p>
            <a:r>
              <a:rPr lang="en-ZA" b="1" dirty="0"/>
              <a:t>SESSION 4 </a:t>
            </a:r>
          </a:p>
        </p:txBody>
      </p:sp>
      <p:sp>
        <p:nvSpPr>
          <p:cNvPr id="8" name="Text Placeholder 7"/>
          <p:cNvSpPr>
            <a:spLocks noGrp="1"/>
          </p:cNvSpPr>
          <p:nvPr>
            <p:ph type="body" idx="1"/>
          </p:nvPr>
        </p:nvSpPr>
        <p:spPr>
          <a:xfrm>
            <a:off x="542692" y="3031372"/>
            <a:ext cx="11029615" cy="600556"/>
          </a:xfrm>
        </p:spPr>
        <p:txBody>
          <a:bodyPr>
            <a:normAutofit/>
          </a:bodyPr>
          <a:lstStyle/>
          <a:p>
            <a:r>
              <a:rPr lang="en-ZA" sz="1800" b="1" dirty="0">
                <a:solidFill>
                  <a:schemeClr val="tx1">
                    <a:lumMod val="95000"/>
                    <a:lumOff val="5000"/>
                  </a:schemeClr>
                </a:solidFill>
              </a:rPr>
              <a:t>TEACHING AND ADRESSING ANXIETY FOR LEARNERS ON COVID -19</a:t>
            </a:r>
            <a:endParaRPr lang="en-ZA" sz="1800" dirty="0">
              <a:solidFill>
                <a:schemeClr val="tx1">
                  <a:lumMod val="95000"/>
                  <a:lumOff val="5000"/>
                </a:schemeClr>
              </a:solidFill>
            </a:endParaRPr>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27</a:t>
            </a:fld>
            <a:endParaRPr lang="en-ZA" dirty="0">
              <a:solidFill>
                <a:srgbClr val="ED8428"/>
              </a:solidFill>
            </a:endParaRPr>
          </a:p>
        </p:txBody>
      </p:sp>
    </p:spTree>
    <p:extLst>
      <p:ext uri="{BB962C8B-B14F-4D97-AF65-F5344CB8AC3E}">
        <p14:creationId xmlns:p14="http://schemas.microsoft.com/office/powerpoint/2010/main" val="2765057932"/>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Teaching young learners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89348867"/>
              </p:ext>
            </p:extLst>
          </p:nvPr>
        </p:nvGraphicFramePr>
        <p:xfrm>
          <a:off x="440285" y="1976254"/>
          <a:ext cx="11170524" cy="4817955"/>
        </p:xfrm>
        <a:graphic>
          <a:graphicData uri="http://schemas.openxmlformats.org/drawingml/2006/table">
            <a:tbl>
              <a:tblPr firstRow="1" firstCol="1" bandRow="1">
                <a:tableStyleId>{5C22544A-7EE6-4342-B048-85BDC9FD1C3A}</a:tableStyleId>
              </a:tblPr>
              <a:tblGrid>
                <a:gridCol w="5585262">
                  <a:extLst>
                    <a:ext uri="{9D8B030D-6E8A-4147-A177-3AD203B41FA5}">
                      <a16:colId xmlns:a16="http://schemas.microsoft.com/office/drawing/2014/main" val="20000"/>
                    </a:ext>
                  </a:extLst>
                </a:gridCol>
                <a:gridCol w="5585262">
                  <a:extLst>
                    <a:ext uri="{9D8B030D-6E8A-4147-A177-3AD203B41FA5}">
                      <a16:colId xmlns:a16="http://schemas.microsoft.com/office/drawing/2014/main" val="20001"/>
                    </a:ext>
                  </a:extLst>
                </a:gridCol>
              </a:tblGrid>
              <a:tr h="0">
                <a:tc>
                  <a:txBody>
                    <a:bodyPr/>
                    <a:lstStyle/>
                    <a:p>
                      <a:pPr>
                        <a:lnSpc>
                          <a:spcPct val="107000"/>
                        </a:lnSpc>
                        <a:spcAft>
                          <a:spcPts val="0"/>
                        </a:spcAft>
                      </a:pPr>
                      <a:r>
                        <a:rPr lang="en-ZA" sz="1400" dirty="0">
                          <a:effectLst/>
                        </a:rPr>
                        <a:t>Teacher's notes </a:t>
                      </a:r>
                    </a:p>
                    <a:p>
                      <a:pPr>
                        <a:lnSpc>
                          <a:spcPct val="107000"/>
                        </a:lnSpc>
                        <a:spcAft>
                          <a:spcPts val="0"/>
                        </a:spcAft>
                      </a:pPr>
                      <a:r>
                        <a:rPr lang="en-ZA" sz="1400" dirty="0">
                          <a:effectLst/>
                        </a:rPr>
                        <a:t>Deal with the news head-on and talk about it openly and calmly, giving them the facts</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a:effectLst/>
                        </a:rPr>
                        <a:t> </a:t>
                      </a:r>
                    </a:p>
                    <a:p>
                      <a:pPr>
                        <a:lnSpc>
                          <a:spcPct val="107000"/>
                        </a:lnSpc>
                        <a:spcAft>
                          <a:spcPts val="0"/>
                        </a:spcAft>
                      </a:pPr>
                      <a:r>
                        <a:rPr lang="en-ZA" sz="1400">
                          <a:effectLst/>
                        </a:rPr>
                        <a:t>Give age-appropriate information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0"/>
                  </a:ext>
                </a:extLst>
              </a:tr>
              <a:tr h="638356">
                <a:tc>
                  <a:txBody>
                    <a:bodyPr/>
                    <a:lstStyle/>
                    <a:p>
                      <a:pPr>
                        <a:spcAft>
                          <a:spcPts val="0"/>
                        </a:spcAft>
                      </a:pPr>
                      <a:r>
                        <a:rPr lang="en-ZA" sz="1400" dirty="0">
                          <a:effectLst/>
                        </a:rPr>
                        <a:t>Encourage questions</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a:effectLst/>
                        </a:rPr>
                        <a:t>Allow them to ask  to satisfy their curiosities </a:t>
                      </a:r>
                    </a:p>
                    <a:p>
                      <a:pPr>
                        <a:lnSpc>
                          <a:spcPct val="107000"/>
                        </a:lnSpc>
                        <a:spcAft>
                          <a:spcPts val="0"/>
                        </a:spcAft>
                      </a:pPr>
                      <a:r>
                        <a:rPr lang="en-ZA" sz="1400">
                          <a:effectLst/>
                        </a:rPr>
                        <a:t>Answer them with a friendly tone </a:t>
                      </a:r>
                    </a:p>
                    <a:p>
                      <a:pPr>
                        <a:lnSpc>
                          <a:spcPct val="107000"/>
                        </a:lnSpc>
                        <a:spcAft>
                          <a:spcPts val="0"/>
                        </a:spcAft>
                      </a:pPr>
                      <a:r>
                        <a:rPr lang="en-ZA" sz="1400">
                          <a:effectLst/>
                        </a:rPr>
                        <a:t>Repeat if they seem not to have any sign of understanding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1"/>
                  </a:ext>
                </a:extLst>
              </a:tr>
              <a:tr h="478768">
                <a:tc>
                  <a:txBody>
                    <a:bodyPr/>
                    <a:lstStyle/>
                    <a:p>
                      <a:pPr>
                        <a:spcAft>
                          <a:spcPts val="0"/>
                        </a:spcAft>
                      </a:pPr>
                      <a:r>
                        <a:rPr lang="en-ZA" sz="1400" dirty="0">
                          <a:effectLst/>
                        </a:rPr>
                        <a:t>Be a role model</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a:effectLst/>
                        </a:rPr>
                        <a:t>Recognise  and manage your concerns</a:t>
                      </a:r>
                    </a:p>
                    <a:p>
                      <a:pPr>
                        <a:lnSpc>
                          <a:spcPct val="107000"/>
                        </a:lnSpc>
                        <a:spcAft>
                          <a:spcPts val="0"/>
                        </a:spcAft>
                      </a:pPr>
                      <a:r>
                        <a:rPr lang="en-ZA" sz="1400">
                          <a:effectLst/>
                        </a:rPr>
                        <a:t>Be open and share  with the young ones Encourage them  not  to have too much exposure  to sad news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2"/>
                  </a:ext>
                </a:extLst>
              </a:tr>
              <a:tr h="478768">
                <a:tc>
                  <a:txBody>
                    <a:bodyPr/>
                    <a:lstStyle/>
                    <a:p>
                      <a:pPr>
                        <a:spcAft>
                          <a:spcPts val="0"/>
                        </a:spcAft>
                      </a:pPr>
                      <a:r>
                        <a:rPr lang="en-ZA" sz="1400">
                          <a:effectLst/>
                        </a:rPr>
                        <a:t>Let them know it is reasonable to be concerned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dirty="0">
                          <a:effectLst/>
                        </a:rPr>
                        <a:t>Reassure them that the  young ones have an excellent immune system  to beat  COVID-19 hence the effects  are very mild when infected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3"/>
                  </a:ext>
                </a:extLst>
              </a:tr>
              <a:tr h="478768">
                <a:tc>
                  <a:txBody>
                    <a:bodyPr/>
                    <a:lstStyle/>
                    <a:p>
                      <a:pPr>
                        <a:spcAft>
                          <a:spcPts val="0"/>
                        </a:spcAft>
                      </a:pPr>
                      <a:r>
                        <a:rPr lang="en-ZA" sz="1400">
                          <a:effectLst/>
                        </a:rPr>
                        <a:t>Promote awareness of the importance of the immune system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dirty="0">
                          <a:effectLst/>
                        </a:rPr>
                        <a:t>Share them ideas on how  to live healthy – eating habits (vegetables and balanced diet), exercising  and good sleeping hours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4"/>
                  </a:ext>
                </a:extLst>
              </a:tr>
              <a:tr h="596595">
                <a:tc>
                  <a:txBody>
                    <a:bodyPr/>
                    <a:lstStyle/>
                    <a:p>
                      <a:pPr>
                        <a:spcAft>
                          <a:spcPts val="0"/>
                        </a:spcAft>
                      </a:pPr>
                      <a:r>
                        <a:rPr lang="en-ZA" sz="1400">
                          <a:effectLst/>
                        </a:rPr>
                        <a:t>Be aware of children with higher levels of anxiety (e.g. those with existing phobias or obsessive-compulsive disorders)</a:t>
                      </a:r>
                    </a:p>
                    <a:p>
                      <a:pPr>
                        <a:spcAft>
                          <a:spcPts val="0"/>
                        </a:spcAft>
                      </a:pPr>
                      <a:r>
                        <a:rPr lang="en-ZA" sz="1400">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dirty="0">
                          <a:effectLst/>
                        </a:rPr>
                        <a:t>Know which children have such behaviours and calm them by assuring them that will soon pass 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5"/>
                  </a:ext>
                </a:extLst>
              </a:tr>
              <a:tr h="797946">
                <a:tc>
                  <a:txBody>
                    <a:bodyPr/>
                    <a:lstStyle/>
                    <a:p>
                      <a:pPr>
                        <a:spcAft>
                          <a:spcPts val="0"/>
                        </a:spcAft>
                      </a:pPr>
                      <a:r>
                        <a:rPr lang="en-ZA" sz="1400">
                          <a:effectLst/>
                        </a:rPr>
                        <a:t>Keep doing your bit to help children reduce the spread of germs</a:t>
                      </a:r>
                    </a:p>
                    <a:p>
                      <a:pPr>
                        <a:spcAft>
                          <a:spcPts val="0"/>
                        </a:spcAft>
                      </a:pPr>
                      <a:r>
                        <a:rPr lang="en-ZA" sz="1400">
                          <a:effectLst/>
                        </a:rPr>
                        <a:t> </a:t>
                      </a:r>
                      <a:endParaRPr lang="en-ZA"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7854" marR="57854" marT="0" marB="0"/>
                </a:tc>
                <a:tc>
                  <a:txBody>
                    <a:bodyPr/>
                    <a:lstStyle/>
                    <a:p>
                      <a:pPr>
                        <a:lnSpc>
                          <a:spcPct val="107000"/>
                        </a:lnSpc>
                        <a:spcAft>
                          <a:spcPts val="0"/>
                        </a:spcAft>
                      </a:pPr>
                      <a:r>
                        <a:rPr lang="en-ZA" sz="1400" dirty="0">
                          <a:effectLst/>
                        </a:rPr>
                        <a:t>Use the poster on the steps of washing hands and let them count up to 20 (1-20) or sing "Happy Birthday" twice and that will ensure they have washed their hands properly to prevent any transmission of germs.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extLst>
                  <a:ext uri="{0D108BD9-81ED-4DB2-BD59-A6C34878D82A}">
                    <a16:rowId xmlns:a16="http://schemas.microsoft.com/office/drawing/2014/main" val="10006"/>
                  </a:ext>
                </a:extLst>
              </a:tr>
              <a:tr h="139567">
                <a:tc gridSpan="2">
                  <a:txBody>
                    <a:bodyPr/>
                    <a:lstStyle/>
                    <a:p>
                      <a:pPr algn="ctr">
                        <a:lnSpc>
                          <a:spcPct val="107000"/>
                        </a:lnSpc>
                        <a:spcAft>
                          <a:spcPts val="0"/>
                        </a:spcAft>
                      </a:pPr>
                      <a:r>
                        <a:rPr lang="en-ZA" sz="800" dirty="0">
                          <a:ln>
                            <a:noFill/>
                          </a:ln>
                          <a:effectLst>
                            <a:outerShdw blurRad="38100" dist="19050" dir="2700000" algn="tl">
                              <a:schemeClr val="dk1">
                                <a:alpha val="40000"/>
                              </a:schemeClr>
                            </a:outerShdw>
                          </a:effectLst>
                        </a:rPr>
                        <a:t>Share the Tips with   young children parents wherever   you can!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854" marR="57854" marT="0" marB="0"/>
                </a:tc>
                <a:tc hMerge="1">
                  <a:txBody>
                    <a:bodyPr/>
                    <a:lstStyle/>
                    <a:p>
                      <a:endParaRPr lang="en-ZA"/>
                    </a:p>
                  </a:txBody>
                  <a:tcPr/>
                </a:tc>
                <a:extLst>
                  <a:ext uri="{0D108BD9-81ED-4DB2-BD59-A6C34878D82A}">
                    <a16:rowId xmlns:a16="http://schemas.microsoft.com/office/drawing/2014/main" val="10007"/>
                  </a:ext>
                </a:extLst>
              </a:tr>
            </a:tbl>
          </a:graphicData>
        </a:graphic>
      </p:graphicFrame>
      <p:sp>
        <p:nvSpPr>
          <p:cNvPr id="4" name="Date Placeholder 3"/>
          <p:cNvSpPr>
            <a:spLocks noGrp="1"/>
          </p:cNvSpPr>
          <p:nvPr>
            <p:ph type="dt" sz="half" idx="10"/>
          </p:nvPr>
        </p:nvSpPr>
        <p:spPr/>
        <p:txBody>
          <a:bodyPr/>
          <a:lstStyle/>
          <a:p>
            <a:r>
              <a:rPr lang="en-US">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p:txBody>
          <a:bodyPr/>
          <a:lstStyle/>
          <a:p>
            <a:r>
              <a:rPr lang="en-ZA">
                <a:solidFill>
                  <a:srgbClr val="465359">
                    <a:lumMod val="75000"/>
                    <a:lumOff val="25000"/>
                  </a:srgbClr>
                </a:solidFill>
              </a:rPr>
              <a:t>Matthew Goniwe school of leadership and governance</a:t>
            </a:r>
            <a:endParaRPr lang="en-ZA" dirty="0">
              <a:solidFill>
                <a:srgbClr val="465359">
                  <a:lumMod val="75000"/>
                  <a:lumOff val="25000"/>
                </a:srgbClr>
              </a:solidFill>
            </a:endParaRPr>
          </a:p>
        </p:txBody>
      </p:sp>
      <p:sp>
        <p:nvSpPr>
          <p:cNvPr id="6" name="Slide Number Placeholder 5"/>
          <p:cNvSpPr>
            <a:spLocks noGrp="1"/>
          </p:cNvSpPr>
          <p:nvPr>
            <p:ph type="sldNum" sz="quarter" idx="12"/>
          </p:nvPr>
        </p:nvSpPr>
        <p:spPr/>
        <p:txBody>
          <a:bodyPr/>
          <a:lstStyle/>
          <a:p>
            <a:r>
              <a:rPr lang="en-ZA">
                <a:solidFill>
                  <a:srgbClr val="465359">
                    <a:lumMod val="75000"/>
                    <a:lumOff val="25000"/>
                  </a:srgbClr>
                </a:solidFill>
              </a:rPr>
              <a:t>SLIDE </a:t>
            </a:r>
            <a:fld id="{40061942-4AC4-4885-8D1F-4715B68A9ABA}" type="slidenum">
              <a:rPr lang="en-ZA" smtClean="0">
                <a:solidFill>
                  <a:srgbClr val="465359">
                    <a:lumMod val="75000"/>
                    <a:lumOff val="25000"/>
                  </a:srgbClr>
                </a:solidFill>
              </a:rPr>
              <a:pPr/>
              <a:t>28</a:t>
            </a:fld>
            <a:endParaRPr lang="en-ZA" dirty="0">
              <a:solidFill>
                <a:srgbClr val="465359">
                  <a:lumMod val="75000"/>
                  <a:lumOff val="25000"/>
                </a:srgbClr>
              </a:solidFill>
            </a:endParaRPr>
          </a:p>
        </p:txBody>
      </p:sp>
    </p:spTree>
    <p:extLst>
      <p:ext uri="{BB962C8B-B14F-4D97-AF65-F5344CB8AC3E}">
        <p14:creationId xmlns:p14="http://schemas.microsoft.com/office/powerpoint/2010/main" val="145667255"/>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FOR PRIMARY SCHOOL LEARNERS &amp; FOR SECONDARY SCHOOL LEARNERS &amp; CHILDREN WITH SPECIAL EDUCATIONAL NEEDS </a:t>
            </a:r>
            <a:br>
              <a:rPr lang="en-ZA" dirty="0"/>
            </a:br>
            <a:endParaRPr lang="en-ZA" dirty="0"/>
          </a:p>
        </p:txBody>
      </p:sp>
      <p:sp>
        <p:nvSpPr>
          <p:cNvPr id="3" name="Content Placeholder 2"/>
          <p:cNvSpPr>
            <a:spLocks noGrp="1"/>
          </p:cNvSpPr>
          <p:nvPr>
            <p:ph idx="1"/>
          </p:nvPr>
        </p:nvSpPr>
        <p:spPr/>
        <p:txBody>
          <a:bodyPr>
            <a:normAutofit fontScale="85000" lnSpcReduction="10000"/>
          </a:bodyPr>
          <a:lstStyle/>
          <a:p>
            <a:pPr lvl="0"/>
            <a:r>
              <a:rPr lang="en-ZA" sz="2800" dirty="0"/>
              <a:t>Show them practical steps  on well being</a:t>
            </a:r>
          </a:p>
          <a:p>
            <a:pPr lvl="0"/>
            <a:r>
              <a:rPr lang="en-ZA" sz="2800" dirty="0"/>
              <a:t>Teach them facts about COVID-19</a:t>
            </a:r>
          </a:p>
          <a:p>
            <a:pPr lvl="0"/>
            <a:r>
              <a:rPr lang="en-ZA" sz="2800" dirty="0"/>
              <a:t>Show them reasonable steps on how to prevent  the transmission</a:t>
            </a:r>
          </a:p>
          <a:p>
            <a:pPr lvl="0"/>
            <a:r>
              <a:rPr lang="en-ZA" sz="2800" dirty="0"/>
              <a:t>Suggest the importance of new blackout/lockdown </a:t>
            </a:r>
          </a:p>
          <a:p>
            <a:pPr lvl="0"/>
            <a:r>
              <a:rPr lang="en-ZA" sz="2800" dirty="0"/>
              <a:t>Discourage overexposure to negative stories</a:t>
            </a:r>
          </a:p>
          <a:p>
            <a:pPr lvl="0"/>
            <a:r>
              <a:rPr lang="en-ZA" sz="2800" dirty="0"/>
              <a:t>Let them know they will be safe  as long as they practice reliable prevention measures</a:t>
            </a:r>
          </a:p>
          <a:p>
            <a:pPr lvl="0"/>
            <a:r>
              <a:rPr lang="en-ZA" sz="2800" dirty="0"/>
              <a:t>Let them know it is normal to be concerned </a:t>
            </a:r>
          </a:p>
          <a:p>
            <a:pPr lvl="0"/>
            <a:r>
              <a:rPr lang="en-ZA" sz="2800" dirty="0"/>
              <a:t>Let them know the importance of schooling  and education </a:t>
            </a:r>
          </a:p>
          <a:p>
            <a:pPr marL="0" lvl="0" indent="0">
              <a:buNone/>
            </a:pPr>
            <a:endParaRPr lang="en-ZA" sz="2800" dirty="0"/>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29</a:t>
            </a:fld>
            <a:endParaRPr lang="en-ZA" dirty="0">
              <a:solidFill>
                <a:srgbClr val="ED8428"/>
              </a:solidFill>
            </a:endParaRPr>
          </a:p>
        </p:txBody>
      </p:sp>
    </p:spTree>
    <p:extLst>
      <p:ext uri="{BB962C8B-B14F-4D97-AF65-F5344CB8AC3E}">
        <p14:creationId xmlns:p14="http://schemas.microsoft.com/office/powerpoint/2010/main" val="107385876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 </a:t>
            </a:r>
          </a:p>
        </p:txBody>
      </p:sp>
      <p:sp>
        <p:nvSpPr>
          <p:cNvPr id="7" name="Content Placeholder 6"/>
          <p:cNvSpPr>
            <a:spLocks noGrp="1"/>
          </p:cNvSpPr>
          <p:nvPr>
            <p:ph sz="half" idx="1"/>
          </p:nvPr>
        </p:nvSpPr>
        <p:spPr/>
        <p:txBody>
          <a:bodyPr/>
          <a:lstStyle/>
          <a:p>
            <a:pPr lvl="0"/>
            <a:r>
              <a:rPr lang="en-ZA" sz="1600" dirty="0"/>
              <a:t>Introduction  </a:t>
            </a:r>
          </a:p>
          <a:p>
            <a:pPr lvl="0"/>
            <a:r>
              <a:rPr lang="en-ZA" sz="1600" dirty="0"/>
              <a:t>Purpose of the guide </a:t>
            </a:r>
          </a:p>
          <a:p>
            <a:pPr lvl="0"/>
            <a:r>
              <a:rPr lang="en-ZA" sz="1600" dirty="0"/>
              <a:t>Why is this guide issued?  </a:t>
            </a:r>
          </a:p>
          <a:p>
            <a:pPr lvl="0"/>
            <a:r>
              <a:rPr lang="en-ZA" sz="1600" dirty="0"/>
              <a:t>Schools roles in prevention and transmission of COVID-19 </a:t>
            </a:r>
          </a:p>
          <a:p>
            <a:pPr lvl="0"/>
            <a:r>
              <a:rPr lang="en-ZA" sz="1600" dirty="0"/>
              <a:t>Preparations and responding to COVID-19</a:t>
            </a:r>
          </a:p>
          <a:p>
            <a:pPr lvl="0"/>
            <a:r>
              <a:rPr lang="en-ZA" sz="1600" dirty="0"/>
              <a:t>What is COVID-19: Symptoms &amp; Spreading </a:t>
            </a:r>
          </a:p>
          <a:p>
            <a:endParaRPr lang="en-ZA" dirty="0"/>
          </a:p>
        </p:txBody>
      </p:sp>
      <p:sp>
        <p:nvSpPr>
          <p:cNvPr id="8" name="Content Placeholder 7"/>
          <p:cNvSpPr>
            <a:spLocks noGrp="1"/>
          </p:cNvSpPr>
          <p:nvPr>
            <p:ph sz="half" idx="2"/>
          </p:nvPr>
        </p:nvSpPr>
        <p:spPr/>
        <p:txBody>
          <a:bodyPr>
            <a:normAutofit/>
          </a:bodyPr>
          <a:lstStyle/>
          <a:p>
            <a:pPr lvl="0"/>
            <a:r>
              <a:rPr lang="en-MY" sz="1600" dirty="0"/>
              <a:t>Fake News  and Rumours  to avoid</a:t>
            </a:r>
            <a:endParaRPr lang="en-ZA" sz="1600" dirty="0"/>
          </a:p>
          <a:p>
            <a:pPr lvl="0"/>
            <a:r>
              <a:rPr lang="en-MY" sz="1600" dirty="0"/>
              <a:t>Teaching about COVID-19</a:t>
            </a:r>
          </a:p>
          <a:p>
            <a:pPr lvl="0"/>
            <a:r>
              <a:rPr lang="en-MY" sz="1600" dirty="0"/>
              <a:t>Managing Stigma and Discrimination   about COVID-19 </a:t>
            </a:r>
            <a:endParaRPr lang="en-ZA" sz="1600" dirty="0"/>
          </a:p>
          <a:p>
            <a:pPr lvl="0"/>
            <a:r>
              <a:rPr lang="en-MY" sz="1600" dirty="0"/>
              <a:t>COVID-19 Stress management </a:t>
            </a:r>
            <a:endParaRPr lang="en-ZA" sz="1600" dirty="0"/>
          </a:p>
          <a:p>
            <a:pPr lvl="0"/>
            <a:r>
              <a:rPr lang="en-MY" sz="1600" dirty="0"/>
              <a:t>COVID-19 Support: where to get support from </a:t>
            </a:r>
            <a:endParaRPr lang="en-ZA" sz="16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a:t>
            </a:fld>
            <a:endParaRPr lang="en-ZA" dirty="0">
              <a:solidFill>
                <a:srgbClr val="ED8428"/>
              </a:solidFill>
            </a:endParaRPr>
          </a:p>
        </p:txBody>
      </p:sp>
    </p:spTree>
    <p:extLst>
      <p:ext uri="{BB962C8B-B14F-4D97-AF65-F5344CB8AC3E}">
        <p14:creationId xmlns:p14="http://schemas.microsoft.com/office/powerpoint/2010/main" val="1405488974"/>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FOR PRIMARY SCHOOL LEARNERS &amp; FOR SECONDARY SCHOOL LEARNERS &amp; CHILDREN WITH SPECIAL EDUCATIONAL NEEDS</a:t>
            </a:r>
            <a:endParaRPr lang="en-ZA" dirty="0"/>
          </a:p>
        </p:txBody>
      </p:sp>
      <p:sp>
        <p:nvSpPr>
          <p:cNvPr id="3" name="Content Placeholder 2"/>
          <p:cNvSpPr>
            <a:spLocks noGrp="1"/>
          </p:cNvSpPr>
          <p:nvPr>
            <p:ph idx="1"/>
          </p:nvPr>
        </p:nvSpPr>
        <p:spPr>
          <a:xfrm>
            <a:off x="581193" y="2180496"/>
            <a:ext cx="11029615" cy="4201053"/>
          </a:xfrm>
        </p:spPr>
        <p:txBody>
          <a:bodyPr>
            <a:noAutofit/>
          </a:bodyPr>
          <a:lstStyle/>
          <a:p>
            <a:pPr lvl="0"/>
            <a:r>
              <a:rPr lang="en-ZA" sz="1800" dirty="0"/>
              <a:t>Tailor the conversation to suit the age of the learners </a:t>
            </a:r>
          </a:p>
          <a:p>
            <a:pPr lvl="0"/>
            <a:r>
              <a:rPr lang="en-ZA" sz="1800" dirty="0"/>
              <a:t>Find the RIGHT TIME  to talk about COVID-19 </a:t>
            </a:r>
          </a:p>
          <a:p>
            <a:pPr lvl="0"/>
            <a:r>
              <a:rPr lang="en-ZA" sz="1800" dirty="0"/>
              <a:t>Be candid  and truthful about COVID-19</a:t>
            </a:r>
          </a:p>
          <a:p>
            <a:pPr lvl="0"/>
            <a:r>
              <a:rPr lang="en-ZA" sz="1800" dirty="0"/>
              <a:t>Moderate the tone of your voice: Listen to your voice does it express hopelessness or courage that we shall beat Coronavirus.</a:t>
            </a:r>
          </a:p>
          <a:p>
            <a:pPr lvl="0"/>
            <a:r>
              <a:rPr lang="en-ZA" sz="1800" dirty="0"/>
              <a:t> Forget the habit of whining! But show confidence and not mumble about this pandemic!</a:t>
            </a:r>
          </a:p>
          <a:p>
            <a:pPr lvl="0"/>
            <a:r>
              <a:rPr lang="en-ZA" sz="1800" dirty="0"/>
              <a:t>Impute the virtue  to learners that you trust them  to prevent the spread  and transmission of COVID-19</a:t>
            </a:r>
          </a:p>
          <a:p>
            <a:pPr lvl="0"/>
            <a:r>
              <a:rPr lang="en-ZA" sz="1800" dirty="0"/>
              <a:t>Avoid any stigmatisation about COVID-19  </a:t>
            </a:r>
          </a:p>
          <a:p>
            <a:pPr lvl="0"/>
            <a:r>
              <a:rPr lang="en-ZA" sz="1800" dirty="0"/>
              <a:t> Do not name and shame or threaten learners as this won't succeed on what they ought to do! </a:t>
            </a:r>
          </a:p>
          <a:p>
            <a:pPr lvl="0"/>
            <a:r>
              <a:rPr lang="en-ZA" sz="1800" dirty="0"/>
              <a:t>There are educational, psychological, physical, social, and cultural differences amongst learners: Plan your responses accordingly! </a:t>
            </a:r>
          </a:p>
          <a:p>
            <a:endParaRPr lang="en-ZA" sz="18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30</a:t>
            </a:fld>
            <a:endParaRPr lang="en-ZA" dirty="0">
              <a:solidFill>
                <a:srgbClr val="ED8428"/>
              </a:solidFill>
            </a:endParaRPr>
          </a:p>
        </p:txBody>
      </p:sp>
    </p:spTree>
    <p:extLst>
      <p:ext uri="{BB962C8B-B14F-4D97-AF65-F5344CB8AC3E}">
        <p14:creationId xmlns:p14="http://schemas.microsoft.com/office/powerpoint/2010/main" val="3496333398"/>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ACTIVITY 1.3</a:t>
            </a:r>
          </a:p>
        </p:txBody>
      </p:sp>
      <p:sp>
        <p:nvSpPr>
          <p:cNvPr id="3" name="Content Placeholder 2"/>
          <p:cNvSpPr>
            <a:spLocks noGrp="1"/>
          </p:cNvSpPr>
          <p:nvPr>
            <p:ph idx="1"/>
          </p:nvPr>
        </p:nvSpPr>
        <p:spPr>
          <a:xfrm>
            <a:off x="317635" y="2180496"/>
            <a:ext cx="11685068" cy="4509062"/>
          </a:xfrm>
          <a:solidFill>
            <a:srgbClr val="FFC000"/>
          </a:solidFill>
        </p:spPr>
        <p:txBody>
          <a:bodyPr>
            <a:normAutofit fontScale="55000" lnSpcReduction="20000"/>
          </a:bodyPr>
          <a:lstStyle/>
          <a:p>
            <a:pPr marL="0" indent="0">
              <a:buNone/>
            </a:pPr>
            <a:endParaRPr lang="en-ZA" dirty="0"/>
          </a:p>
          <a:p>
            <a:r>
              <a:rPr lang="en-ZA" sz="3400" dirty="0"/>
              <a:t>Is COVID-19 a sensitive or controversial issue to teach in the context of your school?</a:t>
            </a:r>
          </a:p>
          <a:p>
            <a:r>
              <a:rPr lang="en-ZA" sz="3400" dirty="0"/>
              <a:t>Why should you include COVID-19 in the curriculum? </a:t>
            </a:r>
          </a:p>
          <a:p>
            <a:r>
              <a:rPr lang="en-ZA" sz="3400" dirty="0"/>
              <a:t>What are the benefits of teaching COVID-19 in the curriculum? </a:t>
            </a:r>
          </a:p>
          <a:p>
            <a:r>
              <a:rPr lang="en-ZA" sz="3400" dirty="0"/>
              <a:t>How should COVID-19 be approached in the classroom? </a:t>
            </a:r>
          </a:p>
          <a:p>
            <a:r>
              <a:rPr lang="en-ZA" sz="3400" dirty="0"/>
              <a:t>Is COVID-19 subject-based or all subjects can teach on COVID-19?</a:t>
            </a:r>
          </a:p>
          <a:p>
            <a:r>
              <a:rPr lang="en-ZA" sz="3400" dirty="0"/>
              <a:t>Which pedagogies are suitable to teach COVID-19? </a:t>
            </a:r>
          </a:p>
          <a:p>
            <a:r>
              <a:rPr lang="en-ZA" sz="3400" dirty="0"/>
              <a:t>What are the practical examples that you can share with other teachers to teach COVID-19</a:t>
            </a:r>
          </a:p>
          <a:p>
            <a:r>
              <a:rPr lang="en-ZA" sz="3400" dirty="0"/>
              <a:t>Where is health education located in the CAPS curriculum? </a:t>
            </a:r>
          </a:p>
          <a:p>
            <a:r>
              <a:rPr lang="en-ZA" sz="3400" dirty="0"/>
              <a:t>How would you go about/ how would you approach teaching about COVID-19?</a:t>
            </a:r>
          </a:p>
          <a:p>
            <a:r>
              <a:rPr lang="en-ZA" sz="3400" dirty="0"/>
              <a:t>Develop a sampler lesson where you can teach a lesson in your subject using COVID-19</a:t>
            </a:r>
          </a:p>
          <a:p>
            <a:r>
              <a:rPr lang="en-ZA" sz="3400" dirty="0"/>
              <a:t>How will you use the first five minutes in your class to discuss COVID-19?</a:t>
            </a:r>
          </a:p>
          <a:p>
            <a:pPr marL="0" indent="0">
              <a:buNone/>
            </a:pPr>
            <a:br>
              <a:rPr lang="en-ZA" dirty="0"/>
            </a:br>
            <a:r>
              <a:rPr lang="en-ZA" dirty="0"/>
              <a:t> </a:t>
            </a: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31</a:t>
            </a:fld>
            <a:endParaRPr lang="en-ZA" dirty="0">
              <a:solidFill>
                <a:srgbClr val="ED8428"/>
              </a:solidFill>
            </a:endParaRPr>
          </a:p>
        </p:txBody>
      </p:sp>
    </p:spTree>
    <p:extLst>
      <p:ext uri="{BB962C8B-B14F-4D97-AF65-F5344CB8AC3E}">
        <p14:creationId xmlns:p14="http://schemas.microsoft.com/office/powerpoint/2010/main" val="834844241"/>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TEACHING ABOUT COVID-19</a:t>
            </a:r>
          </a:p>
        </p:txBody>
      </p:sp>
      <p:sp>
        <p:nvSpPr>
          <p:cNvPr id="3" name="Content Placeholder 2"/>
          <p:cNvSpPr>
            <a:spLocks noGrp="1"/>
          </p:cNvSpPr>
          <p:nvPr>
            <p:ph idx="1"/>
          </p:nvPr>
        </p:nvSpPr>
        <p:spPr/>
        <p:txBody>
          <a:bodyPr>
            <a:normAutofit lnSpcReduction="10000"/>
          </a:bodyPr>
          <a:lstStyle/>
          <a:p>
            <a:pPr marL="0" indent="0">
              <a:buNone/>
            </a:pPr>
            <a:r>
              <a:rPr lang="en-ZA" sz="2800" b="1" dirty="0"/>
              <a:t>Three Crucial Notions</a:t>
            </a:r>
            <a:endParaRPr lang="en-ZA" sz="2800" dirty="0"/>
          </a:p>
          <a:p>
            <a:r>
              <a:rPr lang="en-ZA" sz="2800" b="1" u="sng" dirty="0"/>
              <a:t>Be objective:</a:t>
            </a:r>
            <a:r>
              <a:rPr lang="en-ZA" sz="2800" dirty="0"/>
              <a:t>  balance facts and values and know your staff!</a:t>
            </a:r>
          </a:p>
          <a:p>
            <a:r>
              <a:rPr lang="en-ZA" sz="2800" b="1" u="sng" dirty="0"/>
              <a:t>Be Neutral:</a:t>
            </a:r>
            <a:r>
              <a:rPr lang="en-ZA" sz="2800" dirty="0"/>
              <a:t>  Not be too authoritarian; use discussions rather than always instruction; protect divergence views; be responsible of the quality and standards of learning in the classroom! </a:t>
            </a:r>
          </a:p>
          <a:p>
            <a:r>
              <a:rPr lang="en-ZA" sz="2800" b="1" u="sng" dirty="0"/>
              <a:t>Be balanced:</a:t>
            </a:r>
            <a:r>
              <a:rPr lang="en-ZA" sz="2800" dirty="0"/>
              <a:t> play the devil's advocate so that all views are expressed.  But as a teacher you need to share the most probable </a:t>
            </a:r>
            <a:r>
              <a:rPr lang="en-ZA" sz="2800" b="1" i="1" dirty="0"/>
              <a:t>scientific facts </a:t>
            </a:r>
            <a:r>
              <a:rPr lang="en-ZA" sz="2800" dirty="0"/>
              <a:t>about COVID-19</a:t>
            </a:r>
            <a:r>
              <a:rPr lang="en-ZA" dirty="0"/>
              <a:t>. </a:t>
            </a: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32</a:t>
            </a:fld>
            <a:endParaRPr lang="en-ZA" dirty="0">
              <a:solidFill>
                <a:srgbClr val="ED8428"/>
              </a:solidFill>
            </a:endParaRPr>
          </a:p>
        </p:txBody>
      </p:sp>
    </p:spTree>
    <p:extLst>
      <p:ext uri="{BB962C8B-B14F-4D97-AF65-F5344CB8AC3E}">
        <p14:creationId xmlns:p14="http://schemas.microsoft.com/office/powerpoint/2010/main" val="494108670"/>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Practical Ideas for the classroom</a:t>
            </a:r>
            <a:br>
              <a:rPr lang="en-ZA" dirty="0"/>
            </a:br>
            <a:endParaRPr lang="en-ZA" dirty="0"/>
          </a:p>
        </p:txBody>
      </p:sp>
      <p:sp>
        <p:nvSpPr>
          <p:cNvPr id="3" name="Content Placeholder 2"/>
          <p:cNvSpPr>
            <a:spLocks noGrp="1"/>
          </p:cNvSpPr>
          <p:nvPr>
            <p:ph idx="1"/>
          </p:nvPr>
        </p:nvSpPr>
        <p:spPr/>
        <p:txBody>
          <a:bodyPr/>
          <a:lstStyle/>
          <a:p>
            <a:pPr marL="0" indent="0">
              <a:buNone/>
            </a:pPr>
            <a:r>
              <a:rPr lang="en-ZA" sz="2000" dirty="0"/>
              <a:t>Depending on the age of the learners, but simply asking learners what they know about COVID-19 every day may be dull for most learners. The following activities offer a range of alternatives: </a:t>
            </a:r>
          </a:p>
          <a:p>
            <a:endParaRPr lang="en-ZA" dirty="0"/>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33</a:t>
            </a:fld>
            <a:endParaRPr lang="en-ZA" dirty="0">
              <a:solidFill>
                <a:srgbClr val="ED8428"/>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58943143"/>
              </p:ext>
            </p:extLst>
          </p:nvPr>
        </p:nvGraphicFramePr>
        <p:xfrm>
          <a:off x="2280832" y="4107976"/>
          <a:ext cx="6098893" cy="3228467"/>
        </p:xfrm>
        <a:graphic>
          <a:graphicData uri="http://schemas.openxmlformats.org/drawingml/2006/table">
            <a:tbl>
              <a:tblPr firstRow="1" firstCol="1" bandRow="1">
                <a:tableStyleId>{5C22544A-7EE6-4342-B048-85BDC9FD1C3A}</a:tableStyleId>
              </a:tblPr>
              <a:tblGrid>
                <a:gridCol w="3083373">
                  <a:extLst>
                    <a:ext uri="{9D8B030D-6E8A-4147-A177-3AD203B41FA5}">
                      <a16:colId xmlns:a16="http://schemas.microsoft.com/office/drawing/2014/main" val="20000"/>
                    </a:ext>
                  </a:extLst>
                </a:gridCol>
                <a:gridCol w="3015520">
                  <a:extLst>
                    <a:ext uri="{9D8B030D-6E8A-4147-A177-3AD203B41FA5}">
                      <a16:colId xmlns:a16="http://schemas.microsoft.com/office/drawing/2014/main" val="20001"/>
                    </a:ext>
                  </a:extLst>
                </a:gridCol>
              </a:tblGrid>
              <a:tr h="2100950">
                <a:tc>
                  <a:txBody>
                    <a:bodyPr/>
                    <a:lstStyle/>
                    <a:p>
                      <a:pPr marL="342900" lvl="0" indent="-342900">
                        <a:lnSpc>
                          <a:spcPct val="107000"/>
                        </a:lnSpc>
                        <a:spcAft>
                          <a:spcPts val="0"/>
                        </a:spcAft>
                        <a:buFont typeface="Symbol" panose="05050102010706020507" pitchFamily="18" charset="2"/>
                        <a:buChar char=""/>
                      </a:pPr>
                      <a:r>
                        <a:rPr lang="en-ZA" sz="1800" dirty="0">
                          <a:effectLst/>
                        </a:rPr>
                        <a:t>Brainstorming</a:t>
                      </a:r>
                    </a:p>
                    <a:p>
                      <a:pPr marL="342900" lvl="0" indent="-342900">
                        <a:lnSpc>
                          <a:spcPct val="107000"/>
                        </a:lnSpc>
                        <a:spcAft>
                          <a:spcPts val="0"/>
                        </a:spcAft>
                        <a:buFont typeface="Symbol" panose="05050102010706020507" pitchFamily="18" charset="2"/>
                        <a:buChar char=""/>
                      </a:pPr>
                      <a:r>
                        <a:rPr lang="en-ZA" sz="1800" dirty="0">
                          <a:effectLst/>
                        </a:rPr>
                        <a:t>Questionnaire </a:t>
                      </a:r>
                    </a:p>
                    <a:p>
                      <a:pPr marL="342900" lvl="0" indent="-342900">
                        <a:lnSpc>
                          <a:spcPct val="107000"/>
                        </a:lnSpc>
                        <a:spcAft>
                          <a:spcPts val="0"/>
                        </a:spcAft>
                        <a:buFont typeface="Symbol" panose="05050102010706020507" pitchFamily="18" charset="2"/>
                        <a:buChar char=""/>
                      </a:pPr>
                      <a:r>
                        <a:rPr lang="en-ZA" sz="1800" dirty="0">
                          <a:effectLst/>
                        </a:rPr>
                        <a:t>Interviews </a:t>
                      </a:r>
                    </a:p>
                    <a:p>
                      <a:pPr marL="342900" lvl="0" indent="-342900">
                        <a:lnSpc>
                          <a:spcPct val="107000"/>
                        </a:lnSpc>
                        <a:spcAft>
                          <a:spcPts val="0"/>
                        </a:spcAft>
                        <a:buFont typeface="Symbol" panose="05050102010706020507" pitchFamily="18" charset="2"/>
                        <a:buChar char=""/>
                      </a:pPr>
                      <a:r>
                        <a:rPr lang="en-ZA" sz="1800" dirty="0">
                          <a:effectLst/>
                        </a:rPr>
                        <a:t>Examining photographs or other illustrative materials</a:t>
                      </a:r>
                    </a:p>
                    <a:p>
                      <a:pPr marL="342900" lvl="0" indent="-342900">
                        <a:lnSpc>
                          <a:spcPct val="107000"/>
                        </a:lnSpc>
                        <a:spcAft>
                          <a:spcPts val="0"/>
                        </a:spcAft>
                        <a:buFont typeface="Symbol" panose="05050102010706020507" pitchFamily="18" charset="2"/>
                        <a:buChar char=""/>
                      </a:pPr>
                      <a:r>
                        <a:rPr lang="en-ZA" sz="1800" dirty="0">
                          <a:effectLst/>
                        </a:rPr>
                        <a:t>Roleplay</a:t>
                      </a:r>
                    </a:p>
                    <a:p>
                      <a:pPr marL="342900" lvl="0" indent="-342900">
                        <a:lnSpc>
                          <a:spcPct val="107000"/>
                        </a:lnSpc>
                        <a:spcAft>
                          <a:spcPts val="0"/>
                        </a:spcAft>
                        <a:buFont typeface="Symbol" panose="05050102010706020507" pitchFamily="18" charset="2"/>
                        <a:buChar char=""/>
                      </a:pPr>
                      <a:r>
                        <a:rPr lang="en-ZA" sz="1800" dirty="0">
                          <a:effectLst/>
                        </a:rPr>
                        <a:t>Simulation</a:t>
                      </a:r>
                    </a:p>
                    <a:p>
                      <a:pPr marL="342900" lvl="0" indent="-342900">
                        <a:lnSpc>
                          <a:spcPct val="107000"/>
                        </a:lnSpc>
                        <a:spcAft>
                          <a:spcPts val="0"/>
                        </a:spcAft>
                        <a:buFont typeface="Symbol" panose="05050102010706020507" pitchFamily="18" charset="2"/>
                        <a:buChar char=""/>
                      </a:pPr>
                      <a:r>
                        <a:rPr lang="en-ZA" sz="1800" dirty="0">
                          <a:effectLst/>
                        </a:rPr>
                        <a:t>Investigation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ZA" sz="1800" dirty="0">
                          <a:effectLst/>
                        </a:rPr>
                        <a:t>Debate</a:t>
                      </a:r>
                    </a:p>
                    <a:p>
                      <a:pPr marL="342900" lvl="0" indent="-342900">
                        <a:lnSpc>
                          <a:spcPct val="107000"/>
                        </a:lnSpc>
                        <a:spcAft>
                          <a:spcPts val="0"/>
                        </a:spcAft>
                        <a:buFont typeface="Symbol" panose="05050102010706020507" pitchFamily="18" charset="2"/>
                        <a:buChar char=""/>
                      </a:pPr>
                      <a:r>
                        <a:rPr lang="en-ZA" sz="1800" dirty="0">
                          <a:effectLst/>
                        </a:rPr>
                        <a:t>Visitor or guest speaker </a:t>
                      </a:r>
                    </a:p>
                    <a:p>
                      <a:pPr marL="342900" lvl="0" indent="-342900">
                        <a:lnSpc>
                          <a:spcPct val="107000"/>
                        </a:lnSpc>
                        <a:spcAft>
                          <a:spcPts val="0"/>
                        </a:spcAft>
                        <a:buFont typeface="Symbol" panose="05050102010706020507" pitchFamily="18" charset="2"/>
                        <a:buChar char=""/>
                      </a:pPr>
                      <a:r>
                        <a:rPr lang="en-ZA" sz="1800" dirty="0">
                          <a:effectLst/>
                        </a:rPr>
                        <a:t>Active reading for learning, e.g., DARTS</a:t>
                      </a:r>
                    </a:p>
                    <a:p>
                      <a:pPr marL="342900" lvl="0" indent="-342900">
                        <a:lnSpc>
                          <a:spcPct val="107000"/>
                        </a:lnSpc>
                        <a:spcAft>
                          <a:spcPts val="0"/>
                        </a:spcAft>
                        <a:buFont typeface="Symbol" panose="05050102010706020507" pitchFamily="18" charset="2"/>
                        <a:buChar char=""/>
                      </a:pPr>
                      <a:r>
                        <a:rPr lang="en-ZA" sz="1800" dirty="0">
                          <a:effectLst/>
                        </a:rPr>
                        <a:t>Translation Activities (TAs)  </a:t>
                      </a:r>
                    </a:p>
                    <a:p>
                      <a:pPr marL="342900" lvl="0" indent="-342900">
                        <a:lnSpc>
                          <a:spcPct val="107000"/>
                        </a:lnSpc>
                        <a:spcAft>
                          <a:spcPts val="0"/>
                        </a:spcAft>
                        <a:buFont typeface="Symbol" panose="05050102010706020507" pitchFamily="18" charset="2"/>
                        <a:buChar char=""/>
                      </a:pPr>
                      <a:r>
                        <a:rPr lang="en-ZA" sz="1800" dirty="0">
                          <a:effectLst/>
                        </a:rPr>
                        <a:t>Active writing</a:t>
                      </a:r>
                    </a:p>
                    <a:p>
                      <a:pPr marL="342900" lvl="0" indent="-342900">
                        <a:lnSpc>
                          <a:spcPct val="107000"/>
                        </a:lnSpc>
                        <a:spcAft>
                          <a:spcPts val="0"/>
                        </a:spcAft>
                        <a:buFont typeface="Symbol" panose="05050102010706020507" pitchFamily="18" charset="2"/>
                        <a:buChar char=""/>
                      </a:pPr>
                      <a:r>
                        <a:rPr lang="en-ZA" sz="1800" dirty="0">
                          <a:effectLst/>
                        </a:rPr>
                        <a:t>Practical work</a:t>
                      </a:r>
                    </a:p>
                    <a:p>
                      <a:pPr marL="342900" lvl="0" indent="-342900">
                        <a:lnSpc>
                          <a:spcPct val="107000"/>
                        </a:lnSpc>
                        <a:spcAft>
                          <a:spcPts val="0"/>
                        </a:spcAft>
                        <a:buFont typeface="Symbol" panose="05050102010706020507" pitchFamily="18" charset="2"/>
                        <a:buChar char=""/>
                      </a:pPr>
                      <a:r>
                        <a:rPr lang="en-ZA" sz="1800" dirty="0">
                          <a:effectLst/>
                        </a:rPr>
                        <a:t>Videos</a:t>
                      </a:r>
                    </a:p>
                    <a:p>
                      <a:pPr marL="342900" lvl="0" indent="-342900">
                        <a:lnSpc>
                          <a:spcPct val="107000"/>
                        </a:lnSpc>
                        <a:spcAft>
                          <a:spcPts val="0"/>
                        </a:spcAft>
                        <a:buFont typeface="Symbol" panose="05050102010706020507" pitchFamily="18" charset="2"/>
                        <a:buChar char=""/>
                      </a:pPr>
                      <a:r>
                        <a:rPr lang="en-ZA" sz="1800" dirty="0">
                          <a:effectLst/>
                        </a:rPr>
                        <a:t>Project-Based Learning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9688703"/>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Summary of preferred correct terms  and errors  to avoid!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8016209"/>
              </p:ext>
            </p:extLst>
          </p:nvPr>
        </p:nvGraphicFramePr>
        <p:xfrm>
          <a:off x="581025" y="2181225"/>
          <a:ext cx="11029950" cy="4267702"/>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0000"/>
                    </a:ext>
                  </a:extLst>
                </a:gridCol>
                <a:gridCol w="5514975">
                  <a:extLst>
                    <a:ext uri="{9D8B030D-6E8A-4147-A177-3AD203B41FA5}">
                      <a16:colId xmlns:a16="http://schemas.microsoft.com/office/drawing/2014/main" val="20001"/>
                    </a:ext>
                  </a:extLst>
                </a:gridCol>
              </a:tblGrid>
              <a:tr h="677045">
                <a:tc>
                  <a:txBody>
                    <a:bodyPr/>
                    <a:lstStyle/>
                    <a:p>
                      <a:r>
                        <a:rPr lang="en-ZA" sz="2000" dirty="0"/>
                        <a:t>Demeaning</a:t>
                      </a:r>
                      <a:r>
                        <a:rPr lang="en-ZA" sz="2000" baseline="0" dirty="0"/>
                        <a:t> Term </a:t>
                      </a:r>
                      <a:endParaRPr lang="en-ZA" sz="2000" dirty="0"/>
                    </a:p>
                  </a:txBody>
                  <a:tcPr/>
                </a:tc>
                <a:tc>
                  <a:txBody>
                    <a:bodyPr/>
                    <a:lstStyle/>
                    <a:p>
                      <a:r>
                        <a:rPr lang="en-ZA" sz="2000" dirty="0"/>
                        <a:t>Appropriate Term </a:t>
                      </a:r>
                    </a:p>
                  </a:txBody>
                  <a:tcPr/>
                </a:tc>
                <a:extLst>
                  <a:ext uri="{0D108BD9-81ED-4DB2-BD59-A6C34878D82A}">
                    <a16:rowId xmlns:a16="http://schemas.microsoft.com/office/drawing/2014/main" val="10000"/>
                  </a:ext>
                </a:extLst>
              </a:tr>
              <a:tr h="882477">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sz="1600" dirty="0"/>
                        <a:t>Chinese</a:t>
                      </a:r>
                      <a:r>
                        <a:rPr lang="en-ZA" sz="1600" baseline="0" dirty="0"/>
                        <a:t> Virus </a:t>
                      </a:r>
                      <a:endParaRPr lang="en-ZA" sz="1600" dirty="0"/>
                    </a:p>
                    <a:p>
                      <a:endParaRPr lang="en-ZA" sz="1600" dirty="0"/>
                    </a:p>
                  </a:txBody>
                  <a:tcPr/>
                </a:tc>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sz="1600" dirty="0"/>
                        <a:t>Coronavirus:</a:t>
                      </a:r>
                      <a:r>
                        <a:rPr lang="en-ZA" sz="1600" baseline="0" dirty="0"/>
                        <a:t> COVID-19 </a:t>
                      </a:r>
                      <a:endParaRPr lang="en-ZA" sz="1600" dirty="0"/>
                    </a:p>
                    <a:p>
                      <a:endParaRPr lang="en-ZA" sz="1600" dirty="0"/>
                    </a:p>
                  </a:txBody>
                  <a:tcPr/>
                </a:tc>
                <a:extLst>
                  <a:ext uri="{0D108BD9-81ED-4DB2-BD59-A6C34878D82A}">
                    <a16:rowId xmlns:a16="http://schemas.microsoft.com/office/drawing/2014/main" val="10001"/>
                  </a:ext>
                </a:extLst>
              </a:tr>
              <a:tr h="677045">
                <a:tc>
                  <a:txBody>
                    <a:bodyPr/>
                    <a:lstStyle/>
                    <a:p>
                      <a:r>
                        <a:rPr lang="en-ZA" sz="1600" dirty="0"/>
                        <a:t>COVID-19 infected </a:t>
                      </a:r>
                    </a:p>
                  </a:txBody>
                  <a:tcPr/>
                </a:tc>
                <a:tc>
                  <a:txBody>
                    <a:bodyPr/>
                    <a:lstStyle/>
                    <a:p>
                      <a:r>
                        <a:rPr lang="en-ZA" sz="1600" dirty="0"/>
                        <a:t>Use covid-19 positive or tested positive for Coronavirus </a:t>
                      </a:r>
                    </a:p>
                  </a:txBody>
                  <a:tcPr/>
                </a:tc>
                <a:extLst>
                  <a:ext uri="{0D108BD9-81ED-4DB2-BD59-A6C34878D82A}">
                    <a16:rowId xmlns:a16="http://schemas.microsoft.com/office/drawing/2014/main" val="10002"/>
                  </a:ext>
                </a:extLst>
              </a:tr>
              <a:tr h="677045">
                <a:tc>
                  <a:txBody>
                    <a:bodyPr/>
                    <a:lstStyle/>
                    <a:p>
                      <a:r>
                        <a:rPr lang="en-ZA" sz="1600" dirty="0"/>
                        <a:t>Higher Risk Group/vulnerable</a:t>
                      </a:r>
                      <a:r>
                        <a:rPr lang="en-ZA" sz="1600" baseline="0" dirty="0"/>
                        <a:t> group </a:t>
                      </a:r>
                      <a:endParaRPr lang="en-ZA" sz="1600" dirty="0"/>
                    </a:p>
                  </a:txBody>
                  <a:tcPr/>
                </a:tc>
                <a:tc>
                  <a:txBody>
                    <a:bodyPr/>
                    <a:lstStyle/>
                    <a:p>
                      <a:r>
                        <a:rPr lang="en-ZA" sz="1600" dirty="0"/>
                        <a:t>Use key population at high risk </a:t>
                      </a:r>
                    </a:p>
                  </a:txBody>
                  <a:tcPr/>
                </a:tc>
                <a:extLst>
                  <a:ext uri="{0D108BD9-81ED-4DB2-BD59-A6C34878D82A}">
                    <a16:rowId xmlns:a16="http://schemas.microsoft.com/office/drawing/2014/main" val="10003"/>
                  </a:ext>
                </a:extLst>
              </a:tr>
              <a:tr h="677045">
                <a:tc>
                  <a:txBody>
                    <a:bodyPr/>
                    <a:lstStyle/>
                    <a:p>
                      <a:r>
                        <a:rPr lang="en-ZA" sz="1600" dirty="0"/>
                        <a:t>Fight against</a:t>
                      </a:r>
                      <a:r>
                        <a:rPr lang="en-ZA" sz="1600" baseline="0" dirty="0"/>
                        <a:t> COVID-19 </a:t>
                      </a:r>
                      <a:endParaRPr lang="en-ZA" sz="1600" dirty="0"/>
                    </a:p>
                  </a:txBody>
                  <a:tcPr/>
                </a:tc>
                <a:tc>
                  <a:txBody>
                    <a:bodyPr/>
                    <a:lstStyle/>
                    <a:p>
                      <a:r>
                        <a:rPr lang="en-ZA" sz="1600" dirty="0"/>
                        <a:t>Covid-19 response or Covid-19</a:t>
                      </a:r>
                      <a:r>
                        <a:rPr lang="en-ZA" sz="1600" baseline="0" dirty="0"/>
                        <a:t> prevention </a:t>
                      </a:r>
                      <a:endParaRPr lang="en-ZA" sz="1600" dirty="0"/>
                    </a:p>
                  </a:txBody>
                  <a:tcPr/>
                </a:tc>
                <a:extLst>
                  <a:ext uri="{0D108BD9-81ED-4DB2-BD59-A6C34878D82A}">
                    <a16:rowId xmlns:a16="http://schemas.microsoft.com/office/drawing/2014/main" val="10004"/>
                  </a:ext>
                </a:extLst>
              </a:tr>
              <a:tr h="677045">
                <a:tc>
                  <a:txBody>
                    <a:bodyPr/>
                    <a:lstStyle/>
                    <a:p>
                      <a:r>
                        <a:rPr lang="en-ZA" sz="1600" dirty="0"/>
                        <a:t>Covid-19</a:t>
                      </a:r>
                      <a:r>
                        <a:rPr lang="en-ZA" sz="1600" baseline="0" dirty="0"/>
                        <a:t> patient </a:t>
                      </a:r>
                      <a:endParaRPr lang="en-ZA" sz="1600" dirty="0"/>
                    </a:p>
                  </a:txBody>
                  <a:tcPr/>
                </a:tc>
                <a:tc>
                  <a:txBody>
                    <a:bodyPr/>
                    <a:lstStyle/>
                    <a:p>
                      <a:r>
                        <a:rPr lang="en-ZA" sz="1600" dirty="0"/>
                        <a:t>Patient with Corona</a:t>
                      </a:r>
                      <a:r>
                        <a:rPr lang="en-ZA" sz="1600" baseline="0" dirty="0"/>
                        <a:t> related illness </a:t>
                      </a:r>
                      <a:endParaRPr lang="en-ZA" sz="1600" dirty="0"/>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34</a:t>
            </a:fld>
            <a:endParaRPr lang="en-ZA" dirty="0">
              <a:solidFill>
                <a:srgbClr val="ED8428"/>
              </a:solidFill>
            </a:endParaRPr>
          </a:p>
        </p:txBody>
      </p:sp>
    </p:spTree>
    <p:extLst>
      <p:ext uri="{BB962C8B-B14F-4D97-AF65-F5344CB8AC3E}">
        <p14:creationId xmlns:p14="http://schemas.microsoft.com/office/powerpoint/2010/main" val="724324766"/>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Practical ideas that teachers could use  for teaching on covid-19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2790740"/>
              </p:ext>
            </p:extLst>
          </p:nvPr>
        </p:nvGraphicFramePr>
        <p:xfrm>
          <a:off x="581193" y="1960914"/>
          <a:ext cx="9505342" cy="4439885"/>
        </p:xfrm>
        <a:graphic>
          <a:graphicData uri="http://schemas.openxmlformats.org/drawingml/2006/table">
            <a:tbl>
              <a:tblPr firstRow="1" firstCol="1" bandRow="1">
                <a:tableStyleId>{5C22544A-7EE6-4342-B048-85BDC9FD1C3A}</a:tableStyleId>
              </a:tblPr>
              <a:tblGrid>
                <a:gridCol w="1924705">
                  <a:extLst>
                    <a:ext uri="{9D8B030D-6E8A-4147-A177-3AD203B41FA5}">
                      <a16:colId xmlns:a16="http://schemas.microsoft.com/office/drawing/2014/main" val="20000"/>
                    </a:ext>
                  </a:extLst>
                </a:gridCol>
                <a:gridCol w="7580637">
                  <a:extLst>
                    <a:ext uri="{9D8B030D-6E8A-4147-A177-3AD203B41FA5}">
                      <a16:colId xmlns:a16="http://schemas.microsoft.com/office/drawing/2014/main" val="20001"/>
                    </a:ext>
                  </a:extLst>
                </a:gridCol>
              </a:tblGrid>
              <a:tr h="1479962">
                <a:tc>
                  <a:txBody>
                    <a:bodyPr/>
                    <a:lstStyle/>
                    <a:p>
                      <a:pPr>
                        <a:lnSpc>
                          <a:spcPct val="107000"/>
                        </a:lnSpc>
                        <a:spcAft>
                          <a:spcPts val="0"/>
                        </a:spcAft>
                      </a:pPr>
                      <a:r>
                        <a:rPr lang="en-ZA" sz="1800" dirty="0">
                          <a:effectLst/>
                        </a:rPr>
                        <a:t>ENGAGE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Activity: What are your concerns about COVID-19? </a:t>
                      </a:r>
                    </a:p>
                    <a:p>
                      <a:pPr>
                        <a:lnSpc>
                          <a:spcPct val="107000"/>
                        </a:lnSpc>
                        <a:spcAft>
                          <a:spcPts val="0"/>
                        </a:spcAft>
                      </a:pPr>
                      <a:r>
                        <a:rPr lang="en-ZA" sz="1800" dirty="0">
                          <a:effectLst/>
                        </a:rPr>
                        <a:t>What do you want to know about COVID-19? What have you learned about COVID-19</a:t>
                      </a:r>
                    </a:p>
                    <a:p>
                      <a:pPr>
                        <a:lnSpc>
                          <a:spcPct val="107000"/>
                        </a:lnSpc>
                        <a:spcAft>
                          <a:spcPts val="0"/>
                        </a:spcAft>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9979">
                <a:tc>
                  <a:txBody>
                    <a:bodyPr/>
                    <a:lstStyle/>
                    <a:p>
                      <a:pPr>
                        <a:lnSpc>
                          <a:spcPct val="107000"/>
                        </a:lnSpc>
                        <a:spcAft>
                          <a:spcPts val="0"/>
                        </a:spcAft>
                      </a:pPr>
                      <a:r>
                        <a:rPr lang="en-ZA" sz="1800">
                          <a:effectLst/>
                        </a:rPr>
                        <a:t>EXPLORE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What have you been practising to prevent transmission of COVID-19?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9993">
                <a:tc>
                  <a:txBody>
                    <a:bodyPr/>
                    <a:lstStyle/>
                    <a:p>
                      <a:pPr>
                        <a:lnSpc>
                          <a:spcPct val="107000"/>
                        </a:lnSpc>
                        <a:spcAft>
                          <a:spcPts val="0"/>
                        </a:spcAft>
                      </a:pPr>
                      <a:r>
                        <a:rPr lang="en-ZA" sz="1800">
                          <a:effectLst/>
                        </a:rPr>
                        <a:t>EXPLAIN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Give  some facts about COVID-19:/simulation  demonstration/video</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9979">
                <a:tc>
                  <a:txBody>
                    <a:bodyPr/>
                    <a:lstStyle/>
                    <a:p>
                      <a:pPr>
                        <a:lnSpc>
                          <a:spcPct val="107000"/>
                        </a:lnSpc>
                        <a:spcAft>
                          <a:spcPts val="0"/>
                        </a:spcAft>
                      </a:pPr>
                      <a:r>
                        <a:rPr lang="en-ZA" sz="1800">
                          <a:effectLst/>
                        </a:rPr>
                        <a:t>ELABORATE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Share some ideas on prevention and transmission of COVID-19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09972">
                <a:tc>
                  <a:txBody>
                    <a:bodyPr/>
                    <a:lstStyle/>
                    <a:p>
                      <a:pPr>
                        <a:lnSpc>
                          <a:spcPct val="107000"/>
                        </a:lnSpc>
                        <a:spcAft>
                          <a:spcPts val="0"/>
                        </a:spcAft>
                      </a:pPr>
                      <a:r>
                        <a:rPr lang="en-ZA" sz="1800">
                          <a:effectLst/>
                        </a:rPr>
                        <a:t>EVALUATE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Give an exercise or investigation on the topic: What  are the common practices that  your community is currently using  to prevent infection and transmission of COVID-19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35</a:t>
            </a:fld>
            <a:endParaRPr lang="en-ZA" dirty="0">
              <a:solidFill>
                <a:srgbClr val="ED8428"/>
              </a:solidFill>
            </a:endParaRPr>
          </a:p>
        </p:txBody>
      </p:sp>
      <p:sp>
        <p:nvSpPr>
          <p:cNvPr id="8" name="Rectangle 1"/>
          <p:cNvSpPr>
            <a:spLocks noChangeArrowheads="1"/>
          </p:cNvSpPr>
          <p:nvPr/>
        </p:nvSpPr>
        <p:spPr bwMode="auto">
          <a:xfrm>
            <a:off x="-1" y="-112495"/>
            <a:ext cx="13725257" cy="56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4060095049"/>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Some testing questions on covid-19 </a:t>
            </a:r>
          </a:p>
        </p:txBody>
      </p:sp>
      <p:sp>
        <p:nvSpPr>
          <p:cNvPr id="3" name="Content Placeholder 2"/>
          <p:cNvSpPr>
            <a:spLocks noGrp="1"/>
          </p:cNvSpPr>
          <p:nvPr>
            <p:ph idx="1"/>
          </p:nvPr>
        </p:nvSpPr>
        <p:spPr>
          <a:xfrm>
            <a:off x="240632" y="1976254"/>
            <a:ext cx="11951367" cy="4674803"/>
          </a:xfrm>
        </p:spPr>
        <p:txBody>
          <a:bodyPr/>
          <a:lstStyle/>
          <a:p>
            <a:pPr lvl="0"/>
            <a:r>
              <a:rPr lang="en-ZA" sz="1800" dirty="0"/>
              <a:t>What can I do to prevent the spread of COVID-19?</a:t>
            </a:r>
          </a:p>
          <a:p>
            <a:pPr lvl="0"/>
            <a:r>
              <a:rPr lang="en-ZA" sz="1800" dirty="0"/>
              <a:t>Why am I no longer shaking hands with my friends? </a:t>
            </a:r>
          </a:p>
          <a:p>
            <a:pPr lvl="0"/>
            <a:r>
              <a:rPr lang="en-ZA" sz="1800" dirty="0"/>
              <a:t>Why is it important to wash my hands frequently and thoroughly?</a:t>
            </a:r>
          </a:p>
          <a:p>
            <a:pPr lvl="0"/>
            <a:r>
              <a:rPr lang="en-ZA" sz="1800" dirty="0"/>
              <a:t>Other than shaking hands with my friends, what do I use now? </a:t>
            </a:r>
          </a:p>
          <a:p>
            <a:pPr lvl="0"/>
            <a:r>
              <a:rPr lang="en-ZA" sz="1800" dirty="0"/>
              <a:t>Is it true that when you touch infected surfaces, you can be infected also? </a:t>
            </a:r>
          </a:p>
          <a:p>
            <a:pPr lvl="0"/>
            <a:r>
              <a:rPr lang="en-ZA" sz="1800" dirty="0"/>
              <a:t>What is meant by social distancing  and why it is important </a:t>
            </a:r>
          </a:p>
          <a:p>
            <a:pPr lvl="0"/>
            <a:r>
              <a:rPr lang="en-ZA" sz="1800" dirty="0"/>
              <a:t>How many people in South Africa have recovered from COVID-19   to date? </a:t>
            </a:r>
          </a:p>
          <a:p>
            <a:pPr lvl="0"/>
            <a:r>
              <a:rPr lang="en-ZA" sz="1800" dirty="0"/>
              <a:t>Looking at the South African Dashboard for COVID-19 compare the infection rates for each province and give reasons for the difference?   Find data  at : </a:t>
            </a:r>
            <a:r>
              <a:rPr lang="en-ZA" sz="1800" u="sng" dirty="0">
                <a:hlinkClick r:id="rId2"/>
              </a:rPr>
              <a:t>https://sacoronavirus.co.za</a:t>
            </a:r>
            <a:endParaRPr lang="en-ZA" sz="1800" dirty="0"/>
          </a:p>
          <a:p>
            <a:pPr lvl="0"/>
            <a:r>
              <a:rPr lang="en-ZA" sz="1800" dirty="0"/>
              <a:t>What are the different stages that are used for the lockdown and describe each of the level alert? </a:t>
            </a:r>
          </a:p>
          <a:p>
            <a:pPr lvl="0"/>
            <a:r>
              <a:rPr lang="en-ZA" sz="1800" dirty="0"/>
              <a:t>What is the impact to South Africa as result of the targeted lockdown?</a:t>
            </a:r>
          </a:p>
          <a:p>
            <a:pPr marL="0" indent="0">
              <a:buNone/>
            </a:pPr>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36</a:t>
            </a:fld>
            <a:endParaRPr lang="en-ZA" dirty="0">
              <a:solidFill>
                <a:srgbClr val="ED8428"/>
              </a:solidFill>
            </a:endParaRPr>
          </a:p>
        </p:txBody>
      </p:sp>
    </p:spTree>
    <p:extLst>
      <p:ext uri="{BB962C8B-B14F-4D97-AF65-F5344CB8AC3E}">
        <p14:creationId xmlns:p14="http://schemas.microsoft.com/office/powerpoint/2010/main" val="1566752529"/>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Some testing questions on covid-19 </a:t>
            </a:r>
          </a:p>
        </p:txBody>
      </p:sp>
      <p:sp>
        <p:nvSpPr>
          <p:cNvPr id="3" name="Content Placeholder 2"/>
          <p:cNvSpPr>
            <a:spLocks noGrp="1"/>
          </p:cNvSpPr>
          <p:nvPr>
            <p:ph idx="1"/>
          </p:nvPr>
        </p:nvSpPr>
        <p:spPr/>
        <p:txBody>
          <a:bodyPr>
            <a:noAutofit/>
          </a:bodyPr>
          <a:lstStyle/>
          <a:p>
            <a:pPr marL="0" indent="0">
              <a:buNone/>
            </a:pPr>
            <a:r>
              <a:rPr lang="en-ZA" sz="2800" b="1" dirty="0"/>
              <a:t>Project Based Learning (PBL) </a:t>
            </a:r>
            <a:endParaRPr lang="en-ZA" sz="2800" dirty="0"/>
          </a:p>
          <a:p>
            <a:pPr marL="0" indent="0">
              <a:buNone/>
            </a:pPr>
            <a:r>
              <a:rPr lang="en-ZA" sz="2800" b="1" dirty="0"/>
              <a:t>We can use PBL for teaching COVID-19 </a:t>
            </a:r>
            <a:endParaRPr lang="en-ZA" sz="2800" dirty="0"/>
          </a:p>
          <a:p>
            <a:pPr marL="0" indent="0">
              <a:buNone/>
            </a:pPr>
            <a:r>
              <a:rPr lang="en-ZA" sz="2800" b="1" dirty="0"/>
              <a:t>Here are some sampler projects that learners can do:</a:t>
            </a:r>
            <a:endParaRPr lang="en-ZA" sz="2800" dirty="0"/>
          </a:p>
          <a:p>
            <a:pPr marL="0" indent="0">
              <a:buNone/>
            </a:pPr>
            <a:endParaRPr lang="en-ZA" sz="14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37</a:t>
            </a:fld>
            <a:endParaRPr lang="en-ZA" dirty="0">
              <a:solidFill>
                <a:srgbClr val="ED8428"/>
              </a:solidFill>
            </a:endParaRPr>
          </a:p>
        </p:txBody>
      </p:sp>
    </p:spTree>
    <p:extLst>
      <p:ext uri="{BB962C8B-B14F-4D97-AF65-F5344CB8AC3E}">
        <p14:creationId xmlns:p14="http://schemas.microsoft.com/office/powerpoint/2010/main" val="1153928854"/>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Some testing questions on covid-19 </a:t>
            </a:r>
          </a:p>
        </p:txBody>
      </p:sp>
      <p:sp>
        <p:nvSpPr>
          <p:cNvPr id="3" name="Content Placeholder 2"/>
          <p:cNvSpPr>
            <a:spLocks noGrp="1"/>
          </p:cNvSpPr>
          <p:nvPr>
            <p:ph idx="1"/>
          </p:nvPr>
        </p:nvSpPr>
        <p:spPr>
          <a:xfrm>
            <a:off x="581193" y="2180496"/>
            <a:ext cx="11498512" cy="4152927"/>
          </a:xfrm>
        </p:spPr>
        <p:txBody>
          <a:bodyPr>
            <a:noAutofit/>
          </a:bodyPr>
          <a:lstStyle/>
          <a:p>
            <a:pPr marL="342900" lvl="0" indent="-342900">
              <a:buFont typeface="+mj-lt"/>
              <a:buAutoNum type="arabicPeriod"/>
            </a:pPr>
            <a:r>
              <a:rPr lang="en-ZA" sz="2000" dirty="0"/>
              <a:t>What is the South African strategy for Covid-19?</a:t>
            </a:r>
          </a:p>
          <a:p>
            <a:pPr marL="342900" lvl="0" indent="-342900">
              <a:buFont typeface="+mj-lt"/>
              <a:buAutoNum type="arabicPeriod"/>
            </a:pPr>
            <a:r>
              <a:rPr lang="en-ZA" sz="2000" dirty="0"/>
              <a:t>What measures are in place to prevent the transmission of COVID-19: Describe the pros and cons and compare the measures used in South Africa against another neighbouring country in the SADAC region.</a:t>
            </a:r>
          </a:p>
          <a:p>
            <a:pPr marL="342900" lvl="0" indent="-342900">
              <a:buFont typeface="+mj-lt"/>
              <a:buAutoNum type="arabicPeriod"/>
            </a:pPr>
            <a:r>
              <a:rPr lang="en-ZA" sz="2000" dirty="0"/>
              <a:t>When you touch infected surfaces, you can get infected. Conduct an investigation of the different surfaces that you touch regularly at school and create a table on what is the length that each surface the Coronavirus can live and explain why the lifespan is different for each surface. Describe methods that you suggest should be used to clean the surfaces at your school to prevent transmission and further infection. </a:t>
            </a:r>
          </a:p>
          <a:p>
            <a:pPr marL="342900" lvl="0" indent="-342900">
              <a:buFont typeface="+mj-lt"/>
              <a:buAutoNum type="arabicPeriod"/>
            </a:pPr>
            <a:r>
              <a:rPr lang="en-ZA" sz="2000" dirty="0"/>
              <a:t>Is my school a healthy school?  Find information on what is a healthy school (Healthy School Concept Document) and compare your school if it is healthy or not and what do you think is your role as a learner to ensure that your school is a healthy school</a:t>
            </a:r>
            <a:r>
              <a:rPr lang="en-ZA" sz="1600" dirty="0"/>
              <a:t>.  </a:t>
            </a:r>
          </a:p>
          <a:p>
            <a:pPr marL="0" indent="0">
              <a:buNone/>
            </a:pPr>
            <a:endParaRPr lang="en-ZA" sz="14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38</a:t>
            </a:fld>
            <a:endParaRPr lang="en-ZA" dirty="0">
              <a:solidFill>
                <a:srgbClr val="ED8428"/>
              </a:solidFill>
            </a:endParaRPr>
          </a:p>
        </p:txBody>
      </p:sp>
    </p:spTree>
    <p:extLst>
      <p:ext uri="{BB962C8B-B14F-4D97-AF65-F5344CB8AC3E}">
        <p14:creationId xmlns:p14="http://schemas.microsoft.com/office/powerpoint/2010/main" val="263803872"/>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743473"/>
            <a:ext cx="11029615" cy="1497507"/>
          </a:xfrm>
        </p:spPr>
        <p:txBody>
          <a:bodyPr/>
          <a:lstStyle/>
          <a:p>
            <a:r>
              <a:rPr lang="en-ZA" dirty="0"/>
              <a:t>SESSION 5 </a:t>
            </a:r>
          </a:p>
        </p:txBody>
      </p:sp>
      <p:sp>
        <p:nvSpPr>
          <p:cNvPr id="8" name="Text Placeholder 7"/>
          <p:cNvSpPr>
            <a:spLocks noGrp="1"/>
          </p:cNvSpPr>
          <p:nvPr>
            <p:ph type="body" idx="1"/>
          </p:nvPr>
        </p:nvSpPr>
        <p:spPr>
          <a:xfrm>
            <a:off x="446534" y="2760743"/>
            <a:ext cx="11029615" cy="600556"/>
          </a:xfrm>
        </p:spPr>
        <p:txBody>
          <a:bodyPr/>
          <a:lstStyle/>
          <a:p>
            <a:r>
              <a:rPr lang="en-ZA" sz="1800" b="1" dirty="0">
                <a:solidFill>
                  <a:schemeClr val="tx1">
                    <a:lumMod val="95000"/>
                    <a:lumOff val="5000"/>
                  </a:schemeClr>
                </a:solidFill>
              </a:rPr>
              <a:t>Managing stigma  and discrimination </a:t>
            </a:r>
            <a:endParaRPr lang="en-ZA" sz="1800" dirty="0">
              <a:solidFill>
                <a:schemeClr val="tx1">
                  <a:lumMod val="95000"/>
                  <a:lumOff val="5000"/>
                </a:schemeClr>
              </a:solidFill>
            </a:endParaRP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39</a:t>
            </a:fld>
            <a:endParaRPr lang="en-ZA" dirty="0">
              <a:solidFill>
                <a:srgbClr val="ED8428"/>
              </a:solidFill>
            </a:endParaRPr>
          </a:p>
        </p:txBody>
      </p:sp>
    </p:spTree>
    <p:extLst>
      <p:ext uri="{BB962C8B-B14F-4D97-AF65-F5344CB8AC3E}">
        <p14:creationId xmlns:p14="http://schemas.microsoft.com/office/powerpoint/2010/main" val="149997716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Training agenda </a:t>
            </a:r>
          </a:p>
        </p:txBody>
      </p:sp>
      <p:sp>
        <p:nvSpPr>
          <p:cNvPr id="8" name="Content Placeholder 7"/>
          <p:cNvSpPr>
            <a:spLocks noGrp="1"/>
          </p:cNvSpPr>
          <p:nvPr>
            <p:ph idx="1"/>
          </p:nvPr>
        </p:nvSpPr>
        <p:spPr>
          <a:xfrm>
            <a:off x="581193" y="2010558"/>
            <a:ext cx="11029615" cy="3678303"/>
          </a:xfrm>
        </p:spPr>
        <p:txBody>
          <a:bodyPr>
            <a:normAutofit fontScale="92500" lnSpcReduction="10000"/>
          </a:bodyPr>
          <a:lstStyle/>
          <a:p>
            <a:r>
              <a:rPr lang="en-ZA" sz="1700" b="1" dirty="0"/>
              <a:t>SESSION 1: WHAT IS THE ROLE OF THE SCHOOL  AND TEACHERS  FOR RESPONSE  AND PREVENTION OF TRANSMISSION OF COVID -19 </a:t>
            </a:r>
          </a:p>
          <a:p>
            <a:endParaRPr lang="en-ZA" sz="1700" b="1" dirty="0"/>
          </a:p>
          <a:p>
            <a:r>
              <a:rPr lang="en-ZA" sz="1700" b="1" dirty="0"/>
              <a:t>SESSION 2:PREVENTION: SAFE PRACTICES AT SCHOOL AND IN THE COMMUNITY AT LARGE </a:t>
            </a:r>
          </a:p>
          <a:p>
            <a:endParaRPr lang="en-ZA" sz="1700" b="1" dirty="0"/>
          </a:p>
          <a:p>
            <a:r>
              <a:rPr lang="en-ZA" sz="1700" b="1" dirty="0"/>
              <a:t>SESSION 3: COMMON RUMOURS AND MISINFORMATION ABOUT COVID-19 TO WATCH FOR </a:t>
            </a:r>
          </a:p>
          <a:p>
            <a:endParaRPr lang="en-ZA" sz="1700" b="1" dirty="0"/>
          </a:p>
          <a:p>
            <a:r>
              <a:rPr lang="en-ZA" sz="1700" b="1" dirty="0"/>
              <a:t>SESSION 4: TEACHING AND ADRESSING ANXIETY FOR LEARNERS ON COVID -19</a:t>
            </a:r>
          </a:p>
          <a:p>
            <a:r>
              <a:rPr lang="en-ZA" sz="1700" b="1" dirty="0"/>
              <a:t>SESSION 5: MANAGING STIGMA  AND DISCRIMINATION </a:t>
            </a:r>
            <a:endParaRPr lang="en-ZA" sz="1700" dirty="0"/>
          </a:p>
          <a:p>
            <a:pPr marL="0" indent="0">
              <a:buNone/>
            </a:pPr>
            <a:endParaRPr lang="en-ZA" sz="1700" b="1" dirty="0"/>
          </a:p>
          <a:p>
            <a:r>
              <a:rPr lang="en-ZA" sz="1700" b="1" dirty="0"/>
              <a:t>SESSION 6 : HOW TO HANDLE STRESS DURING COVID-19 FOR TEACHERS AND OTHER EDUCATION STAFF </a:t>
            </a:r>
          </a:p>
          <a:p>
            <a:endParaRPr lang="en-ZA" dirty="0"/>
          </a:p>
          <a:p>
            <a:endParaRPr lang="en-ZA" dirty="0"/>
          </a:p>
        </p:txBody>
      </p:sp>
      <p:sp>
        <p:nvSpPr>
          <p:cNvPr id="5" name="Date Placeholder 4"/>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6" name="Footer Placeholder 5"/>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7" name="Slide Number Placeholder 6"/>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a:t>
            </a:fld>
            <a:endParaRPr lang="en-ZA" dirty="0">
              <a:solidFill>
                <a:srgbClr val="ED8428"/>
              </a:solidFill>
            </a:endParaRPr>
          </a:p>
        </p:txBody>
      </p:sp>
    </p:spTree>
    <p:extLst>
      <p:ext uri="{BB962C8B-B14F-4D97-AF65-F5344CB8AC3E}">
        <p14:creationId xmlns:p14="http://schemas.microsoft.com/office/powerpoint/2010/main" val="3322736433"/>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6" name="Group"/>
          <p:cNvGrpSpPr/>
          <p:nvPr/>
        </p:nvGrpSpPr>
        <p:grpSpPr>
          <a:xfrm>
            <a:off x="11548966" y="6527999"/>
            <a:ext cx="1049435" cy="770268"/>
            <a:chOff x="0" y="2516"/>
            <a:chExt cx="2098868" cy="1540533"/>
          </a:xfrm>
        </p:grpSpPr>
        <p:sp>
          <p:nvSpPr>
            <p:cNvPr id="744" name="2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lang="en-US" sz="900" dirty="0">
                  <a:latin typeface="Arial" panose="020B0604020202020204" pitchFamily="34" charset="0"/>
                  <a:cs typeface="Arial" panose="020B0604020202020204" pitchFamily="34" charset="0"/>
                </a:rPr>
                <a:t>25</a:t>
              </a:r>
              <a:endParaRPr sz="900" dirty="0">
                <a:latin typeface="Arial" panose="020B0604020202020204" pitchFamily="34" charset="0"/>
                <a:cs typeface="Arial" panose="020B0604020202020204" pitchFamily="34" charset="0"/>
              </a:endParaRPr>
            </a:p>
          </p:txBody>
        </p:sp>
        <p:pic>
          <p:nvPicPr>
            <p:cNvPr id="745"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E263B65D-E38F-9C45-8E6A-AFFF7B1CC8F6}"/>
              </a:ext>
            </a:extLst>
          </p:cNvPr>
          <p:cNvGrpSpPr/>
          <p:nvPr/>
        </p:nvGrpSpPr>
        <p:grpSpPr>
          <a:xfrm>
            <a:off x="-12700" y="613696"/>
            <a:ext cx="12217400" cy="2122587"/>
            <a:chOff x="-25400" y="1227391"/>
            <a:chExt cx="24434800" cy="4245174"/>
          </a:xfrm>
        </p:grpSpPr>
        <p:sp>
          <p:nvSpPr>
            <p:cNvPr id="747"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748" name="SESSION 5"/>
            <p:cNvSpPr txBox="1"/>
            <p:nvPr/>
          </p:nvSpPr>
          <p:spPr>
            <a:xfrm>
              <a:off x="3569790" y="1581087"/>
              <a:ext cx="17390146" cy="164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12750">
                <a:defRPr sz="10000">
                  <a:solidFill>
                    <a:srgbClr val="002135"/>
                  </a:solidFill>
                </a:defRPr>
              </a:lvl1pPr>
            </a:lstStyle>
            <a:p>
              <a:r>
                <a:rPr sz="5000" dirty="0">
                  <a:latin typeface="Arial" panose="020B0604020202020204" pitchFamily="34" charset="0"/>
                  <a:cs typeface="Arial" panose="020B0604020202020204" pitchFamily="34" charset="0"/>
                </a:rPr>
                <a:t>S</a:t>
              </a:r>
              <a:r>
                <a:rPr lang="en-ZA" sz="5000" dirty="0">
                  <a:latin typeface="Arial" panose="020B0604020202020204" pitchFamily="34" charset="0"/>
                  <a:cs typeface="Arial" panose="020B0604020202020204" pitchFamily="34" charset="0"/>
                </a:rPr>
                <a:t>TIGMA &amp; DISCRIMINATION </a:t>
              </a:r>
              <a:endParaRPr sz="5000" dirty="0">
                <a:latin typeface="Arial" panose="020B0604020202020204" pitchFamily="34" charset="0"/>
                <a:cs typeface="Arial" panose="020B0604020202020204" pitchFamily="34" charset="0"/>
              </a:endParaRPr>
            </a:p>
          </p:txBody>
        </p:sp>
        <p:sp>
          <p:nvSpPr>
            <p:cNvPr id="749" name="STIGMA AND DISCRIMINATION"/>
            <p:cNvSpPr txBox="1"/>
            <p:nvPr/>
          </p:nvSpPr>
          <p:spPr>
            <a:xfrm>
              <a:off x="9296976" y="4043891"/>
              <a:ext cx="102722" cy="379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002135"/>
                  </a:solidFill>
                </a:defRPr>
              </a:lvl1pPr>
            </a:lstStyle>
            <a:p>
              <a:endParaRPr sz="900" dirty="0">
                <a:latin typeface="Arial" panose="020B0604020202020204" pitchFamily="34" charset="0"/>
                <a:cs typeface="Arial" panose="020B0604020202020204" pitchFamily="34" charset="0"/>
              </a:endParaRPr>
            </a:p>
          </p:txBody>
        </p:sp>
        <p:sp>
          <p:nvSpPr>
            <p:cNvPr id="750" name="Line"/>
            <p:cNvSpPr/>
            <p:nvPr/>
          </p:nvSpPr>
          <p:spPr>
            <a:xfrm>
              <a:off x="8835205" y="3830461"/>
              <a:ext cx="6713589" cy="1"/>
            </a:xfrm>
            <a:prstGeom prst="line">
              <a:avLst/>
            </a:prstGeom>
            <a:ln w="25400">
              <a:solidFill>
                <a:srgbClr val="AAABAE"/>
              </a:solidFill>
              <a:miter lim="400000"/>
            </a:ln>
          </p:spPr>
          <p:txBody>
            <a:bodyPr lIns="22859" tIns="22859" rIns="22859" bIns="22859"/>
            <a:lstStyle/>
            <a:p>
              <a:endParaRPr sz="90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3354EB87-A818-D648-9737-7F7CE3BA7FA3}"/>
              </a:ext>
            </a:extLst>
          </p:cNvPr>
          <p:cNvGrpSpPr/>
          <p:nvPr/>
        </p:nvGrpSpPr>
        <p:grpSpPr>
          <a:xfrm>
            <a:off x="3105189" y="2812764"/>
            <a:ext cx="2927543" cy="3124784"/>
            <a:chOff x="6210377" y="5625528"/>
            <a:chExt cx="5855086" cy="6249567"/>
          </a:xfrm>
          <a:solidFill>
            <a:schemeClr val="accent1">
              <a:lumMod val="20000"/>
              <a:lumOff val="80000"/>
            </a:schemeClr>
          </a:solidFill>
        </p:grpSpPr>
        <p:sp>
          <p:nvSpPr>
            <p:cNvPr id="731"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solidFill>
                  <a:sysClr val="windowText" lastClr="000000"/>
                </a:solidFill>
                <a:latin typeface="Arial" panose="020B0604020202020204" pitchFamily="34" charset="0"/>
                <a:cs typeface="Arial" panose="020B0604020202020204" pitchFamily="34" charset="0"/>
              </a:endParaRPr>
            </a:p>
          </p:txBody>
        </p:sp>
        <p:sp>
          <p:nvSpPr>
            <p:cNvPr id="735"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sz="1600" dirty="0">
                <a:solidFill>
                  <a:sysClr val="windowText" lastClr="000000"/>
                </a:solidFill>
                <a:latin typeface="Arial" panose="020B0604020202020204" pitchFamily="34" charset="0"/>
                <a:cs typeface="Arial" panose="020B0604020202020204" pitchFamily="34" charset="0"/>
              </a:endParaRPr>
            </a:p>
          </p:txBody>
        </p:sp>
        <p:sp>
          <p:nvSpPr>
            <p:cNvPr id="752" name="WHY IS THERE…"/>
            <p:cNvSpPr txBox="1"/>
            <p:nvPr/>
          </p:nvSpPr>
          <p:spPr>
            <a:xfrm>
              <a:off x="7378145" y="10154895"/>
              <a:ext cx="3793476" cy="133369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4000">
                  <a:solidFill>
                    <a:srgbClr val="FFFFFF"/>
                  </a:solidFill>
                </a:defRPr>
              </a:pPr>
              <a:r>
                <a:rPr sz="2000" dirty="0">
                  <a:solidFill>
                    <a:sysClr val="windowText" lastClr="000000"/>
                  </a:solidFill>
                  <a:latin typeface="Arial" panose="020B0604020202020204" pitchFamily="34" charset="0"/>
                  <a:cs typeface="Arial" panose="020B0604020202020204" pitchFamily="34" charset="0"/>
                </a:rPr>
                <a:t>WHY IS THERE</a:t>
              </a:r>
            </a:p>
            <a:p>
              <a:pPr>
                <a:defRPr sz="4000">
                  <a:solidFill>
                    <a:srgbClr val="FFFFFF"/>
                  </a:solidFill>
                </a:defRPr>
              </a:pPr>
              <a:r>
                <a:rPr sz="2000" dirty="0">
                  <a:solidFill>
                    <a:sysClr val="windowText" lastClr="000000"/>
                  </a:solidFill>
                  <a:latin typeface="Arial" panose="020B0604020202020204" pitchFamily="34" charset="0"/>
                  <a:cs typeface="Arial" panose="020B0604020202020204" pitchFamily="34" charset="0"/>
                </a:rPr>
                <a:t>STIGMA?</a:t>
              </a:r>
            </a:p>
          </p:txBody>
        </p:sp>
        <p:pic>
          <p:nvPicPr>
            <p:cNvPr id="755" name="Image" descr="Image"/>
            <p:cNvPicPr>
              <a:picLocks noChangeAspect="1"/>
            </p:cNvPicPr>
            <p:nvPr/>
          </p:nvPicPr>
          <p:blipFill>
            <a:blip r:embed="rId4"/>
            <a:stretch>
              <a:fillRect/>
            </a:stretch>
          </p:blipFill>
          <p:spPr>
            <a:xfrm>
              <a:off x="7800120" y="5625528"/>
              <a:ext cx="3892969" cy="2778850"/>
            </a:xfrm>
            <a:prstGeom prst="rect">
              <a:avLst/>
            </a:prstGeom>
            <a:grpFill/>
            <a:ln w="12700">
              <a:miter lim="400000"/>
            </a:ln>
          </p:spPr>
        </p:pic>
      </p:grpSp>
      <p:grpSp>
        <p:nvGrpSpPr>
          <p:cNvPr id="3" name="Group 2">
            <a:extLst>
              <a:ext uri="{FF2B5EF4-FFF2-40B4-BE49-F238E27FC236}">
                <a16:creationId xmlns:a16="http://schemas.microsoft.com/office/drawing/2014/main" id="{9682BE3B-E73E-C048-A62C-48D376905964}"/>
              </a:ext>
            </a:extLst>
          </p:cNvPr>
          <p:cNvGrpSpPr/>
          <p:nvPr/>
        </p:nvGrpSpPr>
        <p:grpSpPr>
          <a:xfrm>
            <a:off x="51109" y="2726277"/>
            <a:ext cx="2948245" cy="3219367"/>
            <a:chOff x="102217" y="5452553"/>
            <a:chExt cx="5896490" cy="6438733"/>
          </a:xfrm>
        </p:grpSpPr>
        <p:sp>
          <p:nvSpPr>
            <p:cNvPr id="730"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734"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751" name="WHAT IS…"/>
            <p:cNvSpPr txBox="1"/>
            <p:nvPr/>
          </p:nvSpPr>
          <p:spPr>
            <a:xfrm>
              <a:off x="1839529" y="10154896"/>
              <a:ext cx="235320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4000"/>
              </a:pPr>
              <a:r>
                <a:rPr sz="2000" dirty="0">
                  <a:latin typeface="Arial" panose="020B0604020202020204" pitchFamily="34" charset="0"/>
                  <a:cs typeface="Arial" panose="020B0604020202020204" pitchFamily="34" charset="0"/>
                </a:rPr>
                <a:t>WHAT IS </a:t>
              </a:r>
            </a:p>
            <a:p>
              <a:pPr>
                <a:defRPr sz="4000"/>
              </a:pPr>
              <a:r>
                <a:rPr sz="2000" dirty="0">
                  <a:latin typeface="Arial" panose="020B0604020202020204" pitchFamily="34" charset="0"/>
                  <a:cs typeface="Arial" panose="020B0604020202020204" pitchFamily="34" charset="0"/>
                </a:rPr>
                <a:t>STIGMA?</a:t>
              </a:r>
            </a:p>
          </p:txBody>
        </p:sp>
        <p:pic>
          <p:nvPicPr>
            <p:cNvPr id="756" name="Image" descr="Image"/>
            <p:cNvPicPr>
              <a:picLocks noChangeAspect="1"/>
            </p:cNvPicPr>
            <p:nvPr/>
          </p:nvPicPr>
          <p:blipFill>
            <a:blip r:embed="rId5"/>
            <a:stretch>
              <a:fillRect/>
            </a:stretch>
          </p:blipFill>
          <p:spPr>
            <a:xfrm>
              <a:off x="508149" y="5452553"/>
              <a:ext cx="5490558" cy="2810894"/>
            </a:xfrm>
            <a:prstGeom prst="rect">
              <a:avLst/>
            </a:prstGeom>
            <a:ln w="12700">
              <a:miter lim="400000"/>
            </a:ln>
          </p:spPr>
        </p:pic>
      </p:grpSp>
      <p:grpSp>
        <p:nvGrpSpPr>
          <p:cNvPr id="5" name="Group 4">
            <a:extLst>
              <a:ext uri="{FF2B5EF4-FFF2-40B4-BE49-F238E27FC236}">
                <a16:creationId xmlns:a16="http://schemas.microsoft.com/office/drawing/2014/main" id="{66571D0B-935E-0145-AC5E-71BD24EF6DB0}"/>
              </a:ext>
            </a:extLst>
          </p:cNvPr>
          <p:cNvGrpSpPr/>
          <p:nvPr/>
        </p:nvGrpSpPr>
        <p:grpSpPr>
          <a:xfrm>
            <a:off x="6159268" y="2596354"/>
            <a:ext cx="2927543" cy="3349290"/>
            <a:chOff x="12318536" y="5192707"/>
            <a:chExt cx="5855086" cy="6698579"/>
          </a:xfrm>
        </p:grpSpPr>
        <p:sp>
          <p:nvSpPr>
            <p:cNvPr id="732"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736"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754" name="WHAT DOES…"/>
            <p:cNvSpPr txBox="1"/>
            <p:nvPr/>
          </p:nvSpPr>
          <p:spPr>
            <a:xfrm>
              <a:off x="13471234" y="10171086"/>
              <a:ext cx="323537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4000"/>
              </a:pPr>
              <a:r>
                <a:rPr sz="2000" dirty="0">
                  <a:latin typeface="Arial" panose="020B0604020202020204" pitchFamily="34" charset="0"/>
                  <a:cs typeface="Arial" panose="020B0604020202020204" pitchFamily="34" charset="0"/>
                </a:rPr>
                <a:t>WHAT DOES</a:t>
              </a:r>
            </a:p>
            <a:p>
              <a:pPr>
                <a:defRPr sz="4000"/>
              </a:pPr>
              <a:r>
                <a:rPr sz="2000" dirty="0">
                  <a:latin typeface="Arial" panose="020B0604020202020204" pitchFamily="34" charset="0"/>
                  <a:cs typeface="Arial" panose="020B0604020202020204" pitchFamily="34" charset="0"/>
                </a:rPr>
                <a:t>STIGMA DO?</a:t>
              </a:r>
            </a:p>
          </p:txBody>
        </p:sp>
        <p:pic>
          <p:nvPicPr>
            <p:cNvPr id="757" name="Image" descr="Image"/>
            <p:cNvPicPr>
              <a:picLocks noChangeAspect="1"/>
            </p:cNvPicPr>
            <p:nvPr/>
          </p:nvPicPr>
          <p:blipFill>
            <a:blip r:embed="rId6"/>
            <a:stretch>
              <a:fillRect/>
            </a:stretch>
          </p:blipFill>
          <p:spPr>
            <a:xfrm>
              <a:off x="14425648" y="5192707"/>
              <a:ext cx="1640864" cy="3330586"/>
            </a:xfrm>
            <a:prstGeom prst="rect">
              <a:avLst/>
            </a:prstGeom>
            <a:ln w="12700">
              <a:miter lim="400000"/>
            </a:ln>
          </p:spPr>
        </p:pic>
      </p:grpSp>
      <p:grpSp>
        <p:nvGrpSpPr>
          <p:cNvPr id="6" name="Group 5">
            <a:extLst>
              <a:ext uri="{FF2B5EF4-FFF2-40B4-BE49-F238E27FC236}">
                <a16:creationId xmlns:a16="http://schemas.microsoft.com/office/drawing/2014/main" id="{3B5602CE-2565-0843-A788-7FA3D24337B4}"/>
              </a:ext>
            </a:extLst>
          </p:cNvPr>
          <p:cNvGrpSpPr/>
          <p:nvPr/>
        </p:nvGrpSpPr>
        <p:grpSpPr>
          <a:xfrm>
            <a:off x="9213348" y="2811551"/>
            <a:ext cx="2927544" cy="3125997"/>
            <a:chOff x="18426696" y="5623101"/>
            <a:chExt cx="5855087" cy="6251994"/>
          </a:xfrm>
          <a:solidFill>
            <a:schemeClr val="accent1">
              <a:lumMod val="20000"/>
              <a:lumOff val="80000"/>
            </a:schemeClr>
          </a:solidFill>
        </p:grpSpPr>
        <p:sp>
          <p:nvSpPr>
            <p:cNvPr id="733"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solidFill>
                  <a:sysClr val="windowText" lastClr="000000"/>
                </a:solidFill>
                <a:latin typeface="Arial" panose="020B0604020202020204" pitchFamily="34" charset="0"/>
                <a:cs typeface="Arial" panose="020B0604020202020204" pitchFamily="34" charset="0"/>
              </a:endParaRPr>
            </a:p>
          </p:txBody>
        </p:sp>
        <p:sp>
          <p:nvSpPr>
            <p:cNvPr id="737"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sz="1600" dirty="0">
                <a:solidFill>
                  <a:sysClr val="windowText" lastClr="000000"/>
                </a:solidFill>
                <a:latin typeface="Arial" panose="020B0604020202020204" pitchFamily="34" charset="0"/>
                <a:cs typeface="Arial" panose="020B0604020202020204" pitchFamily="34" charset="0"/>
              </a:endParaRPr>
            </a:p>
          </p:txBody>
        </p:sp>
        <p:sp>
          <p:nvSpPr>
            <p:cNvPr id="753" name="WHAT CAN…"/>
            <p:cNvSpPr txBox="1"/>
            <p:nvPr/>
          </p:nvSpPr>
          <p:spPr>
            <a:xfrm>
              <a:off x="20121050" y="10154897"/>
              <a:ext cx="3041217" cy="133369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4000" spc="-360">
                  <a:solidFill>
                    <a:srgbClr val="FFFFFF"/>
                  </a:solidFill>
                </a:defRPr>
              </a:pPr>
              <a:r>
                <a:rPr sz="2000" dirty="0">
                  <a:solidFill>
                    <a:sysClr val="windowText" lastClr="000000"/>
                  </a:solidFill>
                  <a:latin typeface="Arial" panose="020B0604020202020204" pitchFamily="34" charset="0"/>
                  <a:cs typeface="Arial" panose="020B0604020202020204" pitchFamily="34" charset="0"/>
                </a:rPr>
                <a:t>WHAT </a:t>
              </a:r>
              <a:r>
                <a:rPr lang="en-ZA" sz="2000" dirty="0">
                  <a:solidFill>
                    <a:sysClr val="windowText" lastClr="000000"/>
                  </a:solidFill>
                  <a:latin typeface="Arial" panose="020B0604020202020204" pitchFamily="34" charset="0"/>
                  <a:cs typeface="Arial" panose="020B0604020202020204" pitchFamily="34" charset="0"/>
                </a:rPr>
                <a:t> </a:t>
              </a:r>
              <a:r>
                <a:rPr sz="2000" dirty="0">
                  <a:solidFill>
                    <a:sysClr val="windowText" lastClr="000000"/>
                  </a:solidFill>
                  <a:latin typeface="Arial" panose="020B0604020202020204" pitchFamily="34" charset="0"/>
                  <a:cs typeface="Arial" panose="020B0604020202020204" pitchFamily="34" charset="0"/>
                </a:rPr>
                <a:t>CAN</a:t>
              </a:r>
            </a:p>
            <a:p>
              <a:pPr>
                <a:defRPr sz="4000" spc="-360">
                  <a:solidFill>
                    <a:srgbClr val="FFFFFF"/>
                  </a:solidFill>
                </a:defRPr>
              </a:pPr>
              <a:r>
                <a:rPr lang="en-ZA" sz="2000" dirty="0">
                  <a:solidFill>
                    <a:sysClr val="windowText" lastClr="000000"/>
                  </a:solidFill>
                  <a:latin typeface="Arial" panose="020B0604020202020204" pitchFamily="34" charset="0"/>
                  <a:cs typeface="Arial" panose="020B0604020202020204" pitchFamily="34" charset="0"/>
                </a:rPr>
                <a:t>TEACHERS  </a:t>
              </a:r>
              <a:r>
                <a:rPr sz="2000" dirty="0">
                  <a:solidFill>
                    <a:sysClr val="windowText" lastClr="000000"/>
                  </a:solidFill>
                  <a:latin typeface="Arial" panose="020B0604020202020204" pitchFamily="34" charset="0"/>
                  <a:cs typeface="Arial" panose="020B0604020202020204" pitchFamily="34" charset="0"/>
                </a:rPr>
                <a:t>DO?</a:t>
              </a:r>
            </a:p>
          </p:txBody>
        </p:sp>
        <p:pic>
          <p:nvPicPr>
            <p:cNvPr id="758"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120030" y="5623101"/>
              <a:ext cx="2528482" cy="2964388"/>
            </a:xfrm>
            <a:prstGeom prst="rect">
              <a:avLst/>
            </a:prstGeom>
            <a:grpFill/>
            <a:ln w="12700">
              <a:miter lim="400000"/>
            </a:ln>
          </p:spPr>
        </p:pic>
      </p:grpSp>
      <p:sp>
        <p:nvSpPr>
          <p:cNvPr id="7" name="Title 6"/>
          <p:cNvSpPr>
            <a:spLocks noGrp="1"/>
          </p:cNvSpPr>
          <p:nvPr>
            <p:ph type="title"/>
          </p:nvPr>
        </p:nvSpPr>
        <p:spPr/>
        <p:txBody>
          <a:bodyPr/>
          <a:lstStyle/>
          <a:p>
            <a:endParaRPr lang="en-ZA" dirty="0"/>
          </a:p>
        </p:txBody>
      </p:sp>
    </p:spTree>
    <p:extLst>
      <p:ext uri="{BB962C8B-B14F-4D97-AF65-F5344CB8AC3E}">
        <p14:creationId xmlns:p14="http://schemas.microsoft.com/office/powerpoint/2010/main" val="41043989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COVID-19 social STIGMA? </a:t>
            </a:r>
          </a:p>
        </p:txBody>
      </p:sp>
      <p:sp>
        <p:nvSpPr>
          <p:cNvPr id="3" name="Date Placeholder 2"/>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5" name="Slide Number Placeholder 4"/>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41</a:t>
            </a:fld>
            <a:endParaRPr lang="en-ZA" dirty="0">
              <a:solidFill>
                <a:srgbClr val="ED8428"/>
              </a:solidFill>
            </a:endParaRPr>
          </a:p>
        </p:txBody>
      </p:sp>
      <p:sp>
        <p:nvSpPr>
          <p:cNvPr id="6" name="Rectangle 5"/>
          <p:cNvSpPr/>
          <p:nvPr/>
        </p:nvSpPr>
        <p:spPr>
          <a:xfrm>
            <a:off x="1405718" y="2975212"/>
            <a:ext cx="9471547" cy="3416320"/>
          </a:xfrm>
          <a:prstGeom prst="rect">
            <a:avLst/>
          </a:prstGeom>
        </p:spPr>
        <p:txBody>
          <a:bodyPr wrap="square">
            <a:spAutoFit/>
          </a:bodyPr>
          <a:lstStyle/>
          <a:p>
            <a:r>
              <a:rPr lang="en-US" sz="3600" dirty="0"/>
              <a:t>Social stigma  is the disapproval of or discrimination against a person  based on perceivable  social characteristic's  that serve  to distinguish  them from other members of the society example people who are affected or infected with COVID-19.  </a:t>
            </a:r>
          </a:p>
        </p:txBody>
      </p:sp>
    </p:spTree>
    <p:extLst>
      <p:ext uri="{BB962C8B-B14F-4D97-AF65-F5344CB8AC3E}">
        <p14:creationId xmlns:p14="http://schemas.microsoft.com/office/powerpoint/2010/main" val="1523506860"/>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Why there is a social stigma  for covdi-19 </a:t>
            </a:r>
          </a:p>
        </p:txBody>
      </p:sp>
      <p:sp>
        <p:nvSpPr>
          <p:cNvPr id="10" name="Content Placeholder 9"/>
          <p:cNvSpPr>
            <a:spLocks noGrp="1"/>
          </p:cNvSpPr>
          <p:nvPr>
            <p:ph idx="1"/>
          </p:nvPr>
        </p:nvSpPr>
        <p:spPr/>
        <p:txBody>
          <a:bodyPr/>
          <a:lstStyle/>
          <a:p>
            <a:pPr marL="0" indent="0">
              <a:buNone/>
            </a:pPr>
            <a:r>
              <a:rPr lang="en-ZA" sz="2400" dirty="0">
                <a:solidFill>
                  <a:sysClr val="windowText" lastClr="000000"/>
                </a:solidFill>
                <a:latin typeface="Arial" panose="020B0604020202020204" pitchFamily="34" charset="0"/>
                <a:cs typeface="Arial" panose="020B0604020202020204" pitchFamily="34" charset="0"/>
              </a:rPr>
              <a:t>The level of stigma associated with COVID-19 is based on three main factors: </a:t>
            </a:r>
          </a:p>
          <a:p>
            <a:pPr marL="342900" indent="-342900">
              <a:buFont typeface="+mj-lt"/>
              <a:buAutoNum type="arabicPeriod"/>
            </a:pPr>
            <a:r>
              <a:rPr lang="en-ZA" sz="2400" dirty="0">
                <a:solidFill>
                  <a:sysClr val="windowText" lastClr="000000"/>
                </a:solidFill>
                <a:latin typeface="Arial" panose="020B0604020202020204" pitchFamily="34" charset="0"/>
                <a:cs typeface="Arial" panose="020B0604020202020204" pitchFamily="34" charset="0"/>
              </a:rPr>
              <a:t>COVID-19 is a new disease  about which many things are still being discovered</a:t>
            </a:r>
          </a:p>
          <a:p>
            <a:pPr marL="342900" indent="-342900">
              <a:buFont typeface="+mj-lt"/>
              <a:buAutoNum type="arabicPeriod"/>
            </a:pPr>
            <a:r>
              <a:rPr lang="en-ZA" sz="2400" dirty="0">
                <a:solidFill>
                  <a:sysClr val="windowText" lastClr="000000"/>
                </a:solidFill>
                <a:latin typeface="Arial" panose="020B0604020202020204" pitchFamily="34" charset="0"/>
                <a:cs typeface="Arial" panose="020B0604020202020204" pitchFamily="34" charset="0"/>
              </a:rPr>
              <a:t>When something is unknown people are worried which leads to fear</a:t>
            </a:r>
          </a:p>
          <a:p>
            <a:pPr marL="342900" indent="-342900">
              <a:buFont typeface="+mj-lt"/>
              <a:buAutoNum type="arabicPeriod"/>
            </a:pPr>
            <a:r>
              <a:rPr lang="en-ZA" sz="2400" dirty="0">
                <a:solidFill>
                  <a:sysClr val="windowText" lastClr="000000"/>
                </a:solidFill>
                <a:latin typeface="Arial" panose="020B0604020202020204" pitchFamily="34" charset="0"/>
                <a:cs typeface="Arial" panose="020B0604020202020204" pitchFamily="34" charset="0"/>
              </a:rPr>
              <a:t>Rumours or fake news  give wrong information and spreads the fear</a:t>
            </a:r>
          </a:p>
          <a:p>
            <a:endParaRPr lang="en-ZA" dirty="0"/>
          </a:p>
        </p:txBody>
      </p:sp>
      <p:sp>
        <p:nvSpPr>
          <p:cNvPr id="3" name="Date Placeholder 2"/>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5" name="Slide Number Placeholder 4"/>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42</a:t>
            </a:fld>
            <a:endParaRPr lang="en-ZA" dirty="0">
              <a:solidFill>
                <a:srgbClr val="ED8428"/>
              </a:solidFill>
            </a:endParaRPr>
          </a:p>
        </p:txBody>
      </p:sp>
    </p:spTree>
    <p:extLst>
      <p:ext uri="{BB962C8B-B14F-4D97-AF65-F5344CB8AC3E}">
        <p14:creationId xmlns:p14="http://schemas.microsoft.com/office/powerpoint/2010/main" val="3458046670"/>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 name="Group"/>
          <p:cNvGrpSpPr/>
          <p:nvPr/>
        </p:nvGrpSpPr>
        <p:grpSpPr>
          <a:xfrm>
            <a:off x="11548966" y="6527999"/>
            <a:ext cx="1049435" cy="770268"/>
            <a:chOff x="0" y="2516"/>
            <a:chExt cx="2098868" cy="1540533"/>
          </a:xfrm>
        </p:grpSpPr>
        <p:sp>
          <p:nvSpPr>
            <p:cNvPr id="822" name="2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r>
                <a:rPr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9</a:t>
              </a:r>
              <a:endParaRPr sz="900" dirty="0">
                <a:latin typeface="Arial" panose="020B0604020202020204" pitchFamily="34" charset="0"/>
                <a:cs typeface="Arial" panose="020B0604020202020204" pitchFamily="34" charset="0"/>
              </a:endParaRPr>
            </a:p>
          </p:txBody>
        </p:sp>
        <p:pic>
          <p:nvPicPr>
            <p:cNvPr id="823"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3" name="Group 2">
            <a:extLst>
              <a:ext uri="{FF2B5EF4-FFF2-40B4-BE49-F238E27FC236}">
                <a16:creationId xmlns:a16="http://schemas.microsoft.com/office/drawing/2014/main" id="{951A6CD0-CF4F-F749-83E1-9094EA5D3B20}"/>
              </a:ext>
            </a:extLst>
          </p:cNvPr>
          <p:cNvGrpSpPr/>
          <p:nvPr/>
        </p:nvGrpSpPr>
        <p:grpSpPr>
          <a:xfrm>
            <a:off x="613949" y="2326554"/>
            <a:ext cx="2927543" cy="3382048"/>
            <a:chOff x="1227893" y="3237480"/>
            <a:chExt cx="5855086" cy="6764096"/>
          </a:xfrm>
        </p:grpSpPr>
        <p:pic>
          <p:nvPicPr>
            <p:cNvPr id="812" name="Image" descr="Image"/>
            <p:cNvPicPr>
              <a:picLocks noChangeAspect="1"/>
            </p:cNvPicPr>
            <p:nvPr/>
          </p:nvPicPr>
          <p:blipFill>
            <a:blip r:embed="rId4"/>
            <a:stretch>
              <a:fillRect/>
            </a:stretch>
          </p:blipFill>
          <p:spPr>
            <a:xfrm>
              <a:off x="1812372" y="3237480"/>
              <a:ext cx="4686129" cy="5117829"/>
            </a:xfrm>
            <a:prstGeom prst="rect">
              <a:avLst/>
            </a:prstGeom>
            <a:ln w="12700">
              <a:miter lim="400000"/>
            </a:ln>
          </p:spPr>
        </p:pic>
        <p:sp>
          <p:nvSpPr>
            <p:cNvPr id="813" name="Rounded Rectangle"/>
            <p:cNvSpPr/>
            <p:nvPr/>
          </p:nvSpPr>
          <p:spPr>
            <a:xfrm>
              <a:off x="1227893" y="7894873"/>
              <a:ext cx="5855086"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825" name="Makes people hide…"/>
            <p:cNvSpPr txBox="1"/>
            <p:nvPr/>
          </p:nvSpPr>
          <p:spPr>
            <a:xfrm>
              <a:off x="2231031" y="8466044"/>
              <a:ext cx="3860032" cy="96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2800" cap="all"/>
              </a:pPr>
              <a:r>
                <a:rPr sz="1400" dirty="0">
                  <a:latin typeface="Arial" panose="020B0604020202020204" pitchFamily="34" charset="0"/>
                  <a:cs typeface="Arial" panose="020B0604020202020204" pitchFamily="34" charset="0"/>
                </a:rPr>
                <a:t>Makes people hide</a:t>
              </a:r>
            </a:p>
            <a:p>
              <a:pPr>
                <a:defRPr sz="2800" cap="all"/>
              </a:pPr>
              <a:r>
                <a:rPr sz="1400" dirty="0">
                  <a:latin typeface="Arial" panose="020B0604020202020204" pitchFamily="34" charset="0"/>
                  <a:cs typeface="Arial" panose="020B0604020202020204" pitchFamily="34" charset="0"/>
                </a:rPr>
                <a:t>their problems </a:t>
              </a:r>
            </a:p>
          </p:txBody>
        </p:sp>
      </p:grpSp>
      <p:grpSp>
        <p:nvGrpSpPr>
          <p:cNvPr id="4" name="Group 3">
            <a:extLst>
              <a:ext uri="{FF2B5EF4-FFF2-40B4-BE49-F238E27FC236}">
                <a16:creationId xmlns:a16="http://schemas.microsoft.com/office/drawing/2014/main" id="{00032E6D-4934-574B-9BCD-14BAC59AB2E0}"/>
              </a:ext>
            </a:extLst>
          </p:cNvPr>
          <p:cNvGrpSpPr/>
          <p:nvPr/>
        </p:nvGrpSpPr>
        <p:grpSpPr>
          <a:xfrm>
            <a:off x="4572808" y="2180465"/>
            <a:ext cx="2952854" cy="4152377"/>
            <a:chOff x="9170925" y="3857247"/>
            <a:chExt cx="5905708" cy="8304754"/>
          </a:xfrm>
        </p:grpSpPr>
        <p:sp>
          <p:nvSpPr>
            <p:cNvPr id="814" name="Rounded Rectangle"/>
            <p:cNvSpPr/>
            <p:nvPr/>
          </p:nvSpPr>
          <p:spPr>
            <a:xfrm>
              <a:off x="9170925" y="10055298"/>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solidFill>
                  <a:sysClr val="windowText" lastClr="000000"/>
                </a:solidFill>
                <a:latin typeface="Arial" panose="020B0604020202020204" pitchFamily="34" charset="0"/>
                <a:cs typeface="Arial" panose="020B0604020202020204" pitchFamily="34" charset="0"/>
              </a:endParaRPr>
            </a:p>
          </p:txBody>
        </p:sp>
        <p:sp>
          <p:nvSpPr>
            <p:cNvPr id="826" name="Keeps people away…"/>
            <p:cNvSpPr txBox="1"/>
            <p:nvPr/>
          </p:nvSpPr>
          <p:spPr>
            <a:xfrm>
              <a:off x="9221547" y="10137101"/>
              <a:ext cx="5855086" cy="1943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57200">
                <a:lnSpc>
                  <a:spcPct val="80000"/>
                </a:lnSpc>
                <a:spcBef>
                  <a:spcPts val="600"/>
                </a:spcBef>
                <a:defRPr sz="2800" cap="all">
                  <a:solidFill>
                    <a:srgbClr val="FFFFFF"/>
                  </a:solidFill>
                </a:defRPr>
              </a:pPr>
              <a:r>
                <a:rPr sz="1400" dirty="0">
                  <a:solidFill>
                    <a:sysClr val="windowText" lastClr="000000"/>
                  </a:solidFill>
                  <a:latin typeface="Arial" panose="020B0604020202020204" pitchFamily="34" charset="0"/>
                  <a:cs typeface="Arial" panose="020B0604020202020204" pitchFamily="34" charset="0"/>
                </a:rPr>
                <a:t>Keeps people away</a:t>
              </a:r>
            </a:p>
            <a:p>
              <a:pPr defTabSz="457200">
                <a:lnSpc>
                  <a:spcPct val="80000"/>
                </a:lnSpc>
                <a:spcBef>
                  <a:spcPts val="600"/>
                </a:spcBef>
                <a:defRPr sz="2800" cap="all">
                  <a:solidFill>
                    <a:srgbClr val="FFFFFF"/>
                  </a:solidFill>
                </a:defRPr>
              </a:pPr>
              <a:r>
                <a:rPr sz="1400" dirty="0">
                  <a:solidFill>
                    <a:sysClr val="windowText" lastClr="000000"/>
                  </a:solidFill>
                  <a:latin typeface="Arial" panose="020B0604020202020204" pitchFamily="34" charset="0"/>
                  <a:cs typeface="Arial" panose="020B0604020202020204" pitchFamily="34" charset="0"/>
                </a:rPr>
                <a:t>from accessing</a:t>
              </a:r>
            </a:p>
            <a:p>
              <a:pPr defTabSz="457200">
                <a:lnSpc>
                  <a:spcPct val="80000"/>
                </a:lnSpc>
                <a:spcBef>
                  <a:spcPts val="600"/>
                </a:spcBef>
                <a:defRPr sz="2800" cap="all">
                  <a:solidFill>
                    <a:srgbClr val="FFFFFF"/>
                  </a:solidFill>
                </a:defRPr>
              </a:pPr>
              <a:r>
                <a:rPr sz="1400" dirty="0">
                  <a:solidFill>
                    <a:sysClr val="windowText" lastClr="000000"/>
                  </a:solidFill>
                  <a:latin typeface="Arial" panose="020B0604020202020204" pitchFamily="34" charset="0"/>
                  <a:cs typeface="Arial" panose="020B0604020202020204" pitchFamily="34" charset="0"/>
                </a:rPr>
                <a:t>health services and</a:t>
              </a:r>
            </a:p>
            <a:p>
              <a:pPr defTabSz="457200">
                <a:lnSpc>
                  <a:spcPct val="80000"/>
                </a:lnSpc>
                <a:spcBef>
                  <a:spcPts val="600"/>
                </a:spcBef>
                <a:defRPr sz="2800" cap="all">
                  <a:solidFill>
                    <a:srgbClr val="FFFFFF"/>
                  </a:solidFill>
                </a:defRPr>
              </a:pPr>
              <a:r>
                <a:rPr sz="1400" dirty="0">
                  <a:solidFill>
                    <a:sysClr val="windowText" lastClr="000000"/>
                  </a:solidFill>
                  <a:latin typeface="Arial" panose="020B0604020202020204" pitchFamily="34" charset="0"/>
                  <a:cs typeface="Arial" panose="020B0604020202020204" pitchFamily="34" charset="0"/>
                </a:rPr>
                <a:t>seeking help</a:t>
              </a:r>
            </a:p>
          </p:txBody>
        </p:sp>
        <p:pic>
          <p:nvPicPr>
            <p:cNvPr id="828" name="Image" descr="Image"/>
            <p:cNvPicPr>
              <a:picLocks noChangeAspect="1"/>
            </p:cNvPicPr>
            <p:nvPr/>
          </p:nvPicPr>
          <p:blipFill>
            <a:blip r:embed="rId5"/>
            <a:stretch>
              <a:fillRect/>
            </a:stretch>
          </p:blipFill>
          <p:spPr>
            <a:xfrm>
              <a:off x="9858112" y="3857247"/>
              <a:ext cx="4480712" cy="5524562"/>
            </a:xfrm>
            <a:prstGeom prst="rect">
              <a:avLst/>
            </a:prstGeom>
            <a:ln w="12700">
              <a:miter lim="400000"/>
            </a:ln>
          </p:spPr>
        </p:pic>
      </p:grpSp>
      <p:grpSp>
        <p:nvGrpSpPr>
          <p:cNvPr id="5" name="Group 4">
            <a:extLst>
              <a:ext uri="{FF2B5EF4-FFF2-40B4-BE49-F238E27FC236}">
                <a16:creationId xmlns:a16="http://schemas.microsoft.com/office/drawing/2014/main" id="{9AB75D79-7BE1-0340-A439-7B1C0B276057}"/>
              </a:ext>
            </a:extLst>
          </p:cNvPr>
          <p:cNvGrpSpPr/>
          <p:nvPr/>
        </p:nvGrpSpPr>
        <p:grpSpPr>
          <a:xfrm>
            <a:off x="8531668" y="4226139"/>
            <a:ext cx="2927544" cy="1053352"/>
            <a:chOff x="17113956" y="7894873"/>
            <a:chExt cx="5855087" cy="2106703"/>
          </a:xfrm>
        </p:grpSpPr>
        <p:sp>
          <p:nvSpPr>
            <p:cNvPr id="815" name="Rounded Rectangle"/>
            <p:cNvSpPr/>
            <p:nvPr/>
          </p:nvSpPr>
          <p:spPr>
            <a:xfrm>
              <a:off x="17113956" y="7894873"/>
              <a:ext cx="5855087"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1600" dirty="0">
                <a:latin typeface="Arial" panose="020B0604020202020204" pitchFamily="34" charset="0"/>
                <a:cs typeface="Arial" panose="020B0604020202020204" pitchFamily="34" charset="0"/>
              </a:endParaRPr>
            </a:p>
          </p:txBody>
        </p:sp>
        <p:sp>
          <p:nvSpPr>
            <p:cNvPr id="827" name="Discourages them &amp;…"/>
            <p:cNvSpPr txBox="1"/>
            <p:nvPr/>
          </p:nvSpPr>
          <p:spPr>
            <a:xfrm>
              <a:off x="17827752" y="8035155"/>
              <a:ext cx="4341187" cy="1826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defRPr sz="2800" cap="all"/>
              </a:pPr>
              <a:r>
                <a:rPr sz="1400" dirty="0">
                  <a:latin typeface="Arial" panose="020B0604020202020204" pitchFamily="34" charset="0"/>
                  <a:cs typeface="Arial" panose="020B0604020202020204" pitchFamily="34" charset="0"/>
                </a:rPr>
                <a:t>Discourages them &amp;</a:t>
              </a:r>
            </a:p>
            <a:p>
              <a:pPr>
                <a:defRPr sz="2800" cap="all"/>
              </a:pPr>
              <a:r>
                <a:rPr sz="1400" dirty="0">
                  <a:latin typeface="Arial" panose="020B0604020202020204" pitchFamily="34" charset="0"/>
                  <a:cs typeface="Arial" panose="020B0604020202020204" pitchFamily="34" charset="0"/>
                </a:rPr>
                <a:t>may at times prevent</a:t>
              </a:r>
            </a:p>
            <a:p>
              <a:pPr>
                <a:defRPr sz="2800" cap="all"/>
              </a:pPr>
              <a:r>
                <a:rPr sz="1400" dirty="0">
                  <a:latin typeface="Arial" panose="020B0604020202020204" pitchFamily="34" charset="0"/>
                  <a:cs typeface="Arial" panose="020B0604020202020204" pitchFamily="34" charset="0"/>
                </a:rPr>
                <a:t>them from adopting</a:t>
              </a:r>
            </a:p>
            <a:p>
              <a:pPr>
                <a:defRPr sz="2800" cap="all"/>
              </a:pPr>
              <a:r>
                <a:rPr sz="1400" dirty="0">
                  <a:latin typeface="Arial" panose="020B0604020202020204" pitchFamily="34" charset="0"/>
                  <a:cs typeface="Arial" panose="020B0604020202020204" pitchFamily="34" charset="0"/>
                </a:rPr>
                <a:t>healthy behaviours </a:t>
              </a:r>
            </a:p>
          </p:txBody>
        </p:sp>
      </p:grpSp>
      <p:pic>
        <p:nvPicPr>
          <p:cNvPr id="26" name="Image" descr="Image">
            <a:extLst>
              <a:ext uri="{FF2B5EF4-FFF2-40B4-BE49-F238E27FC236}">
                <a16:creationId xmlns:a16="http://schemas.microsoft.com/office/drawing/2014/main" id="{BFCAFEE3-132C-A444-A0EC-8E526FCE69FE}"/>
              </a:ext>
            </a:extLst>
          </p:cNvPr>
          <p:cNvPicPr>
            <a:picLocks noChangeAspect="1"/>
          </p:cNvPicPr>
          <p:nvPr/>
        </p:nvPicPr>
        <p:blipFill>
          <a:blip r:embed="rId6"/>
          <a:stretch>
            <a:fillRect/>
          </a:stretch>
        </p:blipFill>
        <p:spPr>
          <a:xfrm>
            <a:off x="9119371" y="2180465"/>
            <a:ext cx="1479772" cy="1460198"/>
          </a:xfrm>
          <a:prstGeom prst="rect">
            <a:avLst/>
          </a:prstGeom>
          <a:ln w="12700" cap="flat">
            <a:noFill/>
            <a:miter lim="400000"/>
          </a:ln>
          <a:effectLst/>
        </p:spPr>
      </p:pic>
      <p:sp>
        <p:nvSpPr>
          <p:cNvPr id="6" name="Title 5"/>
          <p:cNvSpPr>
            <a:spLocks noGrp="1"/>
          </p:cNvSpPr>
          <p:nvPr>
            <p:ph type="title"/>
          </p:nvPr>
        </p:nvSpPr>
        <p:spPr>
          <a:xfrm>
            <a:off x="454906" y="731786"/>
            <a:ext cx="11029616" cy="988332"/>
          </a:xfrm>
        </p:spPr>
        <p:txBody>
          <a:bodyPr/>
          <a:lstStyle/>
          <a:p>
            <a:r>
              <a:rPr lang="en-ZA" dirty="0"/>
              <a:t>What is the impact of stigma ? </a:t>
            </a:r>
          </a:p>
        </p:txBody>
      </p:sp>
    </p:spTree>
    <p:extLst>
      <p:ext uri="{BB962C8B-B14F-4D97-AF65-F5344CB8AC3E}">
        <p14:creationId xmlns:p14="http://schemas.microsoft.com/office/powerpoint/2010/main" val="35687151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1+#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br>
              <a:rPr lang="en-ZA" dirty="0"/>
            </a:br>
            <a:br>
              <a:rPr lang="en-ZA" dirty="0"/>
            </a:br>
            <a:br>
              <a:rPr lang="en-ZA" dirty="0"/>
            </a:br>
            <a:r>
              <a:rPr lang="en-ZA" dirty="0"/>
              <a:t>What teachers can do  to address social stigma </a:t>
            </a:r>
          </a:p>
        </p:txBody>
      </p:sp>
      <p:sp>
        <p:nvSpPr>
          <p:cNvPr id="6" name="Content Placeholder 5"/>
          <p:cNvSpPr>
            <a:spLocks noGrp="1"/>
          </p:cNvSpPr>
          <p:nvPr>
            <p:ph idx="1"/>
          </p:nvPr>
        </p:nvSpPr>
        <p:spPr>
          <a:xfrm>
            <a:off x="581193" y="1822250"/>
            <a:ext cx="11431134" cy="4713303"/>
          </a:xfrm>
        </p:spPr>
        <p:txBody>
          <a:bodyPr>
            <a:normAutofit fontScale="25000" lnSpcReduction="20000"/>
          </a:bodyPr>
          <a:lstStyle/>
          <a:p>
            <a:pPr marL="0" indent="0">
              <a:buNone/>
            </a:pPr>
            <a:endParaRPr lang="en-ZA" sz="4800" dirty="0"/>
          </a:p>
          <a:p>
            <a:pPr marL="0" indent="0">
              <a:buNone/>
            </a:pPr>
            <a:endParaRPr lang="en-ZA" sz="4800" dirty="0">
              <a:ln w="3175">
                <a:noFill/>
              </a:ln>
              <a:solidFill>
                <a:sysClr val="windowText" lastClr="000000"/>
              </a:solidFill>
              <a:latin typeface="Arial" panose="020B0604020202020204" pitchFamily="34" charset="0"/>
              <a:cs typeface="Arial" panose="020B0604020202020204" pitchFamily="34" charset="0"/>
            </a:endParaRPr>
          </a:p>
          <a:p>
            <a:pPr marL="0" indent="0">
              <a:buNone/>
            </a:pPr>
            <a:endParaRPr lang="en-ZA" sz="4800" dirty="0">
              <a:ln w="3175">
                <a:noFill/>
              </a:ln>
              <a:solidFill>
                <a:sysClr val="windowText" lastClr="000000"/>
              </a:solidFill>
              <a:latin typeface="Arial" panose="020B0604020202020204" pitchFamily="34" charset="0"/>
              <a:cs typeface="Arial" panose="020B0604020202020204" pitchFamily="34" charset="0"/>
            </a:endParaRPr>
          </a:p>
          <a:p>
            <a:pPr marL="0" indent="0">
              <a:buNone/>
            </a:pPr>
            <a:endParaRPr lang="en-ZA" sz="6400" dirty="0">
              <a:ln w="3175">
                <a:noFill/>
              </a:ln>
              <a:solidFill>
                <a:sysClr val="windowText" lastClr="000000"/>
              </a:solidFill>
              <a:latin typeface="Arial" panose="020B0604020202020204" pitchFamily="34" charset="0"/>
              <a:cs typeface="Arial" panose="020B0604020202020204" pitchFamily="34" charset="0"/>
            </a:endParaRPr>
          </a:p>
          <a:p>
            <a:pPr marL="0" indent="0">
              <a:buNone/>
            </a:pPr>
            <a:r>
              <a:rPr lang="en-ZA" sz="6400" dirty="0">
                <a:ln w="3175">
                  <a:noFill/>
                </a:ln>
                <a:solidFill>
                  <a:sysClr val="windowText" lastClr="000000"/>
                </a:solidFill>
                <a:latin typeface="Arial" panose="020B0604020202020204" pitchFamily="34" charset="0"/>
                <a:cs typeface="Arial" panose="020B0604020202020204" pitchFamily="34" charset="0"/>
              </a:rPr>
              <a:t>Sensitize people and help them to understand that it is a simple infection and 80% of the cases are mild cases. </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COVID-19 can happen to anyone, speak to people, be available to listen to how they feel</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Advise people to engage in relaxing activities like indoor games, reading, gardening, home-cleaning, etc. </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Ask people to stay away from watching negative things on the TV and also fake news</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Engage community influencers , Share correct information on COVID-19 with them. Brief them on specific support required by you. Guide WhatsApp groups to  help in giving hope and positive news to help people handle stress. </a:t>
            </a:r>
          </a:p>
          <a:p>
            <a:pPr marL="457200" indent="-457200"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ZA" sz="4800" dirty="0">
                <a:ln w="3175">
                  <a:noFill/>
                </a:ln>
                <a:solidFill>
                  <a:sysClr val="windowText" lastClr="000000"/>
                </a:solidFill>
                <a:latin typeface="Arial" panose="020B0604020202020204" pitchFamily="34" charset="0"/>
                <a:cs typeface="Arial" panose="020B0604020202020204" pitchFamily="34" charset="0"/>
              </a:rPr>
              <a:t> </a:t>
            </a:r>
          </a:p>
          <a:p>
            <a:pPr marL="0" indent="0">
              <a:buNone/>
            </a:pPr>
            <a:endParaRPr lang="en-ZA" dirty="0"/>
          </a:p>
        </p:txBody>
      </p:sp>
      <p:sp>
        <p:nvSpPr>
          <p:cNvPr id="3" name="Date Placeholder 2"/>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5" name="Slide Number Placeholder 4"/>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44</a:t>
            </a:fld>
            <a:endParaRPr lang="en-ZA" dirty="0">
              <a:solidFill>
                <a:srgbClr val="ED8428"/>
              </a:solidFill>
            </a:endParaRPr>
          </a:p>
        </p:txBody>
      </p:sp>
    </p:spTree>
    <p:extLst>
      <p:ext uri="{BB962C8B-B14F-4D97-AF65-F5344CB8AC3E}">
        <p14:creationId xmlns:p14="http://schemas.microsoft.com/office/powerpoint/2010/main" val="4060750996"/>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br>
              <a:rPr lang="en-ZA" dirty="0"/>
            </a:br>
            <a:br>
              <a:rPr lang="en-ZA" dirty="0"/>
            </a:br>
            <a:br>
              <a:rPr lang="en-ZA" dirty="0"/>
            </a:br>
            <a:r>
              <a:rPr lang="en-ZA" dirty="0"/>
              <a:t>What teachers can do  to address social stigma </a:t>
            </a:r>
          </a:p>
        </p:txBody>
      </p:sp>
      <p:sp>
        <p:nvSpPr>
          <p:cNvPr id="6" name="Content Placeholder 5"/>
          <p:cNvSpPr>
            <a:spLocks noGrp="1"/>
          </p:cNvSpPr>
          <p:nvPr>
            <p:ph idx="1"/>
          </p:nvPr>
        </p:nvSpPr>
        <p:spPr>
          <a:xfrm>
            <a:off x="440286" y="1976254"/>
            <a:ext cx="11029615" cy="4790305"/>
          </a:xfrm>
        </p:spPr>
        <p:txBody>
          <a:bodyPr>
            <a:normAutofit fontScale="25000" lnSpcReduction="20000"/>
          </a:bodyPr>
          <a:lstStyle/>
          <a:p>
            <a:pPr marL="0" indent="0">
              <a:buNone/>
            </a:pPr>
            <a:endParaRPr lang="en-ZA" sz="5600" dirty="0"/>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Engage community influencers , Share correct information on COVID-19 with them. Brief them on specific support required by you. Guide WhatsApp groups to  help in giving hope and positive news to help people handle stress. </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Publicly, use terms like people who have COVID-19 instead of “COVID-19 cases” or “victims”. Similarly, use terms like people who may have COVID-19 instead of “suspected cases” </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emphasize that most people do recover from COVID-19, amplify the good news about local people . Who have recovered from COVID-19? Who have supported a loved one through recovery?</a:t>
            </a:r>
          </a:p>
          <a:p>
            <a:pPr marL="0" indent="0" defTabSz="914400">
              <a:lnSpc>
                <a:spcPct val="150000"/>
              </a:lnSpc>
              <a:spcBef>
                <a:spcPts val="1200"/>
              </a:spcBef>
              <a:buClr>
                <a:schemeClr val="tx1"/>
              </a:buClr>
              <a:buSzPct val="85000"/>
              <a:buNone/>
              <a:defRPr sz="2800" b="0" cap="all">
                <a:solidFill>
                  <a:srgbClr val="FFFFFF"/>
                </a:solidFill>
              </a:defRPr>
            </a:pPr>
            <a:r>
              <a:rPr lang="en-ZA" sz="6400" dirty="0">
                <a:ln w="3175">
                  <a:noFill/>
                </a:ln>
                <a:solidFill>
                  <a:sysClr val="windowText" lastClr="000000"/>
                </a:solidFill>
                <a:latin typeface="Arial" panose="020B0604020202020204" pitchFamily="34" charset="0"/>
                <a:cs typeface="Arial" panose="020B0604020202020204" pitchFamily="34" charset="0"/>
              </a:rPr>
              <a:t>Make special efforts to reach out to high risk groups including senior citizens and younger children</a:t>
            </a:r>
            <a:r>
              <a:rPr lang="en-ZA" sz="5600" dirty="0">
                <a:ln w="3175">
                  <a:noFill/>
                </a:ln>
                <a:solidFill>
                  <a:sysClr val="windowText" lastClr="000000"/>
                </a:solidFill>
                <a:latin typeface="Arial" panose="020B0604020202020204" pitchFamily="34" charset="0"/>
                <a:cs typeface="Arial" panose="020B0604020202020204" pitchFamily="34" charset="0"/>
              </a:rPr>
              <a:t>.</a:t>
            </a:r>
          </a:p>
          <a:p>
            <a:pPr marL="457200" indent="-457200"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ZA" sz="4800" dirty="0">
                <a:ln w="3175">
                  <a:noFill/>
                </a:ln>
                <a:solidFill>
                  <a:sysClr val="windowText" lastClr="000000"/>
                </a:solidFill>
                <a:latin typeface="Arial" panose="020B0604020202020204" pitchFamily="34" charset="0"/>
                <a:cs typeface="Arial" panose="020B0604020202020204" pitchFamily="34" charset="0"/>
              </a:rPr>
              <a:t> </a:t>
            </a:r>
          </a:p>
          <a:p>
            <a:pPr marL="0" indent="0">
              <a:buNone/>
            </a:pPr>
            <a:endParaRPr lang="en-ZA" dirty="0"/>
          </a:p>
        </p:txBody>
      </p:sp>
      <p:sp>
        <p:nvSpPr>
          <p:cNvPr id="3" name="Date Placeholder 2"/>
          <p:cNvSpPr>
            <a:spLocks noGrp="1"/>
          </p:cNvSpPr>
          <p:nvPr>
            <p:ph type="dt" sz="half" idx="10"/>
          </p:nvPr>
        </p:nvSpPr>
        <p:spPr/>
        <p:txBody>
          <a:bodyPr/>
          <a:lstStyle/>
          <a:p>
            <a:r>
              <a:rPr lang="en-US">
                <a:solidFill>
                  <a:srgbClr val="ED8428"/>
                </a:solidFill>
              </a:rPr>
              <a:t>OVERVIEW OF MGSLG: ORIENTATION</a:t>
            </a:r>
            <a:endParaRPr lang="en-ZA" dirty="0">
              <a:solidFill>
                <a:srgbClr val="ED8428"/>
              </a:solidFill>
            </a:endParaRPr>
          </a:p>
        </p:txBody>
      </p:sp>
      <p:sp>
        <p:nvSpPr>
          <p:cNvPr id="4" name="Footer Placeholder 3"/>
          <p:cNvSpPr>
            <a:spLocks noGrp="1"/>
          </p:cNvSpPr>
          <p:nvPr>
            <p:ph type="ftr" sz="quarter" idx="11"/>
          </p:nvPr>
        </p:nvSpPr>
        <p:spPr/>
        <p:txBody>
          <a:bodyPr/>
          <a:lstStyle/>
          <a:p>
            <a:r>
              <a:rPr lang="en-ZA">
                <a:solidFill>
                  <a:srgbClr val="ED8428"/>
                </a:solidFill>
              </a:rPr>
              <a:t>Matthew Goniwe school of leadership and governance</a:t>
            </a:r>
            <a:endParaRPr lang="en-ZA" dirty="0">
              <a:solidFill>
                <a:srgbClr val="ED8428"/>
              </a:solidFill>
            </a:endParaRPr>
          </a:p>
        </p:txBody>
      </p:sp>
      <p:sp>
        <p:nvSpPr>
          <p:cNvPr id="5" name="Slide Number Placeholder 4"/>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45</a:t>
            </a:fld>
            <a:endParaRPr lang="en-ZA" dirty="0">
              <a:solidFill>
                <a:srgbClr val="ED8428"/>
              </a:solidFill>
            </a:endParaRPr>
          </a:p>
        </p:txBody>
      </p:sp>
    </p:spTree>
    <p:extLst>
      <p:ext uri="{BB962C8B-B14F-4D97-AF65-F5344CB8AC3E}">
        <p14:creationId xmlns:p14="http://schemas.microsoft.com/office/powerpoint/2010/main" val="1217752919"/>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839726"/>
            <a:ext cx="11029615" cy="1497507"/>
          </a:xfrm>
        </p:spPr>
        <p:txBody>
          <a:bodyPr/>
          <a:lstStyle/>
          <a:p>
            <a:r>
              <a:rPr lang="en-ZA" dirty="0"/>
              <a:t>SESSION 6 </a:t>
            </a:r>
          </a:p>
        </p:txBody>
      </p:sp>
      <p:sp>
        <p:nvSpPr>
          <p:cNvPr id="8" name="Text Placeholder 7"/>
          <p:cNvSpPr>
            <a:spLocks noGrp="1"/>
          </p:cNvSpPr>
          <p:nvPr>
            <p:ph type="body" idx="1"/>
          </p:nvPr>
        </p:nvSpPr>
        <p:spPr>
          <a:xfrm>
            <a:off x="282810" y="2749673"/>
            <a:ext cx="11029615" cy="600556"/>
          </a:xfrm>
        </p:spPr>
        <p:txBody>
          <a:bodyPr/>
          <a:lstStyle/>
          <a:p>
            <a:r>
              <a:rPr lang="en-ZA" sz="1600" b="1" dirty="0">
                <a:solidFill>
                  <a:schemeClr val="tx1">
                    <a:lumMod val="95000"/>
                    <a:lumOff val="5000"/>
                  </a:schemeClr>
                </a:solidFill>
              </a:rPr>
              <a:t>HOW TO HANDLE STRESS DURING COVID-19 FOR TEACHERS AND OTHER EDUCATION STAFF </a:t>
            </a:r>
            <a:endParaRPr lang="en-ZA" sz="1600" dirty="0">
              <a:solidFill>
                <a:schemeClr val="tx1">
                  <a:lumMod val="95000"/>
                  <a:lumOff val="5000"/>
                </a:schemeClr>
              </a:solidFill>
            </a:endParaRP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46</a:t>
            </a:fld>
            <a:endParaRPr lang="en-ZA" dirty="0">
              <a:solidFill>
                <a:srgbClr val="ED8428"/>
              </a:solidFill>
            </a:endParaRPr>
          </a:p>
        </p:txBody>
      </p:sp>
    </p:spTree>
    <p:extLst>
      <p:ext uri="{BB962C8B-B14F-4D97-AF65-F5344CB8AC3E}">
        <p14:creationId xmlns:p14="http://schemas.microsoft.com/office/powerpoint/2010/main" val="2374271455"/>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b="1" dirty="0"/>
              <a:t>HOW TO HANDLE STRESS DURING COVID-19 FOR TEACHERS AND OTHER EDUCATION STAFF </a:t>
            </a:r>
            <a:br>
              <a:rPr lang="en-ZA" dirty="0"/>
            </a:br>
            <a:endParaRPr lang="en-ZA" dirty="0"/>
          </a:p>
        </p:txBody>
      </p:sp>
      <p:sp>
        <p:nvSpPr>
          <p:cNvPr id="4" name="Date Placeholder 3"/>
          <p:cNvSpPr>
            <a:spLocks noGrp="1"/>
          </p:cNvSpPr>
          <p:nvPr>
            <p:ph type="dt" sz="half" idx="10"/>
          </p:nvPr>
        </p:nvSpPr>
        <p:spPr/>
        <p:txBody>
          <a:bodyPr/>
          <a:lstStyle/>
          <a:p>
            <a:r>
              <a:rPr lang="en-US">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p:txBody>
          <a:bodyPr/>
          <a:lstStyle/>
          <a:p>
            <a:r>
              <a:rPr lang="en-ZA">
                <a:solidFill>
                  <a:srgbClr val="465359">
                    <a:lumMod val="75000"/>
                    <a:lumOff val="25000"/>
                  </a:srgbClr>
                </a:solidFill>
              </a:rPr>
              <a:t>Matthew Goniwe school of leadership and governance</a:t>
            </a:r>
            <a:endParaRPr lang="en-ZA" dirty="0">
              <a:solidFill>
                <a:srgbClr val="465359">
                  <a:lumMod val="75000"/>
                  <a:lumOff val="25000"/>
                </a:srgbClr>
              </a:solidFill>
            </a:endParaRPr>
          </a:p>
        </p:txBody>
      </p:sp>
      <p:sp>
        <p:nvSpPr>
          <p:cNvPr id="6" name="Slide Number Placeholder 5"/>
          <p:cNvSpPr>
            <a:spLocks noGrp="1"/>
          </p:cNvSpPr>
          <p:nvPr>
            <p:ph type="sldNum" sz="quarter" idx="12"/>
          </p:nvPr>
        </p:nvSpPr>
        <p:spPr/>
        <p:txBody>
          <a:bodyPr/>
          <a:lstStyle/>
          <a:p>
            <a:r>
              <a:rPr lang="en-ZA">
                <a:solidFill>
                  <a:srgbClr val="465359">
                    <a:lumMod val="75000"/>
                    <a:lumOff val="25000"/>
                  </a:srgbClr>
                </a:solidFill>
              </a:rPr>
              <a:t>SLIDE </a:t>
            </a:r>
            <a:fld id="{40061942-4AC4-4885-8D1F-4715B68A9ABA}" type="slidenum">
              <a:rPr lang="en-ZA" smtClean="0">
                <a:solidFill>
                  <a:srgbClr val="465359">
                    <a:lumMod val="75000"/>
                    <a:lumOff val="25000"/>
                  </a:srgbClr>
                </a:solidFill>
              </a:rPr>
              <a:pPr/>
              <a:t>47</a:t>
            </a:fld>
            <a:endParaRPr lang="en-ZA" dirty="0">
              <a:solidFill>
                <a:srgbClr val="465359">
                  <a:lumMod val="75000"/>
                  <a:lumOff val="25000"/>
                </a:srgbClr>
              </a:solidFill>
            </a:endParaRPr>
          </a:p>
        </p:txBody>
      </p:sp>
      <p:pic>
        <p:nvPicPr>
          <p:cNvPr id="9" name="Content Placeholder 8"/>
          <p:cNvPicPr>
            <a:picLocks noGrp="1"/>
          </p:cNvPicPr>
          <p:nvPr>
            <p:ph idx="1"/>
          </p:nvPr>
        </p:nvPicPr>
        <p:blipFill>
          <a:blip r:embed="rId3"/>
          <a:stretch>
            <a:fillRect/>
          </a:stretch>
        </p:blipFill>
        <p:spPr>
          <a:xfrm>
            <a:off x="3397717" y="2127182"/>
            <a:ext cx="3840481" cy="3773103"/>
          </a:xfrm>
          <a:prstGeom prst="rect">
            <a:avLst/>
          </a:prstGeom>
        </p:spPr>
      </p:pic>
    </p:spTree>
    <p:extLst>
      <p:ext uri="{BB962C8B-B14F-4D97-AF65-F5344CB8AC3E}">
        <p14:creationId xmlns:p14="http://schemas.microsoft.com/office/powerpoint/2010/main" val="1415106743"/>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Where you get support  for covid-19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110511"/>
              </p:ext>
            </p:extLst>
          </p:nvPr>
        </p:nvGraphicFramePr>
        <p:xfrm>
          <a:off x="581025" y="2181225"/>
          <a:ext cx="11029950" cy="4368419"/>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0000"/>
                    </a:ext>
                  </a:extLst>
                </a:gridCol>
                <a:gridCol w="5514975">
                  <a:extLst>
                    <a:ext uri="{9D8B030D-6E8A-4147-A177-3AD203B41FA5}">
                      <a16:colId xmlns:a16="http://schemas.microsoft.com/office/drawing/2014/main" val="20001"/>
                    </a:ext>
                  </a:extLst>
                </a:gridCol>
              </a:tblGrid>
              <a:tr h="370840">
                <a:tc>
                  <a:txBody>
                    <a:bodyPr/>
                    <a:lstStyle/>
                    <a:p>
                      <a:r>
                        <a:rPr lang="en-ZA" dirty="0"/>
                        <a:t>AUTHORITY  TO CONTACT </a:t>
                      </a:r>
                    </a:p>
                  </a:txBody>
                  <a:tcPr/>
                </a:tc>
                <a:tc>
                  <a:txBody>
                    <a:bodyPr/>
                    <a:lstStyle/>
                    <a:p>
                      <a:r>
                        <a:rPr lang="en-ZA" dirty="0"/>
                        <a:t>WHAT DO THEY DO </a:t>
                      </a:r>
                    </a:p>
                  </a:txBody>
                  <a:tcPr/>
                </a:tc>
                <a:extLst>
                  <a:ext uri="{0D108BD9-81ED-4DB2-BD59-A6C34878D82A}">
                    <a16:rowId xmlns:a16="http://schemas.microsoft.com/office/drawing/2014/main" val="10000"/>
                  </a:ext>
                </a:extLst>
              </a:tr>
              <a:tr h="370840">
                <a:tc>
                  <a:txBody>
                    <a:bodyPr/>
                    <a:lstStyle/>
                    <a:p>
                      <a:r>
                        <a:rPr lang="en-ZA" dirty="0"/>
                        <a:t>Gauteng Department of Education</a:t>
                      </a:r>
                    </a:p>
                    <a:p>
                      <a:r>
                        <a:rPr lang="en-ZA" sz="1286" b="1" kern="1200" dirty="0">
                          <a:solidFill>
                            <a:schemeClr val="dk1"/>
                          </a:solidFill>
                          <a:effectLst/>
                          <a:latin typeface="+mn-lt"/>
                          <a:ea typeface="+mn-ea"/>
                          <a:cs typeface="+mn-cs"/>
                        </a:rPr>
                        <a:t>Gauteng Department of Education</a:t>
                      </a:r>
                      <a:endParaRPr lang="en-ZA" sz="1286" kern="1200" dirty="0">
                        <a:solidFill>
                          <a:schemeClr val="dk1"/>
                        </a:solidFill>
                        <a:effectLst/>
                        <a:latin typeface="+mn-lt"/>
                        <a:ea typeface="+mn-ea"/>
                        <a:cs typeface="+mn-cs"/>
                      </a:endParaRPr>
                    </a:p>
                    <a:p>
                      <a:r>
                        <a:rPr lang="en-ZA" sz="1286" b="1" kern="1200" dirty="0">
                          <a:solidFill>
                            <a:schemeClr val="dk1"/>
                          </a:solidFill>
                          <a:effectLst/>
                          <a:latin typeface="+mn-lt"/>
                          <a:ea typeface="+mn-ea"/>
                          <a:cs typeface="+mn-cs"/>
                        </a:rPr>
                        <a:t>Email: </a:t>
                      </a:r>
                      <a:r>
                        <a:rPr lang="en-ZA" sz="1286" u="none" strike="noStrike" kern="1200" dirty="0">
                          <a:solidFill>
                            <a:schemeClr val="dk1"/>
                          </a:solidFill>
                          <a:effectLst/>
                          <a:latin typeface="+mn-lt"/>
                          <a:ea typeface="+mn-ea"/>
                          <a:cs typeface="+mn-cs"/>
                          <a:hlinkClick r:id="rId3"/>
                        </a:rPr>
                        <a:t>gdeinfo@gauteng.gov.za</a:t>
                      </a:r>
                      <a:endParaRPr lang="en-ZA" sz="1286" kern="1200" dirty="0">
                        <a:solidFill>
                          <a:schemeClr val="dk1"/>
                        </a:solidFill>
                        <a:effectLst/>
                        <a:latin typeface="+mn-lt"/>
                        <a:ea typeface="+mn-ea"/>
                        <a:cs typeface="+mn-cs"/>
                      </a:endParaRPr>
                    </a:p>
                    <a:p>
                      <a:r>
                        <a:rPr lang="en-ZA" sz="1286" b="1" kern="1200" dirty="0">
                          <a:solidFill>
                            <a:schemeClr val="dk1"/>
                          </a:solidFill>
                          <a:effectLst/>
                          <a:latin typeface="+mn-lt"/>
                          <a:ea typeface="+mn-ea"/>
                          <a:cs typeface="+mn-cs"/>
                        </a:rPr>
                        <a:t>https.education.gove.za/covid19supportpackeage.aspx</a:t>
                      </a:r>
                      <a:endParaRPr lang="en-ZA" sz="1286" kern="1200" dirty="0">
                        <a:solidFill>
                          <a:schemeClr val="dk1"/>
                        </a:solidFill>
                        <a:effectLst/>
                        <a:latin typeface="+mn-lt"/>
                        <a:ea typeface="+mn-ea"/>
                        <a:cs typeface="+mn-cs"/>
                      </a:endParaRPr>
                    </a:p>
                    <a:p>
                      <a:r>
                        <a:rPr lang="en-ZA" sz="1286" b="1" kern="1200" dirty="0">
                          <a:solidFill>
                            <a:schemeClr val="dk1"/>
                          </a:solidFill>
                          <a:effectLst/>
                          <a:latin typeface="+mn-lt"/>
                          <a:ea typeface="+mn-ea"/>
                          <a:cs typeface="+mn-cs"/>
                        </a:rPr>
                        <a:t>Telephone:</a:t>
                      </a:r>
                      <a:r>
                        <a:rPr lang="en-ZA" sz="1286" kern="1200" dirty="0">
                          <a:solidFill>
                            <a:schemeClr val="dk1"/>
                          </a:solidFill>
                          <a:effectLst/>
                          <a:latin typeface="+mn-lt"/>
                          <a:ea typeface="+mn-ea"/>
                          <a:cs typeface="+mn-cs"/>
                        </a:rPr>
                        <a:t> 011 355 0000</a:t>
                      </a:r>
                    </a:p>
                    <a:p>
                      <a:r>
                        <a:rPr lang="en-ZA" sz="1286" kern="1200" dirty="0">
                          <a:solidFill>
                            <a:schemeClr val="dk1"/>
                          </a:solidFill>
                          <a:effectLst/>
                          <a:latin typeface="+mn-lt"/>
                          <a:ea typeface="+mn-ea"/>
                          <a:cs typeface="+mn-cs"/>
                        </a:rPr>
                        <a:t>Call centre: </a:t>
                      </a:r>
                      <a:r>
                        <a:rPr lang="en-ZA" sz="1286" b="1" kern="1200" dirty="0">
                          <a:solidFill>
                            <a:schemeClr val="dk1"/>
                          </a:solidFill>
                          <a:effectLst/>
                          <a:latin typeface="+mn-lt"/>
                          <a:ea typeface="+mn-ea"/>
                          <a:cs typeface="+mn-cs"/>
                        </a:rPr>
                        <a:t>Call Centre:</a:t>
                      </a:r>
                      <a:r>
                        <a:rPr lang="en-ZA" sz="1286" kern="1200" dirty="0">
                          <a:solidFill>
                            <a:schemeClr val="dk1"/>
                          </a:solidFill>
                          <a:effectLst/>
                          <a:latin typeface="+mn-lt"/>
                          <a:ea typeface="+mn-ea"/>
                          <a:cs typeface="+mn-cs"/>
                        </a:rPr>
                        <a:t> (011) 355 0966/0559/0198/0600 - </a:t>
                      </a:r>
                      <a:r>
                        <a:rPr lang="en-ZA" sz="1286" b="1" kern="1200" dirty="0">
                          <a:solidFill>
                            <a:schemeClr val="dk1"/>
                          </a:solidFill>
                          <a:effectLst/>
                          <a:latin typeface="+mn-lt"/>
                          <a:ea typeface="+mn-ea"/>
                          <a:cs typeface="+mn-cs"/>
                        </a:rPr>
                        <a:t>Toll Free number: </a:t>
                      </a:r>
                      <a:r>
                        <a:rPr lang="en-ZA" sz="1286" kern="1200" dirty="0">
                          <a:solidFill>
                            <a:schemeClr val="dk1"/>
                          </a:solidFill>
                          <a:effectLst/>
                          <a:latin typeface="+mn-lt"/>
                          <a:ea typeface="+mn-ea"/>
                          <a:cs typeface="+mn-cs"/>
                        </a:rPr>
                        <a:t>0800 000 789</a:t>
                      </a:r>
                    </a:p>
                    <a:p>
                      <a:endParaRPr lang="en-ZA" dirty="0"/>
                    </a:p>
                  </a:txBody>
                  <a:tcPr/>
                </a:tc>
                <a:tc>
                  <a:txBody>
                    <a:bodyPr/>
                    <a:lstStyle/>
                    <a:p>
                      <a:r>
                        <a:rPr lang="en-ZA" sz="1286" kern="1200" dirty="0">
                          <a:solidFill>
                            <a:schemeClr val="dk1"/>
                          </a:solidFill>
                          <a:effectLst/>
                          <a:latin typeface="+mn-lt"/>
                          <a:ea typeface="+mn-ea"/>
                          <a:cs typeface="+mn-cs"/>
                        </a:rPr>
                        <a:t>Official guidance   for schools on: </a:t>
                      </a:r>
                    </a:p>
                    <a:p>
                      <a:r>
                        <a:rPr lang="en-ZA" sz="1286" kern="1200" dirty="0">
                          <a:solidFill>
                            <a:schemeClr val="dk1"/>
                          </a:solidFill>
                          <a:effectLst/>
                          <a:latin typeface="+mn-lt"/>
                          <a:ea typeface="+mn-ea"/>
                          <a:cs typeface="+mn-cs"/>
                        </a:rPr>
                        <a:t>Which dates  for return to schools</a:t>
                      </a:r>
                    </a:p>
                    <a:p>
                      <a:r>
                        <a:rPr lang="en-ZA" sz="1286" kern="1200" dirty="0">
                          <a:solidFill>
                            <a:schemeClr val="dk1"/>
                          </a:solidFill>
                          <a:effectLst/>
                          <a:latin typeface="+mn-lt"/>
                          <a:ea typeface="+mn-ea"/>
                          <a:cs typeface="+mn-cs"/>
                        </a:rPr>
                        <a:t>Which grades  will return and when</a:t>
                      </a:r>
                    </a:p>
                    <a:p>
                      <a:r>
                        <a:rPr lang="en-ZA" sz="1286" kern="1200" dirty="0">
                          <a:solidFill>
                            <a:schemeClr val="dk1"/>
                          </a:solidFill>
                          <a:effectLst/>
                          <a:latin typeface="+mn-lt"/>
                          <a:ea typeface="+mn-ea"/>
                          <a:cs typeface="+mn-cs"/>
                        </a:rPr>
                        <a:t>What are the </a:t>
                      </a:r>
                      <a:r>
                        <a:rPr lang="en-ZA" sz="1286" kern="1200" dirty="0" err="1">
                          <a:solidFill>
                            <a:schemeClr val="dk1"/>
                          </a:solidFill>
                          <a:effectLst/>
                          <a:latin typeface="+mn-lt"/>
                          <a:ea typeface="+mn-ea"/>
                          <a:cs typeface="+mn-cs"/>
                        </a:rPr>
                        <a:t>SoPs</a:t>
                      </a:r>
                      <a:r>
                        <a:rPr lang="en-ZA" sz="1286" kern="1200" dirty="0">
                          <a:solidFill>
                            <a:schemeClr val="dk1"/>
                          </a:solidFill>
                          <a:effectLst/>
                          <a:latin typeface="+mn-lt"/>
                          <a:ea typeface="+mn-ea"/>
                          <a:cs typeface="+mn-cs"/>
                        </a:rPr>
                        <a:t>  for COVID--19</a:t>
                      </a:r>
                    </a:p>
                    <a:p>
                      <a:r>
                        <a:rPr lang="en-ZA" sz="1286" kern="1200" dirty="0">
                          <a:solidFill>
                            <a:schemeClr val="dk1"/>
                          </a:solidFill>
                          <a:effectLst/>
                          <a:latin typeface="+mn-lt"/>
                          <a:ea typeface="+mn-ea"/>
                          <a:cs typeface="+mn-cs"/>
                        </a:rPr>
                        <a:t>How to provide free meals</a:t>
                      </a:r>
                    </a:p>
                    <a:p>
                      <a:r>
                        <a:rPr lang="en-ZA" sz="1286" kern="1200" dirty="0">
                          <a:solidFill>
                            <a:schemeClr val="dk1"/>
                          </a:solidFill>
                          <a:effectLst/>
                          <a:latin typeface="+mn-lt"/>
                          <a:ea typeface="+mn-ea"/>
                          <a:cs typeface="+mn-cs"/>
                        </a:rPr>
                        <a:t>How many exams  will be done  for 2020</a:t>
                      </a:r>
                    </a:p>
                    <a:p>
                      <a:r>
                        <a:rPr lang="en-ZA" sz="1286" kern="1200" dirty="0">
                          <a:solidFill>
                            <a:schemeClr val="dk1"/>
                          </a:solidFill>
                          <a:effectLst/>
                          <a:latin typeface="+mn-lt"/>
                          <a:ea typeface="+mn-ea"/>
                          <a:cs typeface="+mn-cs"/>
                        </a:rPr>
                        <a:t>Revised ATPs </a:t>
                      </a:r>
                    </a:p>
                    <a:p>
                      <a:r>
                        <a:rPr lang="en-ZA" sz="1286" kern="1200" dirty="0">
                          <a:solidFill>
                            <a:schemeClr val="dk1"/>
                          </a:solidFill>
                          <a:effectLst/>
                          <a:latin typeface="+mn-lt"/>
                          <a:ea typeface="+mn-ea"/>
                          <a:cs typeface="+mn-cs"/>
                        </a:rPr>
                        <a:t>Provision of PPEs </a:t>
                      </a:r>
                    </a:p>
                    <a:p>
                      <a:r>
                        <a:rPr lang="en-ZA" sz="1286" kern="1200" dirty="0">
                          <a:solidFill>
                            <a:schemeClr val="dk1"/>
                          </a:solidFill>
                          <a:effectLst/>
                          <a:latin typeface="+mn-lt"/>
                          <a:ea typeface="+mn-ea"/>
                          <a:cs typeface="+mn-cs"/>
                        </a:rPr>
                        <a:t>Extra education support </a:t>
                      </a:r>
                    </a:p>
                    <a:p>
                      <a:r>
                        <a:rPr lang="en-ZA" sz="1286" kern="1200" dirty="0">
                          <a:solidFill>
                            <a:schemeClr val="dk1"/>
                          </a:solidFill>
                          <a:effectLst/>
                          <a:latin typeface="+mn-lt"/>
                          <a:ea typeface="+mn-ea"/>
                          <a:cs typeface="+mn-cs"/>
                        </a:rPr>
                        <a:t>Cancelling of certain activities for  schools </a:t>
                      </a:r>
                      <a:endParaRPr lang="en-ZA" dirty="0"/>
                    </a:p>
                  </a:txBody>
                  <a:tcPr/>
                </a:tc>
                <a:extLst>
                  <a:ext uri="{0D108BD9-81ED-4DB2-BD59-A6C34878D82A}">
                    <a16:rowId xmlns:a16="http://schemas.microsoft.com/office/drawing/2014/main" val="10001"/>
                  </a:ext>
                </a:extLst>
              </a:tr>
              <a:tr h="370840">
                <a:tc>
                  <a:txBody>
                    <a:bodyPr/>
                    <a:lstStyle/>
                    <a:p>
                      <a:r>
                        <a:rPr lang="en-ZA" sz="1286" b="1" kern="1200" dirty="0">
                          <a:solidFill>
                            <a:schemeClr val="dk1"/>
                          </a:solidFill>
                          <a:effectLst/>
                          <a:latin typeface="+mn-lt"/>
                          <a:ea typeface="+mn-ea"/>
                          <a:cs typeface="+mn-cs"/>
                        </a:rPr>
                        <a:t>SA Government #COVID-19 portal:  </a:t>
                      </a:r>
                      <a:r>
                        <a:rPr lang="en-ZA" sz="1286" b="1" u="sng" kern="1200" dirty="0">
                          <a:solidFill>
                            <a:schemeClr val="dk1"/>
                          </a:solidFill>
                          <a:effectLst/>
                          <a:latin typeface="+mn-lt"/>
                          <a:ea typeface="+mn-ea"/>
                          <a:cs typeface="+mn-cs"/>
                          <a:hlinkClick r:id="rId4"/>
                        </a:rPr>
                        <a:t>http://www.sacoronavirus.co.za</a:t>
                      </a:r>
                      <a:endParaRPr lang="en-ZA" sz="1286" kern="1200" dirty="0">
                        <a:solidFill>
                          <a:schemeClr val="dk1"/>
                        </a:solidFill>
                        <a:effectLst/>
                        <a:latin typeface="+mn-lt"/>
                        <a:ea typeface="+mn-ea"/>
                        <a:cs typeface="+mn-cs"/>
                      </a:endParaRPr>
                    </a:p>
                    <a:p>
                      <a:r>
                        <a:rPr lang="en-ZA" sz="1286" kern="1200" dirty="0">
                          <a:solidFill>
                            <a:schemeClr val="dk1"/>
                          </a:solidFill>
                          <a:effectLst/>
                          <a:latin typeface="+mn-lt"/>
                          <a:ea typeface="+mn-ea"/>
                          <a:cs typeface="+mn-cs"/>
                        </a:rPr>
                        <a:t>Covid-19 Call centre </a:t>
                      </a:r>
                    </a:p>
                    <a:p>
                      <a:r>
                        <a:rPr lang="en-ZA" sz="1286" kern="1200" dirty="0">
                          <a:solidFill>
                            <a:schemeClr val="dk1"/>
                          </a:solidFill>
                          <a:effectLst/>
                          <a:latin typeface="+mn-lt"/>
                          <a:ea typeface="+mn-ea"/>
                          <a:cs typeface="+mn-cs"/>
                        </a:rPr>
                        <a:t>WhatsApp 0600 123456</a:t>
                      </a:r>
                    </a:p>
                    <a:p>
                      <a:r>
                        <a:rPr lang="en-ZA" sz="1286" kern="1200" dirty="0">
                          <a:solidFill>
                            <a:schemeClr val="dk1"/>
                          </a:solidFill>
                          <a:effectLst/>
                          <a:latin typeface="+mn-lt"/>
                          <a:ea typeface="+mn-ea"/>
                          <a:cs typeface="+mn-cs"/>
                        </a:rPr>
                        <a:t>Emergency Hotline: 0888 029 999</a:t>
                      </a:r>
                    </a:p>
                    <a:p>
                      <a:endParaRPr lang="en-ZA" dirty="0"/>
                    </a:p>
                  </a:txBody>
                  <a:tcPr/>
                </a:tc>
                <a:tc>
                  <a:txBody>
                    <a:bodyPr/>
                    <a:lstStyle/>
                    <a:p>
                      <a:r>
                        <a:rPr lang="en-ZA" sz="1286" kern="1200" dirty="0">
                          <a:solidFill>
                            <a:schemeClr val="dk1"/>
                          </a:solidFill>
                          <a:effectLst/>
                          <a:latin typeface="+mn-lt"/>
                          <a:ea typeface="+mn-ea"/>
                          <a:cs typeface="+mn-cs"/>
                        </a:rPr>
                        <a:t>Online resources  and updates on COVID-19</a:t>
                      </a:r>
                    </a:p>
                    <a:p>
                      <a:r>
                        <a:rPr lang="en-ZA" sz="1286" kern="1200" dirty="0">
                          <a:solidFill>
                            <a:schemeClr val="dk1"/>
                          </a:solidFill>
                          <a:effectLst/>
                          <a:latin typeface="+mn-lt"/>
                          <a:ea typeface="+mn-ea"/>
                          <a:cs typeface="+mn-cs"/>
                        </a:rPr>
                        <a:t>Prevention of transmission updates</a:t>
                      </a:r>
                    </a:p>
                    <a:p>
                      <a:r>
                        <a:rPr lang="en-ZA" sz="1286" kern="1200" dirty="0">
                          <a:solidFill>
                            <a:schemeClr val="dk1"/>
                          </a:solidFill>
                          <a:effectLst/>
                          <a:latin typeface="+mn-lt"/>
                          <a:ea typeface="+mn-ea"/>
                          <a:cs typeface="+mn-cs"/>
                        </a:rPr>
                        <a:t>FAQ</a:t>
                      </a:r>
                    </a:p>
                    <a:p>
                      <a:r>
                        <a:rPr lang="en-ZA" sz="1286" kern="1200" dirty="0">
                          <a:solidFill>
                            <a:schemeClr val="dk1"/>
                          </a:solidFill>
                          <a:effectLst/>
                          <a:latin typeface="+mn-lt"/>
                          <a:ea typeface="+mn-ea"/>
                          <a:cs typeface="+mn-cs"/>
                        </a:rPr>
                        <a:t>South African Corona news  and information updates </a:t>
                      </a:r>
                      <a:endParaRPr lang="en-ZA" dirty="0"/>
                    </a:p>
                  </a:txBody>
                  <a:tcPr/>
                </a:tc>
                <a:extLst>
                  <a:ext uri="{0D108BD9-81ED-4DB2-BD59-A6C34878D82A}">
                    <a16:rowId xmlns:a16="http://schemas.microsoft.com/office/drawing/2014/main" val="10002"/>
                  </a:ext>
                </a:extLst>
              </a:tr>
              <a:tr h="370840">
                <a:tc>
                  <a:txBody>
                    <a:bodyPr/>
                    <a:lstStyle/>
                    <a:p>
                      <a:r>
                        <a:rPr lang="en-ZA" sz="1286" kern="1200" dirty="0">
                          <a:solidFill>
                            <a:schemeClr val="dk1"/>
                          </a:solidFill>
                          <a:effectLst/>
                          <a:latin typeface="+mn-lt"/>
                          <a:ea typeface="+mn-ea"/>
                          <a:cs typeface="+mn-cs"/>
                        </a:rPr>
                        <a:t>Department of Health (Gauteng) </a:t>
                      </a:r>
                    </a:p>
                    <a:p>
                      <a:r>
                        <a:rPr lang="en-ZA" sz="1286" kern="1200" dirty="0">
                          <a:solidFill>
                            <a:schemeClr val="dk1"/>
                          </a:solidFill>
                          <a:effectLst/>
                          <a:latin typeface="+mn-lt"/>
                          <a:ea typeface="+mn-ea"/>
                          <a:cs typeface="+mn-cs"/>
                        </a:rPr>
                        <a:t> </a:t>
                      </a:r>
                    </a:p>
                    <a:p>
                      <a:r>
                        <a:rPr lang="en-ZA" sz="1286" kern="1200" dirty="0">
                          <a:solidFill>
                            <a:schemeClr val="dk1"/>
                          </a:solidFill>
                          <a:effectLst/>
                          <a:latin typeface="+mn-lt"/>
                          <a:ea typeface="+mn-ea"/>
                          <a:cs typeface="+mn-cs"/>
                        </a:rPr>
                        <a:t>Telephone: 011 355 3000</a:t>
                      </a:r>
                    </a:p>
                    <a:p>
                      <a:endParaRPr lang="en-ZA" dirty="0"/>
                    </a:p>
                  </a:txBody>
                  <a:tcPr/>
                </a:tc>
                <a:tc>
                  <a:txBody>
                    <a:bodyPr/>
                    <a:lstStyle/>
                    <a:p>
                      <a:r>
                        <a:rPr lang="en-ZA" sz="1286" kern="1200" dirty="0">
                          <a:solidFill>
                            <a:schemeClr val="dk1"/>
                          </a:solidFill>
                          <a:effectLst/>
                          <a:latin typeface="+mn-lt"/>
                          <a:ea typeface="+mn-ea"/>
                          <a:cs typeface="+mn-cs"/>
                        </a:rPr>
                        <a:t>Online resources  and updates on COVID-19</a:t>
                      </a:r>
                    </a:p>
                    <a:p>
                      <a:r>
                        <a:rPr lang="en-ZA" sz="1286" kern="1200" dirty="0">
                          <a:solidFill>
                            <a:schemeClr val="dk1"/>
                          </a:solidFill>
                          <a:effectLst/>
                          <a:latin typeface="+mn-lt"/>
                          <a:ea typeface="+mn-ea"/>
                          <a:cs typeface="+mn-cs"/>
                        </a:rPr>
                        <a:t>Prevention of transmission updates </a:t>
                      </a:r>
                      <a:endParaRPr lang="en-ZA" dirty="0"/>
                    </a:p>
                  </a:txBody>
                  <a:tcPr/>
                </a:tc>
                <a:extLst>
                  <a:ext uri="{0D108BD9-81ED-4DB2-BD59-A6C34878D82A}">
                    <a16:rowId xmlns:a16="http://schemas.microsoft.com/office/drawing/2014/main" val="10003"/>
                  </a:ext>
                </a:extLst>
              </a:tr>
            </a:tbl>
          </a:graphicData>
        </a:graphic>
      </p:graphicFrame>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48</a:t>
            </a:fld>
            <a:endParaRPr lang="en-ZA" dirty="0">
              <a:solidFill>
                <a:srgbClr val="ED8428"/>
              </a:solidFill>
            </a:endParaRPr>
          </a:p>
        </p:txBody>
      </p:sp>
    </p:spTree>
    <p:extLst>
      <p:ext uri="{BB962C8B-B14F-4D97-AF65-F5344CB8AC3E}">
        <p14:creationId xmlns:p14="http://schemas.microsoft.com/office/powerpoint/2010/main" val="3871111036"/>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PSYCHOSOCIAL support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40239132"/>
              </p:ext>
            </p:extLst>
          </p:nvPr>
        </p:nvGraphicFramePr>
        <p:xfrm>
          <a:off x="581025" y="2181225"/>
          <a:ext cx="11029950" cy="6123115"/>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0000"/>
                    </a:ext>
                  </a:extLst>
                </a:gridCol>
                <a:gridCol w="5514975">
                  <a:extLst>
                    <a:ext uri="{9D8B030D-6E8A-4147-A177-3AD203B41FA5}">
                      <a16:colId xmlns:a16="http://schemas.microsoft.com/office/drawing/2014/main" val="20001"/>
                    </a:ext>
                  </a:extLst>
                </a:gridCol>
              </a:tblGrid>
              <a:tr h="370840">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dirty="0"/>
                        <a:t>AUTHORITY  TO CONTACT </a:t>
                      </a:r>
                    </a:p>
                    <a:p>
                      <a:endParaRPr lang="en-ZA" dirty="0"/>
                    </a:p>
                  </a:txBody>
                  <a:tcPr/>
                </a:tc>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dirty="0"/>
                        <a:t>WHAT DO THEY DO </a:t>
                      </a:r>
                    </a:p>
                    <a:p>
                      <a:endParaRPr lang="en-ZA" dirty="0"/>
                    </a:p>
                  </a:txBody>
                  <a:tcPr/>
                </a:tc>
                <a:extLst>
                  <a:ext uri="{0D108BD9-81ED-4DB2-BD59-A6C34878D82A}">
                    <a16:rowId xmlns:a16="http://schemas.microsoft.com/office/drawing/2014/main" val="10000"/>
                  </a:ext>
                </a:extLst>
              </a:tr>
              <a:tr h="370840">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South African Depression, Anxiety, Depression and Suicide (SADAG)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Email: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www.sadag.org</a:t>
                      </a:r>
                      <a:r>
                        <a:rPr lang="en-ZA" sz="1800" b="1"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Telephone: </a:t>
                      </a:r>
                      <a:r>
                        <a:rPr lang="en-ZA" sz="1800" dirty="0">
                          <a:effectLst/>
                          <a:latin typeface="Calibri" panose="020F0502020204030204" pitchFamily="34" charset="0"/>
                          <a:ea typeface="Calibri" panose="020F0502020204030204" pitchFamily="34" charset="0"/>
                          <a:cs typeface="Calibri" panose="020F0502020204030204" pitchFamily="34" charset="0"/>
                        </a:rPr>
                        <a:t>0800 456 789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ZA" sz="1800" b="1" dirty="0">
                          <a:solidFill>
                            <a:srgbClr val="07598B"/>
                          </a:solidFill>
                          <a:effectLst/>
                          <a:latin typeface="Calibri" panose="020F0502020204030204" pitchFamily="34" charset="0"/>
                          <a:ea typeface="Times New Roman" panose="02020603050405020304" pitchFamily="18" charset="0"/>
                          <a:cs typeface="Times New Roman" panose="02020603050405020304" pitchFamily="18" charset="0"/>
                        </a:rPr>
                        <a:t>Suicide Crisis Line</a:t>
                      </a:r>
                      <a:b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0800 567 567</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r>
                        <a:rPr lang="en-ZA" sz="1800" b="1" dirty="0">
                          <a:solidFill>
                            <a:srgbClr val="07598B"/>
                          </a:solidFill>
                          <a:effectLst/>
                          <a:latin typeface="Calibri" panose="020F0502020204030204" pitchFamily="34" charset="0"/>
                          <a:ea typeface="Times New Roman" panose="02020603050405020304" pitchFamily="18" charset="0"/>
                          <a:cs typeface="Times New Roman" panose="02020603050405020304" pitchFamily="18" charset="0"/>
                        </a:rPr>
                        <a:t>SADAG Mental Health Line</a:t>
                      </a:r>
                      <a:b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011 234 4837</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r>
                        <a:rPr lang="en-ZA" sz="1800" b="1" dirty="0">
                          <a:solidFill>
                            <a:srgbClr val="07598B"/>
                          </a:solidFill>
                          <a:effectLst/>
                          <a:latin typeface="Calibri" panose="020F0502020204030204" pitchFamily="34" charset="0"/>
                          <a:ea typeface="Times New Roman" panose="02020603050405020304" pitchFamily="18" charset="0"/>
                          <a:cs typeface="Times New Roman" panose="02020603050405020304" pitchFamily="18" charset="0"/>
                        </a:rPr>
                        <a:t>Pharmadynamics Police &amp;Trauma Line</a:t>
                      </a:r>
                      <a:b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0800 20 50 26</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r>
                        <a:rPr lang="en-ZA" sz="1800" b="1" dirty="0">
                          <a:solidFill>
                            <a:srgbClr val="07598B"/>
                          </a:solidFill>
                          <a:effectLst/>
                          <a:latin typeface="Calibri" panose="020F0502020204030204" pitchFamily="34" charset="0"/>
                          <a:ea typeface="Times New Roman" panose="02020603050405020304" pitchFamily="18" charset="0"/>
                          <a:cs typeface="Times New Roman" panose="02020603050405020304" pitchFamily="18" charset="0"/>
                        </a:rPr>
                        <a:t>ADHD Helpline</a:t>
                      </a:r>
                      <a:b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0800 55 44 33</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 suicidal Emergency contact us on </a:t>
                      </a:r>
                      <a:r>
                        <a:rPr lang="en-Z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0800 567 567</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r>
                        <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24hr Helpline </a:t>
                      </a:r>
                      <a:r>
                        <a:rPr lang="en-Z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0800 456 789</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ZA" sz="1100" b="1" dirty="0">
                          <a:effectLst/>
                          <a:latin typeface="Calibri" panose="020F050202020403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b="1" dirty="0">
                          <a:effectLst/>
                          <a:latin typeface="Calibri" panose="020F050202020403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2800" i="0" kern="1200" dirty="0">
                          <a:solidFill>
                            <a:schemeClr val="dk1"/>
                          </a:solidFill>
                          <a:effectLst/>
                          <a:latin typeface="+mn-lt"/>
                          <a:ea typeface="+mn-ea"/>
                          <a:cs typeface="+mn-cs"/>
                        </a:rPr>
                        <a:t>Support, referrals   and counselling </a:t>
                      </a:r>
                      <a:endParaRPr lang="en-ZA" sz="2800" i="0" dirty="0"/>
                    </a:p>
                  </a:txBody>
                  <a:tcPr/>
                </a:tc>
                <a:extLst>
                  <a:ext uri="{0D108BD9-81ED-4DB2-BD59-A6C34878D82A}">
                    <a16:rowId xmlns:a16="http://schemas.microsoft.com/office/drawing/2014/main" val="10001"/>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2"/>
                  </a:ext>
                </a:extLst>
              </a:tr>
            </a:tbl>
          </a:graphicData>
        </a:graphic>
      </p:graphicFrame>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49</a:t>
            </a:fld>
            <a:endParaRPr lang="en-ZA" dirty="0">
              <a:solidFill>
                <a:srgbClr val="ED8428"/>
              </a:solidFill>
            </a:endParaRPr>
          </a:p>
        </p:txBody>
      </p:sp>
    </p:spTree>
    <p:extLst>
      <p:ext uri="{BB962C8B-B14F-4D97-AF65-F5344CB8AC3E}">
        <p14:creationId xmlns:p14="http://schemas.microsoft.com/office/powerpoint/2010/main" val="2500337582"/>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outcomes </a:t>
            </a:r>
          </a:p>
        </p:txBody>
      </p:sp>
      <p:sp>
        <p:nvSpPr>
          <p:cNvPr id="3" name="Content Placeholder 2"/>
          <p:cNvSpPr>
            <a:spLocks noGrp="1"/>
          </p:cNvSpPr>
          <p:nvPr>
            <p:ph idx="1"/>
          </p:nvPr>
        </p:nvSpPr>
        <p:spPr/>
        <p:txBody>
          <a:bodyPr/>
          <a:lstStyle/>
          <a:p>
            <a:pPr marL="0" indent="0">
              <a:buNone/>
            </a:pPr>
            <a:r>
              <a:rPr lang="en-ZA" sz="1800" dirty="0"/>
              <a:t>UPON COMPLETION OF THIS “</a:t>
            </a:r>
            <a:r>
              <a:rPr lang="en-ZA" sz="1800" b="1" i="1" dirty="0"/>
              <a:t>HOW TO GUIDE</a:t>
            </a:r>
            <a:r>
              <a:rPr lang="en-ZA" sz="1800" dirty="0"/>
              <a:t>”, YOU SHOULD BE ABLE TO: </a:t>
            </a:r>
          </a:p>
          <a:p>
            <a:pPr lvl="0"/>
            <a:r>
              <a:rPr lang="en-ZA" sz="1800" dirty="0"/>
              <a:t>HAVE  BASIC UNDERSTANDING OF  WHAT IS COVID-19 AND ITS EFFECT ON THE EDUCATION SETTING (SCHOOL) </a:t>
            </a:r>
          </a:p>
          <a:p>
            <a:pPr lvl="0"/>
            <a:r>
              <a:rPr lang="en-ZA" sz="1800" dirty="0"/>
              <a:t>IDENTIFY YOUR ROLES AND RESPONSIBILITIES AS A TEACHER TO PREVENT TRANSMISSION OF COVID-19 </a:t>
            </a:r>
          </a:p>
          <a:p>
            <a:pPr lvl="0"/>
            <a:r>
              <a:rPr lang="en-ZA" sz="1800" dirty="0"/>
              <a:t>ACQUIRE SKILLS  TO MONITOR  AND  MANAGE PREVENTION AND TRANSMISSION OF COVID-19</a:t>
            </a:r>
          </a:p>
          <a:p>
            <a:pPr lvl="0"/>
            <a:r>
              <a:rPr lang="en-ZA" sz="1800" dirty="0"/>
              <a:t>TEACH  ABOUT COVID-19  TO DIFFERENT AGE GROUPS OF LEARNERS</a:t>
            </a:r>
          </a:p>
          <a:p>
            <a:pPr lvl="0"/>
            <a:r>
              <a:rPr lang="en-ZA" sz="1800" dirty="0"/>
              <a:t>MANAGE STIGMA AND DISCRIMINATION ON COVID-19 </a:t>
            </a:r>
          </a:p>
          <a:p>
            <a:pPr lvl="0"/>
            <a:r>
              <a:rPr lang="en-ZA" sz="1800" dirty="0"/>
              <a:t>IDENTIFY  WHERE TO GET  SUPPORT ON COVID-19 IN CONTEXT  OF  YOUR  SCHOOL </a:t>
            </a: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5</a:t>
            </a:fld>
            <a:endParaRPr lang="en-ZA" dirty="0">
              <a:solidFill>
                <a:srgbClr val="ED8428"/>
              </a:solidFill>
            </a:endParaRPr>
          </a:p>
        </p:txBody>
      </p:sp>
    </p:spTree>
    <p:extLst>
      <p:ext uri="{BB962C8B-B14F-4D97-AF65-F5344CB8AC3E}">
        <p14:creationId xmlns:p14="http://schemas.microsoft.com/office/powerpoint/2010/main" val="1583868928"/>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PSYCHOSOCIAL support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0180918"/>
              </p:ext>
            </p:extLst>
          </p:nvPr>
        </p:nvGraphicFramePr>
        <p:xfrm>
          <a:off x="581025" y="2181225"/>
          <a:ext cx="11029950" cy="1794002"/>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0000"/>
                    </a:ext>
                  </a:extLst>
                </a:gridCol>
                <a:gridCol w="5514975">
                  <a:extLst>
                    <a:ext uri="{9D8B030D-6E8A-4147-A177-3AD203B41FA5}">
                      <a16:colId xmlns:a16="http://schemas.microsoft.com/office/drawing/2014/main" val="20001"/>
                    </a:ext>
                  </a:extLst>
                </a:gridCol>
              </a:tblGrid>
              <a:tr h="370840">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dirty="0"/>
                        <a:t>AUTHORITY  TO CONTACT </a:t>
                      </a:r>
                    </a:p>
                    <a:p>
                      <a:endParaRPr lang="en-ZA" dirty="0"/>
                    </a:p>
                  </a:txBody>
                  <a:tcPr/>
                </a:tc>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dirty="0"/>
                        <a:t>WHAT DO THEY DO </a:t>
                      </a:r>
                    </a:p>
                    <a:p>
                      <a:endParaRPr lang="en-ZA" dirty="0"/>
                    </a:p>
                  </a:txBody>
                  <a:tcPr/>
                </a:tc>
                <a:extLst>
                  <a:ext uri="{0D108BD9-81ED-4DB2-BD59-A6C34878D82A}">
                    <a16:rowId xmlns:a16="http://schemas.microsoft.com/office/drawing/2014/main" val="10000"/>
                  </a:ext>
                </a:extLst>
              </a:tr>
              <a:tr h="370840">
                <a:tc>
                  <a:txBody>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lang="en-ZA" sz="2000" i="0" kern="1200" dirty="0">
                          <a:solidFill>
                            <a:schemeClr val="dk1"/>
                          </a:solidFill>
                          <a:effectLst/>
                          <a:latin typeface="+mn-lt"/>
                          <a:ea typeface="+mn-ea"/>
                          <a:cs typeface="+mn-cs"/>
                        </a:rPr>
                        <a:t>Childline Gauteng  </a:t>
                      </a:r>
                    </a:p>
                    <a:p>
                      <a:r>
                        <a:rPr lang="en-ZA" sz="2000" i="0" kern="1200" dirty="0">
                          <a:solidFill>
                            <a:schemeClr val="dk1"/>
                          </a:solidFill>
                          <a:effectLst/>
                          <a:latin typeface="+mn-lt"/>
                          <a:ea typeface="+mn-ea"/>
                          <a:cs typeface="+mn-cs"/>
                        </a:rPr>
                        <a:t>Hotline :  08000 55555</a:t>
                      </a:r>
                    </a:p>
                    <a:p>
                      <a:r>
                        <a:rPr lang="en-ZA" sz="2000" b="1" i="0" kern="1200" dirty="0">
                          <a:solidFill>
                            <a:schemeClr val="dk1"/>
                          </a:solidFill>
                          <a:effectLst/>
                          <a:latin typeface="+mn-lt"/>
                          <a:ea typeface="+mn-ea"/>
                          <a:cs typeface="+mn-cs"/>
                        </a:rPr>
                        <a:t>https://childline Gauteng.co.za </a:t>
                      </a:r>
                      <a:endParaRPr lang="en-ZA" sz="2000" i="0" kern="1200" dirty="0">
                        <a:solidFill>
                          <a:schemeClr val="dk1"/>
                        </a:solidFill>
                        <a:effectLst/>
                        <a:latin typeface="+mn-lt"/>
                        <a:ea typeface="+mn-ea"/>
                        <a:cs typeface="+mn-cs"/>
                      </a:endParaRPr>
                    </a:p>
                    <a:p>
                      <a:endParaRPr lang="en-ZA" sz="2000" i="0" dirty="0"/>
                    </a:p>
                  </a:txBody>
                  <a:tcPr/>
                </a:tc>
                <a:tc>
                  <a:txBody>
                    <a:bodyPr/>
                    <a:lstStyle/>
                    <a:p>
                      <a:r>
                        <a:rPr lang="en-ZA" sz="2000" i="0" kern="1200" dirty="0">
                          <a:solidFill>
                            <a:schemeClr val="dk1"/>
                          </a:solidFill>
                          <a:effectLst/>
                          <a:latin typeface="+mn-lt"/>
                          <a:ea typeface="+mn-ea"/>
                          <a:cs typeface="+mn-cs"/>
                        </a:rPr>
                        <a:t>Child Abuse prevention and referrals </a:t>
                      </a:r>
                      <a:endParaRPr lang="en-ZA" sz="2000" i="0" dirty="0"/>
                    </a:p>
                  </a:txBody>
                  <a:tcPr/>
                </a:tc>
                <a:extLst>
                  <a:ext uri="{0D108BD9-81ED-4DB2-BD59-A6C34878D82A}">
                    <a16:rowId xmlns:a16="http://schemas.microsoft.com/office/drawing/2014/main" val="10001"/>
                  </a:ext>
                </a:extLst>
              </a:tr>
            </a:tbl>
          </a:graphicData>
        </a:graphic>
      </p:graphicFrame>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50</a:t>
            </a:fld>
            <a:endParaRPr lang="en-ZA" dirty="0">
              <a:solidFill>
                <a:srgbClr val="ED8428"/>
              </a:solidFill>
            </a:endParaRPr>
          </a:p>
        </p:txBody>
      </p:sp>
    </p:spTree>
    <p:extLst>
      <p:ext uri="{BB962C8B-B14F-4D97-AF65-F5344CB8AC3E}">
        <p14:creationId xmlns:p14="http://schemas.microsoft.com/office/powerpoint/2010/main" val="2716764695"/>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064497" y="666751"/>
            <a:ext cx="8229600" cy="685800"/>
          </a:xfrm>
        </p:spPr>
        <p:txBody>
          <a:bodyPr>
            <a:normAutofit/>
          </a:bodyPr>
          <a:lstStyle/>
          <a:p>
            <a:pPr algn="ctr" eaLnBrk="1" hangingPunct="1"/>
            <a:r>
              <a:rPr lang="en-CA" altLang="zh-CN" sz="2800" b="1" dirty="0">
                <a:solidFill>
                  <a:schemeClr val="bg2"/>
                </a:solidFill>
                <a:ea typeface="宋体" pitchFamily="2" charset="-122"/>
              </a:rPr>
              <a:t>Conclusion </a:t>
            </a:r>
            <a:endParaRPr lang="en-US" altLang="zh-CN" sz="2800" b="1" dirty="0">
              <a:solidFill>
                <a:schemeClr val="bg2"/>
              </a:solidFill>
              <a:ea typeface="宋体" pitchFamily="2" charset="-122"/>
            </a:endParaRPr>
          </a:p>
        </p:txBody>
      </p:sp>
      <p:sp>
        <p:nvSpPr>
          <p:cNvPr id="5" name="TextBox 4"/>
          <p:cNvSpPr txBox="1"/>
          <p:nvPr/>
        </p:nvSpPr>
        <p:spPr>
          <a:xfrm>
            <a:off x="8487509" y="2819400"/>
            <a:ext cx="184731" cy="369332"/>
          </a:xfrm>
          <a:prstGeom prst="rect">
            <a:avLst/>
          </a:prstGeom>
          <a:noFill/>
        </p:spPr>
        <p:txBody>
          <a:bodyPr wrap="none" rtlCol="0">
            <a:spAutoFit/>
          </a:bodyPr>
          <a:lstStyle/>
          <a:p>
            <a:endParaRPr lang="en-US" dirty="0"/>
          </a:p>
        </p:txBody>
      </p:sp>
      <p:pic>
        <p:nvPicPr>
          <p:cNvPr id="6" name="Picture 4"/>
          <p:cNvPicPr>
            <a:picLocks noChangeAspect="1" noChangeArrowheads="1"/>
          </p:cNvPicPr>
          <p:nvPr/>
        </p:nvPicPr>
        <p:blipFill>
          <a:blip r:embed="rId3" cstate="print"/>
          <a:srcRect/>
          <a:stretch>
            <a:fillRect/>
          </a:stretch>
        </p:blipFill>
        <p:spPr bwMode="auto">
          <a:xfrm>
            <a:off x="3981220" y="2302978"/>
            <a:ext cx="4396154" cy="2337261"/>
          </a:xfrm>
          <a:prstGeom prst="rect">
            <a:avLst/>
          </a:prstGeom>
          <a:noFill/>
          <a:ln w="9525">
            <a:noFill/>
            <a:miter lim="800000"/>
            <a:headEnd/>
            <a:tailEnd/>
          </a:ln>
        </p:spPr>
      </p:pic>
    </p:spTree>
    <p:extLst>
      <p:ext uri="{BB962C8B-B14F-4D97-AF65-F5344CB8AC3E}">
        <p14:creationId xmlns:p14="http://schemas.microsoft.com/office/powerpoint/2010/main" val="397201435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 &amp; PURPOSE </a:t>
            </a:r>
          </a:p>
        </p:txBody>
      </p:sp>
      <p:sp>
        <p:nvSpPr>
          <p:cNvPr id="3" name="Content Placeholder 2"/>
          <p:cNvSpPr>
            <a:spLocks noGrp="1"/>
          </p:cNvSpPr>
          <p:nvPr>
            <p:ph idx="1"/>
          </p:nvPr>
        </p:nvSpPr>
        <p:spPr/>
        <p:txBody>
          <a:bodyPr/>
          <a:lstStyle/>
          <a:p>
            <a:pPr marL="0" indent="0">
              <a:buNone/>
            </a:pPr>
            <a:r>
              <a:rPr lang="en-ZA" sz="1800" dirty="0"/>
              <a:t>This guide is for support for teachers, namely </a:t>
            </a:r>
            <a:r>
              <a:rPr lang="en-ZA" sz="1800" b="1" dirty="0"/>
              <a:t>"How To" Guide</a:t>
            </a:r>
            <a:r>
              <a:rPr lang="en-ZA" sz="1800" dirty="0"/>
              <a:t>, is intended to provide clear guidance on: </a:t>
            </a:r>
          </a:p>
          <a:p>
            <a:pPr lvl="0"/>
            <a:r>
              <a:rPr lang="en-ZA" sz="1800" dirty="0"/>
              <a:t>How to help prevent  the transmission of COVID -19  within the school, classroom, and surrounding  communities</a:t>
            </a:r>
          </a:p>
          <a:p>
            <a:pPr lvl="0"/>
            <a:r>
              <a:rPr lang="en-ZA" sz="1800" dirty="0"/>
              <a:t>How to support affected learners?</a:t>
            </a:r>
          </a:p>
          <a:p>
            <a:pPr lvl="0"/>
            <a:r>
              <a:rPr lang="en-ZA" sz="1800" dirty="0"/>
              <a:t>How  to organise  your classroom to prevent transmission of COVID-19</a:t>
            </a:r>
          </a:p>
          <a:p>
            <a:pPr lvl="0"/>
            <a:r>
              <a:rPr lang="en-ZA" sz="1800" dirty="0"/>
              <a:t>How  to teach on COVID-19</a:t>
            </a:r>
          </a:p>
          <a:p>
            <a:pPr lvl="0"/>
            <a:r>
              <a:rPr lang="en-ZA" sz="1800" dirty="0"/>
              <a:t>What other alternative methods teachers can use for distance learning?</a:t>
            </a:r>
          </a:p>
          <a:p>
            <a:pPr lvl="0"/>
            <a:r>
              <a:rPr lang="en-ZA" sz="1800" dirty="0"/>
              <a:t>Where do I get support on COVID-19  for my learners?    </a:t>
            </a:r>
          </a:p>
          <a:p>
            <a:endParaRPr lang="en-ZA"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6</a:t>
            </a:fld>
            <a:endParaRPr lang="en-ZA" dirty="0">
              <a:solidFill>
                <a:srgbClr val="ED8428"/>
              </a:solidFill>
            </a:endParaRPr>
          </a:p>
        </p:txBody>
      </p:sp>
    </p:spTree>
    <p:extLst>
      <p:ext uri="{BB962C8B-B14F-4D97-AF65-F5344CB8AC3E}">
        <p14:creationId xmlns:p14="http://schemas.microsoft.com/office/powerpoint/2010/main" val="457169010"/>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5851" y="849352"/>
            <a:ext cx="11029615" cy="1497507"/>
          </a:xfrm>
        </p:spPr>
        <p:txBody>
          <a:bodyPr/>
          <a:lstStyle/>
          <a:p>
            <a:r>
              <a:rPr lang="en-ZA" b="1" dirty="0"/>
              <a:t>SESSION 1 </a:t>
            </a:r>
          </a:p>
        </p:txBody>
      </p:sp>
      <p:sp>
        <p:nvSpPr>
          <p:cNvPr id="8" name="Text Placeholder 7"/>
          <p:cNvSpPr>
            <a:spLocks noGrp="1"/>
          </p:cNvSpPr>
          <p:nvPr>
            <p:ph type="body" idx="1"/>
          </p:nvPr>
        </p:nvSpPr>
        <p:spPr>
          <a:xfrm>
            <a:off x="715852" y="3242007"/>
            <a:ext cx="11029615" cy="600556"/>
          </a:xfrm>
        </p:spPr>
        <p:txBody>
          <a:bodyPr>
            <a:normAutofit/>
          </a:bodyPr>
          <a:lstStyle/>
          <a:p>
            <a:r>
              <a:rPr lang="en-ZA" sz="1600" dirty="0">
                <a:solidFill>
                  <a:schemeClr val="tx1"/>
                </a:solidFill>
              </a:rPr>
              <a:t>WHAT IS THE ROLE OF THE SCHOOL  AND TEACHERS  FOR RESPONSE  AND PREVENTION OF TRANSMISSION OF COVID -19 </a:t>
            </a:r>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7</a:t>
            </a:fld>
            <a:endParaRPr lang="en-ZA" dirty="0">
              <a:solidFill>
                <a:srgbClr val="ED8428"/>
              </a:solidFill>
            </a:endParaRPr>
          </a:p>
        </p:txBody>
      </p:sp>
    </p:spTree>
    <p:extLst>
      <p:ext uri="{BB962C8B-B14F-4D97-AF65-F5344CB8AC3E}">
        <p14:creationId xmlns:p14="http://schemas.microsoft.com/office/powerpoint/2010/main" val="256052891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your role  as a teacher in responding  to covid19 </a:t>
            </a:r>
          </a:p>
        </p:txBody>
      </p:sp>
      <p:sp>
        <p:nvSpPr>
          <p:cNvPr id="3" name="Content Placeholder 2"/>
          <p:cNvSpPr>
            <a:spLocks noGrp="1"/>
          </p:cNvSpPr>
          <p:nvPr>
            <p:ph idx="1"/>
          </p:nvPr>
        </p:nvSpPr>
        <p:spPr/>
        <p:txBody>
          <a:bodyPr>
            <a:normAutofit/>
          </a:bodyPr>
          <a:lstStyle/>
          <a:p>
            <a:pPr marL="0" indent="0">
              <a:buNone/>
            </a:pPr>
            <a:r>
              <a:rPr lang="en-ZA" sz="2400" i="1" dirty="0"/>
              <a:t>It is time that we show more gratitude also for our teachers who dedicate their lives to helping the next generation realise their dreams and shape our future".  Author Unknown</a:t>
            </a:r>
            <a:endParaRPr lang="en-ZA" sz="2400" dirty="0"/>
          </a:p>
        </p:txBody>
      </p:sp>
      <p:sp>
        <p:nvSpPr>
          <p:cNvPr id="4" name="Date Placeholder 3"/>
          <p:cNvSpPr>
            <a:spLocks noGrp="1"/>
          </p:cNvSpPr>
          <p:nvPr>
            <p:ph type="dt" sz="half" idx="10"/>
          </p:nvPr>
        </p:nvSpPr>
        <p:spPr/>
        <p:txBody>
          <a:bodyPr/>
          <a:lstStyle/>
          <a:p>
            <a:r>
              <a:rPr lang="en-US">
                <a:solidFill>
                  <a:srgbClr val="ED8428"/>
                </a:solidFill>
              </a:rPr>
              <a:t>OVERVIEW OF MGSLG: ORIENTATION</a:t>
            </a:r>
            <a:endParaRPr lang="en-US" dirty="0">
              <a:solidFill>
                <a:srgbClr val="ED8428"/>
              </a:solidFill>
            </a:endParaRPr>
          </a:p>
        </p:txBody>
      </p:sp>
      <p:sp>
        <p:nvSpPr>
          <p:cNvPr id="5" name="Footer Placeholder 4"/>
          <p:cNvSpPr>
            <a:spLocks noGrp="1"/>
          </p:cNvSpPr>
          <p:nvPr>
            <p:ph type="ftr" sz="quarter" idx="11"/>
          </p:nvPr>
        </p:nvSpPr>
        <p:spPr/>
        <p:txBody>
          <a:bodyPr/>
          <a:lstStyle/>
          <a:p>
            <a:r>
              <a:rPr lang="en-US">
                <a:solidFill>
                  <a:srgbClr val="ED8428"/>
                </a:solidFill>
              </a:rPr>
              <a:t>Matthew Goniwe school of leadership and governance</a:t>
            </a:r>
            <a:endParaRPr lang="en-ZA" dirty="0">
              <a:solidFill>
                <a:srgbClr val="ED8428"/>
              </a:solidFill>
            </a:endParaRPr>
          </a:p>
        </p:txBody>
      </p:sp>
      <p:sp>
        <p:nvSpPr>
          <p:cNvPr id="6" name="Slide Number Placeholder 5"/>
          <p:cNvSpPr>
            <a:spLocks noGrp="1"/>
          </p:cNvSpPr>
          <p:nvPr>
            <p:ph type="sldNum" sz="quarter" idx="12"/>
          </p:nvPr>
        </p:nvSpPr>
        <p:spPr/>
        <p:txBody>
          <a:bodyPr/>
          <a:lstStyle/>
          <a:p>
            <a:r>
              <a:rPr lang="en-ZA">
                <a:solidFill>
                  <a:srgbClr val="ED8428"/>
                </a:solidFill>
              </a:rPr>
              <a:t>SLIDE </a:t>
            </a:r>
            <a:fld id="{40061942-4AC4-4885-8D1F-4715B68A9ABA}" type="slidenum">
              <a:rPr lang="en-ZA" smtClean="0">
                <a:solidFill>
                  <a:srgbClr val="ED8428"/>
                </a:solidFill>
              </a:rPr>
              <a:pPr/>
              <a:t>8</a:t>
            </a:fld>
            <a:endParaRPr lang="en-ZA" dirty="0">
              <a:solidFill>
                <a:srgbClr val="ED8428"/>
              </a:solidFill>
            </a:endParaRPr>
          </a:p>
        </p:txBody>
      </p:sp>
    </p:spTree>
    <p:extLst>
      <p:ext uri="{BB962C8B-B14F-4D97-AF65-F5344CB8AC3E}">
        <p14:creationId xmlns:p14="http://schemas.microsoft.com/office/powerpoint/2010/main" val="1993917569"/>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THE ROLE   OF  A SCHOOL  IS REPONDING TO COVID-19 </a:t>
            </a:r>
          </a:p>
        </p:txBody>
      </p:sp>
      <p:sp>
        <p:nvSpPr>
          <p:cNvPr id="10" name="Content Placeholder 9"/>
          <p:cNvSpPr>
            <a:spLocks noGrp="1"/>
          </p:cNvSpPr>
          <p:nvPr>
            <p:ph idx="1"/>
          </p:nvPr>
        </p:nvSpPr>
        <p:spPr>
          <a:xfrm>
            <a:off x="720009" y="1976254"/>
            <a:ext cx="11029615" cy="3678303"/>
          </a:xfrm>
        </p:spPr>
        <p:txBody>
          <a:bodyPr>
            <a:normAutofit fontScale="85000" lnSpcReduction="10000"/>
          </a:bodyPr>
          <a:lstStyle/>
          <a:p>
            <a:pPr marL="0" indent="0">
              <a:buNone/>
            </a:pPr>
            <a:r>
              <a:rPr lang="en-ZA" sz="2000" b="1" dirty="0"/>
              <a:t>SCHOOL ROLES</a:t>
            </a:r>
          </a:p>
          <a:p>
            <a:r>
              <a:rPr lang="en-ZA" sz="2000" dirty="0"/>
              <a:t>Schools as education institutions have an essential role in preventing the COVID-19 pandemic and ensuring that learners have a safe and healthy learning environment. Schools serve communities throughout the society.  All these people may have close contact in the school setting, often sharing space, equipment and supplies.  </a:t>
            </a:r>
          </a:p>
          <a:p>
            <a:pPr marL="0" indent="0">
              <a:buNone/>
            </a:pPr>
            <a:r>
              <a:rPr lang="en-ZA" sz="2000" b="1" dirty="0"/>
              <a:t>PROTOCOLS FOR SCHOOLS AS THEY RETURN TO RE-OPEN TO PREVENT COVID-19 TRANSMISSION </a:t>
            </a:r>
            <a:endParaRPr lang="en-ZA" sz="2000" dirty="0"/>
          </a:p>
          <a:p>
            <a:r>
              <a:rPr lang="en-ZA" sz="2000" dirty="0"/>
              <a:t>To prevent the spread of COVID-19 the department of Health and Public Service Administration has issued guidelines on how to manage COVID-19 cases.  When schools re-open specific protocols need to be followed at different steps: </a:t>
            </a:r>
          </a:p>
          <a:p>
            <a:pPr lvl="0"/>
            <a:r>
              <a:rPr lang="en-ZA" sz="2000" dirty="0"/>
              <a:t>When entering the school's yard</a:t>
            </a:r>
          </a:p>
          <a:p>
            <a:pPr lvl="0"/>
            <a:r>
              <a:rPr lang="en-ZA" sz="2000" dirty="0"/>
              <a:t>During the day: Promoting healthy habits and prevention strategies   </a:t>
            </a:r>
          </a:p>
          <a:p>
            <a:pPr lvl="0"/>
            <a:r>
              <a:rPr lang="en-ZA" sz="2000" dirty="0"/>
              <a:t>Reporting and support </a:t>
            </a:r>
          </a:p>
          <a:p>
            <a:endParaRPr lang="en-ZA" dirty="0"/>
          </a:p>
          <a:p>
            <a:endParaRPr lang="en-ZA" dirty="0"/>
          </a:p>
        </p:txBody>
      </p:sp>
      <p:sp>
        <p:nvSpPr>
          <p:cNvPr id="4" name="Date Placeholder 3"/>
          <p:cNvSpPr>
            <a:spLocks noGrp="1"/>
          </p:cNvSpPr>
          <p:nvPr>
            <p:ph type="dt" sz="half" idx="10"/>
          </p:nvPr>
        </p:nvSpPr>
        <p:spPr/>
        <p:txBody>
          <a:bodyPr/>
          <a:lstStyle/>
          <a:p>
            <a:r>
              <a:rPr lang="en-US">
                <a:solidFill>
                  <a:srgbClr val="465359">
                    <a:lumMod val="75000"/>
                    <a:lumOff val="25000"/>
                  </a:srgbClr>
                </a:solidFill>
              </a:rPr>
              <a:t>OVERVIEW OF MGSLG: ORIENTATION</a:t>
            </a:r>
            <a:endParaRPr lang="en-ZA" dirty="0">
              <a:solidFill>
                <a:srgbClr val="465359">
                  <a:lumMod val="75000"/>
                  <a:lumOff val="25000"/>
                </a:srgbClr>
              </a:solidFill>
            </a:endParaRPr>
          </a:p>
        </p:txBody>
      </p:sp>
      <p:sp>
        <p:nvSpPr>
          <p:cNvPr id="5" name="Footer Placeholder 4"/>
          <p:cNvSpPr>
            <a:spLocks noGrp="1"/>
          </p:cNvSpPr>
          <p:nvPr>
            <p:ph type="ftr" sz="quarter" idx="11"/>
          </p:nvPr>
        </p:nvSpPr>
        <p:spPr/>
        <p:txBody>
          <a:bodyPr/>
          <a:lstStyle/>
          <a:p>
            <a:r>
              <a:rPr lang="en-ZA">
                <a:solidFill>
                  <a:srgbClr val="465359">
                    <a:lumMod val="75000"/>
                    <a:lumOff val="25000"/>
                  </a:srgbClr>
                </a:solidFill>
              </a:rPr>
              <a:t>Matthew Goniwe school of leadership and governance</a:t>
            </a:r>
            <a:endParaRPr lang="en-ZA" dirty="0">
              <a:solidFill>
                <a:srgbClr val="465359">
                  <a:lumMod val="75000"/>
                  <a:lumOff val="25000"/>
                </a:srgbClr>
              </a:solidFill>
            </a:endParaRPr>
          </a:p>
        </p:txBody>
      </p:sp>
      <p:sp>
        <p:nvSpPr>
          <p:cNvPr id="6" name="Slide Number Placeholder 5"/>
          <p:cNvSpPr>
            <a:spLocks noGrp="1"/>
          </p:cNvSpPr>
          <p:nvPr>
            <p:ph type="sldNum" sz="quarter" idx="12"/>
          </p:nvPr>
        </p:nvSpPr>
        <p:spPr/>
        <p:txBody>
          <a:bodyPr/>
          <a:lstStyle/>
          <a:p>
            <a:r>
              <a:rPr lang="en-ZA">
                <a:solidFill>
                  <a:srgbClr val="465359">
                    <a:lumMod val="75000"/>
                    <a:lumOff val="25000"/>
                  </a:srgbClr>
                </a:solidFill>
              </a:rPr>
              <a:t>SLIDE </a:t>
            </a:r>
            <a:fld id="{40061942-4AC4-4885-8D1F-4715B68A9ABA}" type="slidenum">
              <a:rPr lang="en-ZA" smtClean="0">
                <a:solidFill>
                  <a:srgbClr val="465359">
                    <a:lumMod val="75000"/>
                    <a:lumOff val="25000"/>
                  </a:srgbClr>
                </a:solidFill>
              </a:rPr>
              <a:pPr/>
              <a:t>9</a:t>
            </a:fld>
            <a:endParaRPr lang="en-ZA" dirty="0">
              <a:solidFill>
                <a:srgbClr val="465359">
                  <a:lumMod val="75000"/>
                  <a:lumOff val="25000"/>
                </a:srgbClr>
              </a:solidFill>
            </a:endParaRPr>
          </a:p>
        </p:txBody>
      </p:sp>
    </p:spTree>
    <p:extLst>
      <p:ext uri="{BB962C8B-B14F-4D97-AF65-F5344CB8AC3E}">
        <p14:creationId xmlns:p14="http://schemas.microsoft.com/office/powerpoint/2010/main" val="695570870"/>
      </p:ext>
    </p:extLst>
  </p:cSld>
  <p:clrMapOvr>
    <a:masterClrMapping/>
  </p:clrMapOvr>
  <p:transition spd="slow">
    <p:pull/>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D8B9BF0B365C4AAFE727B2F35A8F0D" ma:contentTypeVersion="13" ma:contentTypeDescription="Create a new document." ma:contentTypeScope="" ma:versionID="720f5708e7556eeecb51b1282861763d">
  <xsd:schema xmlns:xsd="http://www.w3.org/2001/XMLSchema" xmlns:xs="http://www.w3.org/2001/XMLSchema" xmlns:p="http://schemas.microsoft.com/office/2006/metadata/properties" xmlns:ns2="a7bb0c64-b6aa-4f80-8406-ac066f33ff26" xmlns:ns3="85282a53-827d-4236-8de6-76a7d51d147d" targetNamespace="http://schemas.microsoft.com/office/2006/metadata/properties" ma:root="true" ma:fieldsID="6bef9b84e3d5f75239c196d24b366be5" ns2:_="" ns3:_="">
    <xsd:import namespace="a7bb0c64-b6aa-4f80-8406-ac066f33ff26"/>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b0c64-b6aa-4f80-8406-ac066f33ff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16BE37-21FA-4590-B490-264A8D3AB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b0c64-b6aa-4f80-8406-ac066f33ff26"/>
    <ds:schemaRef ds:uri="85282a53-827d-4236-8de6-76a7d51d1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79AF95-A91B-432D-BABE-2B12097B98F1}">
  <ds:schemaRefs>
    <ds:schemaRef ds:uri="http://schemas.microsoft.com/sharepoint/v3/contenttype/forms"/>
  </ds:schemaRefs>
</ds:datastoreItem>
</file>

<file path=customXml/itemProps3.xml><?xml version="1.0" encoding="utf-8"?>
<ds:datastoreItem xmlns:ds="http://schemas.openxmlformats.org/officeDocument/2006/customXml" ds:itemID="{11E4F1F9-5740-41E9-B45E-2856E7431338}">
  <ds:schemaRef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 ds:uri="85282a53-827d-4236-8de6-76a7d51d147d"/>
    <ds:schemaRef ds:uri="a7bb0c64-b6aa-4f80-8406-ac066f33ff2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8727</TotalTime>
  <Words>7816</Words>
  <Application>Microsoft Office PowerPoint</Application>
  <PresentationFormat>Widescreen</PresentationFormat>
  <Paragraphs>740</Paragraphs>
  <Slides>51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Gill Sans</vt:lpstr>
      <vt:lpstr>Gill Sans MT</vt:lpstr>
      <vt:lpstr>Roboto</vt:lpstr>
      <vt:lpstr>Symbol</vt:lpstr>
      <vt:lpstr>Wingdings 2</vt:lpstr>
      <vt:lpstr>Dividend</vt:lpstr>
      <vt:lpstr>PowerPoint Presentation</vt:lpstr>
      <vt:lpstr> Welcome &amp; Background</vt:lpstr>
      <vt:lpstr>OVERVIEW </vt:lpstr>
      <vt:lpstr>Training agenda </vt:lpstr>
      <vt:lpstr>Learning outcomes </vt:lpstr>
      <vt:lpstr>Introduction &amp; PURPOSE </vt:lpstr>
      <vt:lpstr>SESSION 1 </vt:lpstr>
      <vt:lpstr>What is  your role  as a teacher in responding  to covid19 </vt:lpstr>
      <vt:lpstr>THE ROLE   OF  A SCHOOL  IS REPONDING TO COVID-19 </vt:lpstr>
      <vt:lpstr>What is  your role  as a teacher in responding  to covid19 </vt:lpstr>
      <vt:lpstr>WHAT IS  YOUR ROLE  AS A TEACHER IN RESPONDING TO COVID-19 </vt:lpstr>
      <vt:lpstr>Preparation and responding to Covid -19 when schools re-open </vt:lpstr>
      <vt:lpstr>How should the school prepare and respond to  Covid - 19 </vt:lpstr>
      <vt:lpstr>Preparation and responding to Covid -19 when schools re-open </vt:lpstr>
      <vt:lpstr>Preparation and responding to Covid -19 when schools re-open </vt:lpstr>
      <vt:lpstr>SESSION 2  </vt:lpstr>
      <vt:lpstr>LET US UNDERSTAND ABOUT COVID-19  </vt:lpstr>
      <vt:lpstr>WHAT ARE THE COMMON SYMPTOMS OF COVID -19 </vt:lpstr>
      <vt:lpstr>PowerPoint Presentation</vt:lpstr>
      <vt:lpstr>Prevention : hand hygiene </vt:lpstr>
      <vt:lpstr>PowerPoint Presentation</vt:lpstr>
      <vt:lpstr>PowerPoint Presentation</vt:lpstr>
      <vt:lpstr>PowerPoint Presentation</vt:lpstr>
      <vt:lpstr>SESSION 3  </vt:lpstr>
      <vt:lpstr>COMMON RUMOURS AND MISINFORMATION ABOUT COVID-19 TO WATCH FOR </vt:lpstr>
      <vt:lpstr>Tips   for dealing with rumours </vt:lpstr>
      <vt:lpstr>SESSION 4 </vt:lpstr>
      <vt:lpstr>Teaching young learners </vt:lpstr>
      <vt:lpstr>FOR PRIMARY SCHOOL LEARNERS &amp; FOR SECONDARY SCHOOL LEARNERS &amp; CHILDREN WITH SPECIAL EDUCATIONAL NEEDS  </vt:lpstr>
      <vt:lpstr>FOR PRIMARY SCHOOL LEARNERS &amp; FOR SECONDARY SCHOOL LEARNERS &amp; CHILDREN WITH SPECIAL EDUCATIONAL NEEDS</vt:lpstr>
      <vt:lpstr>ACTIVITY 1.3</vt:lpstr>
      <vt:lpstr>TEACHING ABOUT COVID-19</vt:lpstr>
      <vt:lpstr>Practical Ideas for the classroom </vt:lpstr>
      <vt:lpstr>Summary of preferred correct terms  and errors  to avoid! </vt:lpstr>
      <vt:lpstr>Practical ideas that teachers could use  for teaching on covid-19 </vt:lpstr>
      <vt:lpstr>Some testing questions on covid-19 </vt:lpstr>
      <vt:lpstr>Some testing questions on covid-19 </vt:lpstr>
      <vt:lpstr>Some testing questions on covid-19 </vt:lpstr>
      <vt:lpstr>SESSION 5 </vt:lpstr>
      <vt:lpstr>PowerPoint Presentation</vt:lpstr>
      <vt:lpstr>WHAT IS COVID-19 social STIGMA? </vt:lpstr>
      <vt:lpstr>Why there is a social stigma  for covdi-19 </vt:lpstr>
      <vt:lpstr>What is the impact of stigma ? </vt:lpstr>
      <vt:lpstr>    What teachers can do  to address social stigma </vt:lpstr>
      <vt:lpstr>    What teachers can do  to address social stigma </vt:lpstr>
      <vt:lpstr>SESSION 6 </vt:lpstr>
      <vt:lpstr>HOW TO HANDLE STRESS DURING COVID-19 FOR TEACHERS AND OTHER EDUCATION STAFF  </vt:lpstr>
      <vt:lpstr>Where you get support  for covid-19</vt:lpstr>
      <vt:lpstr>PSYCHOSOCIAL support </vt:lpstr>
      <vt:lpstr>PSYCHOSOCIAL support </vt:lpstr>
      <vt:lpstr>Conclusion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Matime Papane</dc:creator>
  <cp:lastModifiedBy>Andrew</cp:lastModifiedBy>
  <cp:revision>138</cp:revision>
  <cp:lastPrinted>2020-06-09T09:04:46Z</cp:lastPrinted>
  <dcterms:created xsi:type="dcterms:W3CDTF">2020-04-19T11:02:35Z</dcterms:created>
  <dcterms:modified xsi:type="dcterms:W3CDTF">2020-07-08T15:29:38Z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0x01010027D8B9BF0B365C4AAFE727B2F35A8F0D</vt:lpwstr>
  </property>
</Properties>
</file>