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4"/>
  </p:sldMasterIdLst>
  <p:notesMasterIdLst>
    <p:notesMasterId r:id="rId37"/>
  </p:notesMasterIdLst>
  <p:handoutMasterIdLst>
    <p:handoutMasterId r:id="rId38"/>
  </p:handoutMasterIdLst>
  <p:sldIdLst>
    <p:sldId id="256" r:id="rId5"/>
    <p:sldId id="283" r:id="rId6"/>
    <p:sldId id="375" r:id="rId7"/>
    <p:sldId id="554" r:id="rId8"/>
    <p:sldId id="565" r:id="rId9"/>
    <p:sldId id="566" r:id="rId10"/>
    <p:sldId id="567" r:id="rId11"/>
    <p:sldId id="556" r:id="rId12"/>
    <p:sldId id="557" r:id="rId13"/>
    <p:sldId id="540" r:id="rId14"/>
    <p:sldId id="576" r:id="rId15"/>
    <p:sldId id="558" r:id="rId16"/>
    <p:sldId id="541" r:id="rId17"/>
    <p:sldId id="577" r:id="rId18"/>
    <p:sldId id="578" r:id="rId19"/>
    <p:sldId id="579" r:id="rId20"/>
    <p:sldId id="580" r:id="rId21"/>
    <p:sldId id="582" r:id="rId22"/>
    <p:sldId id="583" r:id="rId23"/>
    <p:sldId id="584" r:id="rId24"/>
    <p:sldId id="585" r:id="rId25"/>
    <p:sldId id="586" r:id="rId26"/>
    <p:sldId id="587" r:id="rId27"/>
    <p:sldId id="588" r:id="rId28"/>
    <p:sldId id="559" r:id="rId29"/>
    <p:sldId id="581" r:id="rId30"/>
    <p:sldId id="589" r:id="rId31"/>
    <p:sldId id="590" r:id="rId32"/>
    <p:sldId id="591" r:id="rId33"/>
    <p:sldId id="592" r:id="rId34"/>
    <p:sldId id="594" r:id="rId35"/>
    <p:sldId id="595" r:id="rId36"/>
  </p:sldIdLst>
  <p:sldSz cx="9144000" cy="6858000" type="screen4x3"/>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latshwayo, Majaha" initials="H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0A6016-F6CC-44AE-A9D4-11B2ECCBAA68}" v="2" dt="2020-07-08T15:43:12.5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55" autoAdjust="0"/>
    <p:restoredTop sz="94660"/>
  </p:normalViewPr>
  <p:slideViewPr>
    <p:cSldViewPr>
      <p:cViewPr varScale="1">
        <p:scale>
          <a:sx n="164" d="100"/>
          <a:sy n="164" d="100"/>
        </p:scale>
        <p:origin x="1596" y="104"/>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958" cy="494266"/>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51098" y="0"/>
            <a:ext cx="2944958" cy="494266"/>
          </a:xfrm>
          <a:prstGeom prst="rect">
            <a:avLst/>
          </a:prstGeom>
        </p:spPr>
        <p:txBody>
          <a:bodyPr vert="horz" lIns="91440" tIns="45720" rIns="91440" bIns="45720" rtlCol="0"/>
          <a:lstStyle>
            <a:lvl1pPr algn="r">
              <a:defRPr sz="1200"/>
            </a:lvl1pPr>
          </a:lstStyle>
          <a:p>
            <a:fld id="{D86BDE85-CD1A-473C-B8B0-01674055019D}" type="datetimeFigureOut">
              <a:rPr lang="en-ZA" smtClean="0"/>
              <a:t>2020/07/08</a:t>
            </a:fld>
            <a:endParaRPr lang="en-ZA"/>
          </a:p>
        </p:txBody>
      </p:sp>
      <p:sp>
        <p:nvSpPr>
          <p:cNvPr id="4" name="Footer Placeholder 3"/>
          <p:cNvSpPr>
            <a:spLocks noGrp="1"/>
          </p:cNvSpPr>
          <p:nvPr>
            <p:ph type="ftr" sz="quarter" idx="2"/>
          </p:nvPr>
        </p:nvSpPr>
        <p:spPr>
          <a:xfrm>
            <a:off x="0" y="9379984"/>
            <a:ext cx="2944958" cy="494266"/>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51098" y="9379984"/>
            <a:ext cx="2944958" cy="494266"/>
          </a:xfrm>
          <a:prstGeom prst="rect">
            <a:avLst/>
          </a:prstGeom>
        </p:spPr>
        <p:txBody>
          <a:bodyPr vert="horz" lIns="91440" tIns="45720" rIns="91440" bIns="45720" rtlCol="0" anchor="b"/>
          <a:lstStyle>
            <a:lvl1pPr algn="r">
              <a:defRPr sz="1200"/>
            </a:lvl1pPr>
          </a:lstStyle>
          <a:p>
            <a:fld id="{1A26787C-A633-4C28-AB09-72D6BBD1ECB5}" type="slidenum">
              <a:rPr lang="en-ZA" smtClean="0"/>
              <a:t>‹#›</a:t>
            </a:fld>
            <a:endParaRPr lang="en-ZA"/>
          </a:p>
        </p:txBody>
      </p:sp>
    </p:spTree>
    <p:extLst>
      <p:ext uri="{BB962C8B-B14F-4D97-AF65-F5344CB8AC3E}">
        <p14:creationId xmlns:p14="http://schemas.microsoft.com/office/powerpoint/2010/main" val="945472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958" cy="49426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1098" y="0"/>
            <a:ext cx="2944958" cy="494266"/>
          </a:xfrm>
          <a:prstGeom prst="rect">
            <a:avLst/>
          </a:prstGeom>
        </p:spPr>
        <p:txBody>
          <a:bodyPr vert="horz" lIns="91440" tIns="45720" rIns="91440" bIns="45720" rtlCol="0"/>
          <a:lstStyle>
            <a:lvl1pPr algn="r">
              <a:defRPr sz="1200"/>
            </a:lvl1pPr>
          </a:lstStyle>
          <a:p>
            <a:fld id="{49C2ADE9-9000-4846-8BED-2F688988C0CC}" type="datetimeFigureOut">
              <a:rPr lang="en-US" smtClean="0"/>
              <a:t>7/8/2020</a:t>
            </a:fld>
            <a:endParaRPr lang="en-US"/>
          </a:p>
        </p:txBody>
      </p:sp>
      <p:sp>
        <p:nvSpPr>
          <p:cNvPr id="4" name="Slide Image Placeholder 3"/>
          <p:cNvSpPr>
            <a:spLocks noGrp="1" noRot="1" noChangeAspect="1"/>
          </p:cNvSpPr>
          <p:nvPr>
            <p:ph type="sldImg" idx="2"/>
          </p:nvPr>
        </p:nvSpPr>
        <p:spPr>
          <a:xfrm>
            <a:off x="1177925" y="1235075"/>
            <a:ext cx="4441825" cy="33321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606" y="4751579"/>
            <a:ext cx="5438464" cy="388779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9984"/>
            <a:ext cx="2944958" cy="49426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1098" y="9379984"/>
            <a:ext cx="2944958" cy="494266"/>
          </a:xfrm>
          <a:prstGeom prst="rect">
            <a:avLst/>
          </a:prstGeom>
        </p:spPr>
        <p:txBody>
          <a:bodyPr vert="horz" lIns="91440" tIns="45720" rIns="91440" bIns="45720" rtlCol="0" anchor="b"/>
          <a:lstStyle>
            <a:lvl1pPr algn="r">
              <a:defRPr sz="1200"/>
            </a:lvl1pPr>
          </a:lstStyle>
          <a:p>
            <a:fld id="{7BD79658-BA52-42F6-8070-16CD0C2C9B2F}" type="slidenum">
              <a:rPr lang="en-US" smtClean="0"/>
              <a:t>‹#›</a:t>
            </a:fld>
            <a:endParaRPr lang="en-US"/>
          </a:p>
        </p:txBody>
      </p:sp>
    </p:spTree>
    <p:extLst>
      <p:ext uri="{BB962C8B-B14F-4D97-AF65-F5344CB8AC3E}">
        <p14:creationId xmlns:p14="http://schemas.microsoft.com/office/powerpoint/2010/main" val="606350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ZA"/>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96DFF08F-DC6B-4601-B491-B0F83F6DD2DA}" type="datetimeFigureOut">
              <a:rPr lang="en-US" smtClean="0"/>
              <a:pPr/>
              <a:t>7/8/2020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76376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A5E91D56-F3D6-4C57-902C-021CF4EA8EF7}" type="datetimeFigureOut">
              <a:rPr lang="en-ZA" smtClean="0"/>
              <a:t>2020/07/08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2C0AE55-7E06-4976-960B-3D98813CB3CF}" type="slidenum">
              <a:rPr lang="en-ZA" smtClean="0"/>
              <a:t>‹#›</a:t>
            </a:fld>
            <a:endParaRPr lang="en-ZA"/>
          </a:p>
        </p:txBody>
      </p:sp>
    </p:spTree>
    <p:extLst>
      <p:ext uri="{BB962C8B-B14F-4D97-AF65-F5344CB8AC3E}">
        <p14:creationId xmlns:p14="http://schemas.microsoft.com/office/powerpoint/2010/main" val="4035799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A5E91D56-F3D6-4C57-902C-021CF4EA8EF7}" type="datetimeFigureOut">
              <a:rPr lang="en-ZA" smtClean="0"/>
              <a:t>2020/07/08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2C0AE55-7E06-4976-960B-3D98813CB3CF}" type="slidenum">
              <a:rPr lang="en-ZA" smtClean="0"/>
              <a:t>‹#›</a:t>
            </a:fld>
            <a:endParaRPr lang="en-ZA"/>
          </a:p>
        </p:txBody>
      </p:sp>
    </p:spTree>
    <p:extLst>
      <p:ext uri="{BB962C8B-B14F-4D97-AF65-F5344CB8AC3E}">
        <p14:creationId xmlns:p14="http://schemas.microsoft.com/office/powerpoint/2010/main" val="3127182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7074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96DFF08F-DC6B-4601-B491-B0F83F6DD2DA}" type="datetimeFigureOut">
              <a:rPr lang="en-US" smtClean="0"/>
              <a:t>7/8/2020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6563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ZA"/>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E91D56-F3D6-4C57-902C-021CF4EA8EF7}" type="datetimeFigureOut">
              <a:rPr lang="en-ZA" smtClean="0"/>
              <a:t>2020/07/08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2C0AE55-7E06-4976-960B-3D98813CB3CF}" type="slidenum">
              <a:rPr lang="en-ZA" smtClean="0"/>
              <a:t>‹#›</a:t>
            </a:fld>
            <a:endParaRPr lang="en-ZA"/>
          </a:p>
        </p:txBody>
      </p:sp>
    </p:spTree>
    <p:extLst>
      <p:ext uri="{BB962C8B-B14F-4D97-AF65-F5344CB8AC3E}">
        <p14:creationId xmlns:p14="http://schemas.microsoft.com/office/powerpoint/2010/main" val="2789021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96DFF08F-DC6B-4601-B491-B0F83F6DD2DA}" type="datetimeFigureOut">
              <a:rPr lang="en-US" smtClean="0"/>
              <a:t>7/8/2020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92594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96DFF08F-DC6B-4601-B491-B0F83F6DD2DA}" type="datetimeFigureOut">
              <a:rPr lang="en-US" smtClean="0"/>
              <a:t>7/8/2020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04197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A5E91D56-F3D6-4C57-902C-021CF4EA8EF7}" type="datetimeFigureOut">
              <a:rPr lang="en-ZA" smtClean="0"/>
              <a:t>2020/07/08</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E2C0AE55-7E06-4976-960B-3D98813CB3CF}" type="slidenum">
              <a:rPr lang="en-ZA" smtClean="0"/>
              <a:t>‹#›</a:t>
            </a:fld>
            <a:endParaRPr lang="en-ZA"/>
          </a:p>
        </p:txBody>
      </p:sp>
    </p:spTree>
    <p:extLst>
      <p:ext uri="{BB962C8B-B14F-4D97-AF65-F5344CB8AC3E}">
        <p14:creationId xmlns:p14="http://schemas.microsoft.com/office/powerpoint/2010/main" val="1711343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E91D56-F3D6-4C57-902C-021CF4EA8EF7}" type="datetimeFigureOut">
              <a:rPr lang="en-ZA" smtClean="0"/>
              <a:t>2020/07/08</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E2C0AE55-7E06-4976-960B-3D98813CB3CF}" type="slidenum">
              <a:rPr lang="en-ZA" smtClean="0"/>
              <a:t>‹#›</a:t>
            </a:fld>
            <a:endParaRPr lang="en-ZA"/>
          </a:p>
        </p:txBody>
      </p:sp>
    </p:spTree>
    <p:extLst>
      <p:ext uri="{BB962C8B-B14F-4D97-AF65-F5344CB8AC3E}">
        <p14:creationId xmlns:p14="http://schemas.microsoft.com/office/powerpoint/2010/main" val="2154884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ZA"/>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5E91D56-F3D6-4C57-902C-021CF4EA8EF7}" type="datetimeFigureOut">
              <a:rPr lang="en-ZA" smtClean="0"/>
              <a:t>2020/07/08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E2C0AE55-7E06-4976-960B-3D98813CB3CF}" type="slidenum">
              <a:rPr lang="en-ZA" smtClean="0"/>
              <a:t>‹#›</a:t>
            </a:fld>
            <a:endParaRPr lang="en-ZA"/>
          </a:p>
        </p:txBody>
      </p:sp>
    </p:spTree>
    <p:extLst>
      <p:ext uri="{BB962C8B-B14F-4D97-AF65-F5344CB8AC3E}">
        <p14:creationId xmlns:p14="http://schemas.microsoft.com/office/powerpoint/2010/main" val="2619044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ZA"/>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ZA"/>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5E91D56-F3D6-4C57-902C-021CF4EA8EF7}" type="datetimeFigureOut">
              <a:rPr lang="en-ZA" smtClean="0"/>
              <a:t>2020/07/08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E2C0AE55-7E06-4976-960B-3D98813CB3CF}" type="slidenum">
              <a:rPr lang="en-ZA" smtClean="0"/>
              <a:t>‹#›</a:t>
            </a:fld>
            <a:endParaRPr lang="en-ZA"/>
          </a:p>
        </p:txBody>
      </p:sp>
    </p:spTree>
    <p:extLst>
      <p:ext uri="{BB962C8B-B14F-4D97-AF65-F5344CB8AC3E}">
        <p14:creationId xmlns:p14="http://schemas.microsoft.com/office/powerpoint/2010/main" val="2235201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5E91D56-F3D6-4C57-902C-021CF4EA8EF7}" type="datetimeFigureOut">
              <a:rPr lang="en-ZA" smtClean="0"/>
              <a:t>2020/07/08</a:t>
            </a:fld>
            <a:endParaRPr lang="en-Z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2C0AE55-7E06-4976-960B-3D98813CB3CF}" type="slidenum">
              <a:rPr lang="en-ZA" smtClean="0"/>
              <a:t>‹#›</a:t>
            </a:fld>
            <a:endParaRPr lang="en-ZA"/>
          </a:p>
        </p:txBody>
      </p:sp>
    </p:spTree>
    <p:extLst>
      <p:ext uri="{BB962C8B-B14F-4D97-AF65-F5344CB8AC3E}">
        <p14:creationId xmlns:p14="http://schemas.microsoft.com/office/powerpoint/2010/main" val="3125808933"/>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651"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27584" y="1412776"/>
            <a:ext cx="7416824" cy="1800200"/>
          </a:xfrm>
        </p:spPr>
        <p:txBody>
          <a:bodyPr>
            <a:noAutofit/>
          </a:bodyPr>
          <a:lstStyle/>
          <a:p>
            <a:br>
              <a:rPr lang="en-ZA" sz="3600" b="1" dirty="0">
                <a:solidFill>
                  <a:schemeClr val="accent2">
                    <a:lumMod val="50000"/>
                  </a:schemeClr>
                </a:solidFill>
                <a:latin typeface="Century Gothic" panose="020B0502020202020204" pitchFamily="34" charset="0"/>
              </a:rPr>
            </a:br>
            <a:r>
              <a:rPr lang="en-ZA" sz="3600" b="1" dirty="0">
                <a:latin typeface="Century Gothic" panose="020B0502020202020204" pitchFamily="34" charset="0"/>
              </a:rPr>
              <a:t>TRAINING MANUAL FOR LEARNERS</a:t>
            </a:r>
            <a:br>
              <a:rPr lang="en-ZA" sz="3600" b="1" dirty="0">
                <a:latin typeface="Century Gothic" panose="020B0502020202020204" pitchFamily="34" charset="0"/>
              </a:rPr>
            </a:br>
            <a:endParaRPr lang="en-ZA" sz="3600" b="1" dirty="0">
              <a:latin typeface="Century Gothic" panose="020B0502020202020204" pitchFamily="34" charset="0"/>
            </a:endParaRPr>
          </a:p>
        </p:txBody>
      </p:sp>
      <p:sp>
        <p:nvSpPr>
          <p:cNvPr id="3" name="Subtitle 2"/>
          <p:cNvSpPr>
            <a:spLocks noGrp="1"/>
          </p:cNvSpPr>
          <p:nvPr>
            <p:ph type="subTitle" idx="1"/>
          </p:nvPr>
        </p:nvSpPr>
        <p:spPr>
          <a:xfrm>
            <a:off x="539552" y="3442693"/>
            <a:ext cx="7992888" cy="1282451"/>
          </a:xfrm>
        </p:spPr>
        <p:txBody>
          <a:bodyPr>
            <a:normAutofit/>
          </a:bodyPr>
          <a:lstStyle/>
          <a:p>
            <a:endParaRPr lang="en-ZA" sz="2800" b="1" dirty="0">
              <a:latin typeface="Century Gothic" panose="020B0502020202020204" pitchFamily="34" charset="0"/>
            </a:endParaRPr>
          </a:p>
          <a:p>
            <a:r>
              <a:rPr lang="en-ZA" sz="2800" b="1" dirty="0">
                <a:latin typeface="Century Gothic" panose="020B0502020202020204" pitchFamily="34" charset="0"/>
              </a:rPr>
              <a:t>MAY  2020</a:t>
            </a:r>
          </a:p>
        </p:txBody>
      </p:sp>
      <p:pic>
        <p:nvPicPr>
          <p:cNvPr id="4" name="Picture 3"/>
          <p:cNvPicPr>
            <a:picLocks noChangeAspect="1"/>
          </p:cNvPicPr>
          <p:nvPr/>
        </p:nvPicPr>
        <p:blipFill>
          <a:blip r:embed="rId3"/>
          <a:stretch>
            <a:fillRect/>
          </a:stretch>
        </p:blipFill>
        <p:spPr>
          <a:xfrm>
            <a:off x="35496" y="6192689"/>
            <a:ext cx="1584176" cy="548679"/>
          </a:xfrm>
          <a:prstGeom prst="rect">
            <a:avLst/>
          </a:prstGeom>
        </p:spPr>
      </p:pic>
      <p:sp>
        <p:nvSpPr>
          <p:cNvPr id="7" name="Rectangle 6"/>
          <p:cNvSpPr/>
          <p:nvPr/>
        </p:nvSpPr>
        <p:spPr>
          <a:xfrm>
            <a:off x="2414967" y="3244334"/>
            <a:ext cx="4314066" cy="369332"/>
          </a:xfrm>
          <a:prstGeom prst="rect">
            <a:avLst/>
          </a:prstGeom>
        </p:spPr>
        <p:txBody>
          <a:bodyPr wrap="none">
            <a:spAutoFit/>
          </a:bodyPr>
          <a:lstStyle/>
          <a:p>
            <a:r>
              <a:rPr lang="en-GB" dirty="0">
                <a:latin typeface="T3Font_0"/>
              </a:rPr>
              <a:t>A critical pandemic to manage at school</a:t>
            </a:r>
            <a:r>
              <a:rPr lang="en-GB" dirty="0">
                <a:latin typeface="T3Font_1"/>
              </a:rPr>
              <a:t>!</a:t>
            </a:r>
            <a:endParaRPr lang="en-ZA" dirty="0"/>
          </a:p>
        </p:txBody>
      </p:sp>
      <p:sp>
        <p:nvSpPr>
          <p:cNvPr id="8" name="Rectangle 7"/>
          <p:cNvSpPr/>
          <p:nvPr/>
        </p:nvSpPr>
        <p:spPr>
          <a:xfrm>
            <a:off x="-13752" y="103262"/>
            <a:ext cx="4275658" cy="369332"/>
          </a:xfrm>
          <a:prstGeom prst="rect">
            <a:avLst/>
          </a:prstGeom>
        </p:spPr>
        <p:txBody>
          <a:bodyPr wrap="none">
            <a:spAutoFit/>
          </a:bodyPr>
          <a:lstStyle/>
          <a:p>
            <a:r>
              <a:rPr lang="en-GB" dirty="0">
                <a:latin typeface="T3Font_0"/>
              </a:rPr>
              <a:t>A GDE AND MGSLG LEARNER GUIDE</a:t>
            </a:r>
            <a:endParaRPr lang="en-ZA" dirty="0"/>
          </a:p>
        </p:txBody>
      </p:sp>
    </p:spTree>
    <p:extLst>
      <p:ext uri="{BB962C8B-B14F-4D97-AF65-F5344CB8AC3E}">
        <p14:creationId xmlns:p14="http://schemas.microsoft.com/office/powerpoint/2010/main" val="4178644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rmAutofit/>
          </a:bodyPr>
          <a:lstStyle/>
          <a:p>
            <a:pPr algn="ctr"/>
            <a:r>
              <a:rPr lang="en-GB" sz="3600" b="1" u="sng" dirty="0">
                <a:solidFill>
                  <a:srgbClr val="0070C0"/>
                </a:solidFill>
                <a:latin typeface="Century Gothic" panose="020B0502020202020204" pitchFamily="34" charset="0"/>
                <a:cs typeface="Arial" panose="020B0604020202020204" pitchFamily="34" charset="0"/>
              </a:rPr>
              <a:t>What do I know about the virus?</a:t>
            </a:r>
            <a:endParaRPr lang="en-ZA" sz="3600" b="1" u="sng" dirty="0">
              <a:solidFill>
                <a:srgbClr val="0070C0"/>
              </a:solidFill>
              <a:latin typeface="Century Gothic" panose="020B0502020202020204" pitchFamily="34" charset="0"/>
              <a:cs typeface="Arial" panose="020B0604020202020204" pitchFamily="34" charset="0"/>
            </a:endParaRPr>
          </a:p>
        </p:txBody>
      </p:sp>
      <p:pic>
        <p:nvPicPr>
          <p:cNvPr id="5" name="Picture 4"/>
          <p:cNvPicPr>
            <a:picLocks noChangeAspect="1"/>
          </p:cNvPicPr>
          <p:nvPr/>
        </p:nvPicPr>
        <p:blipFill>
          <a:blip r:embed="rId2" cstate="print"/>
          <a:stretch>
            <a:fillRect/>
          </a:stretch>
        </p:blipFill>
        <p:spPr>
          <a:xfrm>
            <a:off x="0" y="6165304"/>
            <a:ext cx="1611397" cy="720080"/>
          </a:xfrm>
          <a:prstGeom prst="rect">
            <a:avLst/>
          </a:prstGeom>
        </p:spPr>
      </p:pic>
      <p:sp>
        <p:nvSpPr>
          <p:cNvPr id="3" name="Content Placeholder 2"/>
          <p:cNvSpPr>
            <a:spLocks noGrp="1"/>
          </p:cNvSpPr>
          <p:nvPr>
            <p:ph idx="1"/>
          </p:nvPr>
        </p:nvSpPr>
        <p:spPr/>
        <p:txBody>
          <a:bodyPr>
            <a:normAutofit fontScale="92500" lnSpcReduction="10000"/>
          </a:bodyPr>
          <a:lstStyle/>
          <a:p>
            <a:r>
              <a:rPr lang="en-GB" dirty="0"/>
              <a:t>On 31 December 2019, the World Health Organization (WHO) China country office reported a cluster of pneumonia cases in Wuhan City, Hubei Province of China. Severe acute respiratory syndrome associated with a novel coronavirus was confirmed. The virus has been named “SARS-CoV-2” and the disease caused “coronavirus disease 2019”, or COVID-19 </a:t>
            </a:r>
          </a:p>
          <a:p>
            <a:pPr marL="0" indent="0">
              <a:buNone/>
            </a:pPr>
            <a:r>
              <a:rPr lang="en-GB" dirty="0">
                <a:solidFill>
                  <a:srgbClr val="0070C0"/>
                </a:solidFill>
              </a:rPr>
              <a:t>• A virus is an illness, like flu or measles. </a:t>
            </a:r>
          </a:p>
          <a:p>
            <a:pPr marL="0" indent="0">
              <a:buNone/>
            </a:pPr>
            <a:r>
              <a:rPr lang="en-GB" dirty="0">
                <a:solidFill>
                  <a:srgbClr val="0070C0"/>
                </a:solidFill>
              </a:rPr>
              <a:t>• There is a new virus in the world, called the Corona Virus, or COVID-19. This stands for Corona Virus Disease of 2019. </a:t>
            </a:r>
          </a:p>
          <a:p>
            <a:pPr marL="0" indent="0">
              <a:buNone/>
            </a:pPr>
            <a:r>
              <a:rPr lang="en-GB" dirty="0">
                <a:solidFill>
                  <a:srgbClr val="0070C0"/>
                </a:solidFill>
              </a:rPr>
              <a:t>The virus spreads between people who are in close contact with one another, like when an infected person coughs or sneezes. It can also be spread when you touch a contaminated surface or object. For instance, if someone has sneezed on a table, then you touch the table  you can transmit the virus to yourself through touching your mouth, nose or eyes.</a:t>
            </a:r>
          </a:p>
          <a:p>
            <a:pPr marL="0" indent="0">
              <a:buNone/>
            </a:pPr>
            <a:r>
              <a:rPr lang="en-GB" dirty="0">
                <a:solidFill>
                  <a:srgbClr val="0070C0"/>
                </a:solidFill>
              </a:rPr>
              <a:t>• This virus affects people in different ways:</a:t>
            </a:r>
          </a:p>
          <a:p>
            <a:pPr marL="0" indent="0">
              <a:buNone/>
            </a:pPr>
            <a:r>
              <a:rPr lang="en-GB" dirty="0">
                <a:solidFill>
                  <a:srgbClr val="0070C0"/>
                </a:solidFill>
              </a:rPr>
              <a:t>• Some people have the virus, but they don’t feel sick at all. We say they are asymptomatic (meaning producing or showing no symptoms).</a:t>
            </a:r>
          </a:p>
          <a:p>
            <a:endParaRPr lang="en-ZA" dirty="0"/>
          </a:p>
        </p:txBody>
      </p:sp>
    </p:spTree>
    <p:extLst>
      <p:ext uri="{BB962C8B-B14F-4D97-AF65-F5344CB8AC3E}">
        <p14:creationId xmlns:p14="http://schemas.microsoft.com/office/powerpoint/2010/main" val="2306389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u="sng" dirty="0">
                <a:solidFill>
                  <a:prstClr val="black"/>
                </a:solidFill>
                <a:latin typeface="Century Gothic" panose="020B0502020202020204" pitchFamily="34" charset="0"/>
                <a:cs typeface="Arial" panose="020B0604020202020204" pitchFamily="34" charset="0"/>
              </a:rPr>
              <a:t>What do I know about the virus?...</a:t>
            </a:r>
            <a:endParaRPr lang="en-ZA" dirty="0"/>
          </a:p>
        </p:txBody>
      </p:sp>
      <p:sp>
        <p:nvSpPr>
          <p:cNvPr id="3" name="Content Placeholder 2"/>
          <p:cNvSpPr>
            <a:spLocks noGrp="1"/>
          </p:cNvSpPr>
          <p:nvPr>
            <p:ph idx="1"/>
          </p:nvPr>
        </p:nvSpPr>
        <p:spPr>
          <a:xfrm>
            <a:off x="467544" y="1556792"/>
            <a:ext cx="8208912" cy="4896544"/>
          </a:xfrm>
        </p:spPr>
        <p:txBody>
          <a:bodyPr>
            <a:normAutofit fontScale="85000" lnSpcReduction="20000"/>
          </a:bodyPr>
          <a:lstStyle/>
          <a:p>
            <a:r>
              <a:rPr lang="en-GB" dirty="0">
                <a:solidFill>
                  <a:srgbClr val="0070C0"/>
                </a:solidFill>
              </a:rPr>
              <a:t>Most people feel sick for a week or two. They usually have a temperature, aches, and pains in their body, and may have a cough. Then, they recover and are completely fine.</a:t>
            </a:r>
          </a:p>
          <a:p>
            <a:r>
              <a:rPr lang="en-GB" dirty="0">
                <a:solidFill>
                  <a:srgbClr val="0070C0"/>
                </a:solidFill>
              </a:rPr>
              <a:t>• A small percentage of people become very ill and may need to go to the hospital for a while.</a:t>
            </a:r>
          </a:p>
          <a:p>
            <a:r>
              <a:rPr lang="en-GB" dirty="0"/>
              <a:t>• Research suggests that people younger than 18 (Is it 18 or 9 years?) are less likely to have symptoms and less likely to get very sick. If they do get sick, they usually recover well.</a:t>
            </a:r>
          </a:p>
          <a:p>
            <a:r>
              <a:rPr lang="en-GB" dirty="0"/>
              <a:t>Because this is a new virus, doctors and scientists need some time to learn about it, so that they can develop a vaccination and better treatments.</a:t>
            </a:r>
          </a:p>
          <a:p>
            <a:r>
              <a:rPr lang="en-GB" dirty="0"/>
              <a:t>• To give the doctors and scientists time to learn about the virus, we all need to stay home for a while, wash our hands for 20 seconds regularly and follow all the </a:t>
            </a:r>
            <a:r>
              <a:rPr lang="en-GB" dirty="0" err="1"/>
              <a:t>Covid</a:t>
            </a:r>
            <a:r>
              <a:rPr lang="en-GB" dirty="0"/>
              <a:t> -19 restrictions).</a:t>
            </a:r>
          </a:p>
          <a:p>
            <a:r>
              <a:rPr lang="en-GB" dirty="0"/>
              <a:t>• This lockdown period also gives our government time to prepare our public health system – to train hospital staff and put proper systems in place, to buy enough equipment for all hospitals, and to hire as many hospital staff as possible.</a:t>
            </a:r>
          </a:p>
          <a:p>
            <a:r>
              <a:rPr lang="en-GB" dirty="0"/>
              <a:t>• </a:t>
            </a:r>
            <a:r>
              <a:rPr lang="en-GB" dirty="0">
                <a:solidFill>
                  <a:srgbClr val="0070C0"/>
                </a:solidFill>
              </a:rPr>
              <a:t>Once the spread of the virus is under control, and our hospitals are ready to care for many sick people, the lockdown may slowly be lifted.</a:t>
            </a:r>
          </a:p>
          <a:p>
            <a:r>
              <a:rPr lang="en-GB" dirty="0">
                <a:solidFill>
                  <a:srgbClr val="0070C0"/>
                </a:solidFill>
              </a:rPr>
              <a:t>• Learners will start going back to school in a staggered manner – not all at once.</a:t>
            </a:r>
          </a:p>
          <a:p>
            <a:endParaRPr lang="en-ZA" dirty="0"/>
          </a:p>
        </p:txBody>
      </p:sp>
    </p:spTree>
    <p:extLst>
      <p:ext uri="{BB962C8B-B14F-4D97-AF65-F5344CB8AC3E}">
        <p14:creationId xmlns:p14="http://schemas.microsoft.com/office/powerpoint/2010/main" val="3922742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b="1" u="sng" dirty="0">
                <a:latin typeface="Century Gothic" panose="020B0502020202020204" pitchFamily="34" charset="0"/>
                <a:cs typeface="Arial" panose="020B0604020202020204" pitchFamily="34" charset="0"/>
              </a:rPr>
              <a:t>ACTIVITY 2 QUIZ</a:t>
            </a:r>
            <a:endParaRPr lang="en-ZA" sz="3600" b="1" u="sng" dirty="0">
              <a:latin typeface="Century Gothic" panose="020B0502020202020204" pitchFamily="34" charset="0"/>
              <a:cs typeface="Arial" panose="020B0604020202020204" pitchFamily="34" charset="0"/>
            </a:endParaRPr>
          </a:p>
        </p:txBody>
      </p:sp>
      <p:pic>
        <p:nvPicPr>
          <p:cNvPr id="5" name="Picture 4"/>
          <p:cNvPicPr>
            <a:picLocks noChangeAspect="1"/>
          </p:cNvPicPr>
          <p:nvPr/>
        </p:nvPicPr>
        <p:blipFill>
          <a:blip r:embed="rId2" cstate="print"/>
          <a:stretch>
            <a:fillRect/>
          </a:stretch>
        </p:blipFill>
        <p:spPr>
          <a:xfrm>
            <a:off x="0" y="6165304"/>
            <a:ext cx="1611397" cy="720080"/>
          </a:xfrm>
          <a:prstGeom prst="rect">
            <a:avLst/>
          </a:prstGeom>
        </p:spPr>
      </p:pic>
      <p:sp>
        <p:nvSpPr>
          <p:cNvPr id="3" name="Content Placeholder 2"/>
          <p:cNvSpPr>
            <a:spLocks noGrp="1"/>
          </p:cNvSpPr>
          <p:nvPr>
            <p:ph idx="1"/>
          </p:nvPr>
        </p:nvSpPr>
        <p:spPr/>
        <p:txBody>
          <a:bodyPr/>
          <a:lstStyle/>
          <a:p>
            <a:pPr marL="0" indent="0">
              <a:buNone/>
            </a:pPr>
            <a:r>
              <a:rPr lang="en-GB" dirty="0"/>
              <a:t>  </a:t>
            </a:r>
          </a:p>
          <a:p>
            <a:endParaRPr lang="en-GB" dirty="0"/>
          </a:p>
          <a:p>
            <a:r>
              <a:rPr lang="en-GB" dirty="0"/>
              <a:t>How much do you know about the virus? </a:t>
            </a:r>
          </a:p>
          <a:p>
            <a:endParaRPr lang="en-GB" dirty="0"/>
          </a:p>
          <a:p>
            <a:r>
              <a:rPr lang="en-GB" dirty="0"/>
              <a:t>Tick off the correct suitable answer/s. Make a x or a √ in the blocks</a:t>
            </a:r>
          </a:p>
          <a:p>
            <a:endParaRPr lang="en-GB" dirty="0"/>
          </a:p>
          <a:p>
            <a:r>
              <a:rPr lang="en-GB" dirty="0"/>
              <a:t>Quiz adapted from World Health Organization (WHO) </a:t>
            </a:r>
          </a:p>
          <a:p>
            <a:pPr marL="0" indent="0">
              <a:buNone/>
            </a:pPr>
            <a:endParaRPr lang="en-GB" dirty="0"/>
          </a:p>
          <a:p>
            <a:r>
              <a:rPr lang="en-GB" dirty="0"/>
              <a:t>Complete the quiz and score yourself a mark out of 10</a:t>
            </a:r>
            <a:endParaRPr lang="en-ZA" dirty="0"/>
          </a:p>
        </p:txBody>
      </p:sp>
      <p:pic>
        <p:nvPicPr>
          <p:cNvPr id="6" name="Picture 5"/>
          <p:cNvPicPr>
            <a:picLocks noChangeAspect="1"/>
          </p:cNvPicPr>
          <p:nvPr/>
        </p:nvPicPr>
        <p:blipFill>
          <a:blip r:embed="rId3"/>
          <a:stretch>
            <a:fillRect/>
          </a:stretch>
        </p:blipFill>
        <p:spPr>
          <a:xfrm>
            <a:off x="908411" y="764704"/>
            <a:ext cx="702986" cy="619738"/>
          </a:xfrm>
          <a:prstGeom prst="rect">
            <a:avLst/>
          </a:prstGeom>
        </p:spPr>
      </p:pic>
      <p:pic>
        <p:nvPicPr>
          <p:cNvPr id="7" name="Picture 6"/>
          <p:cNvPicPr>
            <a:picLocks noChangeAspect="1"/>
          </p:cNvPicPr>
          <p:nvPr/>
        </p:nvPicPr>
        <p:blipFill>
          <a:blip r:embed="rId4"/>
          <a:stretch>
            <a:fillRect/>
          </a:stretch>
        </p:blipFill>
        <p:spPr>
          <a:xfrm>
            <a:off x="6588224" y="5301208"/>
            <a:ext cx="2448271" cy="1437211"/>
          </a:xfrm>
          <a:prstGeom prst="rect">
            <a:avLst/>
          </a:prstGeom>
        </p:spPr>
      </p:pic>
    </p:spTree>
    <p:extLst>
      <p:ext uri="{BB962C8B-B14F-4D97-AF65-F5344CB8AC3E}">
        <p14:creationId xmlns:p14="http://schemas.microsoft.com/office/powerpoint/2010/main" val="2115431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b="1" u="sng" dirty="0">
                <a:solidFill>
                  <a:srgbClr val="0070C0"/>
                </a:solidFill>
                <a:latin typeface="Century Gothic" panose="020B0502020202020204" pitchFamily="34" charset="0"/>
                <a:cs typeface="Arial" panose="020B0604020202020204" pitchFamily="34" charset="0"/>
              </a:rPr>
              <a:t>How to stay safe and healthy inside and outside of the class</a:t>
            </a:r>
            <a:endParaRPr lang="en-ZA" sz="3600" b="1" u="sng" dirty="0">
              <a:solidFill>
                <a:srgbClr val="0070C0"/>
              </a:solidFill>
              <a:latin typeface="Century Gothic" panose="020B0502020202020204" pitchFamily="34" charset="0"/>
              <a:cs typeface="Arial" panose="020B0604020202020204" pitchFamily="34" charset="0"/>
            </a:endParaRPr>
          </a:p>
        </p:txBody>
      </p:sp>
      <p:pic>
        <p:nvPicPr>
          <p:cNvPr id="5" name="Content Placeholder 4"/>
          <p:cNvPicPr>
            <a:picLocks noGrp="1" noChangeAspect="1"/>
          </p:cNvPicPr>
          <p:nvPr>
            <p:ph idx="1"/>
          </p:nvPr>
        </p:nvPicPr>
        <p:blipFill>
          <a:blip r:embed="rId2"/>
          <a:stretch>
            <a:fillRect/>
          </a:stretch>
        </p:blipFill>
        <p:spPr>
          <a:xfrm>
            <a:off x="683568" y="1899412"/>
            <a:ext cx="2916324" cy="1944216"/>
          </a:xfrm>
          <a:prstGeom prst="rect">
            <a:avLst/>
          </a:prstGeom>
        </p:spPr>
      </p:pic>
      <p:pic>
        <p:nvPicPr>
          <p:cNvPr id="4" name="Picture 3"/>
          <p:cNvPicPr>
            <a:picLocks noChangeAspect="1"/>
          </p:cNvPicPr>
          <p:nvPr/>
        </p:nvPicPr>
        <p:blipFill>
          <a:blip r:embed="rId3" cstate="print"/>
          <a:stretch>
            <a:fillRect/>
          </a:stretch>
        </p:blipFill>
        <p:spPr>
          <a:xfrm>
            <a:off x="0" y="6165304"/>
            <a:ext cx="1611397" cy="720080"/>
          </a:xfrm>
          <a:prstGeom prst="rect">
            <a:avLst/>
          </a:prstGeom>
        </p:spPr>
      </p:pic>
      <p:sp>
        <p:nvSpPr>
          <p:cNvPr id="6" name="Rectangle 5"/>
          <p:cNvSpPr/>
          <p:nvPr/>
        </p:nvSpPr>
        <p:spPr>
          <a:xfrm>
            <a:off x="4067944" y="2132856"/>
            <a:ext cx="4572000" cy="1477328"/>
          </a:xfrm>
          <a:prstGeom prst="rect">
            <a:avLst/>
          </a:prstGeom>
        </p:spPr>
        <p:txBody>
          <a:bodyPr>
            <a:spAutoFit/>
          </a:bodyPr>
          <a:lstStyle/>
          <a:p>
            <a:r>
              <a:rPr lang="en-GB" dirty="0">
                <a:solidFill>
                  <a:srgbClr val="0070C0"/>
                </a:solidFill>
              </a:rPr>
              <a:t>Wear a mask at all times and do not use defective masks.</a:t>
            </a:r>
          </a:p>
          <a:p>
            <a:r>
              <a:rPr lang="en-GB" dirty="0">
                <a:solidFill>
                  <a:srgbClr val="0070C0"/>
                </a:solidFill>
              </a:rPr>
              <a:t>Make sure the mask is entirely secure.</a:t>
            </a:r>
          </a:p>
          <a:p>
            <a:r>
              <a:rPr lang="en-GB" dirty="0">
                <a:solidFill>
                  <a:srgbClr val="0070C0"/>
                </a:solidFill>
              </a:rPr>
              <a:t>Make sure it covers your nose and mouth so that the bottom edge is under your chin</a:t>
            </a:r>
            <a:r>
              <a:rPr lang="en-GB" dirty="0"/>
              <a:t>.                </a:t>
            </a:r>
          </a:p>
        </p:txBody>
      </p:sp>
      <p:pic>
        <p:nvPicPr>
          <p:cNvPr id="7" name="Picture 6"/>
          <p:cNvPicPr>
            <a:picLocks noChangeAspect="1"/>
          </p:cNvPicPr>
          <p:nvPr/>
        </p:nvPicPr>
        <p:blipFill>
          <a:blip r:embed="rId4"/>
          <a:stretch>
            <a:fillRect/>
          </a:stretch>
        </p:blipFill>
        <p:spPr>
          <a:xfrm>
            <a:off x="5147010" y="4725144"/>
            <a:ext cx="3368340" cy="1872208"/>
          </a:xfrm>
          <a:prstGeom prst="rect">
            <a:avLst/>
          </a:prstGeom>
        </p:spPr>
      </p:pic>
      <p:sp>
        <p:nvSpPr>
          <p:cNvPr id="8" name="Rectangle 7"/>
          <p:cNvSpPr/>
          <p:nvPr/>
        </p:nvSpPr>
        <p:spPr>
          <a:xfrm>
            <a:off x="603554" y="4365104"/>
            <a:ext cx="3384376" cy="1477328"/>
          </a:xfrm>
          <a:prstGeom prst="rect">
            <a:avLst/>
          </a:prstGeom>
        </p:spPr>
        <p:txBody>
          <a:bodyPr wrap="square">
            <a:spAutoFit/>
          </a:bodyPr>
          <a:lstStyle/>
          <a:p>
            <a:r>
              <a:rPr lang="en-GB" dirty="0">
                <a:solidFill>
                  <a:srgbClr val="0070C0"/>
                </a:solidFill>
              </a:rPr>
              <a:t>Stay at least 1.5m away from people</a:t>
            </a:r>
          </a:p>
          <a:p>
            <a:r>
              <a:rPr lang="en-GB" dirty="0">
                <a:solidFill>
                  <a:srgbClr val="0070C0"/>
                </a:solidFill>
              </a:rPr>
              <a:t>Make sure that you are not close to the next person, to keep yourself and them safe.</a:t>
            </a:r>
          </a:p>
        </p:txBody>
      </p:sp>
    </p:spTree>
    <p:extLst>
      <p:ext uri="{BB962C8B-B14F-4D97-AF65-F5344CB8AC3E}">
        <p14:creationId xmlns:p14="http://schemas.microsoft.com/office/powerpoint/2010/main" val="562416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u="sng" dirty="0">
                <a:solidFill>
                  <a:prstClr val="black"/>
                </a:solidFill>
                <a:latin typeface="Century Gothic" panose="020B0502020202020204" pitchFamily="34" charset="0"/>
                <a:cs typeface="Arial" panose="020B0604020202020204" pitchFamily="34" charset="0"/>
              </a:rPr>
              <a:t>How to stay safe and healthy inside and outside of the class…</a:t>
            </a:r>
            <a:endParaRPr lang="en-ZA" dirty="0"/>
          </a:p>
        </p:txBody>
      </p:sp>
      <p:pic>
        <p:nvPicPr>
          <p:cNvPr id="4" name="Content Placeholder 3"/>
          <p:cNvPicPr>
            <a:picLocks noGrp="1" noChangeAspect="1"/>
          </p:cNvPicPr>
          <p:nvPr>
            <p:ph idx="1"/>
          </p:nvPr>
        </p:nvPicPr>
        <p:blipFill>
          <a:blip r:embed="rId2"/>
          <a:stretch>
            <a:fillRect/>
          </a:stretch>
        </p:blipFill>
        <p:spPr>
          <a:xfrm>
            <a:off x="3851920" y="1583250"/>
            <a:ext cx="4896544" cy="4896544"/>
          </a:xfrm>
          <a:prstGeom prst="rect">
            <a:avLst/>
          </a:prstGeom>
        </p:spPr>
      </p:pic>
      <p:sp>
        <p:nvSpPr>
          <p:cNvPr id="5" name="Rectangle 4"/>
          <p:cNvSpPr/>
          <p:nvPr/>
        </p:nvSpPr>
        <p:spPr>
          <a:xfrm>
            <a:off x="179512" y="2738861"/>
            <a:ext cx="3600400" cy="3108543"/>
          </a:xfrm>
          <a:prstGeom prst="rect">
            <a:avLst/>
          </a:prstGeom>
        </p:spPr>
        <p:txBody>
          <a:bodyPr wrap="square">
            <a:spAutoFit/>
          </a:bodyPr>
          <a:lstStyle/>
          <a:p>
            <a:r>
              <a:rPr lang="en-GB" b="1" dirty="0"/>
              <a:t>Wash your hands regularly </a:t>
            </a:r>
          </a:p>
          <a:p>
            <a:endParaRPr lang="en-GB" dirty="0"/>
          </a:p>
          <a:p>
            <a:r>
              <a:rPr lang="en-GB" sz="2000" dirty="0"/>
              <a:t>Preferably, on arrival to the school before and after meals and also before you go home. Hands could be washed using soap and water This should be either through washing hands with soap and water or using hand sanitiser. </a:t>
            </a:r>
          </a:p>
        </p:txBody>
      </p:sp>
    </p:spTree>
    <p:extLst>
      <p:ext uri="{BB962C8B-B14F-4D97-AF65-F5344CB8AC3E}">
        <p14:creationId xmlns:p14="http://schemas.microsoft.com/office/powerpoint/2010/main" val="2030923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u="sng" dirty="0">
                <a:solidFill>
                  <a:prstClr val="black"/>
                </a:solidFill>
                <a:latin typeface="Century Gothic" panose="020B0502020202020204" pitchFamily="34" charset="0"/>
                <a:cs typeface="Arial" panose="020B0604020202020204" pitchFamily="34" charset="0"/>
              </a:rPr>
              <a:t>How to stay safe and healthy inside and outside of the class…</a:t>
            </a:r>
            <a:endParaRPr lang="en-ZA" dirty="0"/>
          </a:p>
        </p:txBody>
      </p:sp>
      <p:pic>
        <p:nvPicPr>
          <p:cNvPr id="4" name="Content Placeholder 3"/>
          <p:cNvPicPr>
            <a:picLocks noGrp="1" noChangeAspect="1"/>
          </p:cNvPicPr>
          <p:nvPr>
            <p:ph idx="1"/>
          </p:nvPr>
        </p:nvPicPr>
        <p:blipFill>
          <a:blip r:embed="rId2"/>
          <a:stretch>
            <a:fillRect/>
          </a:stretch>
        </p:blipFill>
        <p:spPr>
          <a:xfrm>
            <a:off x="5652120" y="1844824"/>
            <a:ext cx="2988910" cy="1944216"/>
          </a:xfrm>
          <a:prstGeom prst="rect">
            <a:avLst/>
          </a:prstGeom>
        </p:spPr>
      </p:pic>
      <p:pic>
        <p:nvPicPr>
          <p:cNvPr id="5" name="Picture 4"/>
          <p:cNvPicPr>
            <a:picLocks noChangeAspect="1"/>
          </p:cNvPicPr>
          <p:nvPr/>
        </p:nvPicPr>
        <p:blipFill>
          <a:blip r:embed="rId3"/>
          <a:stretch>
            <a:fillRect/>
          </a:stretch>
        </p:blipFill>
        <p:spPr>
          <a:xfrm>
            <a:off x="467544" y="4437112"/>
            <a:ext cx="2517866" cy="2072820"/>
          </a:xfrm>
          <a:prstGeom prst="rect">
            <a:avLst/>
          </a:prstGeom>
        </p:spPr>
      </p:pic>
      <p:sp>
        <p:nvSpPr>
          <p:cNvPr id="6" name="Rectangle 5"/>
          <p:cNvSpPr/>
          <p:nvPr/>
        </p:nvSpPr>
        <p:spPr>
          <a:xfrm>
            <a:off x="699410" y="2078268"/>
            <a:ext cx="4572000" cy="1477328"/>
          </a:xfrm>
          <a:prstGeom prst="rect">
            <a:avLst/>
          </a:prstGeom>
        </p:spPr>
        <p:txBody>
          <a:bodyPr>
            <a:spAutoFit/>
          </a:bodyPr>
          <a:lstStyle/>
          <a:p>
            <a:r>
              <a:rPr lang="en-GB" b="1" dirty="0"/>
              <a:t>Do not touch your face</a:t>
            </a:r>
          </a:p>
          <a:p>
            <a:r>
              <a:rPr lang="en-GB" dirty="0"/>
              <a:t>Your hands touch so many surfaces and objects, which could already be contaminated with </a:t>
            </a:r>
            <a:r>
              <a:rPr lang="en-GB" dirty="0" err="1"/>
              <a:t>Covid</a:t>
            </a:r>
            <a:r>
              <a:rPr lang="en-GB" dirty="0"/>
              <a:t> -19. When you touch your eyes, nose or mouth, you transfer the virus.</a:t>
            </a:r>
          </a:p>
        </p:txBody>
      </p:sp>
      <p:sp>
        <p:nvSpPr>
          <p:cNvPr id="7" name="Rectangle 6"/>
          <p:cNvSpPr/>
          <p:nvPr/>
        </p:nvSpPr>
        <p:spPr>
          <a:xfrm>
            <a:off x="3707904" y="4596359"/>
            <a:ext cx="4572000" cy="1754326"/>
          </a:xfrm>
          <a:prstGeom prst="rect">
            <a:avLst/>
          </a:prstGeom>
        </p:spPr>
        <p:txBody>
          <a:bodyPr>
            <a:spAutoFit/>
          </a:bodyPr>
          <a:lstStyle/>
          <a:p>
            <a:r>
              <a:rPr lang="en-GB" b="1" dirty="0"/>
              <a:t>Coughing and Sneezing</a:t>
            </a:r>
          </a:p>
          <a:p>
            <a:r>
              <a:rPr lang="en-GB" dirty="0"/>
              <a:t> Give others who are coughing/sneezing a mask</a:t>
            </a:r>
          </a:p>
          <a:p>
            <a:r>
              <a:rPr lang="en-GB" dirty="0"/>
              <a:t> Practice sneeze or cough into your bent elbow or a  tissue and dispose of immediately.</a:t>
            </a:r>
          </a:p>
          <a:p>
            <a:r>
              <a:rPr lang="en-GB" dirty="0"/>
              <a:t> Wash your hands or use a sanitizer.</a:t>
            </a:r>
          </a:p>
        </p:txBody>
      </p:sp>
    </p:spTree>
    <p:extLst>
      <p:ext uri="{BB962C8B-B14F-4D97-AF65-F5344CB8AC3E}">
        <p14:creationId xmlns:p14="http://schemas.microsoft.com/office/powerpoint/2010/main" val="1038490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u="sng" dirty="0">
                <a:solidFill>
                  <a:prstClr val="black"/>
                </a:solidFill>
                <a:latin typeface="Century Gothic" panose="020B0502020202020204" pitchFamily="34" charset="0"/>
                <a:cs typeface="Arial" panose="020B0604020202020204" pitchFamily="34" charset="0"/>
              </a:rPr>
              <a:t>How to stay safe and healthy inside and outside of the class…</a:t>
            </a:r>
            <a:endParaRPr lang="en-ZA" dirty="0"/>
          </a:p>
        </p:txBody>
      </p:sp>
      <p:pic>
        <p:nvPicPr>
          <p:cNvPr id="4" name="Content Placeholder 3"/>
          <p:cNvPicPr>
            <a:picLocks noGrp="1" noChangeAspect="1"/>
          </p:cNvPicPr>
          <p:nvPr>
            <p:ph idx="1"/>
          </p:nvPr>
        </p:nvPicPr>
        <p:blipFill>
          <a:blip r:embed="rId2"/>
          <a:stretch>
            <a:fillRect/>
          </a:stretch>
        </p:blipFill>
        <p:spPr>
          <a:xfrm>
            <a:off x="3275856" y="2276872"/>
            <a:ext cx="5692867" cy="2592288"/>
          </a:xfrm>
          <a:prstGeom prst="rect">
            <a:avLst/>
          </a:prstGeom>
        </p:spPr>
      </p:pic>
      <p:sp>
        <p:nvSpPr>
          <p:cNvPr id="5" name="Rectangle 4"/>
          <p:cNvSpPr/>
          <p:nvPr/>
        </p:nvSpPr>
        <p:spPr>
          <a:xfrm>
            <a:off x="539552" y="2557353"/>
            <a:ext cx="2592288" cy="2031325"/>
          </a:xfrm>
          <a:prstGeom prst="rect">
            <a:avLst/>
          </a:prstGeom>
        </p:spPr>
        <p:txBody>
          <a:bodyPr wrap="square">
            <a:spAutoFit/>
          </a:bodyPr>
          <a:lstStyle/>
          <a:p>
            <a:r>
              <a:rPr lang="en-GB" dirty="0">
                <a:solidFill>
                  <a:srgbClr val="0070C0"/>
                </a:solidFill>
              </a:rPr>
              <a:t>If you display symptoms like high temperature, cough, itchy throat, no sense of taste, smell alert your parents or teachers to contact medical doctor immediately</a:t>
            </a:r>
            <a:r>
              <a:rPr lang="en-GB" dirty="0"/>
              <a:t>.</a:t>
            </a:r>
            <a:endParaRPr lang="en-ZA" dirty="0"/>
          </a:p>
        </p:txBody>
      </p:sp>
    </p:spTree>
    <p:extLst>
      <p:ext uri="{BB962C8B-B14F-4D97-AF65-F5344CB8AC3E}">
        <p14:creationId xmlns:p14="http://schemas.microsoft.com/office/powerpoint/2010/main" val="2466776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u="sng" dirty="0">
                <a:solidFill>
                  <a:prstClr val="black"/>
                </a:solidFill>
                <a:latin typeface="Century Gothic" panose="020B0502020202020204" pitchFamily="34" charset="0"/>
                <a:cs typeface="Arial" panose="020B0604020202020204" pitchFamily="34" charset="0"/>
              </a:rPr>
              <a:t>Stigmatization</a:t>
            </a:r>
            <a:endParaRPr lang="en-ZA" dirty="0"/>
          </a:p>
        </p:txBody>
      </p:sp>
      <p:sp>
        <p:nvSpPr>
          <p:cNvPr id="3" name="Content Placeholder 2"/>
          <p:cNvSpPr>
            <a:spLocks noGrp="1"/>
          </p:cNvSpPr>
          <p:nvPr>
            <p:ph idx="1"/>
          </p:nvPr>
        </p:nvSpPr>
        <p:spPr/>
        <p:txBody>
          <a:bodyPr/>
          <a:lstStyle/>
          <a:p>
            <a:pPr marL="0" indent="0">
              <a:buNone/>
            </a:pPr>
            <a:endParaRPr lang="en-GB" dirty="0"/>
          </a:p>
          <a:p>
            <a:pPr marL="0" indent="0">
              <a:buNone/>
            </a:pPr>
            <a:r>
              <a:rPr lang="en-GB" sz="2400" dirty="0">
                <a:solidFill>
                  <a:srgbClr val="0070C0"/>
                </a:solidFill>
              </a:rPr>
              <a:t>Stigma is a mark of disgrace that sets a person apart from others. When their illness labels a person, they are no longer seen as an individual but as part of a stereotyped group. Negative attitudes and beliefs toward this group create prejudice, which leads to negative actions and discrimination</a:t>
            </a:r>
            <a:r>
              <a:rPr lang="en-GB" sz="2400" dirty="0"/>
              <a:t>.</a:t>
            </a:r>
          </a:p>
          <a:p>
            <a:endParaRPr lang="en-ZA" dirty="0"/>
          </a:p>
          <a:p>
            <a:endParaRPr lang="en-ZA" dirty="0"/>
          </a:p>
        </p:txBody>
      </p:sp>
      <p:pic>
        <p:nvPicPr>
          <p:cNvPr id="4" name="Picture 3"/>
          <p:cNvPicPr>
            <a:picLocks noChangeAspect="1"/>
          </p:cNvPicPr>
          <p:nvPr/>
        </p:nvPicPr>
        <p:blipFill>
          <a:blip r:embed="rId2"/>
          <a:stretch>
            <a:fillRect/>
          </a:stretch>
        </p:blipFill>
        <p:spPr>
          <a:xfrm>
            <a:off x="215008" y="5013176"/>
            <a:ext cx="8928992" cy="504056"/>
          </a:xfrm>
          <a:prstGeom prst="rect">
            <a:avLst/>
          </a:prstGeom>
        </p:spPr>
      </p:pic>
    </p:spTree>
    <p:extLst>
      <p:ext uri="{BB962C8B-B14F-4D97-AF65-F5344CB8AC3E}">
        <p14:creationId xmlns:p14="http://schemas.microsoft.com/office/powerpoint/2010/main" val="1615383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u="sng" dirty="0">
                <a:solidFill>
                  <a:prstClr val="black"/>
                </a:solidFill>
                <a:latin typeface="Century Gothic" panose="020B0502020202020204" pitchFamily="34" charset="0"/>
                <a:cs typeface="Arial" panose="020B0604020202020204" pitchFamily="34" charset="0"/>
              </a:rPr>
              <a:t>Stigmatization…</a:t>
            </a:r>
            <a:endParaRPr lang="en-ZA" dirty="0"/>
          </a:p>
        </p:txBody>
      </p:sp>
      <p:sp>
        <p:nvSpPr>
          <p:cNvPr id="3" name="Content Placeholder 2"/>
          <p:cNvSpPr>
            <a:spLocks noGrp="1"/>
          </p:cNvSpPr>
          <p:nvPr>
            <p:ph idx="1"/>
          </p:nvPr>
        </p:nvSpPr>
        <p:spPr/>
        <p:txBody>
          <a:bodyPr/>
          <a:lstStyle/>
          <a:p>
            <a:pPr marL="0" indent="0">
              <a:buNone/>
            </a:pPr>
            <a:r>
              <a:rPr lang="en-GB" dirty="0">
                <a:solidFill>
                  <a:srgbClr val="0070C0"/>
                </a:solidFill>
              </a:rPr>
              <a:t>Stigma brings experiences and feelings of: </a:t>
            </a:r>
          </a:p>
          <a:p>
            <a:pPr marL="0" indent="0">
              <a:buNone/>
            </a:pPr>
            <a:r>
              <a:rPr lang="en-GB" dirty="0">
                <a:solidFill>
                  <a:srgbClr val="0070C0"/>
                </a:solidFill>
              </a:rPr>
              <a:t>o	shame </a:t>
            </a:r>
          </a:p>
          <a:p>
            <a:pPr marL="0" indent="0">
              <a:buNone/>
            </a:pPr>
            <a:r>
              <a:rPr lang="en-GB" dirty="0">
                <a:solidFill>
                  <a:srgbClr val="0070C0"/>
                </a:solidFill>
              </a:rPr>
              <a:t>o	 blame </a:t>
            </a:r>
          </a:p>
          <a:p>
            <a:pPr marL="0" indent="0">
              <a:buNone/>
            </a:pPr>
            <a:r>
              <a:rPr lang="en-GB" dirty="0">
                <a:solidFill>
                  <a:srgbClr val="0070C0"/>
                </a:solidFill>
              </a:rPr>
              <a:t>o	 distress </a:t>
            </a:r>
          </a:p>
          <a:p>
            <a:pPr marL="0" indent="0">
              <a:buNone/>
            </a:pPr>
            <a:r>
              <a:rPr lang="en-GB" dirty="0">
                <a:solidFill>
                  <a:srgbClr val="0070C0"/>
                </a:solidFill>
              </a:rPr>
              <a:t>o	 secrecy </a:t>
            </a:r>
          </a:p>
          <a:p>
            <a:pPr marL="0" indent="0">
              <a:buNone/>
            </a:pPr>
            <a:r>
              <a:rPr lang="en-GB" dirty="0">
                <a:solidFill>
                  <a:srgbClr val="0070C0"/>
                </a:solidFill>
              </a:rPr>
              <a:t>o	 loneliness,</a:t>
            </a:r>
          </a:p>
          <a:p>
            <a:pPr marL="0" indent="0">
              <a:buNone/>
            </a:pPr>
            <a:r>
              <a:rPr lang="en-GB" dirty="0">
                <a:solidFill>
                  <a:srgbClr val="0070C0"/>
                </a:solidFill>
              </a:rPr>
              <a:t>o	 isolation and </a:t>
            </a:r>
          </a:p>
          <a:p>
            <a:pPr marL="0" indent="0">
              <a:buNone/>
            </a:pPr>
            <a:r>
              <a:rPr lang="en-GB" dirty="0">
                <a:solidFill>
                  <a:srgbClr val="0070C0"/>
                </a:solidFill>
              </a:rPr>
              <a:t>o	social exclusion </a:t>
            </a:r>
          </a:p>
          <a:p>
            <a:pPr marL="0" indent="0">
              <a:buNone/>
            </a:pPr>
            <a:r>
              <a:rPr lang="en-GB" dirty="0">
                <a:solidFill>
                  <a:srgbClr val="0070C0"/>
                </a:solidFill>
              </a:rPr>
              <a:t>o	misrepresentation in the media </a:t>
            </a:r>
          </a:p>
          <a:p>
            <a:pPr marL="0" indent="0">
              <a:buNone/>
            </a:pPr>
            <a:r>
              <a:rPr lang="en-GB" dirty="0">
                <a:solidFill>
                  <a:srgbClr val="0070C0"/>
                </a:solidFill>
              </a:rPr>
              <a:t>o	being treated differently than the rest of society </a:t>
            </a:r>
          </a:p>
          <a:p>
            <a:endParaRPr lang="en-ZA" dirty="0"/>
          </a:p>
        </p:txBody>
      </p:sp>
      <p:pic>
        <p:nvPicPr>
          <p:cNvPr id="4" name="Picture 3"/>
          <p:cNvPicPr>
            <a:picLocks noChangeAspect="1"/>
          </p:cNvPicPr>
          <p:nvPr/>
        </p:nvPicPr>
        <p:blipFill>
          <a:blip r:embed="rId2"/>
          <a:stretch>
            <a:fillRect/>
          </a:stretch>
        </p:blipFill>
        <p:spPr>
          <a:xfrm>
            <a:off x="4860032" y="2204864"/>
            <a:ext cx="4024390" cy="2918209"/>
          </a:xfrm>
          <a:prstGeom prst="rect">
            <a:avLst/>
          </a:prstGeom>
        </p:spPr>
      </p:pic>
    </p:spTree>
    <p:extLst>
      <p:ext uri="{BB962C8B-B14F-4D97-AF65-F5344CB8AC3E}">
        <p14:creationId xmlns:p14="http://schemas.microsoft.com/office/powerpoint/2010/main" val="25503476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u="sng" dirty="0">
                <a:solidFill>
                  <a:prstClr val="black"/>
                </a:solidFill>
                <a:latin typeface="Century Gothic" panose="020B0502020202020204" pitchFamily="34" charset="0"/>
                <a:cs typeface="Arial" panose="020B0604020202020204" pitchFamily="34" charset="0"/>
              </a:rPr>
              <a:t>Stigmatization…</a:t>
            </a:r>
            <a:endParaRPr lang="en-ZA" dirty="0"/>
          </a:p>
        </p:txBody>
      </p:sp>
      <p:pic>
        <p:nvPicPr>
          <p:cNvPr id="4" name="Content Placeholder 3"/>
          <p:cNvPicPr>
            <a:picLocks noGrp="1" noChangeAspect="1"/>
          </p:cNvPicPr>
          <p:nvPr>
            <p:ph idx="1"/>
          </p:nvPr>
        </p:nvPicPr>
        <p:blipFill>
          <a:blip r:embed="rId2"/>
          <a:stretch>
            <a:fillRect/>
          </a:stretch>
        </p:blipFill>
        <p:spPr>
          <a:xfrm>
            <a:off x="107504" y="1988840"/>
            <a:ext cx="8679437" cy="4104456"/>
          </a:xfrm>
          <a:prstGeom prst="rect">
            <a:avLst/>
          </a:prstGeom>
        </p:spPr>
      </p:pic>
    </p:spTree>
    <p:extLst>
      <p:ext uri="{BB962C8B-B14F-4D97-AF65-F5344CB8AC3E}">
        <p14:creationId xmlns:p14="http://schemas.microsoft.com/office/powerpoint/2010/main" val="2880902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480"/>
            <a:ext cx="8229600" cy="936104"/>
          </a:xfrm>
        </p:spPr>
        <p:txBody>
          <a:bodyPr>
            <a:normAutofit/>
          </a:bodyPr>
          <a:lstStyle/>
          <a:p>
            <a:pPr algn="ctr"/>
            <a:r>
              <a:rPr lang="en-ZA" sz="3600" b="1" u="sng" dirty="0">
                <a:latin typeface="Century Gothic" panose="020B0502020202020204" pitchFamily="34" charset="0"/>
                <a:cs typeface="Arial" panose="020B0604020202020204" pitchFamily="34" charset="0"/>
              </a:rPr>
              <a:t>PRESENTATION OUTLINE</a:t>
            </a:r>
            <a:endParaRPr lang="en-GB" sz="3600" b="1" u="sng" dirty="0">
              <a:latin typeface="Century Gothic" panose="020B0502020202020204" pitchFamily="34" charset="0"/>
              <a:cs typeface="Arial" panose="020B0604020202020204" pitchFamily="34" charset="0"/>
            </a:endParaRPr>
          </a:p>
        </p:txBody>
      </p:sp>
      <p:sp>
        <p:nvSpPr>
          <p:cNvPr id="3" name="Content Placeholder 2"/>
          <p:cNvSpPr>
            <a:spLocks noGrp="1"/>
          </p:cNvSpPr>
          <p:nvPr>
            <p:ph idx="1"/>
          </p:nvPr>
        </p:nvSpPr>
        <p:spPr>
          <a:xfrm>
            <a:off x="107504" y="908720"/>
            <a:ext cx="8928992" cy="5283969"/>
          </a:xfrm>
        </p:spPr>
        <p:txBody>
          <a:bodyPr anchor="t">
            <a:noAutofit/>
          </a:bodyPr>
          <a:lstStyle/>
          <a:p>
            <a:pPr>
              <a:buFont typeface="Courier New" panose="02070309020205020404" pitchFamily="49" charset="0"/>
              <a:buChar char="o"/>
            </a:pPr>
            <a:r>
              <a:rPr lang="en-GB" sz="1400" b="1" dirty="0"/>
              <a:t>Introduction	</a:t>
            </a:r>
          </a:p>
          <a:p>
            <a:pPr>
              <a:buFont typeface="Courier New" panose="02070309020205020404" pitchFamily="49" charset="0"/>
              <a:buChar char="o"/>
            </a:pPr>
            <a:r>
              <a:rPr lang="en-GB" sz="1400" b="1" dirty="0"/>
              <a:t>Why is this manual issued?	</a:t>
            </a:r>
          </a:p>
          <a:p>
            <a:pPr>
              <a:buFont typeface="Courier New" panose="02070309020205020404" pitchFamily="49" charset="0"/>
              <a:buChar char="o"/>
            </a:pPr>
            <a:r>
              <a:rPr lang="en-GB" sz="1400" b="1" dirty="0"/>
              <a:t>The role of schools in responding to COVID-19	</a:t>
            </a:r>
          </a:p>
          <a:p>
            <a:pPr>
              <a:buFont typeface="Courier New" panose="02070309020205020404" pitchFamily="49" charset="0"/>
              <a:buChar char="o"/>
            </a:pPr>
            <a:r>
              <a:rPr lang="en-GB" sz="1400" b="1" dirty="0"/>
              <a:t>Talking about your emotions or problems	</a:t>
            </a:r>
          </a:p>
          <a:p>
            <a:pPr>
              <a:buFont typeface="Courier New" panose="02070309020205020404" pitchFamily="49" charset="0"/>
              <a:buChar char="o"/>
            </a:pPr>
            <a:r>
              <a:rPr lang="en-GB" sz="1400" b="1" dirty="0"/>
              <a:t>What do I know about the Corona Virus?	</a:t>
            </a:r>
          </a:p>
          <a:p>
            <a:pPr>
              <a:buFont typeface="Courier New" panose="02070309020205020404" pitchFamily="49" charset="0"/>
              <a:buChar char="o"/>
            </a:pPr>
            <a:r>
              <a:rPr lang="en-GB" sz="1400" b="1" dirty="0"/>
              <a:t>How to stay safe and healthy inside and outside of the class	</a:t>
            </a:r>
          </a:p>
          <a:p>
            <a:pPr>
              <a:buFont typeface="Courier New" panose="02070309020205020404" pitchFamily="49" charset="0"/>
              <a:buChar char="o"/>
            </a:pPr>
            <a:r>
              <a:rPr lang="en-GB" sz="1400" b="1" dirty="0"/>
              <a:t>Stigmatization</a:t>
            </a:r>
          </a:p>
          <a:p>
            <a:pPr>
              <a:buFont typeface="Courier New" panose="02070309020205020404" pitchFamily="49" charset="0"/>
              <a:buChar char="o"/>
            </a:pPr>
            <a:r>
              <a:rPr lang="en-GB" sz="1400" b="1" dirty="0"/>
              <a:t>What must I do on my way to school?	</a:t>
            </a:r>
          </a:p>
          <a:p>
            <a:pPr>
              <a:buFont typeface="Courier New" panose="02070309020205020404" pitchFamily="49" charset="0"/>
              <a:buChar char="o"/>
            </a:pPr>
            <a:r>
              <a:rPr lang="en-GB" sz="1400" b="1" dirty="0"/>
              <a:t>Arriving at school	</a:t>
            </a:r>
          </a:p>
          <a:p>
            <a:pPr>
              <a:buFont typeface="Courier New" panose="02070309020205020404" pitchFamily="49" charset="0"/>
              <a:buChar char="o"/>
            </a:pPr>
            <a:r>
              <a:rPr lang="en-GB" sz="1400" b="1" dirty="0"/>
              <a:t>What is screening for COVID-19	</a:t>
            </a:r>
          </a:p>
          <a:p>
            <a:pPr>
              <a:buFont typeface="Courier New" panose="02070309020205020404" pitchFamily="49" charset="0"/>
              <a:buChar char="o"/>
            </a:pPr>
            <a:r>
              <a:rPr lang="en-GB" sz="1400" b="1" dirty="0"/>
              <a:t>Who should be screened?	</a:t>
            </a:r>
          </a:p>
          <a:p>
            <a:pPr>
              <a:buFont typeface="Courier New" panose="02070309020205020404" pitchFamily="49" charset="0"/>
              <a:buChar char="o"/>
            </a:pPr>
            <a:r>
              <a:rPr lang="en-GB" sz="1400" b="1" dirty="0"/>
              <a:t>Who will conduct the screening?	</a:t>
            </a:r>
          </a:p>
          <a:p>
            <a:pPr>
              <a:buFont typeface="Courier New" panose="02070309020205020404" pitchFamily="49" charset="0"/>
              <a:buChar char="o"/>
            </a:pPr>
            <a:r>
              <a:rPr lang="en-GB" sz="1400" b="1" dirty="0"/>
              <a:t>Procedure for screening	</a:t>
            </a:r>
          </a:p>
          <a:p>
            <a:pPr>
              <a:buFont typeface="Courier New" panose="02070309020205020404" pitchFamily="49" charset="0"/>
              <a:buChar char="o"/>
            </a:pPr>
            <a:r>
              <a:rPr lang="en-GB" sz="1400" b="1" dirty="0"/>
              <a:t>Sport and other after school programmes	</a:t>
            </a:r>
          </a:p>
          <a:p>
            <a:pPr>
              <a:buFont typeface="Courier New" panose="02070309020205020404" pitchFamily="49" charset="0"/>
              <a:buChar char="o"/>
            </a:pPr>
            <a:r>
              <a:rPr lang="en-GB" sz="1400" b="1" dirty="0"/>
              <a:t>If you are sick	</a:t>
            </a:r>
          </a:p>
          <a:p>
            <a:pPr>
              <a:buFont typeface="Courier New" panose="02070309020205020404" pitchFamily="49" charset="0"/>
              <a:buChar char="o"/>
            </a:pPr>
            <a:r>
              <a:rPr lang="en-GB" sz="1400" b="1" dirty="0"/>
              <a:t>What if some learners are found to be infected on arrival?	</a:t>
            </a:r>
          </a:p>
          <a:p>
            <a:pPr>
              <a:buFont typeface="Courier New" panose="02070309020205020404" pitchFamily="49" charset="0"/>
              <a:buChar char="o"/>
            </a:pPr>
            <a:r>
              <a:rPr lang="en-GB" sz="1400" b="1" dirty="0"/>
              <a:t>Handy Hints for Learners	</a:t>
            </a:r>
          </a:p>
          <a:p>
            <a:pPr>
              <a:buFont typeface="Courier New" panose="02070309020205020404" pitchFamily="49" charset="0"/>
              <a:buChar char="o"/>
            </a:pPr>
            <a:r>
              <a:rPr lang="en-GB" sz="1400" b="1" dirty="0"/>
              <a:t>Contact Numbers</a:t>
            </a:r>
            <a:r>
              <a:rPr lang="en-GB" sz="1400" dirty="0"/>
              <a:t>	</a:t>
            </a:r>
          </a:p>
          <a:p>
            <a:pPr marL="0" indent="0">
              <a:buNone/>
            </a:pPr>
            <a:endParaRPr lang="en-GB" sz="1200" dirty="0"/>
          </a:p>
          <a:p>
            <a:pPr marL="0" indent="0">
              <a:buNone/>
            </a:pPr>
            <a:endParaRPr lang="en-GB" sz="1200" dirty="0"/>
          </a:p>
          <a:p>
            <a:pPr marL="0" indent="0">
              <a:buNone/>
            </a:pPr>
            <a:endParaRPr lang="en-GB" sz="1200" dirty="0"/>
          </a:p>
          <a:p>
            <a:pPr marL="0" indent="0" algn="just">
              <a:lnSpc>
                <a:spcPct val="120000"/>
              </a:lnSpc>
              <a:buNone/>
            </a:pPr>
            <a:endParaRPr lang="en-GB" sz="1200" dirty="0">
              <a:cs typeface="Arial" pitchFamily="34" charset="0"/>
            </a:endParaRPr>
          </a:p>
          <a:p>
            <a:pPr algn="just">
              <a:lnSpc>
                <a:spcPct val="120000"/>
              </a:lnSpc>
            </a:pPr>
            <a:endParaRPr lang="en-GB" sz="1200" dirty="0">
              <a:cs typeface="Arial" pitchFamily="34" charset="0"/>
            </a:endParaRPr>
          </a:p>
          <a:p>
            <a:pPr algn="just">
              <a:lnSpc>
                <a:spcPct val="120000"/>
              </a:lnSpc>
            </a:pPr>
            <a:endParaRPr lang="en-GB" sz="1200" dirty="0">
              <a:cs typeface="Arial" pitchFamily="34" charset="0"/>
            </a:endParaRPr>
          </a:p>
          <a:p>
            <a:pPr algn="just">
              <a:lnSpc>
                <a:spcPct val="120000"/>
              </a:lnSpc>
            </a:pPr>
            <a:endParaRPr lang="en-GB" sz="1200" dirty="0">
              <a:cs typeface="Arial" pitchFamily="34" charset="0"/>
            </a:endParaRPr>
          </a:p>
          <a:p>
            <a:pPr algn="just">
              <a:lnSpc>
                <a:spcPct val="120000"/>
              </a:lnSpc>
            </a:pPr>
            <a:endParaRPr lang="en-ZA" sz="1200" dirty="0">
              <a:cs typeface="Arial" pitchFamily="34" charset="0"/>
            </a:endParaRPr>
          </a:p>
          <a:p>
            <a:pPr marL="0" indent="0" algn="just">
              <a:buNone/>
            </a:pPr>
            <a:endParaRPr lang="en-GB" sz="1200" dirty="0">
              <a:cs typeface="Arial" pitchFamily="34" charset="0"/>
            </a:endParaRPr>
          </a:p>
          <a:p>
            <a:pPr algn="just"/>
            <a:endParaRPr lang="en-GB" sz="1200" dirty="0">
              <a:cs typeface="Arial" pitchFamily="34" charset="0"/>
            </a:endParaRPr>
          </a:p>
          <a:p>
            <a:endParaRPr lang="en-GB" sz="1200" dirty="0"/>
          </a:p>
        </p:txBody>
      </p:sp>
      <p:sp>
        <p:nvSpPr>
          <p:cNvPr id="4" name="TextBox 3"/>
          <p:cNvSpPr txBox="1"/>
          <p:nvPr/>
        </p:nvSpPr>
        <p:spPr>
          <a:xfrm>
            <a:off x="6084168" y="6320353"/>
            <a:ext cx="864096" cy="276999"/>
          </a:xfrm>
          <a:prstGeom prst="rect">
            <a:avLst/>
          </a:prstGeom>
          <a:noFill/>
        </p:spPr>
        <p:txBody>
          <a:bodyPr wrap="square" rtlCol="0">
            <a:spAutoFit/>
          </a:bodyPr>
          <a:lstStyle/>
          <a:p>
            <a:r>
              <a:rPr lang="en-US" sz="1200" dirty="0"/>
              <a:t>2</a:t>
            </a:r>
          </a:p>
        </p:txBody>
      </p:sp>
      <p:pic>
        <p:nvPicPr>
          <p:cNvPr id="5" name="Picture 4"/>
          <p:cNvPicPr>
            <a:picLocks noChangeAspect="1"/>
          </p:cNvPicPr>
          <p:nvPr/>
        </p:nvPicPr>
        <p:blipFill>
          <a:blip r:embed="rId2"/>
          <a:stretch>
            <a:fillRect/>
          </a:stretch>
        </p:blipFill>
        <p:spPr>
          <a:xfrm>
            <a:off x="179512" y="6192689"/>
            <a:ext cx="1440160" cy="548679"/>
          </a:xfrm>
          <a:prstGeom prst="rect">
            <a:avLst/>
          </a:prstGeom>
        </p:spPr>
      </p:pic>
    </p:spTree>
    <p:extLst>
      <p:ext uri="{BB962C8B-B14F-4D97-AF65-F5344CB8AC3E}">
        <p14:creationId xmlns:p14="http://schemas.microsoft.com/office/powerpoint/2010/main" val="2231449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u="sng" dirty="0">
                <a:solidFill>
                  <a:prstClr val="black"/>
                </a:solidFill>
                <a:latin typeface="Century Gothic" panose="020B0502020202020204" pitchFamily="34" charset="0"/>
                <a:cs typeface="Arial" panose="020B0604020202020204" pitchFamily="34" charset="0"/>
              </a:rPr>
              <a:t>Activity 3 </a:t>
            </a:r>
            <a:endParaRPr lang="en-ZA" dirty="0"/>
          </a:p>
        </p:txBody>
      </p:sp>
      <p:sp>
        <p:nvSpPr>
          <p:cNvPr id="3" name="Content Placeholder 2"/>
          <p:cNvSpPr>
            <a:spLocks noGrp="1"/>
          </p:cNvSpPr>
          <p:nvPr>
            <p:ph idx="1"/>
          </p:nvPr>
        </p:nvSpPr>
        <p:spPr/>
        <p:txBody>
          <a:bodyPr/>
          <a:lstStyle/>
          <a:p>
            <a:pPr marL="0" indent="0">
              <a:buNone/>
            </a:pPr>
            <a:r>
              <a:rPr lang="en-GB" dirty="0"/>
              <a:t>Think of a time in your life when you felt isolated (lonely) or rejected from being seen to be different from others. Write down a few notes or draw images on how you felt.  </a:t>
            </a:r>
          </a:p>
          <a:p>
            <a:pPr marL="0" indent="0">
              <a:buNone/>
            </a:pPr>
            <a:r>
              <a:rPr lang="en-GB" dirty="0"/>
              <a:t>Explain to the class what effect the experience had on your life. </a:t>
            </a:r>
          </a:p>
          <a:p>
            <a:endParaRPr lang="en-GB" dirty="0"/>
          </a:p>
          <a:p>
            <a:endParaRPr lang="en-GB" dirty="0"/>
          </a:p>
          <a:p>
            <a:endParaRPr lang="en-ZA" dirty="0"/>
          </a:p>
        </p:txBody>
      </p:sp>
      <p:pic>
        <p:nvPicPr>
          <p:cNvPr id="5" name="Picture 4"/>
          <p:cNvPicPr>
            <a:picLocks noChangeAspect="1"/>
          </p:cNvPicPr>
          <p:nvPr/>
        </p:nvPicPr>
        <p:blipFill>
          <a:blip r:embed="rId2"/>
          <a:stretch>
            <a:fillRect/>
          </a:stretch>
        </p:blipFill>
        <p:spPr>
          <a:xfrm>
            <a:off x="3995936" y="476672"/>
            <a:ext cx="864096" cy="845633"/>
          </a:xfrm>
          <a:prstGeom prst="rect">
            <a:avLst/>
          </a:prstGeom>
        </p:spPr>
      </p:pic>
      <p:pic>
        <p:nvPicPr>
          <p:cNvPr id="6" name="Picture 5"/>
          <p:cNvPicPr>
            <a:picLocks noChangeAspect="1"/>
          </p:cNvPicPr>
          <p:nvPr/>
        </p:nvPicPr>
        <p:blipFill>
          <a:blip r:embed="rId3"/>
          <a:stretch>
            <a:fillRect/>
          </a:stretch>
        </p:blipFill>
        <p:spPr>
          <a:xfrm>
            <a:off x="3019101" y="476672"/>
            <a:ext cx="832819" cy="845633"/>
          </a:xfrm>
          <a:prstGeom prst="rect">
            <a:avLst/>
          </a:prstGeom>
        </p:spPr>
      </p:pic>
      <p:pic>
        <p:nvPicPr>
          <p:cNvPr id="7" name="Picture 6"/>
          <p:cNvPicPr>
            <a:picLocks noChangeAspect="1"/>
          </p:cNvPicPr>
          <p:nvPr/>
        </p:nvPicPr>
        <p:blipFill>
          <a:blip r:embed="rId4"/>
          <a:stretch>
            <a:fillRect/>
          </a:stretch>
        </p:blipFill>
        <p:spPr>
          <a:xfrm>
            <a:off x="2699792" y="3647078"/>
            <a:ext cx="4136576" cy="3094290"/>
          </a:xfrm>
          <a:prstGeom prst="rect">
            <a:avLst/>
          </a:prstGeom>
        </p:spPr>
      </p:pic>
    </p:spTree>
    <p:extLst>
      <p:ext uri="{BB962C8B-B14F-4D97-AF65-F5344CB8AC3E}">
        <p14:creationId xmlns:p14="http://schemas.microsoft.com/office/powerpoint/2010/main" val="7286474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8640"/>
            <a:ext cx="7886700" cy="1325563"/>
          </a:xfrm>
        </p:spPr>
        <p:txBody>
          <a:bodyPr/>
          <a:lstStyle/>
          <a:p>
            <a:r>
              <a:rPr lang="en-GB" sz="3600" b="1" u="sng" dirty="0">
                <a:solidFill>
                  <a:srgbClr val="0070C0"/>
                </a:solidFill>
                <a:latin typeface="Century Gothic" panose="020B0502020202020204" pitchFamily="34" charset="0"/>
                <a:cs typeface="Arial" panose="020B0604020202020204" pitchFamily="34" charset="0"/>
              </a:rPr>
              <a:t>What must I do on my way to school?</a:t>
            </a:r>
            <a:endParaRPr lang="en-ZA" dirty="0">
              <a:solidFill>
                <a:srgbClr val="0070C0"/>
              </a:solidFill>
            </a:endParaRPr>
          </a:p>
        </p:txBody>
      </p:sp>
      <p:sp>
        <p:nvSpPr>
          <p:cNvPr id="3" name="Content Placeholder 2"/>
          <p:cNvSpPr>
            <a:spLocks noGrp="1"/>
          </p:cNvSpPr>
          <p:nvPr>
            <p:ph idx="1"/>
          </p:nvPr>
        </p:nvSpPr>
        <p:spPr>
          <a:xfrm>
            <a:off x="539552" y="1522227"/>
            <a:ext cx="7886700" cy="4351338"/>
          </a:xfrm>
        </p:spPr>
        <p:txBody>
          <a:bodyPr>
            <a:normAutofit fontScale="92500" lnSpcReduction="20000"/>
          </a:bodyPr>
          <a:lstStyle/>
          <a:p>
            <a:pPr>
              <a:buFont typeface="Courier New" panose="02070309020205020404" pitchFamily="49" charset="0"/>
              <a:buChar char="o"/>
            </a:pPr>
            <a:r>
              <a:rPr lang="en-GB" dirty="0">
                <a:solidFill>
                  <a:srgbClr val="0070C0"/>
                </a:solidFill>
              </a:rPr>
              <a:t>Parents, guardians, and learners must ensure that providers of commuter transport services, including bus services, taxi services, and private cars transporting learners to school at all times, adhere to the Regulations </a:t>
            </a:r>
            <a:r>
              <a:rPr lang="en-GB" dirty="0"/>
              <a:t>issued in terms of Disaster Management Act 2002 (Act no 57 of 2002).</a:t>
            </a:r>
          </a:p>
          <a:p>
            <a:pPr>
              <a:buFont typeface="Courier New" panose="02070309020205020404" pitchFamily="49" charset="0"/>
              <a:buChar char="o"/>
            </a:pPr>
            <a:r>
              <a:rPr lang="en-GB" dirty="0">
                <a:solidFill>
                  <a:srgbClr val="0070C0"/>
                </a:solidFill>
              </a:rPr>
              <a:t>It is important to practice social distancing and good hygiene to prevent becoming infected if one is walking to school</a:t>
            </a:r>
            <a:r>
              <a:rPr lang="en-GB" dirty="0"/>
              <a:t>. COVID-19 is a droplet infection that can spread to those who are in close vicinity with an infected person. It is recommended that you keep at least 1.5-meter distance between yourself and another person walking to school. </a:t>
            </a:r>
          </a:p>
          <a:p>
            <a:pPr>
              <a:buFont typeface="Courier New" panose="02070309020205020404" pitchFamily="49" charset="0"/>
              <a:buChar char="o"/>
            </a:pPr>
            <a:r>
              <a:rPr lang="en-GB" dirty="0"/>
              <a:t>It is equally essential to practice social distancing and good hygiene to prevent becoming infected if you are using public transport to school or sharing traffic (lift club) with a friend. It is crucial to adhere to the measures to prevent and combat the spread of COVID-19 in public and private transport services. </a:t>
            </a:r>
          </a:p>
          <a:p>
            <a:pPr>
              <a:buFont typeface="Courier New" panose="02070309020205020404" pitchFamily="49" charset="0"/>
              <a:buChar char="o"/>
            </a:pPr>
            <a:r>
              <a:rPr lang="en-GB" dirty="0"/>
              <a:t>According to the Regulations, all public transport operators must put measures in place to adhere to social distancing, </a:t>
            </a:r>
            <a:r>
              <a:rPr lang="en-GB" dirty="0">
                <a:solidFill>
                  <a:srgbClr val="0070C0"/>
                </a:solidFill>
              </a:rPr>
              <a:t>ensure that transport is sanitized before and after use and observe the new prescribed passenger capacity to curb the spread of COVID-19. </a:t>
            </a:r>
            <a:endParaRPr lang="en-ZA" dirty="0">
              <a:solidFill>
                <a:srgbClr val="0070C0"/>
              </a:solidFill>
            </a:endParaRPr>
          </a:p>
        </p:txBody>
      </p:sp>
      <p:pic>
        <p:nvPicPr>
          <p:cNvPr id="4" name="Picture 3"/>
          <p:cNvPicPr>
            <a:picLocks noChangeAspect="1"/>
          </p:cNvPicPr>
          <p:nvPr/>
        </p:nvPicPr>
        <p:blipFill>
          <a:blip r:embed="rId2"/>
          <a:stretch>
            <a:fillRect/>
          </a:stretch>
        </p:blipFill>
        <p:spPr>
          <a:xfrm>
            <a:off x="6660232" y="5301208"/>
            <a:ext cx="2311224" cy="1448764"/>
          </a:xfrm>
          <a:prstGeom prst="rect">
            <a:avLst/>
          </a:prstGeom>
        </p:spPr>
      </p:pic>
    </p:spTree>
    <p:extLst>
      <p:ext uri="{BB962C8B-B14F-4D97-AF65-F5344CB8AC3E}">
        <p14:creationId xmlns:p14="http://schemas.microsoft.com/office/powerpoint/2010/main" val="10978717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u="sng" dirty="0">
                <a:solidFill>
                  <a:prstClr val="black"/>
                </a:solidFill>
                <a:latin typeface="Century Gothic" panose="020B0502020202020204" pitchFamily="34" charset="0"/>
                <a:cs typeface="Arial" panose="020B0604020202020204" pitchFamily="34" charset="0"/>
              </a:rPr>
              <a:t>What must I do on my way to school?... Do’s</a:t>
            </a:r>
            <a:endParaRPr lang="en-ZA" dirty="0"/>
          </a:p>
        </p:txBody>
      </p:sp>
      <p:sp>
        <p:nvSpPr>
          <p:cNvPr id="3" name="Content Placeholder 2"/>
          <p:cNvSpPr>
            <a:spLocks noGrp="1"/>
          </p:cNvSpPr>
          <p:nvPr>
            <p:ph idx="1"/>
          </p:nvPr>
        </p:nvSpPr>
        <p:spPr/>
        <p:txBody>
          <a:bodyPr>
            <a:normAutofit fontScale="92500" lnSpcReduction="10000"/>
          </a:bodyPr>
          <a:lstStyle/>
          <a:p>
            <a:pPr>
              <a:buFont typeface="Courier New" panose="02070309020205020404" pitchFamily="49" charset="0"/>
              <a:buChar char="o"/>
            </a:pPr>
            <a:r>
              <a:rPr lang="en-GB" dirty="0">
                <a:solidFill>
                  <a:srgbClr val="0070C0"/>
                </a:solidFill>
              </a:rPr>
              <a:t>All operators of learner transport facilities must at regular intervals provide adequate sanitisers or other hygiene dispensers for washing of hands and disinfection equipment for learners</a:t>
            </a:r>
            <a:r>
              <a:rPr lang="en-GB" dirty="0"/>
              <a:t>.</a:t>
            </a:r>
          </a:p>
          <a:p>
            <a:pPr>
              <a:buFont typeface="Courier New" panose="02070309020205020404" pitchFamily="49" charset="0"/>
              <a:buChar char="o"/>
            </a:pPr>
            <a:r>
              <a:rPr lang="en-GB" dirty="0">
                <a:solidFill>
                  <a:srgbClr val="0070C0"/>
                </a:solidFill>
              </a:rPr>
              <a:t>All operators must ensure that public transport vehicles are sanitised before picking up and after dropping off learners</a:t>
            </a:r>
            <a:r>
              <a:rPr lang="en-GB" dirty="0"/>
              <a:t>. The sanitisers used to sanitise all learner transport vehicles must have a minimum of 60% alcohol content.</a:t>
            </a:r>
          </a:p>
          <a:p>
            <a:pPr>
              <a:buFont typeface="Courier New" panose="02070309020205020404" pitchFamily="49" charset="0"/>
              <a:buChar char="o"/>
            </a:pPr>
            <a:r>
              <a:rPr lang="en-GB" dirty="0"/>
              <a:t>All operators must adhere to the regulations that apply to public transport.</a:t>
            </a:r>
          </a:p>
          <a:p>
            <a:pPr>
              <a:buFont typeface="Courier New" panose="02070309020205020404" pitchFamily="49" charset="0"/>
              <a:buChar char="o"/>
            </a:pPr>
            <a:r>
              <a:rPr lang="en-GB" dirty="0"/>
              <a:t>Operators must ensure that all learner transport vehicles door and window handles, armrest, and handrails are sanitised before picking up and dropping off learners.</a:t>
            </a:r>
          </a:p>
          <a:p>
            <a:pPr>
              <a:buFont typeface="Courier New" panose="02070309020205020404" pitchFamily="49" charset="0"/>
              <a:buChar char="o"/>
            </a:pPr>
            <a:r>
              <a:rPr lang="en-GB" dirty="0"/>
              <a:t>Operators must ensure that all learner transport vehicles are clean and tidy.</a:t>
            </a:r>
          </a:p>
          <a:p>
            <a:pPr>
              <a:buFont typeface="Courier New" panose="02070309020205020404" pitchFamily="49" charset="0"/>
              <a:buChar char="o"/>
            </a:pPr>
            <a:r>
              <a:rPr lang="en-GB" dirty="0"/>
              <a:t>All learner transport operators must provide disinfection information materials and procedures.</a:t>
            </a:r>
          </a:p>
          <a:p>
            <a:pPr>
              <a:buFont typeface="Courier New" panose="02070309020205020404" pitchFamily="49" charset="0"/>
              <a:buChar char="o"/>
            </a:pPr>
            <a:r>
              <a:rPr lang="en-GB" dirty="0">
                <a:solidFill>
                  <a:srgbClr val="0070C0"/>
                </a:solidFill>
              </a:rPr>
              <a:t>All drivers must wear a mask.</a:t>
            </a:r>
          </a:p>
          <a:p>
            <a:pPr>
              <a:buFont typeface="Courier New" panose="02070309020205020404" pitchFamily="49" charset="0"/>
              <a:buChar char="o"/>
            </a:pPr>
            <a:r>
              <a:rPr lang="en-GB" dirty="0">
                <a:solidFill>
                  <a:srgbClr val="0070C0"/>
                </a:solidFill>
              </a:rPr>
              <a:t>All learners must wear a mask.</a:t>
            </a:r>
          </a:p>
          <a:p>
            <a:endParaRPr lang="en-ZA" dirty="0"/>
          </a:p>
        </p:txBody>
      </p:sp>
      <p:pic>
        <p:nvPicPr>
          <p:cNvPr id="4" name="Picture 3"/>
          <p:cNvPicPr>
            <a:picLocks noChangeAspect="1"/>
          </p:cNvPicPr>
          <p:nvPr/>
        </p:nvPicPr>
        <p:blipFill>
          <a:blip r:embed="rId2"/>
          <a:stretch>
            <a:fillRect/>
          </a:stretch>
        </p:blipFill>
        <p:spPr>
          <a:xfrm>
            <a:off x="6372200" y="5157192"/>
            <a:ext cx="2452415" cy="1537268"/>
          </a:xfrm>
          <a:prstGeom prst="rect">
            <a:avLst/>
          </a:prstGeom>
        </p:spPr>
      </p:pic>
    </p:spTree>
    <p:extLst>
      <p:ext uri="{BB962C8B-B14F-4D97-AF65-F5344CB8AC3E}">
        <p14:creationId xmlns:p14="http://schemas.microsoft.com/office/powerpoint/2010/main" val="7001664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u="sng" dirty="0">
                <a:solidFill>
                  <a:prstClr val="black"/>
                </a:solidFill>
                <a:latin typeface="Century Gothic" panose="020B0502020202020204" pitchFamily="34" charset="0"/>
                <a:cs typeface="Arial" panose="020B0604020202020204" pitchFamily="34" charset="0"/>
              </a:rPr>
              <a:t>Arriving at School</a:t>
            </a:r>
            <a:endParaRPr lang="en-ZA" dirty="0"/>
          </a:p>
        </p:txBody>
      </p:sp>
      <p:sp>
        <p:nvSpPr>
          <p:cNvPr id="3" name="Content Placeholder 2"/>
          <p:cNvSpPr>
            <a:spLocks noGrp="1"/>
          </p:cNvSpPr>
          <p:nvPr>
            <p:ph idx="1"/>
          </p:nvPr>
        </p:nvSpPr>
        <p:spPr/>
        <p:txBody>
          <a:bodyPr>
            <a:normAutofit/>
          </a:bodyPr>
          <a:lstStyle/>
          <a:p>
            <a:r>
              <a:rPr lang="en-GB" dirty="0">
                <a:solidFill>
                  <a:srgbClr val="0070C0"/>
                </a:solidFill>
              </a:rPr>
              <a:t>When you arrive at school you will be screened. </a:t>
            </a:r>
          </a:p>
          <a:p>
            <a:r>
              <a:rPr lang="en-GB" dirty="0">
                <a:solidFill>
                  <a:srgbClr val="0070C0"/>
                </a:solidFill>
              </a:rPr>
              <a:t>5.1	What is screening for COVID-19?</a:t>
            </a:r>
          </a:p>
          <a:p>
            <a:r>
              <a:rPr lang="en-GB" dirty="0">
                <a:solidFill>
                  <a:srgbClr val="0070C0"/>
                </a:solidFill>
              </a:rPr>
              <a:t>Screening for COVID-19 in the school is a simple process. Screening involves use of a thermometer (preferably infra-red) and asking some standard questions to establish if symptoms are present. Below are the screening questions.</a:t>
            </a:r>
          </a:p>
          <a:p>
            <a:r>
              <a:rPr lang="en-GB" dirty="0">
                <a:solidFill>
                  <a:srgbClr val="0070C0"/>
                </a:solidFill>
              </a:rPr>
              <a:t>1.	Do you have fever?</a:t>
            </a:r>
          </a:p>
          <a:p>
            <a:r>
              <a:rPr lang="en-GB" dirty="0">
                <a:solidFill>
                  <a:srgbClr val="0070C0"/>
                </a:solidFill>
              </a:rPr>
              <a:t>2.	Do you have a headache?    </a:t>
            </a:r>
          </a:p>
          <a:p>
            <a:r>
              <a:rPr lang="en-GB" dirty="0">
                <a:solidFill>
                  <a:srgbClr val="0070C0"/>
                </a:solidFill>
              </a:rPr>
              <a:t>3.	Are you coughing?</a:t>
            </a:r>
          </a:p>
          <a:p>
            <a:r>
              <a:rPr lang="en-GB" dirty="0">
                <a:solidFill>
                  <a:srgbClr val="0070C0"/>
                </a:solidFill>
              </a:rPr>
              <a:t>4.	Can you taste food?</a:t>
            </a:r>
          </a:p>
          <a:p>
            <a:r>
              <a:rPr lang="en-GB" dirty="0">
                <a:solidFill>
                  <a:srgbClr val="0070C0"/>
                </a:solidFill>
              </a:rPr>
              <a:t>5.	Can you smell?</a:t>
            </a:r>
          </a:p>
          <a:p>
            <a:endParaRPr lang="en-ZA" dirty="0"/>
          </a:p>
        </p:txBody>
      </p:sp>
      <p:pic>
        <p:nvPicPr>
          <p:cNvPr id="4" name="Picture 3"/>
          <p:cNvPicPr>
            <a:picLocks noChangeAspect="1"/>
          </p:cNvPicPr>
          <p:nvPr/>
        </p:nvPicPr>
        <p:blipFill>
          <a:blip r:embed="rId2"/>
          <a:stretch>
            <a:fillRect/>
          </a:stretch>
        </p:blipFill>
        <p:spPr>
          <a:xfrm>
            <a:off x="5868144" y="3789040"/>
            <a:ext cx="2952328" cy="2952328"/>
          </a:xfrm>
          <a:prstGeom prst="rect">
            <a:avLst/>
          </a:prstGeom>
        </p:spPr>
      </p:pic>
    </p:spTree>
    <p:extLst>
      <p:ext uri="{BB962C8B-B14F-4D97-AF65-F5344CB8AC3E}">
        <p14:creationId xmlns:p14="http://schemas.microsoft.com/office/powerpoint/2010/main" val="22612487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u="sng" dirty="0">
                <a:solidFill>
                  <a:prstClr val="black"/>
                </a:solidFill>
                <a:latin typeface="Century Gothic" panose="020B0502020202020204" pitchFamily="34" charset="0"/>
                <a:cs typeface="Arial" panose="020B0604020202020204" pitchFamily="34" charset="0"/>
              </a:rPr>
              <a:t>Who should be screened?</a:t>
            </a:r>
            <a:endParaRPr lang="en-ZA" dirty="0"/>
          </a:p>
        </p:txBody>
      </p:sp>
      <p:sp>
        <p:nvSpPr>
          <p:cNvPr id="3" name="Content Placeholder 2"/>
          <p:cNvSpPr>
            <a:spLocks noGrp="1"/>
          </p:cNvSpPr>
          <p:nvPr>
            <p:ph idx="1"/>
          </p:nvPr>
        </p:nvSpPr>
        <p:spPr/>
        <p:txBody>
          <a:bodyPr>
            <a:normAutofit/>
          </a:bodyPr>
          <a:lstStyle/>
          <a:p>
            <a:pPr marL="0" indent="0">
              <a:buNone/>
            </a:pPr>
            <a:endParaRPr lang="en-GB" dirty="0"/>
          </a:p>
          <a:p>
            <a:r>
              <a:rPr lang="en-GB" dirty="0"/>
              <a:t>All school personnel and all learners will be screened. School personnel includes the school principal, school management teams (SMT), all educators, learner support agents (LSA), peer educators, food handlers, cleaners, other school staff, and all visitors to schools, including School Governing Bodies (SGB) and parents.</a:t>
            </a:r>
          </a:p>
          <a:p>
            <a:r>
              <a:rPr lang="en-GB" dirty="0">
                <a:solidFill>
                  <a:srgbClr val="0070C0"/>
                </a:solidFill>
              </a:rPr>
              <a:t>Screening should be done at least once per week in the morning. </a:t>
            </a:r>
            <a:endParaRPr lang="en-ZA" dirty="0">
              <a:solidFill>
                <a:srgbClr val="0070C0"/>
              </a:solidFill>
            </a:endParaRPr>
          </a:p>
        </p:txBody>
      </p:sp>
      <p:pic>
        <p:nvPicPr>
          <p:cNvPr id="4" name="Picture 3"/>
          <p:cNvPicPr>
            <a:picLocks noChangeAspect="1"/>
          </p:cNvPicPr>
          <p:nvPr/>
        </p:nvPicPr>
        <p:blipFill>
          <a:blip r:embed="rId2"/>
          <a:stretch>
            <a:fillRect/>
          </a:stretch>
        </p:blipFill>
        <p:spPr>
          <a:xfrm>
            <a:off x="6732240" y="4437112"/>
            <a:ext cx="2124744" cy="2124744"/>
          </a:xfrm>
          <a:prstGeom prst="rect">
            <a:avLst/>
          </a:prstGeom>
        </p:spPr>
      </p:pic>
    </p:spTree>
    <p:extLst>
      <p:ext uri="{BB962C8B-B14F-4D97-AF65-F5344CB8AC3E}">
        <p14:creationId xmlns:p14="http://schemas.microsoft.com/office/powerpoint/2010/main" val="32258628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0648"/>
            <a:ext cx="7886700" cy="1325563"/>
          </a:xfrm>
        </p:spPr>
        <p:txBody>
          <a:bodyPr>
            <a:normAutofit/>
          </a:bodyPr>
          <a:lstStyle/>
          <a:p>
            <a:pPr algn="ctr"/>
            <a:r>
              <a:rPr lang="en-GB" sz="3600" b="1" u="sng" dirty="0">
                <a:latin typeface="Century Gothic" panose="020B0502020202020204" pitchFamily="34" charset="0"/>
                <a:cs typeface="Arial" panose="020B0604020202020204" pitchFamily="34" charset="0"/>
              </a:rPr>
              <a:t>WHO WILL CONDUCT SCREENING? </a:t>
            </a:r>
            <a:endParaRPr lang="en-ZA" sz="3600" b="1" u="sng" dirty="0">
              <a:latin typeface="Century Gothic" panose="020B0502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buNone/>
            </a:pPr>
            <a:r>
              <a:rPr lang="en-GB" dirty="0"/>
              <a:t>The School Screening Team, depending on the local human resources available, can be comprised of the following cadres: Enrolled Nurses, Enrolled Nurse Assistants, Community Health Workers (CHW), the Ward Based Outreach Team (WBOT), Expanded Public Works Programme (EPWP), School Personnel (e.g. Education staff, school support staff, Learner Support Agents, etc.) and District level DoE officials (e.g. NSNP officials, De-worming programme officials)</a:t>
            </a:r>
          </a:p>
          <a:p>
            <a:pPr marL="0" indent="0">
              <a:buNone/>
            </a:pPr>
            <a:endParaRPr lang="en-ZA" dirty="0"/>
          </a:p>
        </p:txBody>
      </p:sp>
      <p:pic>
        <p:nvPicPr>
          <p:cNvPr id="6" name="Picture 5"/>
          <p:cNvPicPr>
            <a:picLocks noChangeAspect="1"/>
          </p:cNvPicPr>
          <p:nvPr/>
        </p:nvPicPr>
        <p:blipFill>
          <a:blip r:embed="rId2" cstate="print"/>
          <a:stretch>
            <a:fillRect/>
          </a:stretch>
        </p:blipFill>
        <p:spPr>
          <a:xfrm>
            <a:off x="0" y="6165304"/>
            <a:ext cx="1611397" cy="720080"/>
          </a:xfrm>
          <a:prstGeom prst="rect">
            <a:avLst/>
          </a:prstGeom>
        </p:spPr>
      </p:pic>
      <p:pic>
        <p:nvPicPr>
          <p:cNvPr id="4" name="Picture 3"/>
          <p:cNvPicPr>
            <a:picLocks noChangeAspect="1"/>
          </p:cNvPicPr>
          <p:nvPr/>
        </p:nvPicPr>
        <p:blipFill>
          <a:blip r:embed="rId3"/>
          <a:stretch>
            <a:fillRect/>
          </a:stretch>
        </p:blipFill>
        <p:spPr>
          <a:xfrm>
            <a:off x="5364088" y="4001294"/>
            <a:ext cx="3414056" cy="2816596"/>
          </a:xfrm>
          <a:prstGeom prst="rect">
            <a:avLst/>
          </a:prstGeom>
        </p:spPr>
      </p:pic>
    </p:spTree>
    <p:extLst>
      <p:ext uri="{BB962C8B-B14F-4D97-AF65-F5344CB8AC3E}">
        <p14:creationId xmlns:p14="http://schemas.microsoft.com/office/powerpoint/2010/main" val="20527907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u="sng" dirty="0">
                <a:solidFill>
                  <a:prstClr val="black"/>
                </a:solidFill>
                <a:latin typeface="Century Gothic" panose="020B0502020202020204" pitchFamily="34" charset="0"/>
                <a:cs typeface="Arial" panose="020B0604020202020204" pitchFamily="34" charset="0"/>
              </a:rPr>
              <a:t>PROCEDURE FOR SCREENING</a:t>
            </a:r>
            <a:endParaRPr lang="en-ZA" dirty="0"/>
          </a:p>
        </p:txBody>
      </p:sp>
      <p:sp>
        <p:nvSpPr>
          <p:cNvPr id="3" name="Content Placeholder 2"/>
          <p:cNvSpPr>
            <a:spLocks noGrp="1"/>
          </p:cNvSpPr>
          <p:nvPr>
            <p:ph idx="1"/>
          </p:nvPr>
        </p:nvSpPr>
        <p:spPr/>
        <p:txBody>
          <a:bodyPr/>
          <a:lstStyle/>
          <a:p>
            <a:r>
              <a:rPr lang="en-GB" dirty="0"/>
              <a:t>School personnel must be screened first to can then assist with the screening of the learners.</a:t>
            </a:r>
          </a:p>
          <a:p>
            <a:r>
              <a:rPr lang="en-GB" dirty="0"/>
              <a:t>The school personnel or learner should approach the table where the screener will be standing on the other side. </a:t>
            </a:r>
          </a:p>
          <a:p>
            <a:r>
              <a:rPr lang="en-GB" dirty="0">
                <a:solidFill>
                  <a:srgbClr val="0070C0"/>
                </a:solidFill>
              </a:rPr>
              <a:t>Collect the health questionnaire/consent form from the learners that have been completed by the parents/carers.</a:t>
            </a:r>
          </a:p>
          <a:p>
            <a:r>
              <a:rPr lang="en-GB" dirty="0"/>
              <a:t>The screener will refer to the screening question checklist </a:t>
            </a:r>
          </a:p>
          <a:p>
            <a:r>
              <a:rPr lang="en-GB" dirty="0">
                <a:solidFill>
                  <a:srgbClr val="0070C0"/>
                </a:solidFill>
              </a:rPr>
              <a:t>The learner/school personnel’s temperature will be taken and recorded on the school register</a:t>
            </a:r>
          </a:p>
          <a:p>
            <a:r>
              <a:rPr lang="en-GB" dirty="0"/>
              <a:t>The following table provides indicates the simple screening process to be followed:</a:t>
            </a:r>
          </a:p>
          <a:p>
            <a:endParaRPr lang="en-ZA" dirty="0"/>
          </a:p>
        </p:txBody>
      </p:sp>
      <p:pic>
        <p:nvPicPr>
          <p:cNvPr id="4" name="Picture 3"/>
          <p:cNvPicPr>
            <a:picLocks noChangeAspect="1"/>
          </p:cNvPicPr>
          <p:nvPr/>
        </p:nvPicPr>
        <p:blipFill>
          <a:blip r:embed="rId2"/>
          <a:stretch>
            <a:fillRect/>
          </a:stretch>
        </p:blipFill>
        <p:spPr>
          <a:xfrm>
            <a:off x="6972928" y="5315578"/>
            <a:ext cx="1542422" cy="1542422"/>
          </a:xfrm>
          <a:prstGeom prst="rect">
            <a:avLst/>
          </a:prstGeom>
        </p:spPr>
      </p:pic>
    </p:spTree>
    <p:extLst>
      <p:ext uri="{BB962C8B-B14F-4D97-AF65-F5344CB8AC3E}">
        <p14:creationId xmlns:p14="http://schemas.microsoft.com/office/powerpoint/2010/main" val="31290261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u="sng" dirty="0">
                <a:solidFill>
                  <a:prstClr val="black"/>
                </a:solidFill>
                <a:latin typeface="Century Gothic" panose="020B0502020202020204" pitchFamily="34" charset="0"/>
                <a:cs typeface="Arial" panose="020B0604020202020204" pitchFamily="34" charset="0"/>
              </a:rPr>
              <a:t>CHECKLIST FOR SCREENING</a:t>
            </a:r>
            <a:endParaRPr lang="en-ZA" dirty="0"/>
          </a:p>
        </p:txBody>
      </p:sp>
      <p:pic>
        <p:nvPicPr>
          <p:cNvPr id="6" name="Content Placeholder 5"/>
          <p:cNvPicPr>
            <a:picLocks noGrp="1" noChangeAspect="1"/>
          </p:cNvPicPr>
          <p:nvPr>
            <p:ph idx="1"/>
          </p:nvPr>
        </p:nvPicPr>
        <p:blipFill>
          <a:blip r:embed="rId2"/>
          <a:stretch>
            <a:fillRect/>
          </a:stretch>
        </p:blipFill>
        <p:spPr>
          <a:xfrm>
            <a:off x="117742" y="1556792"/>
            <a:ext cx="8908515" cy="4896544"/>
          </a:xfrm>
          <a:prstGeom prst="rect">
            <a:avLst/>
          </a:prstGeom>
        </p:spPr>
      </p:pic>
    </p:spTree>
    <p:extLst>
      <p:ext uri="{BB962C8B-B14F-4D97-AF65-F5344CB8AC3E}">
        <p14:creationId xmlns:p14="http://schemas.microsoft.com/office/powerpoint/2010/main" val="6197775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u="sng" dirty="0">
                <a:solidFill>
                  <a:prstClr val="black"/>
                </a:solidFill>
                <a:latin typeface="Century Gothic" panose="020B0502020202020204" pitchFamily="34" charset="0"/>
                <a:cs typeface="Arial" panose="020B0604020202020204" pitchFamily="34" charset="0"/>
              </a:rPr>
              <a:t>SPORT &amp; OTHER ACTIVITIES</a:t>
            </a:r>
            <a:endParaRPr lang="en-ZA" dirty="0"/>
          </a:p>
        </p:txBody>
      </p:sp>
      <p:sp>
        <p:nvSpPr>
          <p:cNvPr id="3" name="Content Placeholder 2"/>
          <p:cNvSpPr>
            <a:spLocks noGrp="1"/>
          </p:cNvSpPr>
          <p:nvPr>
            <p:ph idx="1"/>
          </p:nvPr>
        </p:nvSpPr>
        <p:spPr>
          <a:xfrm>
            <a:off x="628650" y="1825624"/>
            <a:ext cx="8047806" cy="4483695"/>
          </a:xfrm>
        </p:spPr>
        <p:txBody>
          <a:bodyPr>
            <a:normAutofit lnSpcReduction="10000"/>
          </a:bodyPr>
          <a:lstStyle/>
          <a:p>
            <a:pPr marL="0" indent="0">
              <a:buNone/>
            </a:pPr>
            <a:endParaRPr lang="en-GB" dirty="0"/>
          </a:p>
          <a:p>
            <a:r>
              <a:rPr lang="en-GB" dirty="0">
                <a:solidFill>
                  <a:srgbClr val="0070C0"/>
                </a:solidFill>
              </a:rPr>
              <a:t>School Sport and other mass-based gathering events such as the South African Schools Choral Eisteddfod remain suspended in schools. </a:t>
            </a:r>
          </a:p>
          <a:p>
            <a:r>
              <a:rPr lang="en-GB" dirty="0"/>
              <a:t>This is in line with the directive given by the Minister on 16 March 2020. The instruction will remain in force until further guidance is received from the Department of Health and Covid-19 Command Council. </a:t>
            </a:r>
          </a:p>
          <a:p>
            <a:r>
              <a:rPr lang="en-GB" dirty="0">
                <a:solidFill>
                  <a:srgbClr val="0070C0"/>
                </a:solidFill>
              </a:rPr>
              <a:t>Where sport equipment must be used during Life Orientation lessons, these must sanitised and social distancing must be maintained at all times</a:t>
            </a:r>
            <a:r>
              <a:rPr lang="en-GB" dirty="0"/>
              <a:t>. </a:t>
            </a:r>
          </a:p>
          <a:p>
            <a:r>
              <a:rPr lang="en-GB" dirty="0">
                <a:solidFill>
                  <a:srgbClr val="0070C0"/>
                </a:solidFill>
              </a:rPr>
              <a:t>When the ban on sport events is lifted, promotion of good hygiene and safe handling of sport equipment and other related objects must be promoted. School-based enrichment and other cultural activities must be kept to a minimum to allow schools to recover the lost teaching and learning time</a:t>
            </a:r>
          </a:p>
          <a:p>
            <a:endParaRPr lang="en-ZA" dirty="0"/>
          </a:p>
        </p:txBody>
      </p:sp>
      <p:pic>
        <p:nvPicPr>
          <p:cNvPr id="4" name="Picture 3"/>
          <p:cNvPicPr>
            <a:picLocks noChangeAspect="1"/>
          </p:cNvPicPr>
          <p:nvPr/>
        </p:nvPicPr>
        <p:blipFill>
          <a:blip r:embed="rId2"/>
          <a:stretch>
            <a:fillRect/>
          </a:stretch>
        </p:blipFill>
        <p:spPr>
          <a:xfrm flipH="1">
            <a:off x="6444208" y="188640"/>
            <a:ext cx="2438179" cy="2015307"/>
          </a:xfrm>
          <a:prstGeom prst="rect">
            <a:avLst/>
          </a:prstGeom>
        </p:spPr>
      </p:pic>
    </p:spTree>
    <p:extLst>
      <p:ext uri="{BB962C8B-B14F-4D97-AF65-F5344CB8AC3E}">
        <p14:creationId xmlns:p14="http://schemas.microsoft.com/office/powerpoint/2010/main" val="12903024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u="sng" dirty="0">
                <a:solidFill>
                  <a:prstClr val="black"/>
                </a:solidFill>
                <a:latin typeface="Century Gothic" panose="020B0502020202020204" pitchFamily="34" charset="0"/>
                <a:cs typeface="Arial" panose="020B0604020202020204" pitchFamily="34" charset="0"/>
              </a:rPr>
              <a:t>IF YOU ARE SICK.</a:t>
            </a:r>
            <a:endParaRPr lang="en-ZA" dirty="0"/>
          </a:p>
        </p:txBody>
      </p:sp>
      <p:sp>
        <p:nvSpPr>
          <p:cNvPr id="3" name="Content Placeholder 2"/>
          <p:cNvSpPr>
            <a:spLocks noGrp="1"/>
          </p:cNvSpPr>
          <p:nvPr>
            <p:ph idx="1"/>
          </p:nvPr>
        </p:nvSpPr>
        <p:spPr>
          <a:xfrm>
            <a:off x="377079" y="1446877"/>
            <a:ext cx="7886700" cy="4351338"/>
          </a:xfrm>
        </p:spPr>
        <p:txBody>
          <a:bodyPr/>
          <a:lstStyle/>
          <a:p>
            <a:pPr marL="0" indent="0">
              <a:buNone/>
            </a:pPr>
            <a:endParaRPr lang="en-GB" dirty="0"/>
          </a:p>
          <a:p>
            <a:r>
              <a:rPr lang="en-GB" dirty="0">
                <a:solidFill>
                  <a:srgbClr val="0070C0"/>
                </a:solidFill>
              </a:rPr>
              <a:t>Sick learners should not attend school, parents and staff must enforce this school policy more now than before due to Covid-19 transmission (where necessary such children will need to access health services at primary health care facilities). </a:t>
            </a:r>
          </a:p>
          <a:p>
            <a:endParaRPr lang="en-ZA" dirty="0">
              <a:solidFill>
                <a:srgbClr val="0070C0"/>
              </a:solidFill>
            </a:endParaRPr>
          </a:p>
        </p:txBody>
      </p:sp>
      <p:pic>
        <p:nvPicPr>
          <p:cNvPr id="4" name="Picture 3"/>
          <p:cNvPicPr>
            <a:picLocks noChangeAspect="1"/>
          </p:cNvPicPr>
          <p:nvPr/>
        </p:nvPicPr>
        <p:blipFill>
          <a:blip r:embed="rId2"/>
          <a:stretch>
            <a:fillRect/>
          </a:stretch>
        </p:blipFill>
        <p:spPr>
          <a:xfrm>
            <a:off x="406759" y="3622546"/>
            <a:ext cx="8139447" cy="1035745"/>
          </a:xfrm>
          <a:prstGeom prst="rect">
            <a:avLst/>
          </a:prstGeom>
        </p:spPr>
      </p:pic>
      <p:pic>
        <p:nvPicPr>
          <p:cNvPr id="5" name="Picture 4"/>
          <p:cNvPicPr>
            <a:picLocks noChangeAspect="1"/>
          </p:cNvPicPr>
          <p:nvPr/>
        </p:nvPicPr>
        <p:blipFill>
          <a:blip r:embed="rId3"/>
          <a:stretch>
            <a:fillRect/>
          </a:stretch>
        </p:blipFill>
        <p:spPr>
          <a:xfrm>
            <a:off x="6347593" y="4579171"/>
            <a:ext cx="2057400" cy="2219325"/>
          </a:xfrm>
          <a:prstGeom prst="rect">
            <a:avLst/>
          </a:prstGeom>
          <a:noFill/>
          <a:ln>
            <a:noFill/>
          </a:ln>
        </p:spPr>
      </p:pic>
    </p:spTree>
    <p:extLst>
      <p:ext uri="{BB962C8B-B14F-4D97-AF65-F5344CB8AC3E}">
        <p14:creationId xmlns:p14="http://schemas.microsoft.com/office/powerpoint/2010/main" val="1649739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0" y="6165304"/>
            <a:ext cx="1611397" cy="720080"/>
          </a:xfrm>
          <a:prstGeom prst="rect">
            <a:avLst/>
          </a:prstGeom>
        </p:spPr>
      </p:pic>
      <p:sp>
        <p:nvSpPr>
          <p:cNvPr id="3" name="Title 2"/>
          <p:cNvSpPr>
            <a:spLocks noGrp="1"/>
          </p:cNvSpPr>
          <p:nvPr>
            <p:ph type="title"/>
          </p:nvPr>
        </p:nvSpPr>
        <p:spPr/>
        <p:txBody>
          <a:bodyPr>
            <a:normAutofit/>
          </a:bodyPr>
          <a:lstStyle/>
          <a:p>
            <a:pPr algn="ctr"/>
            <a:r>
              <a:rPr lang="en-GB" sz="3600" b="1" u="sng" dirty="0">
                <a:latin typeface="Century Gothic" panose="020B0502020202020204" pitchFamily="34" charset="0"/>
                <a:cs typeface="Arial" panose="020B0604020202020204" pitchFamily="34" charset="0"/>
              </a:rPr>
              <a:t>PURPOSE OF THIS BOOKLET FOR LEARNERS</a:t>
            </a:r>
            <a:endParaRPr lang="en-ZA" sz="3600" b="1" u="sng" dirty="0">
              <a:latin typeface="Century Gothic" panose="020B0502020202020204" pitchFamily="34" charset="0"/>
              <a:cs typeface="Arial" panose="020B0604020202020204" pitchFamily="34" charset="0"/>
            </a:endParaRPr>
          </a:p>
        </p:txBody>
      </p:sp>
      <p:sp>
        <p:nvSpPr>
          <p:cNvPr id="2" name="Rectangle 1"/>
          <p:cNvSpPr/>
          <p:nvPr/>
        </p:nvSpPr>
        <p:spPr>
          <a:xfrm>
            <a:off x="395536" y="1772816"/>
            <a:ext cx="8496944" cy="3853876"/>
          </a:xfrm>
          <a:prstGeom prst="rect">
            <a:avLst/>
          </a:prstGeom>
        </p:spPr>
        <p:txBody>
          <a:bodyPr wrap="square">
            <a:spAutoFit/>
          </a:bodyPr>
          <a:lstStyle/>
          <a:p>
            <a:pPr>
              <a:lnSpc>
                <a:spcPct val="107000"/>
              </a:lnSpc>
              <a:spcAft>
                <a:spcPts val="800"/>
              </a:spcAft>
            </a:pPr>
            <a:r>
              <a:rPr lang="en-ZA" dirty="0">
                <a:solidFill>
                  <a:srgbClr val="0070C0"/>
                </a:solidFill>
                <a:latin typeface="Calibri" panose="020F0502020204030204" pitchFamily="34" charset="0"/>
                <a:ea typeface="Calibri" panose="020F0502020204030204" pitchFamily="34" charset="0"/>
                <a:cs typeface="Times New Roman" panose="02020603050405020304" pitchFamily="18" charset="0"/>
              </a:rPr>
              <a:t>This guide is for support for learners, </a:t>
            </a:r>
            <a:r>
              <a:rPr lang="en-ZA" dirty="0">
                <a:latin typeface="Calibri" panose="020F0502020204030204" pitchFamily="34" charset="0"/>
                <a:ea typeface="Calibri" panose="020F0502020204030204" pitchFamily="34" charset="0"/>
                <a:cs typeface="Times New Roman" panose="02020603050405020304" pitchFamily="18" charset="0"/>
              </a:rPr>
              <a:t>namely “How To” Guide, is intended   to provide clear guidance on: </a:t>
            </a:r>
          </a:p>
          <a:p>
            <a:pPr marL="342900" lvl="0" indent="-342900">
              <a:lnSpc>
                <a:spcPct val="107000"/>
              </a:lnSpc>
              <a:spcAft>
                <a:spcPts val="0"/>
              </a:spcAft>
              <a:buFont typeface="Symbol" panose="05050102010706020507" pitchFamily="18" charset="2"/>
              <a:buChar char=""/>
            </a:pPr>
            <a:r>
              <a:rPr lang="en-ZA" dirty="0">
                <a:latin typeface="Calibri" panose="020F0502020204030204" pitchFamily="34" charset="0"/>
                <a:ea typeface="Calibri" panose="020F0502020204030204" pitchFamily="34" charset="0"/>
                <a:cs typeface="Times New Roman" panose="02020603050405020304" pitchFamily="18" charset="0"/>
              </a:rPr>
              <a:t>How to help prevent the transmission of COVID -19 within the school, classroom, and surrounding communities?</a:t>
            </a:r>
          </a:p>
          <a:p>
            <a:pPr marL="342900" lvl="0" indent="-342900">
              <a:lnSpc>
                <a:spcPct val="107000"/>
              </a:lnSpc>
              <a:spcAft>
                <a:spcPts val="0"/>
              </a:spcAft>
              <a:buFont typeface="Symbol" panose="05050102010706020507" pitchFamily="18" charset="2"/>
              <a:buChar char=""/>
            </a:pPr>
            <a:r>
              <a:rPr lang="en-ZA" dirty="0">
                <a:latin typeface="Calibri" panose="020F0502020204030204" pitchFamily="34" charset="0"/>
                <a:ea typeface="Calibri" panose="020F0502020204030204" pitchFamily="34" charset="0"/>
                <a:cs typeface="Times New Roman" panose="02020603050405020304" pitchFamily="18" charset="0"/>
              </a:rPr>
              <a:t>A daily check-in.</a:t>
            </a:r>
          </a:p>
          <a:p>
            <a:pPr marL="342900" lvl="0" indent="-342900">
              <a:lnSpc>
                <a:spcPct val="107000"/>
              </a:lnSpc>
              <a:spcAft>
                <a:spcPts val="0"/>
              </a:spcAft>
              <a:buFont typeface="Symbol" panose="05050102010706020507" pitchFamily="18" charset="2"/>
              <a:buChar char=""/>
            </a:pPr>
            <a:r>
              <a:rPr lang="en-ZA" dirty="0">
                <a:latin typeface="Calibri" panose="020F0502020204030204" pitchFamily="34" charset="0"/>
                <a:ea typeface="Calibri" panose="020F0502020204030204" pitchFamily="34" charset="0"/>
                <a:cs typeface="Times New Roman" panose="02020603050405020304" pitchFamily="18" charset="0"/>
              </a:rPr>
              <a:t>How to support affected learners?</a:t>
            </a:r>
          </a:p>
          <a:p>
            <a:pPr marL="342900" lvl="0" indent="-342900">
              <a:lnSpc>
                <a:spcPct val="107000"/>
              </a:lnSpc>
              <a:spcAft>
                <a:spcPts val="0"/>
              </a:spcAft>
              <a:buFont typeface="Symbol" panose="05050102010706020507" pitchFamily="18" charset="2"/>
              <a:buChar char=""/>
            </a:pPr>
            <a:r>
              <a:rPr lang="en-ZA" dirty="0">
                <a:latin typeface="Calibri" panose="020F0502020204030204" pitchFamily="34" charset="0"/>
                <a:ea typeface="Calibri" panose="020F0502020204030204" pitchFamily="34" charset="0"/>
                <a:cs typeface="Times New Roman" panose="02020603050405020304" pitchFamily="18" charset="0"/>
              </a:rPr>
              <a:t>How  to learn in COVID-19  and </a:t>
            </a:r>
          </a:p>
          <a:p>
            <a:pPr marL="342900" lvl="0" indent="-342900">
              <a:lnSpc>
                <a:spcPct val="107000"/>
              </a:lnSpc>
              <a:spcAft>
                <a:spcPts val="800"/>
              </a:spcAft>
              <a:buFont typeface="Symbol" panose="05050102010706020507" pitchFamily="18" charset="2"/>
              <a:buChar char=""/>
            </a:pPr>
            <a:r>
              <a:rPr lang="en-ZA" dirty="0">
                <a:latin typeface="Calibri" panose="020F0502020204030204" pitchFamily="34" charset="0"/>
                <a:ea typeface="Calibri" panose="020F0502020204030204" pitchFamily="34" charset="0"/>
                <a:cs typeface="Times New Roman" panose="02020603050405020304" pitchFamily="18" charset="0"/>
              </a:rPr>
              <a:t>How else can I learn under COVID-19?</a:t>
            </a:r>
          </a:p>
          <a:p>
            <a:pPr marL="228600">
              <a:lnSpc>
                <a:spcPct val="107000"/>
              </a:lnSpc>
              <a:spcAft>
                <a:spcPts val="800"/>
              </a:spcAft>
            </a:pPr>
            <a:r>
              <a:rPr lang="en-ZA" dirty="0">
                <a:latin typeface="Calibri" panose="020F0502020204030204" pitchFamily="34" charset="0"/>
                <a:ea typeface="Calibri" panose="020F0502020204030204" pitchFamily="34" charset="0"/>
                <a:cs typeface="Times New Roman" panose="02020603050405020304" pitchFamily="18" charset="0"/>
              </a:rPr>
              <a:t> This guide aims at capacitating learners (</a:t>
            </a:r>
            <a:r>
              <a:rPr lang="en-ZA" b="1" dirty="0">
                <a:latin typeface="Calibri" panose="020F0502020204030204" pitchFamily="34" charset="0"/>
                <a:ea typeface="Calibri" panose="020F0502020204030204" pitchFamily="34" charset="0"/>
                <a:cs typeface="Times New Roman" panose="02020603050405020304" pitchFamily="18" charset="0"/>
              </a:rPr>
              <a:t>Grade R-12)</a:t>
            </a:r>
            <a:r>
              <a:rPr lang="en-ZA" dirty="0">
                <a:latin typeface="Calibri" panose="020F0502020204030204" pitchFamily="34" charset="0"/>
                <a:ea typeface="Calibri" panose="020F0502020204030204" pitchFamily="34" charset="0"/>
                <a:cs typeface="Times New Roman" panose="02020603050405020304" pitchFamily="18" charset="0"/>
              </a:rPr>
              <a:t> in the best application to support the prevention and transmission of COVID-19. All learners need to feel that they are safe in the learning ecosystem. Teachers and caregivers need to support their emotional and physical well-being.</a:t>
            </a:r>
            <a:endParaRPr lang="en-ZA"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77029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7886700" cy="1325563"/>
          </a:xfrm>
        </p:spPr>
        <p:txBody>
          <a:bodyPr/>
          <a:lstStyle/>
          <a:p>
            <a:r>
              <a:rPr lang="en-GB" sz="3600" b="1" u="sng" dirty="0">
                <a:solidFill>
                  <a:prstClr val="black"/>
                </a:solidFill>
                <a:latin typeface="Century Gothic" panose="020B0502020202020204" pitchFamily="34" charset="0"/>
                <a:cs typeface="Arial" panose="020B0604020202020204" pitchFamily="34" charset="0"/>
              </a:rPr>
              <a:t>HANDY HINTS FOR LEARNERS</a:t>
            </a:r>
            <a:endParaRPr lang="en-ZA" dirty="0"/>
          </a:p>
        </p:txBody>
      </p:sp>
      <p:sp>
        <p:nvSpPr>
          <p:cNvPr id="3" name="Content Placeholder 2"/>
          <p:cNvSpPr>
            <a:spLocks noGrp="1"/>
          </p:cNvSpPr>
          <p:nvPr>
            <p:ph idx="1"/>
          </p:nvPr>
        </p:nvSpPr>
        <p:spPr>
          <a:xfrm>
            <a:off x="395536" y="1484784"/>
            <a:ext cx="7886700" cy="4627711"/>
          </a:xfrm>
        </p:spPr>
        <p:txBody>
          <a:bodyPr>
            <a:normAutofit/>
          </a:bodyPr>
          <a:lstStyle/>
          <a:p>
            <a:pPr marL="0" indent="0">
              <a:buNone/>
            </a:pPr>
            <a:endParaRPr lang="en-GB" dirty="0"/>
          </a:p>
          <a:p>
            <a:endParaRPr lang="en-GB" sz="2200" dirty="0"/>
          </a:p>
          <a:p>
            <a:r>
              <a:rPr lang="en-GB" sz="2600" b="1" dirty="0"/>
              <a:t>Establish routine</a:t>
            </a:r>
          </a:p>
          <a:p>
            <a:r>
              <a:rPr lang="en-GB" sz="2200" dirty="0"/>
              <a:t>o	</a:t>
            </a:r>
            <a:r>
              <a:rPr lang="en-GB" sz="2200" dirty="0">
                <a:solidFill>
                  <a:srgbClr val="0070C0"/>
                </a:solidFill>
              </a:rPr>
              <a:t>Be inspired to do as many regular activities as possible</a:t>
            </a:r>
          </a:p>
          <a:p>
            <a:r>
              <a:rPr lang="en-GB" sz="2200" dirty="0">
                <a:solidFill>
                  <a:srgbClr val="0070C0"/>
                </a:solidFill>
              </a:rPr>
              <a:t>o	Work with your family and your teachers to structure a routine and stick to it.</a:t>
            </a:r>
          </a:p>
          <a:p>
            <a:endParaRPr lang="en-GB" sz="2200" dirty="0"/>
          </a:p>
          <a:p>
            <a:r>
              <a:rPr lang="en-GB" sz="2600" b="1" dirty="0"/>
              <a:t>Learning time</a:t>
            </a:r>
          </a:p>
          <a:p>
            <a:r>
              <a:rPr lang="en-GB" sz="2200" dirty="0"/>
              <a:t>o	</a:t>
            </a:r>
            <a:r>
              <a:rPr lang="en-GB" sz="2200" dirty="0">
                <a:solidFill>
                  <a:srgbClr val="0070C0"/>
                </a:solidFill>
              </a:rPr>
              <a:t>Keep connected to school life through listening, reading and completing tasks whether at school or at home</a:t>
            </a:r>
            <a:r>
              <a:rPr lang="en-GB" sz="2200" dirty="0"/>
              <a:t>.</a:t>
            </a:r>
          </a:p>
          <a:p>
            <a:endParaRPr lang="en-GB" sz="2200" dirty="0"/>
          </a:p>
          <a:p>
            <a:endParaRPr lang="en-ZA" dirty="0"/>
          </a:p>
        </p:txBody>
      </p:sp>
      <p:pic>
        <p:nvPicPr>
          <p:cNvPr id="5" name="Picture 4"/>
          <p:cNvPicPr>
            <a:picLocks noChangeAspect="1"/>
          </p:cNvPicPr>
          <p:nvPr/>
        </p:nvPicPr>
        <p:blipFill>
          <a:blip r:embed="rId2"/>
          <a:stretch>
            <a:fillRect/>
          </a:stretch>
        </p:blipFill>
        <p:spPr>
          <a:xfrm>
            <a:off x="6012160" y="5157192"/>
            <a:ext cx="2592288" cy="1390008"/>
          </a:xfrm>
          <a:prstGeom prst="rect">
            <a:avLst/>
          </a:prstGeom>
        </p:spPr>
      </p:pic>
      <p:pic>
        <p:nvPicPr>
          <p:cNvPr id="6" name="Picture 5"/>
          <p:cNvPicPr>
            <a:picLocks noChangeAspect="1"/>
          </p:cNvPicPr>
          <p:nvPr/>
        </p:nvPicPr>
        <p:blipFill>
          <a:blip r:embed="rId3"/>
          <a:stretch>
            <a:fillRect/>
          </a:stretch>
        </p:blipFill>
        <p:spPr>
          <a:xfrm>
            <a:off x="5768677" y="1206827"/>
            <a:ext cx="3079254" cy="1603536"/>
          </a:xfrm>
          <a:prstGeom prst="rect">
            <a:avLst/>
          </a:prstGeom>
        </p:spPr>
      </p:pic>
    </p:spTree>
    <p:extLst>
      <p:ext uri="{BB962C8B-B14F-4D97-AF65-F5344CB8AC3E}">
        <p14:creationId xmlns:p14="http://schemas.microsoft.com/office/powerpoint/2010/main" val="41758039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7886700" cy="1325563"/>
          </a:xfrm>
        </p:spPr>
        <p:txBody>
          <a:bodyPr/>
          <a:lstStyle/>
          <a:p>
            <a:r>
              <a:rPr lang="en-GB" sz="3600" b="1" u="sng" dirty="0">
                <a:solidFill>
                  <a:prstClr val="black"/>
                </a:solidFill>
                <a:latin typeface="Century Gothic" panose="020B0502020202020204" pitchFamily="34" charset="0"/>
                <a:cs typeface="Arial" panose="020B0604020202020204" pitchFamily="34" charset="0"/>
              </a:rPr>
              <a:t>HANDY HINTS FOR LEARNERS</a:t>
            </a:r>
            <a:endParaRPr lang="en-ZA" dirty="0"/>
          </a:p>
        </p:txBody>
      </p:sp>
      <p:sp>
        <p:nvSpPr>
          <p:cNvPr id="3" name="Content Placeholder 2"/>
          <p:cNvSpPr>
            <a:spLocks noGrp="1"/>
          </p:cNvSpPr>
          <p:nvPr>
            <p:ph idx="1"/>
          </p:nvPr>
        </p:nvSpPr>
        <p:spPr>
          <a:xfrm>
            <a:off x="395536" y="1484784"/>
            <a:ext cx="7886700" cy="4627711"/>
          </a:xfrm>
        </p:spPr>
        <p:txBody>
          <a:bodyPr>
            <a:normAutofit/>
          </a:bodyPr>
          <a:lstStyle/>
          <a:p>
            <a:pPr marL="0" indent="0">
              <a:buNone/>
            </a:pPr>
            <a:endParaRPr lang="en-GB" dirty="0"/>
          </a:p>
          <a:p>
            <a:r>
              <a:rPr lang="en-GB" sz="2600" b="1" dirty="0"/>
              <a:t>Effective usage of technology</a:t>
            </a:r>
          </a:p>
          <a:p>
            <a:r>
              <a:rPr lang="en-GB" sz="2200" dirty="0"/>
              <a:t>o	</a:t>
            </a:r>
            <a:r>
              <a:rPr lang="en-GB" sz="2000" dirty="0">
                <a:solidFill>
                  <a:srgbClr val="0070C0"/>
                </a:solidFill>
              </a:rPr>
              <a:t>Take advantage of television, radio or any other on-line programs</a:t>
            </a:r>
          </a:p>
          <a:p>
            <a:r>
              <a:rPr lang="en-GB" sz="2000" dirty="0">
                <a:solidFill>
                  <a:srgbClr val="0070C0"/>
                </a:solidFill>
              </a:rPr>
              <a:t>o	Discussion with your peers on social media on what you have learnt</a:t>
            </a:r>
          </a:p>
          <a:p>
            <a:endParaRPr lang="en-GB" sz="2200" dirty="0">
              <a:solidFill>
                <a:srgbClr val="0070C0"/>
              </a:solidFill>
            </a:endParaRPr>
          </a:p>
          <a:p>
            <a:r>
              <a:rPr lang="en-GB" sz="2900" b="1" dirty="0"/>
              <a:t>Exercise</a:t>
            </a:r>
          </a:p>
          <a:p>
            <a:r>
              <a:rPr lang="en-GB" sz="2200" dirty="0"/>
              <a:t>o	</a:t>
            </a:r>
            <a:r>
              <a:rPr lang="en-GB" sz="2000" dirty="0">
                <a:solidFill>
                  <a:srgbClr val="0070C0"/>
                </a:solidFill>
              </a:rPr>
              <a:t>It is very important for children to exercise every day. </a:t>
            </a:r>
          </a:p>
          <a:p>
            <a:r>
              <a:rPr lang="en-GB" sz="2000" dirty="0">
                <a:solidFill>
                  <a:srgbClr val="0070C0"/>
                </a:solidFill>
              </a:rPr>
              <a:t>o	Exercise makes everyone feel better. </a:t>
            </a:r>
          </a:p>
          <a:p>
            <a:r>
              <a:rPr lang="en-GB" sz="2000" dirty="0">
                <a:solidFill>
                  <a:srgbClr val="0070C0"/>
                </a:solidFill>
              </a:rPr>
              <a:t>o	Think of exercises and activities that can be done in your lockdown space. These can be simple activities, like running on the spot, jumping jacks, squats, and push-ups</a:t>
            </a:r>
            <a:r>
              <a:rPr lang="en-GB" sz="2000" dirty="0"/>
              <a:t>.</a:t>
            </a:r>
          </a:p>
          <a:p>
            <a:endParaRPr lang="en-ZA" sz="2000" dirty="0"/>
          </a:p>
        </p:txBody>
      </p:sp>
      <p:pic>
        <p:nvPicPr>
          <p:cNvPr id="4" name="Picture 3"/>
          <p:cNvPicPr>
            <a:picLocks noChangeAspect="1"/>
          </p:cNvPicPr>
          <p:nvPr/>
        </p:nvPicPr>
        <p:blipFill>
          <a:blip r:embed="rId2"/>
          <a:stretch>
            <a:fillRect/>
          </a:stretch>
        </p:blipFill>
        <p:spPr>
          <a:xfrm>
            <a:off x="4338886" y="5500427"/>
            <a:ext cx="3171825" cy="1224136"/>
          </a:xfrm>
          <a:prstGeom prst="rect">
            <a:avLst/>
          </a:prstGeom>
        </p:spPr>
      </p:pic>
      <p:pic>
        <p:nvPicPr>
          <p:cNvPr id="5" name="Picture 4"/>
          <p:cNvPicPr>
            <a:picLocks noChangeAspect="1"/>
          </p:cNvPicPr>
          <p:nvPr/>
        </p:nvPicPr>
        <p:blipFill>
          <a:blip r:embed="rId3"/>
          <a:stretch>
            <a:fillRect/>
          </a:stretch>
        </p:blipFill>
        <p:spPr>
          <a:xfrm>
            <a:off x="4860032" y="1268760"/>
            <a:ext cx="3124200" cy="1039006"/>
          </a:xfrm>
          <a:prstGeom prst="rect">
            <a:avLst/>
          </a:prstGeom>
        </p:spPr>
      </p:pic>
    </p:spTree>
    <p:extLst>
      <p:ext uri="{BB962C8B-B14F-4D97-AF65-F5344CB8AC3E}">
        <p14:creationId xmlns:p14="http://schemas.microsoft.com/office/powerpoint/2010/main" val="5001191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600" b="1" u="sng" dirty="0">
                <a:solidFill>
                  <a:prstClr val="black"/>
                </a:solidFill>
                <a:latin typeface="Century Gothic" panose="020B0502020202020204" pitchFamily="34" charset="0"/>
                <a:cs typeface="Arial" panose="020B0604020202020204" pitchFamily="34" charset="0"/>
              </a:rPr>
              <a:t>SUPPORT AND EMERGENCY CONTACT NUMBERS</a:t>
            </a:r>
            <a:endParaRPr lang="en-ZA" dirty="0"/>
          </a:p>
        </p:txBody>
      </p:sp>
      <p:pic>
        <p:nvPicPr>
          <p:cNvPr id="4" name="Content Placeholder 3"/>
          <p:cNvPicPr>
            <a:picLocks noGrp="1" noChangeAspect="1"/>
          </p:cNvPicPr>
          <p:nvPr>
            <p:ph idx="1"/>
          </p:nvPr>
        </p:nvPicPr>
        <p:blipFill>
          <a:blip r:embed="rId2"/>
          <a:stretch>
            <a:fillRect/>
          </a:stretch>
        </p:blipFill>
        <p:spPr>
          <a:xfrm>
            <a:off x="755576" y="1825624"/>
            <a:ext cx="7416824" cy="4787258"/>
          </a:xfrm>
          <a:prstGeom prst="rect">
            <a:avLst/>
          </a:prstGeom>
        </p:spPr>
      </p:pic>
    </p:spTree>
    <p:extLst>
      <p:ext uri="{BB962C8B-B14F-4D97-AF65-F5344CB8AC3E}">
        <p14:creationId xmlns:p14="http://schemas.microsoft.com/office/powerpoint/2010/main" val="1494213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1"/>
            <a:ext cx="8568952" cy="1080121"/>
          </a:xfrm>
        </p:spPr>
        <p:txBody>
          <a:bodyPr>
            <a:noAutofit/>
          </a:bodyPr>
          <a:lstStyle/>
          <a:p>
            <a:pPr algn="ctr"/>
            <a:r>
              <a:rPr lang="en-ZA" sz="3600" b="1" u="sng" dirty="0">
                <a:latin typeface="Century Gothic" panose="020B0502020202020204" pitchFamily="34" charset="0"/>
                <a:cs typeface="Arial" panose="020B0604020202020204" pitchFamily="34" charset="0"/>
              </a:rPr>
              <a:t>PURPOSE OF THIS BOOKLET</a:t>
            </a:r>
            <a:br>
              <a:rPr lang="en-ZA" sz="3600" b="1" u="sng" dirty="0">
                <a:latin typeface="Century Gothic" panose="020B0502020202020204" pitchFamily="34" charset="0"/>
                <a:cs typeface="Arial" panose="020B0604020202020204" pitchFamily="34" charset="0"/>
              </a:rPr>
            </a:br>
            <a:r>
              <a:rPr lang="en-ZA" sz="3600" b="1" u="sng" dirty="0">
                <a:latin typeface="Century Gothic" panose="020B0502020202020204" pitchFamily="34" charset="0"/>
                <a:cs typeface="Arial" panose="020B0604020202020204" pitchFamily="34" charset="0"/>
              </a:rPr>
              <a:t>FOR LEARNERS...</a:t>
            </a:r>
            <a:r>
              <a:rPr lang="en-ZA" sz="3600" b="1" u="sng" dirty="0" err="1">
                <a:latin typeface="Century Gothic" panose="020B0502020202020204" pitchFamily="34" charset="0"/>
                <a:cs typeface="Arial" panose="020B0604020202020204" pitchFamily="34" charset="0"/>
              </a:rPr>
              <a:t>cntd</a:t>
            </a:r>
            <a:endParaRPr lang="en-ZA" sz="3600" b="1" u="sng" dirty="0">
              <a:latin typeface="Century Gothic" panose="020B0502020202020204" pitchFamily="34" charset="0"/>
              <a:cs typeface="Arial" panose="020B0604020202020204" pitchFamily="34" charset="0"/>
            </a:endParaRPr>
          </a:p>
        </p:txBody>
      </p:sp>
      <p:sp>
        <p:nvSpPr>
          <p:cNvPr id="3" name="Content Placeholder 2"/>
          <p:cNvSpPr>
            <a:spLocks noGrp="1"/>
          </p:cNvSpPr>
          <p:nvPr>
            <p:ph idx="1"/>
          </p:nvPr>
        </p:nvSpPr>
        <p:spPr>
          <a:xfrm>
            <a:off x="215516" y="1052736"/>
            <a:ext cx="8784976" cy="5256584"/>
          </a:xfrm>
        </p:spPr>
        <p:txBody>
          <a:bodyPr>
            <a:normAutofit lnSpcReduction="10000"/>
          </a:bodyPr>
          <a:lstStyle/>
          <a:p>
            <a:pPr marL="0" indent="0" algn="just">
              <a:buNone/>
            </a:pPr>
            <a:endParaRPr lang="en-ZA" i="1" dirty="0"/>
          </a:p>
          <a:p>
            <a:pPr marL="0" lvl="0" indent="0">
              <a:buNone/>
            </a:pPr>
            <a:endParaRPr lang="en-ZA" dirty="0"/>
          </a:p>
          <a:p>
            <a:pPr marL="0" indent="0" algn="just">
              <a:buNone/>
            </a:pPr>
            <a:r>
              <a:rPr lang="en-GB" sz="2400" dirty="0">
                <a:solidFill>
                  <a:srgbClr val="0070C0"/>
                </a:solidFill>
              </a:rPr>
              <a:t>This guide will offer learners information and facts about COVID-19, which will help reduce their fears and anxieties around the disease. Through the support of the guide, learners will be able to cope, </a:t>
            </a:r>
            <a:r>
              <a:rPr lang="en-GB" sz="2400" dirty="0"/>
              <a:t>which will also help with other concerns, which might affect their lives.</a:t>
            </a:r>
          </a:p>
          <a:p>
            <a:pPr marL="0" indent="0" algn="just">
              <a:buNone/>
            </a:pPr>
            <a:r>
              <a:rPr lang="en-GB" sz="2400" dirty="0"/>
              <a:t>This pandemic is like any other crisis that allows us to learn, grow, show compassion, extend a helping hand, and increase resilience, which builds a safer and caring community. This guide provides critical messages and considerations for learners in promoting safe and healthy environments.</a:t>
            </a:r>
          </a:p>
          <a:p>
            <a:pPr marL="0" indent="0" algn="just">
              <a:buNone/>
            </a:pPr>
            <a:r>
              <a:rPr lang="en-GB" sz="2400" dirty="0"/>
              <a:t>Essential information about the psychological and physical aspects of how learners can cope is discussed. Furthermore, the guide shares support and information resources. </a:t>
            </a:r>
          </a:p>
          <a:p>
            <a:pPr marL="0" indent="0" algn="just">
              <a:buNone/>
            </a:pPr>
            <a:endParaRPr lang="en-ZA" i="1" dirty="0"/>
          </a:p>
        </p:txBody>
      </p:sp>
      <p:pic>
        <p:nvPicPr>
          <p:cNvPr id="4" name="Picture 3"/>
          <p:cNvPicPr>
            <a:picLocks noChangeAspect="1"/>
          </p:cNvPicPr>
          <p:nvPr/>
        </p:nvPicPr>
        <p:blipFill>
          <a:blip r:embed="rId2" cstate="print"/>
          <a:stretch>
            <a:fillRect/>
          </a:stretch>
        </p:blipFill>
        <p:spPr>
          <a:xfrm>
            <a:off x="0" y="6165304"/>
            <a:ext cx="1611397" cy="720080"/>
          </a:xfrm>
          <a:prstGeom prst="rect">
            <a:avLst/>
          </a:prstGeom>
        </p:spPr>
      </p:pic>
    </p:spTree>
    <p:extLst>
      <p:ext uri="{BB962C8B-B14F-4D97-AF65-F5344CB8AC3E}">
        <p14:creationId xmlns:p14="http://schemas.microsoft.com/office/powerpoint/2010/main" val="3839119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8640"/>
            <a:ext cx="7886700" cy="1325563"/>
          </a:xfrm>
        </p:spPr>
        <p:txBody>
          <a:bodyPr>
            <a:noAutofit/>
          </a:bodyPr>
          <a:lstStyle/>
          <a:p>
            <a:pPr algn="ctr"/>
            <a:r>
              <a:rPr lang="en-GB" sz="3600" b="1" u="sng" dirty="0">
                <a:latin typeface="Century Gothic" panose="020B0502020202020204" pitchFamily="34" charset="0"/>
              </a:rPr>
              <a:t>The role of schools in responding to COVID-19</a:t>
            </a:r>
            <a:endParaRPr lang="en-ZA" sz="3600" b="1" u="sng" dirty="0">
              <a:latin typeface="Century Gothic" panose="020B0502020202020204" pitchFamily="34" charset="0"/>
            </a:endParaRPr>
          </a:p>
        </p:txBody>
      </p:sp>
      <p:sp>
        <p:nvSpPr>
          <p:cNvPr id="3" name="Content Placeholder 2"/>
          <p:cNvSpPr>
            <a:spLocks noGrp="1"/>
          </p:cNvSpPr>
          <p:nvPr>
            <p:ph idx="1"/>
          </p:nvPr>
        </p:nvSpPr>
        <p:spPr>
          <a:xfrm>
            <a:off x="628650" y="1698396"/>
            <a:ext cx="7886700" cy="4351338"/>
          </a:xfrm>
        </p:spPr>
        <p:txBody>
          <a:bodyPr>
            <a:noAutofit/>
          </a:bodyPr>
          <a:lstStyle/>
          <a:p>
            <a:pPr marL="0" indent="0">
              <a:buNone/>
            </a:pPr>
            <a:r>
              <a:rPr lang="en-GB" sz="2400" dirty="0"/>
              <a:t>Schools as education institutions play an essential role in preventing the COVID-19 pandemic from ensuring that learners have a safe and healthy learning environment. Schools serve communities throughout the society.  </a:t>
            </a:r>
          </a:p>
          <a:p>
            <a:pPr marL="0" indent="0">
              <a:buNone/>
            </a:pPr>
            <a:r>
              <a:rPr lang="en-GB" sz="2400" dirty="0"/>
              <a:t>All these people may have close contact in the school setting, often sharing space, equipment, and supplies. </a:t>
            </a:r>
            <a:endParaRPr lang="en-ZA" sz="2400" dirty="0"/>
          </a:p>
        </p:txBody>
      </p:sp>
      <p:pic>
        <p:nvPicPr>
          <p:cNvPr id="4" name="Picture 3"/>
          <p:cNvPicPr>
            <a:picLocks noChangeAspect="1"/>
          </p:cNvPicPr>
          <p:nvPr/>
        </p:nvPicPr>
        <p:blipFill>
          <a:blip r:embed="rId2" cstate="print"/>
          <a:stretch>
            <a:fillRect/>
          </a:stretch>
        </p:blipFill>
        <p:spPr>
          <a:xfrm>
            <a:off x="0" y="6165304"/>
            <a:ext cx="1611397" cy="720080"/>
          </a:xfrm>
          <a:prstGeom prst="rect">
            <a:avLst/>
          </a:prstGeom>
        </p:spPr>
      </p:pic>
    </p:spTree>
    <p:extLst>
      <p:ext uri="{BB962C8B-B14F-4D97-AF65-F5344CB8AC3E}">
        <p14:creationId xmlns:p14="http://schemas.microsoft.com/office/powerpoint/2010/main" val="3701864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3600" b="1" u="sng" dirty="0">
                <a:latin typeface="Century Gothic" panose="020B0502020202020204" pitchFamily="34" charset="0"/>
              </a:rPr>
              <a:t>LEARNER CHECKINS – WELL-BEING OF LEARNER - TASK</a:t>
            </a:r>
            <a:br>
              <a:rPr lang="en-GB" sz="3600" b="1" u="sng" dirty="0">
                <a:latin typeface="Century Gothic" panose="020B0502020202020204" pitchFamily="34" charset="0"/>
              </a:rPr>
            </a:br>
            <a:endParaRPr lang="en-ZA" sz="3600" b="1" u="sng" dirty="0">
              <a:latin typeface="Century Gothic" panose="020B0502020202020204" pitchFamily="34" charset="0"/>
            </a:endParaRPr>
          </a:p>
        </p:txBody>
      </p:sp>
      <p:sp>
        <p:nvSpPr>
          <p:cNvPr id="3" name="Content Placeholder 2"/>
          <p:cNvSpPr>
            <a:spLocks noGrp="1"/>
          </p:cNvSpPr>
          <p:nvPr>
            <p:ph idx="1"/>
          </p:nvPr>
        </p:nvSpPr>
        <p:spPr>
          <a:xfrm>
            <a:off x="395536" y="1281360"/>
            <a:ext cx="8352928" cy="4896544"/>
          </a:xfrm>
        </p:spPr>
        <p:txBody>
          <a:bodyPr>
            <a:normAutofit fontScale="85000" lnSpcReduction="20000"/>
          </a:bodyPr>
          <a:lstStyle/>
          <a:p>
            <a:pPr marL="0" indent="0">
              <a:buNone/>
            </a:pPr>
            <a:endParaRPr lang="en-GB" sz="2400" dirty="0"/>
          </a:p>
          <a:p>
            <a:r>
              <a:rPr lang="en-GB" sz="2400" dirty="0"/>
              <a:t>It is a excellent practice to start with a check-in on your well-being. Look at the questions below and have an open discussion with your teacher, friend, parent, or caregiver.</a:t>
            </a:r>
          </a:p>
          <a:p>
            <a:r>
              <a:rPr lang="en-GB" sz="2400" dirty="0">
                <a:solidFill>
                  <a:srgbClr val="0070C0"/>
                </a:solidFill>
              </a:rPr>
              <a:t>The purpose of these check ins is to have a regular contact with your teacher and maintenance of a relationship with the school.</a:t>
            </a:r>
          </a:p>
          <a:p>
            <a:endParaRPr lang="en-GB" sz="2400" dirty="0"/>
          </a:p>
          <a:p>
            <a:pPr marL="0" indent="0">
              <a:buNone/>
            </a:pPr>
            <a:r>
              <a:rPr lang="en-GB" sz="2400" dirty="0"/>
              <a:t>• </a:t>
            </a:r>
            <a:r>
              <a:rPr lang="en-GB" sz="2400" dirty="0">
                <a:solidFill>
                  <a:srgbClr val="0070C0"/>
                </a:solidFill>
              </a:rPr>
              <a:t>How are you?</a:t>
            </a:r>
          </a:p>
          <a:p>
            <a:pPr marL="0" indent="0">
              <a:buNone/>
            </a:pPr>
            <a:r>
              <a:rPr lang="en-GB" sz="2400" dirty="0"/>
              <a:t>• </a:t>
            </a:r>
            <a:r>
              <a:rPr lang="en-GB" sz="2400" dirty="0">
                <a:solidFill>
                  <a:srgbClr val="0070C0"/>
                </a:solidFill>
              </a:rPr>
              <a:t>What school work have you been working on?</a:t>
            </a:r>
          </a:p>
          <a:p>
            <a:pPr marL="0" indent="0">
              <a:buNone/>
            </a:pPr>
            <a:r>
              <a:rPr lang="en-GB" sz="2400" dirty="0"/>
              <a:t>• Do you have any questions about the work you have? Do you know how to ask your   teacher for support?</a:t>
            </a:r>
          </a:p>
          <a:p>
            <a:pPr marL="0" indent="0">
              <a:buNone/>
            </a:pPr>
            <a:r>
              <a:rPr lang="en-GB" sz="2400" dirty="0"/>
              <a:t>• </a:t>
            </a:r>
            <a:r>
              <a:rPr lang="en-GB" sz="2400" dirty="0">
                <a:solidFill>
                  <a:srgbClr val="0070C0"/>
                </a:solidFill>
              </a:rPr>
              <a:t>What’s working well studying from home?</a:t>
            </a:r>
          </a:p>
          <a:p>
            <a:pPr marL="0" indent="0">
              <a:buNone/>
            </a:pPr>
            <a:r>
              <a:rPr lang="en-GB" sz="2400" dirty="0">
                <a:solidFill>
                  <a:srgbClr val="0070C0"/>
                </a:solidFill>
              </a:rPr>
              <a:t>• What is the hardest part of working away from school?</a:t>
            </a:r>
          </a:p>
          <a:p>
            <a:pPr marL="0" indent="0">
              <a:buNone/>
            </a:pPr>
            <a:r>
              <a:rPr lang="en-GB" sz="2400" dirty="0"/>
              <a:t>• Are you having breaks to eat, go outside for fresh air or a walk? Keeping in contact with friends?</a:t>
            </a:r>
          </a:p>
          <a:p>
            <a:r>
              <a:rPr lang="en-GB" sz="2400" dirty="0">
                <a:solidFill>
                  <a:srgbClr val="0070C0"/>
                </a:solidFill>
              </a:rPr>
              <a:t>Every class teacher will be expected to check in with every learner in their class at a minimum once per week. </a:t>
            </a:r>
          </a:p>
          <a:p>
            <a:endParaRPr lang="en-ZA" sz="2400" dirty="0"/>
          </a:p>
        </p:txBody>
      </p:sp>
      <p:pic>
        <p:nvPicPr>
          <p:cNvPr id="4" name="Picture 3"/>
          <p:cNvPicPr>
            <a:picLocks noChangeAspect="1"/>
          </p:cNvPicPr>
          <p:nvPr/>
        </p:nvPicPr>
        <p:blipFill>
          <a:blip r:embed="rId2" cstate="print"/>
          <a:stretch>
            <a:fillRect/>
          </a:stretch>
        </p:blipFill>
        <p:spPr>
          <a:xfrm>
            <a:off x="0" y="6165304"/>
            <a:ext cx="1611397" cy="720080"/>
          </a:xfrm>
          <a:prstGeom prst="rect">
            <a:avLst/>
          </a:prstGeom>
        </p:spPr>
      </p:pic>
      <p:pic>
        <p:nvPicPr>
          <p:cNvPr id="5" name="Picture 4"/>
          <p:cNvPicPr>
            <a:picLocks noChangeAspect="1"/>
          </p:cNvPicPr>
          <p:nvPr/>
        </p:nvPicPr>
        <p:blipFill>
          <a:blip r:embed="rId3"/>
          <a:stretch>
            <a:fillRect/>
          </a:stretch>
        </p:blipFill>
        <p:spPr>
          <a:xfrm>
            <a:off x="280425" y="573880"/>
            <a:ext cx="463336" cy="408467"/>
          </a:xfrm>
          <a:prstGeom prst="rect">
            <a:avLst/>
          </a:prstGeom>
        </p:spPr>
      </p:pic>
    </p:spTree>
    <p:extLst>
      <p:ext uri="{BB962C8B-B14F-4D97-AF65-F5344CB8AC3E}">
        <p14:creationId xmlns:p14="http://schemas.microsoft.com/office/powerpoint/2010/main" val="2052643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b="1" u="sng" dirty="0">
                <a:latin typeface="Century Gothic" panose="020B0502020202020204" pitchFamily="34" charset="0"/>
              </a:rPr>
              <a:t>TALKING ABOUT YOUR EMOTIONS OR PROBLEMS</a:t>
            </a:r>
            <a:endParaRPr lang="en-ZA" sz="3600" b="1" u="sng" dirty="0">
              <a:latin typeface="Century Gothic" panose="020B0502020202020204" pitchFamily="34" charset="0"/>
            </a:endParaRPr>
          </a:p>
        </p:txBody>
      </p:sp>
      <p:sp>
        <p:nvSpPr>
          <p:cNvPr id="3" name="Content Placeholder 2"/>
          <p:cNvSpPr>
            <a:spLocks noGrp="1"/>
          </p:cNvSpPr>
          <p:nvPr>
            <p:ph idx="1"/>
          </p:nvPr>
        </p:nvSpPr>
        <p:spPr>
          <a:xfrm>
            <a:off x="323528" y="1825625"/>
            <a:ext cx="8191822" cy="4351338"/>
          </a:xfrm>
        </p:spPr>
        <p:txBody>
          <a:bodyPr>
            <a:noAutofit/>
          </a:bodyPr>
          <a:lstStyle/>
          <a:p>
            <a:pPr marL="0" indent="0">
              <a:buNone/>
            </a:pPr>
            <a:endParaRPr lang="en-GB" sz="2000" dirty="0"/>
          </a:p>
          <a:p>
            <a:pPr marL="0" indent="0">
              <a:buNone/>
            </a:pPr>
            <a:r>
              <a:rPr lang="en-GB" sz="2400" dirty="0">
                <a:solidFill>
                  <a:srgbClr val="0070C0"/>
                </a:solidFill>
              </a:rPr>
              <a:t>It is essential to talk to someone who can help you through any emotional issues or problems that you are facing, especially during the uncertain times that we are experiencing. </a:t>
            </a:r>
          </a:p>
          <a:p>
            <a:pPr marL="0" indent="0">
              <a:buNone/>
            </a:pPr>
            <a:endParaRPr lang="en-ZA" sz="2400" dirty="0"/>
          </a:p>
        </p:txBody>
      </p:sp>
      <p:pic>
        <p:nvPicPr>
          <p:cNvPr id="4" name="Picture 3"/>
          <p:cNvPicPr>
            <a:picLocks noChangeAspect="1"/>
          </p:cNvPicPr>
          <p:nvPr/>
        </p:nvPicPr>
        <p:blipFill>
          <a:blip r:embed="rId2" cstate="print"/>
          <a:stretch>
            <a:fillRect/>
          </a:stretch>
        </p:blipFill>
        <p:spPr>
          <a:xfrm>
            <a:off x="0" y="6165304"/>
            <a:ext cx="1611397" cy="720080"/>
          </a:xfrm>
          <a:prstGeom prst="rect">
            <a:avLst/>
          </a:prstGeom>
        </p:spPr>
      </p:pic>
    </p:spTree>
    <p:extLst>
      <p:ext uri="{BB962C8B-B14F-4D97-AF65-F5344CB8AC3E}">
        <p14:creationId xmlns:p14="http://schemas.microsoft.com/office/powerpoint/2010/main" val="2199675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31626"/>
          </a:xfrm>
        </p:spPr>
        <p:txBody>
          <a:bodyPr>
            <a:noAutofit/>
          </a:bodyPr>
          <a:lstStyle/>
          <a:p>
            <a:pPr algn="ctr"/>
            <a:r>
              <a:rPr lang="en-GB" sz="3600" b="1" u="sng" dirty="0">
                <a:latin typeface="Century Gothic" panose="020B0502020202020204" pitchFamily="34" charset="0"/>
                <a:cs typeface="Arial" panose="020B0604020202020204" pitchFamily="34" charset="0"/>
              </a:rPr>
              <a:t>TASK 2 ON EMOTIONS/PROBLEMS</a:t>
            </a:r>
            <a:endParaRPr lang="en-ZA" sz="3600" b="1" u="sng" dirty="0">
              <a:latin typeface="Century Gothic" panose="020B0502020202020204" pitchFamily="34" charset="0"/>
              <a:cs typeface="Arial" panose="020B0604020202020204" pitchFamily="34" charset="0"/>
            </a:endParaRPr>
          </a:p>
        </p:txBody>
      </p:sp>
      <p:sp>
        <p:nvSpPr>
          <p:cNvPr id="3" name="Content Placeholder 2"/>
          <p:cNvSpPr>
            <a:spLocks noGrp="1"/>
          </p:cNvSpPr>
          <p:nvPr>
            <p:ph idx="1"/>
          </p:nvPr>
        </p:nvSpPr>
        <p:spPr>
          <a:xfrm>
            <a:off x="642410" y="1988840"/>
            <a:ext cx="7886700" cy="4351338"/>
          </a:xfrm>
        </p:spPr>
        <p:txBody>
          <a:bodyPr>
            <a:normAutofit/>
          </a:bodyPr>
          <a:lstStyle/>
          <a:p>
            <a:r>
              <a:rPr lang="en-GB" sz="2800" dirty="0"/>
              <a:t>Draw a bubble/ cloud or any shape that you like. In your bubble, write down five  words that describe your emotions, emanating from </a:t>
            </a:r>
            <a:r>
              <a:rPr lang="en-GB" sz="2800" dirty="0" err="1"/>
              <a:t>Covid</a:t>
            </a:r>
            <a:r>
              <a:rPr lang="en-GB" sz="2800" dirty="0"/>
              <a:t> -19 crisis and school your work uncertainty,  </a:t>
            </a:r>
          </a:p>
          <a:p>
            <a:r>
              <a:rPr lang="en-GB" sz="2800" dirty="0"/>
              <a:t>In the next bubble, write down five words that can help you to cope with your emotions.</a:t>
            </a:r>
          </a:p>
          <a:p>
            <a:r>
              <a:rPr lang="en-GB" sz="2800" dirty="0"/>
              <a:t>This you can share with the class if you are comfortable. The more you share about yourself, the more you see that you are not alone, but that we are all facing the same issues.</a:t>
            </a:r>
          </a:p>
          <a:p>
            <a:endParaRPr lang="en-GB" sz="2800" dirty="0"/>
          </a:p>
        </p:txBody>
      </p:sp>
      <p:pic>
        <p:nvPicPr>
          <p:cNvPr id="4" name="Picture 3"/>
          <p:cNvPicPr>
            <a:picLocks noChangeAspect="1"/>
          </p:cNvPicPr>
          <p:nvPr/>
        </p:nvPicPr>
        <p:blipFill>
          <a:blip r:embed="rId2" cstate="print"/>
          <a:stretch>
            <a:fillRect/>
          </a:stretch>
        </p:blipFill>
        <p:spPr>
          <a:xfrm>
            <a:off x="0" y="6165304"/>
            <a:ext cx="1611397" cy="720080"/>
          </a:xfrm>
          <a:prstGeom prst="rect">
            <a:avLst/>
          </a:prstGeom>
        </p:spPr>
      </p:pic>
      <p:pic>
        <p:nvPicPr>
          <p:cNvPr id="5" name="Picture 4"/>
          <p:cNvPicPr>
            <a:picLocks noChangeAspect="1"/>
          </p:cNvPicPr>
          <p:nvPr/>
        </p:nvPicPr>
        <p:blipFill>
          <a:blip r:embed="rId3"/>
          <a:stretch>
            <a:fillRect/>
          </a:stretch>
        </p:blipFill>
        <p:spPr>
          <a:xfrm>
            <a:off x="228891" y="476672"/>
            <a:ext cx="576807" cy="508501"/>
          </a:xfrm>
          <a:prstGeom prst="rect">
            <a:avLst/>
          </a:prstGeom>
        </p:spPr>
      </p:pic>
    </p:spTree>
    <p:extLst>
      <p:ext uri="{BB962C8B-B14F-4D97-AF65-F5344CB8AC3E}">
        <p14:creationId xmlns:p14="http://schemas.microsoft.com/office/powerpoint/2010/main" val="1830114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b="1" u="sng" dirty="0">
                <a:latin typeface="Century Gothic" panose="020B0502020202020204" pitchFamily="34" charset="0"/>
                <a:cs typeface="Arial" panose="020B0604020202020204" pitchFamily="34" charset="0"/>
              </a:rPr>
              <a:t>PRIOR TO DAY 1</a:t>
            </a:r>
            <a:endParaRPr lang="en-ZA" sz="3600" b="1" u="sng" dirty="0">
              <a:latin typeface="Century Gothic" panose="020B0502020202020204" pitchFamily="34" charset="0"/>
              <a:cs typeface="Arial" panose="020B0604020202020204" pitchFamily="34" charset="0"/>
            </a:endParaRPr>
          </a:p>
        </p:txBody>
      </p:sp>
      <p:pic>
        <p:nvPicPr>
          <p:cNvPr id="4" name="Picture 3"/>
          <p:cNvPicPr>
            <a:picLocks noChangeAspect="1"/>
          </p:cNvPicPr>
          <p:nvPr/>
        </p:nvPicPr>
        <p:blipFill>
          <a:blip r:embed="rId2" cstate="print"/>
          <a:stretch>
            <a:fillRect/>
          </a:stretch>
        </p:blipFill>
        <p:spPr>
          <a:xfrm>
            <a:off x="0" y="6165304"/>
            <a:ext cx="1611397" cy="720080"/>
          </a:xfrm>
          <a:prstGeom prst="rect">
            <a:avLst/>
          </a:prstGeom>
        </p:spPr>
      </p:pic>
      <p:pic>
        <p:nvPicPr>
          <p:cNvPr id="5" name="Picture 4"/>
          <p:cNvPicPr>
            <a:picLocks noChangeAspect="1"/>
          </p:cNvPicPr>
          <p:nvPr/>
        </p:nvPicPr>
        <p:blipFill>
          <a:blip r:embed="rId3"/>
          <a:stretch>
            <a:fillRect/>
          </a:stretch>
        </p:blipFill>
        <p:spPr>
          <a:xfrm>
            <a:off x="2123729" y="116632"/>
            <a:ext cx="4968552" cy="6408712"/>
          </a:xfrm>
          <a:prstGeom prst="rect">
            <a:avLst/>
          </a:prstGeom>
        </p:spPr>
      </p:pic>
    </p:spTree>
    <p:extLst>
      <p:ext uri="{BB962C8B-B14F-4D97-AF65-F5344CB8AC3E}">
        <p14:creationId xmlns:p14="http://schemas.microsoft.com/office/powerpoint/2010/main" val="23533118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7D8B9BF0B365C4AAFE727B2F35A8F0D" ma:contentTypeVersion="13" ma:contentTypeDescription="Create a new document." ma:contentTypeScope="" ma:versionID="720f5708e7556eeecb51b1282861763d">
  <xsd:schema xmlns:xsd="http://www.w3.org/2001/XMLSchema" xmlns:xs="http://www.w3.org/2001/XMLSchema" xmlns:p="http://schemas.microsoft.com/office/2006/metadata/properties" xmlns:ns2="a7bb0c64-b6aa-4f80-8406-ac066f33ff26" xmlns:ns3="85282a53-827d-4236-8de6-76a7d51d147d" targetNamespace="http://schemas.microsoft.com/office/2006/metadata/properties" ma:root="true" ma:fieldsID="6bef9b84e3d5f75239c196d24b366be5" ns2:_="" ns3:_="">
    <xsd:import namespace="a7bb0c64-b6aa-4f80-8406-ac066f33ff26"/>
    <xsd:import namespace="85282a53-827d-4236-8de6-76a7d51d147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bb0c64-b6aa-4f80-8406-ac066f33ff2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5282a53-827d-4236-8de6-76a7d51d147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11BCA28-93A7-4F47-B198-13C9F09E3F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bb0c64-b6aa-4f80-8406-ac066f33ff26"/>
    <ds:schemaRef ds:uri="85282a53-827d-4236-8de6-76a7d51d14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749CECC-4B37-480F-A8C4-C8E6493FF151}">
  <ds:schemaRefs>
    <ds:schemaRef ds:uri="http://schemas.microsoft.com/sharepoint/v3/contenttype/forms"/>
  </ds:schemaRefs>
</ds:datastoreItem>
</file>

<file path=customXml/itemProps3.xml><?xml version="1.0" encoding="utf-8"?>
<ds:datastoreItem xmlns:ds="http://schemas.openxmlformats.org/officeDocument/2006/customXml" ds:itemID="{C214BA4B-F960-4991-A47C-4D2EFF1BC8C5}">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6089</TotalTime>
  <Words>2833</Words>
  <Application>Microsoft Office PowerPoint</Application>
  <PresentationFormat>On-screen Show (4:3)</PresentationFormat>
  <Paragraphs>201</Paragraphs>
  <Slides>32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Century Gothic</vt:lpstr>
      <vt:lpstr>Courier New</vt:lpstr>
      <vt:lpstr>Symbol</vt:lpstr>
      <vt:lpstr>T3Font_0</vt:lpstr>
      <vt:lpstr>T3Font_1</vt:lpstr>
      <vt:lpstr>Office Theme</vt:lpstr>
      <vt:lpstr> TRAINING MANUAL FOR LEARNERS </vt:lpstr>
      <vt:lpstr>PRESENTATION OUTLINE</vt:lpstr>
      <vt:lpstr>PURPOSE OF THIS BOOKLET FOR LEARNERS</vt:lpstr>
      <vt:lpstr>PURPOSE OF THIS BOOKLET FOR LEARNERS...cntd</vt:lpstr>
      <vt:lpstr>The role of schools in responding to COVID-19</vt:lpstr>
      <vt:lpstr>LEARNER CHECKINS – WELL-BEING OF LEARNER - TASK </vt:lpstr>
      <vt:lpstr>TALKING ABOUT YOUR EMOTIONS OR PROBLEMS</vt:lpstr>
      <vt:lpstr>TASK 2 ON EMOTIONS/PROBLEMS</vt:lpstr>
      <vt:lpstr>PRIOR TO DAY 1</vt:lpstr>
      <vt:lpstr>What do I know about the virus?</vt:lpstr>
      <vt:lpstr>What do I know about the virus?...</vt:lpstr>
      <vt:lpstr>ACTIVITY 2 QUIZ</vt:lpstr>
      <vt:lpstr>How to stay safe and healthy inside and outside of the class</vt:lpstr>
      <vt:lpstr>How to stay safe and healthy inside and outside of the class…</vt:lpstr>
      <vt:lpstr>How to stay safe and healthy inside and outside of the class…</vt:lpstr>
      <vt:lpstr>How to stay safe and healthy inside and outside of the class…</vt:lpstr>
      <vt:lpstr>Stigmatization</vt:lpstr>
      <vt:lpstr>Stigmatization…</vt:lpstr>
      <vt:lpstr>Stigmatization…</vt:lpstr>
      <vt:lpstr>Activity 3 </vt:lpstr>
      <vt:lpstr>What must I do on my way to school?</vt:lpstr>
      <vt:lpstr>What must I do on my way to school?... Do’s</vt:lpstr>
      <vt:lpstr>Arriving at School</vt:lpstr>
      <vt:lpstr>Who should be screened?</vt:lpstr>
      <vt:lpstr>WHO WILL CONDUCT SCREENING? </vt:lpstr>
      <vt:lpstr>PROCEDURE FOR SCREENING</vt:lpstr>
      <vt:lpstr>CHECKLIST FOR SCREENING</vt:lpstr>
      <vt:lpstr>SPORT &amp; OTHER ACTIVITIES</vt:lpstr>
      <vt:lpstr>IF YOU ARE SICK.</vt:lpstr>
      <vt:lpstr>HANDY HINTS FOR LEARNERS</vt:lpstr>
      <vt:lpstr>HANDY HINTS FOR LEARNERS</vt:lpstr>
      <vt:lpstr>SUPPORT AND EMERGENCY CONTACT NUMBERS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 Title here</dc:title>
  <dc:creator>Moja Boitumelo</dc:creator>
  <cp:lastModifiedBy>Andrew</cp:lastModifiedBy>
  <cp:revision>408</cp:revision>
  <cp:lastPrinted>2017-07-31T12:17:17Z</cp:lastPrinted>
  <dcterms:created xsi:type="dcterms:W3CDTF">2016-04-18T12:36:04Z</dcterms:created>
  <dcterms:modified xsi:type="dcterms:W3CDTF">2020-07-08T15:43:50Z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0x01010027D8B9BF0B365C4AAFE727B2F35A8F0D</vt:lpwstr>
  </property>
</Properties>
</file>