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Override1.xml" ContentType="application/vnd.openxmlformats-officedocument.themeOverrid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0" r:id="rId1"/>
    <p:sldMasterId id="2147483707" r:id="rId2"/>
  </p:sldMasterIdLst>
  <p:notesMasterIdLst>
    <p:notesMasterId r:id="rId16"/>
  </p:notesMasterIdLst>
  <p:handoutMasterIdLst>
    <p:handoutMasterId r:id="rId17"/>
  </p:handoutMasterIdLst>
  <p:sldIdLst>
    <p:sldId id="444" r:id="rId3"/>
    <p:sldId id="445" r:id="rId4"/>
    <p:sldId id="336" r:id="rId5"/>
    <p:sldId id="337" r:id="rId6"/>
    <p:sldId id="338" r:id="rId7"/>
    <p:sldId id="339" r:id="rId8"/>
    <p:sldId id="340" r:id="rId9"/>
    <p:sldId id="341" r:id="rId10"/>
    <p:sldId id="342" r:id="rId11"/>
    <p:sldId id="343" r:id="rId12"/>
    <p:sldId id="344" r:id="rId13"/>
    <p:sldId id="345" r:id="rId14"/>
    <p:sldId id="441" r:id="rId15"/>
  </p:sldIdLst>
  <p:sldSz cx="9144000" cy="6858000" type="screen4x3"/>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NDA" initials="L" lastIdx="12" clrIdx="0"/>
  <p:cmAuthor id="1" name="Suzanne Van Schalkwyk" initials="SVS" lastIdx="2" clrIdx="1">
    <p:extLst>
      <p:ext uri="{19B8F6BF-5375-455C-9EA6-DF929625EA0E}">
        <p15:presenceInfo xmlns:p15="http://schemas.microsoft.com/office/powerpoint/2012/main" userId="S-1-5-21-2268003281-155396167-3983093923-81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DB6519"/>
    <a:srgbClr val="ED7D31"/>
    <a:srgbClr val="FFDE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54" autoAdjust="0"/>
    <p:restoredTop sz="84466" autoAdjust="0"/>
  </p:normalViewPr>
  <p:slideViewPr>
    <p:cSldViewPr>
      <p:cViewPr varScale="1">
        <p:scale>
          <a:sx n="37" d="100"/>
          <a:sy n="37" d="100"/>
        </p:scale>
        <p:origin x="1192" y="32"/>
      </p:cViewPr>
      <p:guideLst>
        <p:guide orient="horz" pos="2160"/>
        <p:guide pos="2880"/>
      </p:guideLst>
    </p:cSldViewPr>
  </p:slideViewPr>
  <p:notesTextViewPr>
    <p:cViewPr>
      <p:scale>
        <a:sx n="150" d="100"/>
        <a:sy n="150" d="100"/>
      </p:scale>
      <p:origin x="0" y="0"/>
    </p:cViewPr>
  </p:notesTextViewPr>
  <p:sorterViewPr>
    <p:cViewPr>
      <p:scale>
        <a:sx n="100" d="100"/>
        <a:sy n="100" d="100"/>
      </p:scale>
      <p:origin x="0" y="0"/>
    </p:cViewPr>
  </p:sorterViewPr>
  <p:notesViewPr>
    <p:cSldViewPr>
      <p:cViewPr varScale="1">
        <p:scale>
          <a:sx n="76" d="100"/>
          <a:sy n="76" d="100"/>
        </p:scale>
        <p:origin x="326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12"/>
          </a:xfrm>
          <a:prstGeom prst="rect">
            <a:avLst/>
          </a:prstGeom>
        </p:spPr>
        <p:txBody>
          <a:bodyPr vert="horz" lIns="92583" tIns="46292" rIns="92583" bIns="46292" rtlCol="0"/>
          <a:lstStyle>
            <a:lvl1pPr algn="l">
              <a:defRPr sz="1200"/>
            </a:lvl1pPr>
          </a:lstStyle>
          <a:p>
            <a:r>
              <a:rPr lang="en-ZA" dirty="0" smtClean="0"/>
              <a:t>School Based ICT Committees</a:t>
            </a:r>
            <a:endParaRPr lang="en-ZA" dirty="0"/>
          </a:p>
        </p:txBody>
      </p:sp>
      <p:sp>
        <p:nvSpPr>
          <p:cNvPr id="3" name="Date Placeholder 2"/>
          <p:cNvSpPr>
            <a:spLocks noGrp="1"/>
          </p:cNvSpPr>
          <p:nvPr>
            <p:ph type="dt" sz="quarter" idx="1"/>
          </p:nvPr>
        </p:nvSpPr>
        <p:spPr>
          <a:xfrm>
            <a:off x="3884613" y="0"/>
            <a:ext cx="2971800" cy="499012"/>
          </a:xfrm>
          <a:prstGeom prst="rect">
            <a:avLst/>
          </a:prstGeom>
        </p:spPr>
        <p:txBody>
          <a:bodyPr vert="horz" lIns="92583" tIns="46292" rIns="92583" bIns="46292" rtlCol="0"/>
          <a:lstStyle>
            <a:lvl1pPr algn="r">
              <a:defRPr sz="1200"/>
            </a:lvl1pPr>
          </a:lstStyle>
          <a:p>
            <a:fld id="{96F4AD5C-6564-4451-8059-CD1BC5AF408E}" type="datetime3">
              <a:rPr lang="en-US" smtClean="0"/>
              <a:t>14 April 2020</a:t>
            </a:fld>
            <a:endParaRPr lang="en-ZA" dirty="0"/>
          </a:p>
        </p:txBody>
      </p:sp>
      <p:sp>
        <p:nvSpPr>
          <p:cNvPr id="4" name="Footer Placeholder 3"/>
          <p:cNvSpPr>
            <a:spLocks noGrp="1"/>
          </p:cNvSpPr>
          <p:nvPr>
            <p:ph type="ftr" sz="quarter" idx="2"/>
          </p:nvPr>
        </p:nvSpPr>
        <p:spPr>
          <a:xfrm>
            <a:off x="0" y="9446679"/>
            <a:ext cx="2971800" cy="499011"/>
          </a:xfrm>
          <a:prstGeom prst="rect">
            <a:avLst/>
          </a:prstGeom>
        </p:spPr>
        <p:txBody>
          <a:bodyPr vert="horz" lIns="92583" tIns="46292" rIns="92583" bIns="46292" rtlCol="0" anchor="b"/>
          <a:lstStyle>
            <a:lvl1pPr algn="l">
              <a:defRPr sz="1200"/>
            </a:lvl1pPr>
          </a:lstStyle>
          <a:p>
            <a:r>
              <a:rPr lang="en-ZA" dirty="0" smtClean="0"/>
              <a:t>Subject Advisors</a:t>
            </a:r>
            <a:endParaRPr lang="en-ZA" dirty="0"/>
          </a:p>
        </p:txBody>
      </p:sp>
      <p:sp>
        <p:nvSpPr>
          <p:cNvPr id="5" name="Slide Number Placeholder 4"/>
          <p:cNvSpPr>
            <a:spLocks noGrp="1"/>
          </p:cNvSpPr>
          <p:nvPr>
            <p:ph type="sldNum" sz="quarter" idx="3"/>
          </p:nvPr>
        </p:nvSpPr>
        <p:spPr>
          <a:xfrm>
            <a:off x="3884613" y="9446679"/>
            <a:ext cx="2971800" cy="499011"/>
          </a:xfrm>
          <a:prstGeom prst="rect">
            <a:avLst/>
          </a:prstGeom>
        </p:spPr>
        <p:txBody>
          <a:bodyPr vert="horz" lIns="92583" tIns="46292" rIns="92583" bIns="46292" rtlCol="0" anchor="b"/>
          <a:lstStyle>
            <a:lvl1pPr algn="r">
              <a:defRPr sz="1200"/>
            </a:lvl1pPr>
          </a:lstStyle>
          <a:p>
            <a:fld id="{259D8A6A-88C6-423A-9AAB-A42F98C7E9BA}" type="slidenum">
              <a:rPr lang="en-ZA" smtClean="0"/>
              <a:pPr/>
              <a:t>‹#›</a:t>
            </a:fld>
            <a:endParaRPr lang="en-ZA"/>
          </a:p>
        </p:txBody>
      </p:sp>
    </p:spTree>
    <p:extLst>
      <p:ext uri="{BB962C8B-B14F-4D97-AF65-F5344CB8AC3E}">
        <p14:creationId xmlns:p14="http://schemas.microsoft.com/office/powerpoint/2010/main" val="3800583686"/>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685801" y="186051"/>
            <a:ext cx="2590800" cy="497285"/>
          </a:xfrm>
          <a:prstGeom prst="rect">
            <a:avLst/>
          </a:prstGeom>
        </p:spPr>
        <p:txBody>
          <a:bodyPr vert="horz" lIns="92583" tIns="46292" rIns="92583" bIns="46292" rtlCol="0"/>
          <a:lstStyle>
            <a:lvl1pPr algn="l">
              <a:defRPr sz="1100" i="1"/>
            </a:lvl1pPr>
          </a:lstStyle>
          <a:p>
            <a:r>
              <a:rPr lang="en-US" smtClean="0"/>
              <a:t>School Based ICT Committees</a:t>
            </a:r>
            <a:endParaRPr lang="en-US"/>
          </a:p>
        </p:txBody>
      </p:sp>
      <p:sp>
        <p:nvSpPr>
          <p:cNvPr id="3" name="Date Placeholder 2"/>
          <p:cNvSpPr>
            <a:spLocks noGrp="1"/>
          </p:cNvSpPr>
          <p:nvPr>
            <p:ph type="dt" idx="1"/>
          </p:nvPr>
        </p:nvSpPr>
        <p:spPr>
          <a:xfrm>
            <a:off x="3884612" y="186051"/>
            <a:ext cx="2287588" cy="497285"/>
          </a:xfrm>
          <a:prstGeom prst="rect">
            <a:avLst/>
          </a:prstGeom>
        </p:spPr>
        <p:txBody>
          <a:bodyPr vert="horz" lIns="92583" tIns="46292" rIns="92583" bIns="46292" rtlCol="0"/>
          <a:lstStyle>
            <a:lvl1pPr algn="r">
              <a:defRPr sz="1100" i="1"/>
            </a:lvl1pPr>
          </a:lstStyle>
          <a:p>
            <a:fld id="{2BBE053D-30C7-4335-81BC-EAF6EEA612DD}" type="datetime3">
              <a:rPr lang="en-US" smtClean="0"/>
              <a:t>14 April 2020</a:t>
            </a:fld>
            <a:endParaRPr lang="en-US"/>
          </a:p>
        </p:txBody>
      </p:sp>
      <p:sp>
        <p:nvSpPr>
          <p:cNvPr id="4" name="Slide Image Placeholder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2583" tIns="46292" rIns="92583" bIns="46292" rtlCol="0" anchor="ctr"/>
          <a:lstStyle/>
          <a:p>
            <a:endParaRPr lang="en-US"/>
          </a:p>
        </p:txBody>
      </p:sp>
      <p:sp>
        <p:nvSpPr>
          <p:cNvPr id="5" name="Notes Placeholder 4"/>
          <p:cNvSpPr>
            <a:spLocks noGrp="1"/>
          </p:cNvSpPr>
          <p:nvPr>
            <p:ph type="body" sz="quarter" idx="3"/>
          </p:nvPr>
        </p:nvSpPr>
        <p:spPr>
          <a:xfrm>
            <a:off x="685800" y="4724203"/>
            <a:ext cx="5486400" cy="4475559"/>
          </a:xfrm>
          <a:prstGeom prst="rect">
            <a:avLst/>
          </a:prstGeom>
        </p:spPr>
        <p:txBody>
          <a:bodyPr vert="horz" lIns="92583" tIns="46292" rIns="92583" bIns="4629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609600" y="9446677"/>
            <a:ext cx="3275013" cy="497285"/>
          </a:xfrm>
          <a:prstGeom prst="rect">
            <a:avLst/>
          </a:prstGeom>
        </p:spPr>
        <p:txBody>
          <a:bodyPr vert="horz" lIns="92583" tIns="46292" rIns="92583" bIns="46292" rtlCol="0" anchor="t"/>
          <a:lstStyle>
            <a:lvl1pPr algn="l">
              <a:defRPr sz="1100" i="1"/>
            </a:lvl1pPr>
          </a:lstStyle>
          <a:p>
            <a:r>
              <a:rPr lang="en-ZA" dirty="0" smtClean="0"/>
              <a:t>Practical Guide for Subject Advisors</a:t>
            </a:r>
            <a:endParaRPr lang="en-US" dirty="0"/>
          </a:p>
        </p:txBody>
      </p:sp>
      <p:sp>
        <p:nvSpPr>
          <p:cNvPr id="7" name="Slide Number Placeholder 6"/>
          <p:cNvSpPr>
            <a:spLocks noGrp="1"/>
          </p:cNvSpPr>
          <p:nvPr>
            <p:ph type="sldNum" sz="quarter" idx="5"/>
          </p:nvPr>
        </p:nvSpPr>
        <p:spPr>
          <a:xfrm>
            <a:off x="5145087" y="9448403"/>
            <a:ext cx="1139826" cy="497285"/>
          </a:xfrm>
          <a:prstGeom prst="rect">
            <a:avLst/>
          </a:prstGeom>
        </p:spPr>
        <p:txBody>
          <a:bodyPr vert="horz" lIns="92583" tIns="46292" rIns="92583" bIns="46292" rtlCol="0" anchor="t"/>
          <a:lstStyle>
            <a:lvl1pPr algn="r">
              <a:defRPr sz="1100" i="1"/>
            </a:lvl1pPr>
          </a:lstStyle>
          <a:p>
            <a:fld id="{4E93A24C-B7E9-4423-9CF2-DADFC3BA44ED}" type="slidenum">
              <a:rPr lang="en-US" smtClean="0"/>
              <a:pPr/>
              <a:t>‹#›</a:t>
            </a:fld>
            <a:endParaRPr lang="en-US"/>
          </a:p>
        </p:txBody>
      </p:sp>
    </p:spTree>
    <p:extLst>
      <p:ext uri="{BB962C8B-B14F-4D97-AF65-F5344CB8AC3E}">
        <p14:creationId xmlns:p14="http://schemas.microsoft.com/office/powerpoint/2010/main" val="1298248407"/>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[2 </a:t>
            </a:r>
            <a:r>
              <a:rPr lang="en-US" b="1" dirty="0"/>
              <a:t>min] </a:t>
            </a:r>
            <a:endParaRPr lang="en-US" b="1" dirty="0" smtClean="0"/>
          </a:p>
          <a:p>
            <a:pPr marL="171450" lvl="0" indent="-171450">
              <a:buFont typeface="Arial" panose="020B0604020202020204" pitchFamily="34" charset="0"/>
              <a:buChar char="•"/>
            </a:pPr>
            <a:r>
              <a:rPr lang="en-US" dirty="0" smtClean="0"/>
              <a:t>Please </a:t>
            </a:r>
            <a:r>
              <a:rPr lang="en-US" dirty="0"/>
              <a:t>read the whole workbook before you go through these </a:t>
            </a:r>
            <a:r>
              <a:rPr lang="en-US" dirty="0" smtClean="0"/>
              <a:t>slides</a:t>
            </a:r>
            <a:endParaRPr lang="en-ZA" dirty="0"/>
          </a:p>
          <a:p>
            <a:pPr marL="171450" lvl="0" indent="-171450">
              <a:buFont typeface="Arial" panose="020B0604020202020204" pitchFamily="34" charset="0"/>
              <a:buChar char="•"/>
            </a:pPr>
            <a:r>
              <a:rPr lang="en-US" dirty="0"/>
              <a:t>This year the focus for full ICT schools, is to ensure ICTs are integrated into teaching and learning in the classroom </a:t>
            </a:r>
            <a:endParaRPr lang="en-ZA" dirty="0"/>
          </a:p>
          <a:p>
            <a:pPr marL="171450" lvl="0" indent="-171450">
              <a:buFont typeface="Arial" panose="020B0604020202020204" pitchFamily="34" charset="0"/>
              <a:buChar char="•"/>
            </a:pPr>
            <a:r>
              <a:rPr lang="en-US" dirty="0"/>
              <a:t>Commend these </a:t>
            </a:r>
            <a:r>
              <a:rPr lang="en-US" dirty="0" smtClean="0"/>
              <a:t>Subject Advisors for </a:t>
            </a:r>
            <a:r>
              <a:rPr lang="en-US" dirty="0"/>
              <a:t>the initiative they have made to support this </a:t>
            </a:r>
            <a:r>
              <a:rPr lang="en-US" dirty="0" smtClean="0"/>
              <a:t>process</a:t>
            </a:r>
          </a:p>
          <a:p>
            <a:pPr marL="171450" lvl="0" indent="-171450">
              <a:buFont typeface="Arial" panose="020B0604020202020204" pitchFamily="34" charset="0"/>
              <a:buChar char="•"/>
            </a:pPr>
            <a:r>
              <a:rPr lang="en-US" dirty="0" smtClean="0"/>
              <a:t>Read </a:t>
            </a:r>
            <a:r>
              <a:rPr lang="en-US" dirty="0"/>
              <a:t>the quotation on the slide and discuss what it means in the context of ICT in </a:t>
            </a:r>
            <a:r>
              <a:rPr lang="en-US" dirty="0" smtClean="0"/>
              <a:t>education</a:t>
            </a:r>
          </a:p>
        </p:txBody>
      </p:sp>
      <p:sp>
        <p:nvSpPr>
          <p:cNvPr id="4" name="Slide Number Placeholder 3"/>
          <p:cNvSpPr>
            <a:spLocks noGrp="1"/>
          </p:cNvSpPr>
          <p:nvPr>
            <p:ph type="sldNum" sz="quarter" idx="10"/>
          </p:nvPr>
        </p:nvSpPr>
        <p:spPr/>
        <p:txBody>
          <a:bodyPr/>
          <a:lstStyle/>
          <a:p>
            <a:fld id="{4E93A24C-B7E9-4423-9CF2-DADFC3BA44ED}" type="slidenum">
              <a:rPr lang="en-US" smtClean="0">
                <a:solidFill>
                  <a:prstClr val="black"/>
                </a:solidFill>
              </a:rPr>
              <a:pPr/>
              <a:t>1</a:t>
            </a:fld>
            <a:endParaRPr lang="en-US">
              <a:solidFill>
                <a:prstClr val="black"/>
              </a:solidFill>
            </a:endParaRPr>
          </a:p>
        </p:txBody>
      </p:sp>
      <p:sp>
        <p:nvSpPr>
          <p:cNvPr id="5" name="Date Placeholder 4"/>
          <p:cNvSpPr>
            <a:spLocks noGrp="1"/>
          </p:cNvSpPr>
          <p:nvPr>
            <p:ph type="dt" idx="11"/>
          </p:nvPr>
        </p:nvSpPr>
        <p:spPr/>
        <p:txBody>
          <a:bodyPr/>
          <a:lstStyle/>
          <a:p>
            <a:fld id="{7E9FE04A-D895-4C84-8731-F795CEF33948}" type="datetime3">
              <a:rPr lang="en-US" smtClean="0">
                <a:solidFill>
                  <a:prstClr val="black"/>
                </a:solidFill>
              </a:rPr>
              <a:pPr/>
              <a:t>14 April 2020</a:t>
            </a:fld>
            <a:endParaRPr lang="en-US">
              <a:solidFill>
                <a:prstClr val="black"/>
              </a:solidFill>
            </a:endParaRPr>
          </a:p>
        </p:txBody>
      </p:sp>
      <p:sp>
        <p:nvSpPr>
          <p:cNvPr id="6" name="Footer Placeholder 5"/>
          <p:cNvSpPr>
            <a:spLocks noGrp="1"/>
          </p:cNvSpPr>
          <p:nvPr>
            <p:ph type="ftr" sz="quarter" idx="12"/>
          </p:nvPr>
        </p:nvSpPr>
        <p:spPr/>
        <p:txBody>
          <a:bodyPr/>
          <a:lstStyle/>
          <a:p>
            <a:r>
              <a:rPr lang="en-ZA" dirty="0" smtClean="0">
                <a:solidFill>
                  <a:prstClr val="black"/>
                </a:solidFill>
              </a:rPr>
              <a:t>Module 1: Introduction to School-Based ICT Committees</a:t>
            </a:r>
            <a:endParaRPr lang="en-US" dirty="0">
              <a:solidFill>
                <a:prstClr val="black"/>
              </a:solidFill>
            </a:endParaRPr>
          </a:p>
        </p:txBody>
      </p:sp>
      <p:sp>
        <p:nvSpPr>
          <p:cNvPr id="7" name="Header Placeholder 6"/>
          <p:cNvSpPr>
            <a:spLocks noGrp="1"/>
          </p:cNvSpPr>
          <p:nvPr>
            <p:ph type="hdr" sz="quarter" idx="13"/>
          </p:nvPr>
        </p:nvSpPr>
        <p:spPr/>
        <p:txBody>
          <a:bodyPr/>
          <a:lstStyle/>
          <a:p>
            <a:r>
              <a:rPr lang="en-US" smtClean="0">
                <a:solidFill>
                  <a:prstClr val="black"/>
                </a:solidFill>
              </a:rPr>
              <a:t>School Based ICT Committees</a:t>
            </a:r>
            <a:endParaRPr lang="en-US">
              <a:solidFill>
                <a:prstClr val="black"/>
              </a:solidFill>
            </a:endParaRPr>
          </a:p>
        </p:txBody>
      </p:sp>
    </p:spTree>
    <p:extLst>
      <p:ext uri="{BB962C8B-B14F-4D97-AF65-F5344CB8AC3E}">
        <p14:creationId xmlns:p14="http://schemas.microsoft.com/office/powerpoint/2010/main" val="15147738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[10 min]</a:t>
            </a:r>
            <a:endParaRPr lang="en-ZA" dirty="0" smtClean="0"/>
          </a:p>
          <a:p>
            <a:pPr marL="173593" indent="-173593">
              <a:buFont typeface="Arial" panose="020B0604020202020204" pitchFamily="34" charset="0"/>
              <a:buChar char="•"/>
            </a:pPr>
            <a:r>
              <a:rPr lang="en-ZA" dirty="0" smtClean="0"/>
              <a:t>For example, if the teachers were to use a static image on a page as in this image, learners can only imagine how the action takes place</a:t>
            </a:r>
          </a:p>
          <a:p>
            <a:pPr marL="173593" indent="-173593">
              <a:buFont typeface="Arial" panose="020B0604020202020204" pitchFamily="34" charset="0"/>
              <a:buChar char="•"/>
            </a:pPr>
            <a:r>
              <a:rPr lang="en-ZA" dirty="0" smtClean="0"/>
              <a:t>The </a:t>
            </a:r>
            <a:r>
              <a:rPr lang="en-ZA" dirty="0"/>
              <a:t>challenge now might be that the teacher would have to explain the rest of what happens and through work, make learners imagine the detail. </a:t>
            </a:r>
          </a:p>
          <a:p>
            <a:pPr marL="173593" indent="-173593">
              <a:buFont typeface="Arial" panose="020B0604020202020204" pitchFamily="34" charset="0"/>
              <a:buChar char="•"/>
            </a:pPr>
            <a:r>
              <a:rPr lang="en-ZA" dirty="0"/>
              <a:t>ICTs have affordances that will make explicit all that detail. An animated movement can be presented and stopped whenever the teachers wishes to do so. </a:t>
            </a:r>
          </a:p>
          <a:p>
            <a:pPr marL="173593" indent="-173593">
              <a:buFont typeface="Arial" panose="020B0604020202020204" pitchFamily="34" charset="0"/>
              <a:buChar char="•"/>
            </a:pPr>
            <a:r>
              <a:rPr lang="en-ZA" dirty="0"/>
              <a:t>That is the affordance of ICTs – something that a static page cannot </a:t>
            </a:r>
            <a:r>
              <a:rPr lang="en-ZA" dirty="0" smtClean="0"/>
              <a:t>do.</a:t>
            </a:r>
            <a:endParaRPr lang="en-ZA" dirty="0"/>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F377269F-698A-487B-A476-62725C19A254}"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10</a:t>
            </a:fld>
            <a:endParaRPr lang="en-US"/>
          </a:p>
        </p:txBody>
      </p:sp>
    </p:spTree>
    <p:extLst>
      <p:ext uri="{BB962C8B-B14F-4D97-AF65-F5344CB8AC3E}">
        <p14:creationId xmlns:p14="http://schemas.microsoft.com/office/powerpoint/2010/main" val="24217810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[10 min]</a:t>
            </a:r>
            <a:endParaRPr lang="en-ZA" dirty="0" smtClean="0"/>
          </a:p>
          <a:p>
            <a:pPr marL="173593" indent="-173593">
              <a:buFont typeface="Arial" panose="020B0604020202020204" pitchFamily="34" charset="0"/>
              <a:buChar char="•"/>
            </a:pPr>
            <a:r>
              <a:rPr lang="en-ZA" dirty="0" smtClean="0"/>
              <a:t>Ask the</a:t>
            </a:r>
            <a:r>
              <a:rPr lang="en-ZA" baseline="0" dirty="0" smtClean="0"/>
              <a:t> participants to turn to page 23 of their workbooks</a:t>
            </a:r>
          </a:p>
          <a:p>
            <a:pPr marL="173593" indent="-173593">
              <a:buFont typeface="Arial" panose="020B0604020202020204" pitchFamily="34" charset="0"/>
              <a:buChar char="•"/>
            </a:pPr>
            <a:r>
              <a:rPr lang="en-ZA" baseline="0" dirty="0" smtClean="0"/>
              <a:t>Let them do Activity 2.3</a:t>
            </a:r>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2CBA57D4-5A36-4050-A771-D6A64BC0504A}" type="datetime3">
              <a:rPr lang="en-US" smtClean="0">
                <a:solidFill>
                  <a:prstClr val="black"/>
                </a:solidFill>
              </a:rPr>
              <a:t>14 April 2020</a:t>
            </a:fld>
            <a:endParaRPr lang="en-US">
              <a:solidFill>
                <a:prstClr val="black"/>
              </a:solidFill>
            </a:endParaRPr>
          </a:p>
        </p:txBody>
      </p:sp>
      <p:sp>
        <p:nvSpPr>
          <p:cNvPr id="6" name="Footer Placeholder 5"/>
          <p:cNvSpPr>
            <a:spLocks noGrp="1"/>
          </p:cNvSpPr>
          <p:nvPr>
            <p:ph type="ftr" sz="quarter" idx="12"/>
          </p:nvPr>
        </p:nvSpPr>
        <p:spPr/>
        <p:txBody>
          <a:bodyPr/>
          <a:lstStyle/>
          <a:p>
            <a:r>
              <a:rPr lang="en-ZA" dirty="0" smtClean="0">
                <a:solidFill>
                  <a:prstClr val="black"/>
                </a:solidFill>
              </a:rPr>
              <a:t>Module 2: Developing an ICT Integration Master Plan</a:t>
            </a:r>
            <a:endParaRPr lang="en-US" dirty="0">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33564220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[15 min]</a:t>
            </a:r>
            <a:endParaRPr lang="en-ZA" dirty="0" smtClean="0"/>
          </a:p>
          <a:p>
            <a:pPr marL="173593" indent="-173593">
              <a:buFont typeface="Arial" panose="020B0604020202020204" pitchFamily="34" charset="0"/>
              <a:buChar char="•"/>
            </a:pPr>
            <a:r>
              <a:rPr lang="en-ZA" dirty="0" smtClean="0"/>
              <a:t>Ask the</a:t>
            </a:r>
            <a:r>
              <a:rPr lang="en-ZA" baseline="0" dirty="0" smtClean="0"/>
              <a:t> participants to turn to page 24 of their workbooks</a:t>
            </a:r>
          </a:p>
          <a:p>
            <a:pPr marL="173593" indent="-173593">
              <a:buFont typeface="Arial" panose="020B0604020202020204" pitchFamily="34" charset="0"/>
              <a:buChar char="•"/>
            </a:pPr>
            <a:r>
              <a:rPr lang="en-ZA" baseline="0" dirty="0" smtClean="0"/>
              <a:t>Let them do Activity 2.4</a:t>
            </a:r>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CD1DC22A-C858-493D-90E4-333F8D8DBADC}" type="datetime3">
              <a:rPr lang="en-US" smtClean="0">
                <a:solidFill>
                  <a:prstClr val="black"/>
                </a:solidFill>
              </a:rPr>
              <a:t>14 April 2020</a:t>
            </a:fld>
            <a:endParaRPr lang="en-US">
              <a:solidFill>
                <a:prstClr val="black"/>
              </a:solidFill>
            </a:endParaRPr>
          </a:p>
        </p:txBody>
      </p:sp>
      <p:sp>
        <p:nvSpPr>
          <p:cNvPr id="6" name="Footer Placeholder 5"/>
          <p:cNvSpPr>
            <a:spLocks noGrp="1"/>
          </p:cNvSpPr>
          <p:nvPr>
            <p:ph type="ftr" sz="quarter" idx="12"/>
          </p:nvPr>
        </p:nvSpPr>
        <p:spPr/>
        <p:txBody>
          <a:bodyPr/>
          <a:lstStyle/>
          <a:p>
            <a:r>
              <a:rPr lang="en-ZA" dirty="0" smtClean="0">
                <a:solidFill>
                  <a:prstClr val="black"/>
                </a:solidFill>
              </a:rPr>
              <a:t>Module 2: Developing an ICT Integration Master Plan</a:t>
            </a:r>
            <a:endParaRPr lang="en-US" dirty="0">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14877703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2213" y="1244600"/>
            <a:ext cx="4473575" cy="3355975"/>
          </a:xfrm>
        </p:spPr>
      </p:sp>
      <p:sp>
        <p:nvSpPr>
          <p:cNvPr id="3" name="Notes Placeholder 2"/>
          <p:cNvSpPr>
            <a:spLocks noGrp="1"/>
          </p:cNvSpPr>
          <p:nvPr>
            <p:ph type="body" idx="1"/>
          </p:nvPr>
        </p:nvSpPr>
        <p:spPr/>
        <p:txBody>
          <a:bodyPr/>
          <a:lstStyle/>
          <a:p>
            <a:pPr defTabSz="925830">
              <a:defRPr/>
            </a:pPr>
            <a:r>
              <a:rPr lang="en-US" b="1" dirty="0" smtClean="0"/>
              <a:t>[5 min]</a:t>
            </a:r>
            <a:endParaRPr lang="en-ZA" dirty="0" smtClean="0"/>
          </a:p>
          <a:p>
            <a:pPr marL="173593" indent="-173593">
              <a:buFont typeface="Arial" panose="020B0604020202020204" pitchFamily="34" charset="0"/>
              <a:buChar char="•"/>
            </a:pPr>
            <a:r>
              <a:rPr lang="en-US" dirty="0" smtClean="0"/>
              <a:t>Thank the Subject Advisors</a:t>
            </a:r>
            <a:r>
              <a:rPr lang="en-US" baseline="0" dirty="0" smtClean="0"/>
              <a:t> </a:t>
            </a:r>
            <a:r>
              <a:rPr lang="en-US" dirty="0" smtClean="0"/>
              <a:t>for taking part in this training</a:t>
            </a:r>
          </a:p>
          <a:p>
            <a:pPr marL="173593" indent="-173593">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4E93A24C-B7E9-4423-9CF2-DADFC3BA44ED}"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1191170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b="1" dirty="0" smtClean="0"/>
              <a:t>[2 min]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ZA" dirty="0" smtClean="0"/>
              <a:t>Discuss the program of the day with the participants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If the same group attends each day, only discuss slide 2 every morning</a:t>
            </a:r>
            <a:endParaRPr lang="en-ZA"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i="1" kern="1200" dirty="0" smtClean="0">
                <a:solidFill>
                  <a:schemeClr val="tx1"/>
                </a:solidFill>
                <a:effectLst/>
                <a:latin typeface="+mn-lt"/>
                <a:ea typeface="+mn-ea"/>
                <a:cs typeface="+mn-cs"/>
              </a:rPr>
              <a:t>Module 2 will take 2.35 hours, no tea or Lunch breaks</a:t>
            </a:r>
            <a:endParaRPr lang="en-ZA"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endParaRPr lang="en-ZA" dirty="0" smtClean="0"/>
          </a:p>
          <a:p>
            <a:pPr marL="171450" lvl="0" indent="-171450">
              <a:buFont typeface="Arial" panose="020B0604020202020204" pitchFamily="34" charset="0"/>
              <a:buChar char="•"/>
            </a:pPr>
            <a:endParaRPr lang="en-ZA"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E93A24C-B7E9-4423-9CF2-DADFC3BA44ED}" type="slidenum">
              <a:rPr lang="en-US" smtClean="0"/>
              <a:pPr/>
              <a:t>2</a:t>
            </a:fld>
            <a:endParaRPr lang="en-US"/>
          </a:p>
        </p:txBody>
      </p:sp>
      <p:sp>
        <p:nvSpPr>
          <p:cNvPr id="5" name="Date Placeholder 4"/>
          <p:cNvSpPr>
            <a:spLocks noGrp="1"/>
          </p:cNvSpPr>
          <p:nvPr>
            <p:ph type="dt" idx="11"/>
          </p:nvPr>
        </p:nvSpPr>
        <p:spPr/>
        <p:txBody>
          <a:bodyPr/>
          <a:lstStyle/>
          <a:p>
            <a:fld id="{E2684376-2697-4906-B576-E137A9D3CFD3}"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Header Placeholder 6"/>
          <p:cNvSpPr>
            <a:spLocks noGrp="1"/>
          </p:cNvSpPr>
          <p:nvPr>
            <p:ph type="hdr" sz="quarter" idx="13"/>
          </p:nvPr>
        </p:nvSpPr>
        <p:spPr/>
        <p:txBody>
          <a:bodyPr/>
          <a:lstStyle/>
          <a:p>
            <a:r>
              <a:rPr lang="en-US" smtClean="0"/>
              <a:t>School Based ICT Committees</a:t>
            </a:r>
            <a:endParaRPr lang="en-US"/>
          </a:p>
        </p:txBody>
      </p:sp>
    </p:spTree>
    <p:extLst>
      <p:ext uri="{BB962C8B-B14F-4D97-AF65-F5344CB8AC3E}">
        <p14:creationId xmlns:p14="http://schemas.microsoft.com/office/powerpoint/2010/main" val="3279699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1" dirty="0" smtClean="0"/>
              <a:t>[5 min]</a:t>
            </a:r>
            <a:endParaRPr lang="en-ZA" dirty="0" smtClean="0"/>
          </a:p>
          <a:p>
            <a:pPr marL="171450" indent="-171450">
              <a:buFont typeface="Arial" panose="020B0604020202020204" pitchFamily="34" charset="0"/>
              <a:buChar char="•"/>
            </a:pPr>
            <a:r>
              <a:rPr lang="en-ZA" dirty="0" smtClean="0"/>
              <a:t>This </a:t>
            </a:r>
            <a:r>
              <a:rPr lang="en-ZA" dirty="0"/>
              <a:t>Module will attempt to make clear what we mean by ICT Pedagogical Integration. </a:t>
            </a:r>
          </a:p>
          <a:p>
            <a:pPr marL="171450" indent="-171450">
              <a:buFont typeface="Arial" panose="020B0604020202020204" pitchFamily="34" charset="0"/>
              <a:buChar char="•"/>
            </a:pPr>
            <a:r>
              <a:rPr lang="en-ZA" dirty="0"/>
              <a:t>This understanding is important especially for one vested with the responsibility of ensuring teaching and learning happens successfully in the classroom through ICTs</a:t>
            </a:r>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0E69B8E1-CAE2-4E0E-9639-EB6A863182DD}"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3</a:t>
            </a:fld>
            <a:endParaRPr lang="en-US"/>
          </a:p>
        </p:txBody>
      </p:sp>
    </p:spTree>
    <p:extLst>
      <p:ext uri="{BB962C8B-B14F-4D97-AF65-F5344CB8AC3E}">
        <p14:creationId xmlns:p14="http://schemas.microsoft.com/office/powerpoint/2010/main" val="338637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[5 min]</a:t>
            </a:r>
            <a:endParaRPr lang="en-ZA" dirty="0" smtClean="0"/>
          </a:p>
          <a:p>
            <a:pPr marL="173593" indent="-173593">
              <a:buFont typeface="Arial" panose="020B0604020202020204" pitchFamily="34" charset="0"/>
              <a:buChar char="•"/>
            </a:pPr>
            <a:r>
              <a:rPr lang="en-ZA" dirty="0" smtClean="0"/>
              <a:t>Explain</a:t>
            </a:r>
            <a:r>
              <a:rPr lang="en-ZA" baseline="0" dirty="0" smtClean="0"/>
              <a:t> to the participants the aim of module 2</a:t>
            </a:r>
            <a:endParaRPr lang="en-ZA" dirty="0"/>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FE390515-507F-4115-96FE-1688E0A60D94}"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4</a:t>
            </a:fld>
            <a:endParaRPr lang="en-US"/>
          </a:p>
        </p:txBody>
      </p:sp>
    </p:spTree>
    <p:extLst>
      <p:ext uri="{BB962C8B-B14F-4D97-AF65-F5344CB8AC3E}">
        <p14:creationId xmlns:p14="http://schemas.microsoft.com/office/powerpoint/2010/main" val="2193662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[5 min]</a:t>
            </a:r>
            <a:endParaRPr lang="en-ZA" dirty="0" smtClean="0"/>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CFF86EBC-8CDC-4D08-87D5-BE1078321E6F}"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5</a:t>
            </a:fld>
            <a:endParaRPr lang="en-US"/>
          </a:p>
        </p:txBody>
      </p:sp>
    </p:spTree>
    <p:extLst>
      <p:ext uri="{BB962C8B-B14F-4D97-AF65-F5344CB8AC3E}">
        <p14:creationId xmlns:p14="http://schemas.microsoft.com/office/powerpoint/2010/main" val="1209322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[15 min]</a:t>
            </a:r>
            <a:endParaRPr lang="en-ZA" dirty="0" smtClean="0"/>
          </a:p>
          <a:p>
            <a:pPr marL="173593" indent="-173593">
              <a:buFont typeface="Arial" panose="020B0604020202020204" pitchFamily="34" charset="0"/>
              <a:buChar char="•"/>
            </a:pPr>
            <a:r>
              <a:rPr lang="en-ZA" dirty="0"/>
              <a:t>It is therefore all that constitutes digital technology. In the GDE schools and classrooms, ICTs would generally refer to laptops, tablets, interactive whiteboards (e.g. SMART Boards), printers, scanners, data projectors, memory sticks and external hard drives as hardware. </a:t>
            </a:r>
          </a:p>
          <a:p>
            <a:pPr marL="173593" indent="-173593">
              <a:buFont typeface="Arial" panose="020B0604020202020204" pitchFamily="34" charset="0"/>
              <a:buChar char="•"/>
            </a:pPr>
            <a:r>
              <a:rPr lang="en-ZA" dirty="0"/>
              <a:t>Software would refer to SMART Notebook, Moodle (LMS) and various applications used to present and write materials. All the above can be referred to as digital technology. </a:t>
            </a:r>
          </a:p>
          <a:p>
            <a:pPr marL="173593" indent="-173593">
              <a:buFont typeface="Arial" panose="020B0604020202020204" pitchFamily="34" charset="0"/>
              <a:buChar char="•"/>
            </a:pPr>
            <a:r>
              <a:rPr lang="en-ZA" dirty="0"/>
              <a:t>Technology is really anything you use to perform a task. There is however non-digital and digital technology. The focus here is digital </a:t>
            </a:r>
            <a:r>
              <a:rPr lang="en-ZA" dirty="0" smtClean="0"/>
              <a:t>technology. </a:t>
            </a:r>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8FE13C75-F218-469A-BAAA-49BB4D13BACF}"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6</a:t>
            </a:fld>
            <a:endParaRPr lang="en-US"/>
          </a:p>
        </p:txBody>
      </p:sp>
    </p:spTree>
    <p:extLst>
      <p:ext uri="{BB962C8B-B14F-4D97-AF65-F5344CB8AC3E}">
        <p14:creationId xmlns:p14="http://schemas.microsoft.com/office/powerpoint/2010/main" val="18949575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[10 min]</a:t>
            </a:r>
            <a:endParaRPr lang="en-ZA" dirty="0" smtClean="0"/>
          </a:p>
          <a:p>
            <a:pPr marL="173593" indent="-173593">
              <a:buFont typeface="Arial" panose="020B0604020202020204" pitchFamily="34" charset="0"/>
              <a:buChar char="•"/>
            </a:pPr>
            <a:r>
              <a:rPr lang="en-ZA" dirty="0" smtClean="0"/>
              <a:t>Ask the</a:t>
            </a:r>
            <a:r>
              <a:rPr lang="en-ZA" baseline="0" dirty="0" smtClean="0"/>
              <a:t> participants to turn to page 19 of their workbooks</a:t>
            </a:r>
          </a:p>
          <a:p>
            <a:pPr marL="173593" indent="-173593">
              <a:buFont typeface="Arial" panose="020B0604020202020204" pitchFamily="34" charset="0"/>
              <a:buChar char="•"/>
            </a:pPr>
            <a:r>
              <a:rPr lang="en-ZA" baseline="0" dirty="0" smtClean="0"/>
              <a:t>Let them do Activity 2.1</a:t>
            </a:r>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1D7098AD-BD53-4302-9593-72BC9C844A3D}" type="datetime3">
              <a:rPr lang="en-US" smtClean="0">
                <a:solidFill>
                  <a:prstClr val="black"/>
                </a:solidFill>
              </a:rPr>
              <a:t>14 April 2020</a:t>
            </a:fld>
            <a:endParaRPr lang="en-US">
              <a:solidFill>
                <a:prstClr val="black"/>
              </a:solidFill>
            </a:endParaRPr>
          </a:p>
        </p:txBody>
      </p:sp>
      <p:sp>
        <p:nvSpPr>
          <p:cNvPr id="6" name="Footer Placeholder 5"/>
          <p:cNvSpPr>
            <a:spLocks noGrp="1"/>
          </p:cNvSpPr>
          <p:nvPr>
            <p:ph type="ftr" sz="quarter" idx="12"/>
          </p:nvPr>
        </p:nvSpPr>
        <p:spPr/>
        <p:txBody>
          <a:bodyPr/>
          <a:lstStyle/>
          <a:p>
            <a:r>
              <a:rPr lang="en-ZA" dirty="0" smtClean="0">
                <a:solidFill>
                  <a:prstClr val="black"/>
                </a:solidFill>
              </a:rPr>
              <a:t>Module 2: Developing an ICT Integration Master Plan</a:t>
            </a:r>
            <a:endParaRPr lang="en-US" dirty="0">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34875171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[30 min]</a:t>
            </a:r>
            <a:endParaRPr lang="en-ZA" dirty="0" smtClean="0"/>
          </a:p>
          <a:p>
            <a:pPr marL="173593" indent="-173593">
              <a:buFont typeface="Arial" panose="020B0604020202020204" pitchFamily="34" charset="0"/>
              <a:buChar char="•"/>
            </a:pPr>
            <a:r>
              <a:rPr lang="en-ZA" dirty="0" smtClean="0"/>
              <a:t>Ask the</a:t>
            </a:r>
            <a:r>
              <a:rPr lang="en-ZA" baseline="0" dirty="0" smtClean="0"/>
              <a:t> participants to turn to page 21 of their workbooks</a:t>
            </a:r>
          </a:p>
          <a:p>
            <a:pPr marL="173593" indent="-173593">
              <a:buFont typeface="Arial" panose="020B0604020202020204" pitchFamily="34" charset="0"/>
              <a:buChar char="•"/>
            </a:pPr>
            <a:r>
              <a:rPr lang="en-ZA" baseline="0" dirty="0" smtClean="0"/>
              <a:t>Let them do Activity 2.2</a:t>
            </a:r>
          </a:p>
        </p:txBody>
      </p:sp>
      <p:sp>
        <p:nvSpPr>
          <p:cNvPr id="4" name="Header Placeholder 3"/>
          <p:cNvSpPr>
            <a:spLocks noGrp="1"/>
          </p:cNvSpPr>
          <p:nvPr>
            <p:ph type="hdr" sz="quarter" idx="10"/>
          </p:nvPr>
        </p:nvSpPr>
        <p:spPr/>
        <p:txBody>
          <a:bodyPr/>
          <a:lstStyle/>
          <a:p>
            <a:r>
              <a:rPr lang="en-US" smtClean="0">
                <a:solidFill>
                  <a:prstClr val="black"/>
                </a:solidFill>
              </a:rPr>
              <a:t>School Based ICT Committees</a:t>
            </a:r>
            <a:endParaRPr lang="en-US">
              <a:solidFill>
                <a:prstClr val="black"/>
              </a:solidFill>
            </a:endParaRPr>
          </a:p>
        </p:txBody>
      </p:sp>
      <p:sp>
        <p:nvSpPr>
          <p:cNvPr id="5" name="Date Placeholder 4"/>
          <p:cNvSpPr>
            <a:spLocks noGrp="1"/>
          </p:cNvSpPr>
          <p:nvPr>
            <p:ph type="dt" idx="11"/>
          </p:nvPr>
        </p:nvSpPr>
        <p:spPr/>
        <p:txBody>
          <a:bodyPr/>
          <a:lstStyle/>
          <a:p>
            <a:fld id="{E305E703-A043-42C0-997A-2294A647A8C1}" type="datetime3">
              <a:rPr lang="en-US" smtClean="0">
                <a:solidFill>
                  <a:prstClr val="black"/>
                </a:solidFill>
              </a:rPr>
              <a:t>14 April 2020</a:t>
            </a:fld>
            <a:endParaRPr lang="en-US">
              <a:solidFill>
                <a:prstClr val="black"/>
              </a:solidFill>
            </a:endParaRPr>
          </a:p>
        </p:txBody>
      </p:sp>
      <p:sp>
        <p:nvSpPr>
          <p:cNvPr id="6" name="Footer Placeholder 5"/>
          <p:cNvSpPr>
            <a:spLocks noGrp="1"/>
          </p:cNvSpPr>
          <p:nvPr>
            <p:ph type="ftr" sz="quarter" idx="12"/>
          </p:nvPr>
        </p:nvSpPr>
        <p:spPr/>
        <p:txBody>
          <a:bodyPr/>
          <a:lstStyle/>
          <a:p>
            <a:r>
              <a:rPr lang="en-ZA" dirty="0" smtClean="0">
                <a:solidFill>
                  <a:prstClr val="black"/>
                </a:solidFill>
              </a:rPr>
              <a:t>Module 2: Developing an ICT Integration Master Plan</a:t>
            </a:r>
            <a:endParaRPr lang="en-US" dirty="0">
              <a:solidFill>
                <a:prstClr val="black"/>
              </a:solidFill>
            </a:endParaRPr>
          </a:p>
        </p:txBody>
      </p:sp>
      <p:sp>
        <p:nvSpPr>
          <p:cNvPr id="7" name="Slide Number Placeholder 6"/>
          <p:cNvSpPr>
            <a:spLocks noGrp="1"/>
          </p:cNvSpPr>
          <p:nvPr>
            <p:ph type="sldNum" sz="quarter" idx="13"/>
          </p:nvPr>
        </p:nvSpPr>
        <p:spPr/>
        <p:txBody>
          <a:bodyPr/>
          <a:lstStyle/>
          <a:p>
            <a:fld id="{4E93A24C-B7E9-4423-9CF2-DADFC3BA44ED}"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39476947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[10 min]</a:t>
            </a:r>
            <a:endParaRPr lang="en-ZA" dirty="0" smtClean="0"/>
          </a:p>
          <a:p>
            <a:pPr marL="173593" indent="-173593">
              <a:buFont typeface="Arial" panose="020B0604020202020204" pitchFamily="34" charset="0"/>
              <a:buChar char="•"/>
            </a:pPr>
            <a:r>
              <a:rPr lang="en-ZA" dirty="0"/>
              <a:t>This pedagogical process is guided by the teacher. </a:t>
            </a:r>
          </a:p>
          <a:p>
            <a:pPr marL="173593" indent="-173593">
              <a:buFont typeface="Arial" panose="020B0604020202020204" pitchFamily="34" charset="0"/>
              <a:buChar char="•"/>
            </a:pPr>
            <a:r>
              <a:rPr lang="en-ZA" dirty="0"/>
              <a:t>The question now is, what is represented by each dot? It is all that the teacher does in the classroom to make learning happen. </a:t>
            </a:r>
          </a:p>
          <a:p>
            <a:pPr marL="173593" indent="-173593">
              <a:buFont typeface="Arial" panose="020B0604020202020204" pitchFamily="34" charset="0"/>
              <a:buChar char="•"/>
            </a:pPr>
            <a:r>
              <a:rPr lang="en-ZA" dirty="0"/>
              <a:t>When ICTs are used, they enrich this process. </a:t>
            </a:r>
          </a:p>
        </p:txBody>
      </p:sp>
      <p:sp>
        <p:nvSpPr>
          <p:cNvPr id="4" name="Header Placeholder 3"/>
          <p:cNvSpPr>
            <a:spLocks noGrp="1"/>
          </p:cNvSpPr>
          <p:nvPr>
            <p:ph type="hdr" sz="quarter" idx="10"/>
          </p:nvPr>
        </p:nvSpPr>
        <p:spPr/>
        <p:txBody>
          <a:bodyPr/>
          <a:lstStyle/>
          <a:p>
            <a:r>
              <a:rPr lang="en-US" smtClean="0"/>
              <a:t>School Based ICT Committees</a:t>
            </a:r>
            <a:endParaRPr lang="en-US"/>
          </a:p>
        </p:txBody>
      </p:sp>
      <p:sp>
        <p:nvSpPr>
          <p:cNvPr id="5" name="Date Placeholder 4"/>
          <p:cNvSpPr>
            <a:spLocks noGrp="1"/>
          </p:cNvSpPr>
          <p:nvPr>
            <p:ph type="dt" idx="11"/>
          </p:nvPr>
        </p:nvSpPr>
        <p:spPr/>
        <p:txBody>
          <a:bodyPr/>
          <a:lstStyle/>
          <a:p>
            <a:fld id="{EA6F2442-244D-448D-83D8-0A186AF02693}" type="datetime3">
              <a:rPr lang="en-US" smtClean="0"/>
              <a:t>14 April 2020</a:t>
            </a:fld>
            <a:endParaRPr lang="en-US"/>
          </a:p>
        </p:txBody>
      </p:sp>
      <p:sp>
        <p:nvSpPr>
          <p:cNvPr id="6" name="Footer Placeholder 5"/>
          <p:cNvSpPr>
            <a:spLocks noGrp="1"/>
          </p:cNvSpPr>
          <p:nvPr>
            <p:ph type="ftr" sz="quarter" idx="12"/>
          </p:nvPr>
        </p:nvSpPr>
        <p:spPr/>
        <p:txBody>
          <a:bodyPr/>
          <a:lstStyle/>
          <a:p>
            <a:r>
              <a:rPr lang="en-ZA" dirty="0" smtClean="0"/>
              <a:t>Module 2: Developing an ICT Integration Master Plan</a:t>
            </a:r>
            <a:endParaRPr lang="en-US" dirty="0"/>
          </a:p>
        </p:txBody>
      </p:sp>
      <p:sp>
        <p:nvSpPr>
          <p:cNvPr id="7" name="Slide Number Placeholder 6"/>
          <p:cNvSpPr>
            <a:spLocks noGrp="1"/>
          </p:cNvSpPr>
          <p:nvPr>
            <p:ph type="sldNum" sz="quarter" idx="13"/>
          </p:nvPr>
        </p:nvSpPr>
        <p:spPr/>
        <p:txBody>
          <a:bodyPr/>
          <a:lstStyle/>
          <a:p>
            <a:fld id="{4E93A24C-B7E9-4423-9CF2-DADFC3BA44ED}" type="slidenum">
              <a:rPr lang="en-US" smtClean="0"/>
              <a:pPr/>
              <a:t>9</a:t>
            </a:fld>
            <a:endParaRPr lang="en-US"/>
          </a:p>
        </p:txBody>
      </p:sp>
    </p:spTree>
    <p:extLst>
      <p:ext uri="{BB962C8B-B14F-4D97-AF65-F5344CB8AC3E}">
        <p14:creationId xmlns:p14="http://schemas.microsoft.com/office/powerpoint/2010/main" val="11791890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Master" Target="../slideMasters/slideMaster2.xml"/><Relationship Id="rId4" Type="http://schemas.openxmlformats.org/officeDocument/2006/relationships/image" Target="../media/image2.jpe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Master" Target="../slideMasters/slideMaster1.xml"/><Relationship Id="rId1" Type="http://schemas.openxmlformats.org/officeDocument/2006/relationships/themeOverride" Target="../theme/themeOverride1.xml"/><Relationship Id="rId5" Type="http://schemas.openxmlformats.org/officeDocument/2006/relationships/image" Target="../media/image3.png"/><Relationship Id="rId4" Type="http://schemas.openxmlformats.org/officeDocument/2006/relationships/image" Target="../media/image2.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ZA"/>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r>
              <a:rPr lang="en-US" smtClean="0"/>
              <a:t>1</a:t>
            </a:r>
            <a:endParaRPr lang="en-US" dirty="0"/>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7778" y="228600"/>
            <a:ext cx="2955384"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906895" y="152400"/>
            <a:ext cx="2175193"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709" y="0"/>
            <a:ext cx="9152709" cy="6858000"/>
          </a:xfrm>
          <a:prstGeom prst="rect">
            <a:avLst/>
          </a:prstGeom>
        </p:spPr>
      </p:pic>
    </p:spTree>
    <p:extLst>
      <p:ext uri="{BB962C8B-B14F-4D97-AF65-F5344CB8AC3E}">
        <p14:creationId xmlns:p14="http://schemas.microsoft.com/office/powerpoint/2010/main" val="1636685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3730077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39918778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84487" y="466903"/>
            <a:ext cx="7494348" cy="549273"/>
          </a:xfrm>
        </p:spPr>
        <p:txBody>
          <a:bodyPr>
            <a:normAutofit/>
          </a:bodyPr>
          <a:lstStyle>
            <a:lvl1pPr>
              <a:defRPr sz="2800" b="1" cap="all" baseline="0">
                <a:latin typeface="+mn-lt"/>
              </a:defRPr>
            </a:lvl1pPr>
          </a:lstStyle>
          <a:p>
            <a:r>
              <a:rPr lang="en-US" dirty="0"/>
              <a:t>Click to edit Master title style</a:t>
            </a:r>
            <a:endParaRPr lang="en-ZA" dirty="0"/>
          </a:p>
        </p:txBody>
      </p:sp>
      <p:sp>
        <p:nvSpPr>
          <p:cNvPr id="3" name="Content Placeholder 2"/>
          <p:cNvSpPr>
            <a:spLocks noGrp="1"/>
          </p:cNvSpPr>
          <p:nvPr>
            <p:ph idx="1"/>
          </p:nvPr>
        </p:nvSpPr>
        <p:spPr>
          <a:xfrm>
            <a:off x="471089" y="1446045"/>
            <a:ext cx="8201823" cy="4261374"/>
          </a:xfrm>
        </p:spPr>
        <p:txBody>
          <a:bodyPr>
            <a:normAutofit/>
          </a:bodyPr>
          <a:lstStyle>
            <a:lvl1pPr marL="128588" indent="-128588">
              <a:buFontTx/>
              <a:buBlip>
                <a:blip r:embed="rId2"/>
              </a:buBlip>
              <a:defRPr sz="3000" b="0" i="0">
                <a:latin typeface="+mn-lt"/>
              </a:defRPr>
            </a:lvl1pPr>
            <a:lvl2pPr marL="385763" indent="-128588">
              <a:buFontTx/>
              <a:buBlip>
                <a:blip r:embed="rId2"/>
              </a:buBlip>
              <a:defRPr sz="2800" b="0" i="0">
                <a:latin typeface="+mn-lt"/>
              </a:defRPr>
            </a:lvl2pPr>
            <a:lvl3pPr marL="642938" indent="-128588">
              <a:buFontTx/>
              <a:buBlip>
                <a:blip r:embed="rId2"/>
              </a:buBlip>
              <a:defRPr sz="2800" b="0" i="0">
                <a:latin typeface="+mn-lt"/>
              </a:defRPr>
            </a:lvl3pPr>
            <a:lvl4pPr marL="900113" indent="-128588">
              <a:buFontTx/>
              <a:buBlip>
                <a:blip r:embed="rId2"/>
              </a:buBlip>
              <a:defRPr sz="1350" b="0" i="0">
                <a:latin typeface="+mn-lt"/>
              </a:defRPr>
            </a:lvl4pPr>
            <a:lvl5pPr marL="1157288" indent="-128588">
              <a:buFontTx/>
              <a:buBlip>
                <a:blip r:embed="rId2"/>
              </a:buBlip>
              <a:defRPr sz="1350" b="0" i="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14" name="Rectangle 13"/>
          <p:cNvSpPr/>
          <p:nvPr userDrawn="1"/>
        </p:nvSpPr>
        <p:spPr>
          <a:xfrm>
            <a:off x="206424" y="6147606"/>
            <a:ext cx="2231977" cy="557994"/>
          </a:xfrm>
          <a:prstGeom prst="rect">
            <a:avLst/>
          </a:prstGeom>
          <a:solidFill>
            <a:schemeClr val="bg1"/>
          </a:solid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solidFill>
                <a:prstClr val="white"/>
              </a:solidFill>
            </a:endParaRPr>
          </a:p>
        </p:txBody>
      </p:sp>
      <p:pic>
        <p:nvPicPr>
          <p:cNvPr id="11"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08777" y="6170058"/>
            <a:ext cx="1827268" cy="51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8" name="Group 17"/>
          <p:cNvGrpSpPr/>
          <p:nvPr userDrawn="1"/>
        </p:nvGrpSpPr>
        <p:grpSpPr>
          <a:xfrm>
            <a:off x="6681338" y="6137288"/>
            <a:ext cx="2231977" cy="568312"/>
            <a:chOff x="5796034" y="4409282"/>
            <a:chExt cx="2231977" cy="568312"/>
          </a:xfrm>
        </p:grpSpPr>
        <p:pic>
          <p:nvPicPr>
            <p:cNvPr id="1026" name="Picture 2" descr="Related image"/>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796034" y="4414441"/>
              <a:ext cx="2231977" cy="557994"/>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userDrawn="1"/>
          </p:nvSpPr>
          <p:spPr>
            <a:xfrm>
              <a:off x="5796034" y="4409282"/>
              <a:ext cx="2231977" cy="568312"/>
            </a:xfrm>
            <a:prstGeom prst="rect">
              <a:avLst/>
            </a:prstGeom>
            <a:no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1350">
                <a:solidFill>
                  <a:prstClr val="white"/>
                </a:solidFill>
              </a:endParaRPr>
            </a:p>
          </p:txBody>
        </p:sp>
      </p:gr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25431309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865486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Rectangle 8"/>
          <p:cNvSpPr/>
          <p:nvPr userDrawn="1"/>
        </p:nvSpPr>
        <p:spPr>
          <a:xfrm>
            <a:off x="0" y="6356350"/>
            <a:ext cx="9144000" cy="501649"/>
          </a:xfrm>
          <a:prstGeom prst="rect">
            <a:avLst/>
          </a:prstGeom>
          <a:solidFill>
            <a:srgbClr val="0363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ZA" dirty="0">
              <a:solidFill>
                <a:prstClr val="white"/>
              </a:solidFill>
            </a:endParaRPr>
          </a:p>
        </p:txBody>
      </p:sp>
      <p:sp>
        <p:nvSpPr>
          <p:cNvPr id="2" name="Title 1"/>
          <p:cNvSpPr>
            <a:spLocks noGrp="1"/>
          </p:cNvSpPr>
          <p:nvPr>
            <p:ph type="title"/>
          </p:nvPr>
        </p:nvSpPr>
        <p:spPr/>
        <p:txBody>
          <a:bodyPr>
            <a:normAutofit/>
          </a:bodyPr>
          <a:lstStyle>
            <a:lvl1pPr>
              <a:defRPr sz="2800" b="1" cap="all" baseline="0"/>
            </a:lvl1pPr>
          </a:lstStyle>
          <a:p>
            <a:r>
              <a:rPr lang="en-US" dirty="0"/>
              <a:t>Click to edit Master title style</a:t>
            </a:r>
            <a:endParaRPr lang="en-ZA" dirty="0"/>
          </a:p>
        </p:txBody>
      </p:sp>
      <p:sp>
        <p:nvSpPr>
          <p:cNvPr id="3" name="Content Placeholder 2"/>
          <p:cNvSpPr>
            <a:spLocks noGrp="1"/>
          </p:cNvSpPr>
          <p:nvPr>
            <p:ph idx="1"/>
          </p:nvPr>
        </p:nvSpPr>
        <p:spPr>
          <a:xfrm>
            <a:off x="628650" y="1825624"/>
            <a:ext cx="7886700" cy="2136775"/>
          </a:xfrm>
        </p:spPr>
        <p:txBody>
          <a:bodyPr>
            <a:normAutofit/>
          </a:bodyPr>
          <a:lstStyle>
            <a:lvl1pPr marL="171450" indent="-171450">
              <a:buFontTx/>
              <a:buBlip>
                <a:blip r:embed="rId2"/>
              </a:buBlip>
              <a:defRPr sz="1800" b="0" i="0">
                <a:latin typeface="+mn-lt"/>
              </a:defRPr>
            </a:lvl1pPr>
            <a:lvl2pPr marL="514350" indent="-171450">
              <a:buFontTx/>
              <a:buBlip>
                <a:blip r:embed="rId2"/>
              </a:buBlip>
              <a:defRPr sz="1800" b="0" i="0">
                <a:latin typeface="+mn-lt"/>
              </a:defRPr>
            </a:lvl2pPr>
            <a:lvl3pPr marL="857250" indent="-171450">
              <a:buFontTx/>
              <a:buBlip>
                <a:blip r:embed="rId2"/>
              </a:buBlip>
              <a:defRPr sz="1800" b="0" i="0">
                <a:latin typeface="+mn-lt"/>
              </a:defRPr>
            </a:lvl3pPr>
            <a:lvl4pPr marL="1200150" indent="-171450">
              <a:buFontTx/>
              <a:buBlip>
                <a:blip r:embed="rId2"/>
              </a:buBlip>
              <a:defRPr sz="1800" b="0" i="0">
                <a:latin typeface="+mn-lt"/>
              </a:defRPr>
            </a:lvl4pPr>
            <a:lvl5pPr marL="1543050" indent="-171450">
              <a:buFontTx/>
              <a:buBlip>
                <a:blip r:embed="rId2"/>
              </a:buBlip>
              <a:defRPr sz="1800" b="0" i="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14" name="Rectangle 13"/>
          <p:cNvSpPr/>
          <p:nvPr userDrawn="1"/>
        </p:nvSpPr>
        <p:spPr>
          <a:xfrm>
            <a:off x="206423" y="6147606"/>
            <a:ext cx="2231977" cy="557994"/>
          </a:xfrm>
          <a:prstGeom prst="rect">
            <a:avLst/>
          </a:prstGeom>
          <a:solidFill>
            <a:schemeClr val="bg1"/>
          </a:solid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ZA">
              <a:solidFill>
                <a:prstClr val="white"/>
              </a:solidFill>
            </a:endParaRPr>
          </a:p>
        </p:txBody>
      </p:sp>
      <p:pic>
        <p:nvPicPr>
          <p:cNvPr id="11"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08777" y="6182440"/>
            <a:ext cx="1827268" cy="51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8" name="Group 17"/>
          <p:cNvGrpSpPr/>
          <p:nvPr userDrawn="1"/>
        </p:nvGrpSpPr>
        <p:grpSpPr>
          <a:xfrm>
            <a:off x="6681337" y="6137288"/>
            <a:ext cx="2231977" cy="568312"/>
            <a:chOff x="5796034" y="4409282"/>
            <a:chExt cx="2231977" cy="568312"/>
          </a:xfrm>
        </p:grpSpPr>
        <p:pic>
          <p:nvPicPr>
            <p:cNvPr id="1026" name="Picture 2" descr="Related image"/>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796034" y="4414441"/>
              <a:ext cx="2231977" cy="557994"/>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userDrawn="1"/>
          </p:nvSpPr>
          <p:spPr>
            <a:xfrm>
              <a:off x="5796034" y="4409282"/>
              <a:ext cx="2231977" cy="568312"/>
            </a:xfrm>
            <a:prstGeom prst="rect">
              <a:avLst/>
            </a:prstGeom>
            <a:no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ZA">
                <a:solidFill>
                  <a:prstClr val="white"/>
                </a:solidFill>
              </a:endParaRPr>
            </a:p>
          </p:txBody>
        </p:sp>
      </p:grpSp>
      <p:sp>
        <p:nvSpPr>
          <p:cNvPr id="16" name="TextBox 15"/>
          <p:cNvSpPr txBox="1"/>
          <p:nvPr userDrawn="1"/>
        </p:nvSpPr>
        <p:spPr>
          <a:xfrm>
            <a:off x="2481525" y="6468674"/>
            <a:ext cx="4224075" cy="307777"/>
          </a:xfrm>
          <a:prstGeom prst="rect">
            <a:avLst/>
          </a:prstGeom>
          <a:noFill/>
        </p:spPr>
        <p:txBody>
          <a:bodyPr wrap="square" rtlCol="0">
            <a:spAutoFit/>
          </a:bodyPr>
          <a:lstStyle/>
          <a:p>
            <a:pPr marL="0" lvl="1" algn="ctr" defTabSz="914400">
              <a:defRPr/>
            </a:pPr>
            <a:r>
              <a:rPr lang="en-US" sz="1400" dirty="0" smtClean="0">
                <a:solidFill>
                  <a:prstClr val="white"/>
                </a:solidFill>
              </a:rPr>
              <a:t>Introduction for School-Based ICT Committees</a:t>
            </a:r>
            <a:r>
              <a:rPr lang="en-ZA" sz="1000" dirty="0" smtClean="0">
                <a:solidFill>
                  <a:prstClr val="white"/>
                </a:solidFill>
              </a:rPr>
              <a:t>.</a:t>
            </a:r>
            <a:endParaRPr lang="en-ZA" sz="1000" dirty="0">
              <a:solidFill>
                <a:prstClr val="white"/>
              </a:solidFill>
            </a:endParaRPr>
          </a:p>
        </p:txBody>
      </p:sp>
    </p:spTree>
    <p:extLst>
      <p:ext uri="{BB962C8B-B14F-4D97-AF65-F5344CB8AC3E}">
        <p14:creationId xmlns:p14="http://schemas.microsoft.com/office/powerpoint/2010/main" val="325202422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178995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94204" y="607771"/>
            <a:ext cx="6762750" cy="549274"/>
          </a:xfrm>
        </p:spPr>
        <p:txBody>
          <a:bodyPr/>
          <a:lstStyle>
            <a:lvl1pPr>
              <a:defRPr cap="all" baseline="0">
                <a:latin typeface="+mn-lt"/>
              </a:defRPr>
            </a:lvl1pPr>
          </a:lstStyle>
          <a:p>
            <a:r>
              <a:rPr lang="en-US" dirty="0" smtClean="0"/>
              <a:t>Click to edit Master title style</a:t>
            </a:r>
            <a:endParaRPr lang="en-ZA" dirty="0"/>
          </a:p>
        </p:txBody>
      </p:sp>
      <p:sp>
        <p:nvSpPr>
          <p:cNvPr id="3" name="Date Placeholder 2"/>
          <p:cNvSpPr>
            <a:spLocks noGrp="1"/>
          </p:cNvSpPr>
          <p:nvPr>
            <p:ph type="dt" sz="half" idx="10"/>
          </p:nvPr>
        </p:nvSpPr>
        <p:spPr/>
        <p:txBody>
          <a:bodyPr/>
          <a:lstStyle/>
          <a:p>
            <a:endParaRPr lang="en-US"/>
          </a:p>
        </p:txBody>
      </p:sp>
      <p:sp>
        <p:nvSpPr>
          <p:cNvPr id="5" name="Slide Number Placeholder 4"/>
          <p:cNvSpPr>
            <a:spLocks noGrp="1"/>
          </p:cNvSpPr>
          <p:nvPr>
            <p:ph type="sldNum" sz="quarter" idx="12"/>
          </p:nvPr>
        </p:nvSpPr>
        <p:spPr/>
        <p:txBody>
          <a:bodyPr/>
          <a:lstStyle/>
          <a:p>
            <a:fld id="{10EC9F23-26B9-4C40-A8F9-8D347148D9A0}" type="slidenum">
              <a:rPr lang="en-US" smtClean="0"/>
              <a:pPr/>
              <a:t>‹#›</a:t>
            </a:fld>
            <a:endParaRPr lang="en-US"/>
          </a:p>
        </p:txBody>
      </p:sp>
      <p:grpSp>
        <p:nvGrpSpPr>
          <p:cNvPr id="6" name="Group 5"/>
          <p:cNvGrpSpPr/>
          <p:nvPr userDrawn="1"/>
        </p:nvGrpSpPr>
        <p:grpSpPr>
          <a:xfrm>
            <a:off x="598170" y="301727"/>
            <a:ext cx="933347" cy="933347"/>
            <a:chOff x="1143000" y="838200"/>
            <a:chExt cx="1028700" cy="1028700"/>
          </a:xfrm>
        </p:grpSpPr>
        <p:sp>
          <p:nvSpPr>
            <p:cNvPr id="7" name="Oval 6"/>
            <p:cNvSpPr/>
            <p:nvPr/>
          </p:nvSpPr>
          <p:spPr>
            <a:xfrm>
              <a:off x="1143000" y="838200"/>
              <a:ext cx="1028700" cy="1028700"/>
            </a:xfrm>
            <a:prstGeom prst="ellipse">
              <a:avLst/>
            </a:prstGeom>
            <a:solidFill>
              <a:schemeClr val="bg1"/>
            </a:solidFill>
            <a:ln w="38100">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2307" y="1019219"/>
              <a:ext cx="670086" cy="653334"/>
            </a:xfrm>
            <a:prstGeom prst="rect">
              <a:avLst/>
            </a:prstGeom>
          </p:spPr>
        </p:pic>
      </p:grpSp>
      <p:grpSp>
        <p:nvGrpSpPr>
          <p:cNvPr id="9" name="Group 8"/>
          <p:cNvGrpSpPr/>
          <p:nvPr userDrawn="1"/>
        </p:nvGrpSpPr>
        <p:grpSpPr>
          <a:xfrm>
            <a:off x="996295" y="3006030"/>
            <a:ext cx="1322110" cy="1226700"/>
            <a:chOff x="1143000" y="838200"/>
            <a:chExt cx="1028700" cy="1028700"/>
          </a:xfrm>
        </p:grpSpPr>
        <p:sp>
          <p:nvSpPr>
            <p:cNvPr id="10" name="Oval 9"/>
            <p:cNvSpPr/>
            <p:nvPr/>
          </p:nvSpPr>
          <p:spPr>
            <a:xfrm>
              <a:off x="1143000" y="838200"/>
              <a:ext cx="1028700" cy="1028700"/>
            </a:xfrm>
            <a:prstGeom prst="ellipse">
              <a:avLst/>
            </a:prstGeom>
            <a:solidFill>
              <a:schemeClr val="bg1"/>
            </a:solidFill>
            <a:ln w="38100">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2307" y="1019219"/>
              <a:ext cx="670086" cy="653334"/>
            </a:xfrm>
            <a:prstGeom prst="rect">
              <a:avLst/>
            </a:prstGeom>
          </p:spPr>
        </p:pic>
      </p:grpSp>
      <p:sp>
        <p:nvSpPr>
          <p:cNvPr id="13" name="Text Placeholder 12"/>
          <p:cNvSpPr>
            <a:spLocks noGrp="1"/>
          </p:cNvSpPr>
          <p:nvPr>
            <p:ph type="body" sz="quarter" idx="13" hasCustomPrompt="1"/>
          </p:nvPr>
        </p:nvSpPr>
        <p:spPr>
          <a:xfrm>
            <a:off x="2518375" y="2951042"/>
            <a:ext cx="6369050" cy="1336675"/>
          </a:xfrm>
        </p:spPr>
        <p:txBody>
          <a:bodyPr>
            <a:normAutofit/>
          </a:bodyPr>
          <a:lstStyle>
            <a:lvl1pPr marL="0" indent="0">
              <a:buNone/>
              <a:defRPr sz="2800" b="1" baseline="0">
                <a:solidFill>
                  <a:srgbClr val="006666"/>
                </a:solidFill>
              </a:defRPr>
            </a:lvl1pPr>
          </a:lstStyle>
          <a:p>
            <a:pPr lvl="0"/>
            <a:r>
              <a:rPr lang="en-ZA" sz="2800" b="1" dirty="0" smtClean="0"/>
              <a:t>Attend </a:t>
            </a:r>
            <a:endParaRPr lang="en-ZA" dirty="0"/>
          </a:p>
        </p:txBody>
      </p:sp>
    </p:spTree>
    <p:extLst>
      <p:ext uri="{BB962C8B-B14F-4D97-AF65-F5344CB8AC3E}">
        <p14:creationId xmlns:p14="http://schemas.microsoft.com/office/powerpoint/2010/main" val="4187973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752600" y="610526"/>
            <a:ext cx="6762750" cy="527674"/>
          </a:xfrm>
        </p:spPr>
        <p:txBody>
          <a:bodyPr>
            <a:normAutofit/>
          </a:bodyPr>
          <a:lstStyle>
            <a:lvl1pPr>
              <a:defRPr sz="2800" b="1" cap="all" baseline="0">
                <a:solidFill>
                  <a:schemeClr val="bg1"/>
                </a:solidFill>
                <a:latin typeface="+mn-lt"/>
              </a:defRPr>
            </a:lvl1pPr>
          </a:lstStyle>
          <a:p>
            <a:r>
              <a:rPr lang="en-US" dirty="0" smtClean="0"/>
              <a:t>Click to edit Master title style</a:t>
            </a:r>
            <a:endParaRPr lang="en-ZA" dirty="0"/>
          </a:p>
        </p:txBody>
      </p:sp>
      <p:sp>
        <p:nvSpPr>
          <p:cNvPr id="3" name="Content Placeholder 2"/>
          <p:cNvSpPr>
            <a:spLocks noGrp="1"/>
          </p:cNvSpPr>
          <p:nvPr>
            <p:ph idx="1"/>
          </p:nvPr>
        </p:nvSpPr>
        <p:spPr/>
        <p:txBody>
          <a:bodyPr/>
          <a:lstStyle>
            <a:lvl1pPr marL="287338" indent="-287338" algn="l" defTabSz="685800" rtl="0" eaLnBrk="1" latinLnBrk="0" hangingPunct="1">
              <a:lnSpc>
                <a:spcPct val="90000"/>
              </a:lnSpc>
              <a:spcBef>
                <a:spcPts val="750"/>
              </a:spcBef>
              <a:buFontTx/>
              <a:buBlip>
                <a:blip r:embed="rId3"/>
              </a:buBlip>
              <a:defRPr lang="en-US" sz="2000" b="0" i="0" kern="1200" dirty="0" smtClean="0">
                <a:solidFill>
                  <a:schemeClr val="tx1"/>
                </a:solidFill>
                <a:latin typeface="+mn-lt"/>
                <a:ea typeface="+mn-ea"/>
                <a:cs typeface="+mn-cs"/>
              </a:defRPr>
            </a:lvl1pPr>
            <a:lvl2pPr marL="627063" indent="-287338" algn="l" defTabSz="685800" rtl="0" eaLnBrk="1" latinLnBrk="0" hangingPunct="1">
              <a:lnSpc>
                <a:spcPct val="90000"/>
              </a:lnSpc>
              <a:spcBef>
                <a:spcPts val="750"/>
              </a:spcBef>
              <a:buFontTx/>
              <a:buBlip>
                <a:blip r:embed="rId3"/>
              </a:buBlip>
              <a:defRPr lang="en-US" sz="2000" b="0" i="0" kern="1200" dirty="0" smtClean="0">
                <a:solidFill>
                  <a:schemeClr val="tx1"/>
                </a:solidFill>
                <a:latin typeface="+mn-lt"/>
                <a:ea typeface="+mn-ea"/>
                <a:cs typeface="+mn-cs"/>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grpSp>
        <p:nvGrpSpPr>
          <p:cNvPr id="9" name="Group 8"/>
          <p:cNvGrpSpPr/>
          <p:nvPr userDrawn="1"/>
        </p:nvGrpSpPr>
        <p:grpSpPr>
          <a:xfrm>
            <a:off x="6681337" y="6128580"/>
            <a:ext cx="2231977" cy="568312"/>
            <a:chOff x="5796034" y="4409282"/>
            <a:chExt cx="2231977" cy="568312"/>
          </a:xfrm>
        </p:grpSpPr>
        <p:pic>
          <p:nvPicPr>
            <p:cNvPr id="10" name="Picture 2" descr="Related image"/>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796034" y="4414441"/>
              <a:ext cx="2231977" cy="557994"/>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userDrawn="1"/>
          </p:nvSpPr>
          <p:spPr>
            <a:xfrm>
              <a:off x="5796034" y="4409282"/>
              <a:ext cx="2231977" cy="568312"/>
            </a:xfrm>
            <a:prstGeom prst="rect">
              <a:avLst/>
            </a:prstGeom>
            <a:no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grpSp>
      <p:grpSp>
        <p:nvGrpSpPr>
          <p:cNvPr id="12" name="Group 11"/>
          <p:cNvGrpSpPr/>
          <p:nvPr userDrawn="1"/>
        </p:nvGrpSpPr>
        <p:grpSpPr>
          <a:xfrm>
            <a:off x="206423" y="6156315"/>
            <a:ext cx="2231977" cy="557994"/>
            <a:chOff x="206423" y="6156315"/>
            <a:chExt cx="2231977" cy="557994"/>
          </a:xfrm>
        </p:grpSpPr>
        <p:sp>
          <p:nvSpPr>
            <p:cNvPr id="13" name="Rectangle 12"/>
            <p:cNvSpPr/>
            <p:nvPr userDrawn="1"/>
          </p:nvSpPr>
          <p:spPr>
            <a:xfrm>
              <a:off x="206423" y="6156315"/>
              <a:ext cx="2231977" cy="557994"/>
            </a:xfrm>
            <a:prstGeom prst="rect">
              <a:avLst/>
            </a:prstGeom>
            <a:solidFill>
              <a:schemeClr val="bg1"/>
            </a:solid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pic>
          <p:nvPicPr>
            <p:cNvPr id="14" name="Picture 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408777" y="6182440"/>
              <a:ext cx="1827268" cy="51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6" name="Date Placeholder 15"/>
          <p:cNvSpPr>
            <a:spLocks noGrp="1"/>
          </p:cNvSpPr>
          <p:nvPr>
            <p:ph type="dt" sz="half" idx="10"/>
          </p:nvPr>
        </p:nvSpPr>
        <p:spPr/>
        <p:txBody>
          <a:bodyPr/>
          <a:lstStyle/>
          <a:p>
            <a:endParaRPr lang="en-US"/>
          </a:p>
        </p:txBody>
      </p:sp>
      <p:sp>
        <p:nvSpPr>
          <p:cNvPr id="18" name="Slide Number Placeholder 17"/>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13492036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ZA"/>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6" name="Slide Number Placeholder 5"/>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3328133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52600" y="609600"/>
            <a:ext cx="6762750" cy="701674"/>
          </a:xfrm>
        </p:spPr>
        <p:txBody>
          <a:bodyPr/>
          <a:lstStyle>
            <a:lvl1pPr>
              <a:defRPr cap="all" baseline="0">
                <a:latin typeface="+mn-lt"/>
              </a:defRPr>
            </a:lvl1pPr>
          </a:lstStyle>
          <a:p>
            <a:r>
              <a:rPr lang="en-US" smtClean="0"/>
              <a:t>Click to edit Master title style</a:t>
            </a:r>
            <a:endParaRPr lang="en-ZA"/>
          </a:p>
        </p:txBody>
      </p:sp>
      <p:sp>
        <p:nvSpPr>
          <p:cNvPr id="3" name="Content Placeholder 2"/>
          <p:cNvSpPr>
            <a:spLocks noGrp="1"/>
          </p:cNvSpPr>
          <p:nvPr>
            <p:ph sz="half" idx="1"/>
          </p:nvPr>
        </p:nvSpPr>
        <p:spPr>
          <a:xfrm>
            <a:off x="628650" y="1825625"/>
            <a:ext cx="3886200" cy="435133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endParaRPr lang="en-US"/>
          </a:p>
        </p:txBody>
      </p:sp>
      <p:sp>
        <p:nvSpPr>
          <p:cNvPr id="7" name="Slide Number Placeholder 6"/>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1515474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52600" y="609600"/>
            <a:ext cx="7886700" cy="625474"/>
          </a:xfrm>
        </p:spPr>
        <p:txBody>
          <a:bodyPr/>
          <a:lstStyle>
            <a:lvl1pPr>
              <a:defRPr cap="all" baseline="0">
                <a:latin typeface="+mn-lt"/>
              </a:defRPr>
            </a:lvl1pPr>
          </a:lstStyle>
          <a:p>
            <a:r>
              <a:rPr lang="en-US" dirty="0" smtClean="0"/>
              <a:t>Click to edit Master title style</a:t>
            </a:r>
            <a:endParaRPr lang="en-ZA"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endParaRPr lang="en-US"/>
          </a:p>
        </p:txBody>
      </p:sp>
      <p:sp>
        <p:nvSpPr>
          <p:cNvPr id="9" name="Slide Number Placeholder 8"/>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363125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4" name="Slide Number Placeholder 3"/>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359043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ZA"/>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7" name="Slide Number Placeholder 6"/>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2628048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ZA"/>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ZA"/>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7" name="Slide Number Placeholder 6"/>
          <p:cNvSpPr>
            <a:spLocks noGrp="1"/>
          </p:cNvSpPr>
          <p:nvPr>
            <p:ph type="sldNum" sz="quarter" idx="12"/>
          </p:nvPr>
        </p:nvSpPr>
        <p:spPr/>
        <p:txBody>
          <a:bodyPr/>
          <a:lstStyle/>
          <a:p>
            <a:fld id="{10EC9F23-26B9-4C40-A8F9-8D347148D9A0}" type="slidenum">
              <a:rPr lang="en-US" smtClean="0"/>
              <a:pPr/>
              <a:t>‹#›</a:t>
            </a:fld>
            <a:endParaRPr lang="en-US"/>
          </a:p>
        </p:txBody>
      </p:sp>
    </p:spTree>
    <p:extLst>
      <p:ext uri="{BB962C8B-B14F-4D97-AF65-F5344CB8AC3E}">
        <p14:creationId xmlns:p14="http://schemas.microsoft.com/office/powerpoint/2010/main" val="3263849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0" y="0"/>
            <a:ext cx="9144000" cy="1380313"/>
          </a:xfrm>
          <a:prstGeom prst="rect">
            <a:avLst/>
          </a:prstGeom>
        </p:spPr>
      </p:pic>
      <p:sp>
        <p:nvSpPr>
          <p:cNvPr id="2" name="Title Placeholder 1"/>
          <p:cNvSpPr>
            <a:spLocks noGrp="1"/>
          </p:cNvSpPr>
          <p:nvPr>
            <p:ph type="title"/>
          </p:nvPr>
        </p:nvSpPr>
        <p:spPr>
          <a:xfrm>
            <a:off x="1722120" y="519799"/>
            <a:ext cx="6762750" cy="575396"/>
          </a:xfrm>
          <a:prstGeom prst="rect">
            <a:avLst/>
          </a:prstGeom>
        </p:spPr>
        <p:txBody>
          <a:bodyPr vert="horz" lIns="91440" tIns="45720" rIns="91440" bIns="45720" rtlCol="0" anchor="ctr">
            <a:normAutofit/>
          </a:bodyPr>
          <a:lstStyle/>
          <a:p>
            <a:r>
              <a:rPr lang="en-US" dirty="0" smtClean="0"/>
              <a:t>Click to edit Master title style</a:t>
            </a:r>
            <a:endParaRPr lang="en-ZA" dirty="0"/>
          </a:p>
        </p:txBody>
      </p:sp>
      <p:sp>
        <p:nvSpPr>
          <p:cNvPr id="3" name="Text Placeholder 2"/>
          <p:cNvSpPr>
            <a:spLocks noGrp="1"/>
          </p:cNvSpPr>
          <p:nvPr>
            <p:ph type="body" idx="1"/>
          </p:nvPr>
        </p:nvSpPr>
        <p:spPr>
          <a:xfrm>
            <a:off x="628650" y="1825625"/>
            <a:ext cx="7886700" cy="41331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2"/>
            <a:r>
              <a:rPr lang="en-US" dirty="0" smtClean="0"/>
              <a:t>Fourth level</a:t>
            </a:r>
          </a:p>
          <a:p>
            <a:pPr lvl="3"/>
            <a:r>
              <a:rPr lang="en-US" dirty="0" smtClean="0"/>
              <a:t>Fifth level</a:t>
            </a:r>
            <a:endParaRPr lang="en-ZA"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0EC9F23-26B9-4C40-A8F9-8D347148D9A0}" type="slidenum">
              <a:rPr lang="en-US" smtClean="0"/>
              <a:pPr/>
              <a:t>‹#›</a:t>
            </a:fld>
            <a:endParaRPr lang="en-US"/>
          </a:p>
        </p:txBody>
      </p:sp>
      <p:sp>
        <p:nvSpPr>
          <p:cNvPr id="7" name="Rectangle 6"/>
          <p:cNvSpPr/>
          <p:nvPr userDrawn="1"/>
        </p:nvSpPr>
        <p:spPr>
          <a:xfrm>
            <a:off x="0" y="6356351"/>
            <a:ext cx="9144000" cy="501649"/>
          </a:xfrm>
          <a:prstGeom prst="rect">
            <a:avLst/>
          </a:prstGeom>
          <a:solidFill>
            <a:srgbClr val="0363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grpSp>
        <p:nvGrpSpPr>
          <p:cNvPr id="8" name="Group 7"/>
          <p:cNvGrpSpPr/>
          <p:nvPr userDrawn="1"/>
        </p:nvGrpSpPr>
        <p:grpSpPr>
          <a:xfrm>
            <a:off x="6681337" y="6128580"/>
            <a:ext cx="2231977" cy="568312"/>
            <a:chOff x="5796034" y="4409282"/>
            <a:chExt cx="2231977" cy="568312"/>
          </a:xfrm>
        </p:grpSpPr>
        <p:pic>
          <p:nvPicPr>
            <p:cNvPr id="9" name="Picture 2" descr="Related image"/>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5796034" y="4414441"/>
              <a:ext cx="2231977" cy="557994"/>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userDrawn="1"/>
          </p:nvSpPr>
          <p:spPr>
            <a:xfrm>
              <a:off x="5796034" y="4409282"/>
              <a:ext cx="2231977" cy="568312"/>
            </a:xfrm>
            <a:prstGeom prst="rect">
              <a:avLst/>
            </a:prstGeom>
            <a:no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grpSp>
      <p:grpSp>
        <p:nvGrpSpPr>
          <p:cNvPr id="11" name="Group 10"/>
          <p:cNvGrpSpPr/>
          <p:nvPr userDrawn="1"/>
        </p:nvGrpSpPr>
        <p:grpSpPr>
          <a:xfrm>
            <a:off x="206423" y="6156315"/>
            <a:ext cx="2231977" cy="557994"/>
            <a:chOff x="206423" y="6156315"/>
            <a:chExt cx="2231977" cy="557994"/>
          </a:xfrm>
        </p:grpSpPr>
        <p:sp>
          <p:nvSpPr>
            <p:cNvPr id="12" name="Rectangle 11"/>
            <p:cNvSpPr/>
            <p:nvPr userDrawn="1"/>
          </p:nvSpPr>
          <p:spPr>
            <a:xfrm>
              <a:off x="206423" y="6156315"/>
              <a:ext cx="2231977" cy="557994"/>
            </a:xfrm>
            <a:prstGeom prst="rect">
              <a:avLst/>
            </a:prstGeom>
            <a:solidFill>
              <a:schemeClr val="bg1"/>
            </a:solidFill>
            <a:ln>
              <a:solidFill>
                <a:srgbClr val="0363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pic>
          <p:nvPicPr>
            <p:cNvPr id="13" name="Picture 2"/>
            <p:cNvPicPr>
              <a:picLocks noChangeAspect="1" noChangeArrowheads="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408777" y="6182440"/>
              <a:ext cx="1827268" cy="51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5" name="Footer Placeholder 4"/>
          <p:cNvSpPr txBox="1">
            <a:spLocks/>
          </p:cNvSpPr>
          <p:nvPr userDrawn="1"/>
        </p:nvSpPr>
        <p:spPr>
          <a:xfrm>
            <a:off x="3181350" y="6508751"/>
            <a:ext cx="3086100" cy="365125"/>
          </a:xfrm>
          <a:prstGeom prst="rect">
            <a:avLst/>
          </a:prstGeom>
        </p:spPr>
        <p:txBody>
          <a:bodyPr/>
          <a:lstStyle>
            <a:defPPr>
              <a:defRPr lang="en-US"/>
            </a:defPPr>
            <a:lvl1pPr marL="0" algn="l" defTabSz="457200" rtl="0" eaLnBrk="1" latinLnBrk="0" hangingPunct="1">
              <a:defRPr sz="18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ZA" sz="1100" dirty="0" smtClean="0"/>
              <a:t>Practical Guide for Subject Advisors</a:t>
            </a:r>
            <a:endParaRPr lang="en-US" sz="1100" dirty="0"/>
          </a:p>
        </p:txBody>
      </p:sp>
    </p:spTree>
    <p:extLst>
      <p:ext uri="{BB962C8B-B14F-4D97-AF65-F5344CB8AC3E}">
        <p14:creationId xmlns:p14="http://schemas.microsoft.com/office/powerpoint/2010/main" val="284361586"/>
      </p:ext>
    </p:extLst>
  </p:cSld>
  <p:clrMap bg1="lt1" tx1="dk1" bg2="lt2" tx2="dk2" accent1="accent1" accent2="accent2" accent3="accent3" accent4="accent4" accent5="accent5" accent6="accent6" hlink="hlink" folHlink="folHlink"/>
  <p:sldLayoutIdLst>
    <p:sldLayoutId id="2147483691" r:id="rId1"/>
    <p:sldLayoutId id="2147483696" r:id="rId2"/>
    <p:sldLayoutId id="2147483692" r:id="rId3"/>
    <p:sldLayoutId id="2147483693" r:id="rId4"/>
    <p:sldLayoutId id="2147483694" r:id="rId5"/>
    <p:sldLayoutId id="2147483695" r:id="rId6"/>
    <p:sldLayoutId id="2147483697" r:id="rId7"/>
    <p:sldLayoutId id="2147483698" r:id="rId8"/>
    <p:sldLayoutId id="2147483699" r:id="rId9"/>
    <p:sldLayoutId id="2147483700" r:id="rId10"/>
    <p:sldLayoutId id="2147483701" r:id="rId11"/>
    <p:sldLayoutId id="2147483705" r:id="rId12"/>
    <p:sldLayoutId id="2147483706" r:id="rId13"/>
  </p:sldLayoutIdLst>
  <p:hf sldNum="0" hdr="0" dt="0"/>
  <p:txStyles>
    <p:titleStyle>
      <a:lvl1pPr algn="l" defTabSz="685800" rtl="0" eaLnBrk="1" latinLnBrk="0" hangingPunct="1">
        <a:lnSpc>
          <a:spcPct val="90000"/>
        </a:lnSpc>
        <a:spcBef>
          <a:spcPct val="0"/>
        </a:spcBef>
        <a:buNone/>
        <a:defRPr sz="2800" b="1" kern="1200" cap="all" baseline="0">
          <a:solidFill>
            <a:schemeClr val="bg1"/>
          </a:solidFill>
          <a:latin typeface="+mn-lt"/>
          <a:ea typeface="+mj-ea"/>
          <a:cs typeface="+mj-cs"/>
        </a:defRPr>
      </a:lvl1pPr>
    </p:titleStyle>
    <p:bodyStyle>
      <a:lvl1pPr marL="517525" indent="-517525" algn="l" defTabSz="685800" rtl="0" eaLnBrk="1" latinLnBrk="0" hangingPunct="1">
        <a:lnSpc>
          <a:spcPct val="90000"/>
        </a:lnSpc>
        <a:spcBef>
          <a:spcPts val="750"/>
        </a:spcBef>
        <a:buFont typeface="Webdings" panose="05030102010509060703" pitchFamily="18" charset="2"/>
        <a:buChar char="4"/>
        <a:defRPr lang="en-US" sz="3000" b="0" i="0" kern="1200" dirty="0" smtClean="0">
          <a:solidFill>
            <a:schemeClr val="tx1"/>
          </a:solidFill>
          <a:latin typeface="+mn-lt"/>
          <a:ea typeface="+mn-ea"/>
          <a:cs typeface="Times New Roman"/>
        </a:defRPr>
      </a:lvl1pPr>
      <a:lvl2pPr marL="1082675" indent="-565150" algn="l" defTabSz="685800" rtl="0" eaLnBrk="1" latinLnBrk="0" hangingPunct="1">
        <a:lnSpc>
          <a:spcPct val="90000"/>
        </a:lnSpc>
        <a:spcBef>
          <a:spcPts val="375"/>
        </a:spcBef>
        <a:buClr>
          <a:schemeClr val="tx1"/>
        </a:buClr>
        <a:buFont typeface="Webdings" panose="05030102010509060703" pitchFamily="18" charset="2"/>
        <a:buChar char="4"/>
        <a:defRPr sz="2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           Fifth level   </a:t>
            </a:r>
            <a:endParaRPr lang="en-ZA" dirty="0"/>
          </a:p>
        </p:txBody>
      </p:sp>
      <p:sp>
        <p:nvSpPr>
          <p:cNvPr id="5" name="Footer Placeholder 4"/>
          <p:cNvSpPr>
            <a:spLocks noGrp="1"/>
          </p:cNvSpPr>
          <p:nvPr>
            <p:ph type="ftr" sz="quarter" idx="3"/>
          </p:nvPr>
        </p:nvSpPr>
        <p:spPr>
          <a:xfrm>
            <a:off x="3803682" y="6311898"/>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914400"/>
            <a:endParaRPr lang="en-US" dirty="0">
              <a:solidFill>
                <a:prstClr val="black">
                  <a:tint val="75000"/>
                </a:prstClr>
              </a:solidFill>
            </a:endParaRPr>
          </a:p>
        </p:txBody>
      </p:sp>
    </p:spTree>
    <p:extLst>
      <p:ext uri="{BB962C8B-B14F-4D97-AF65-F5344CB8AC3E}">
        <p14:creationId xmlns:p14="http://schemas.microsoft.com/office/powerpoint/2010/main" val="2392452682"/>
      </p:ext>
    </p:extLst>
  </p:cSld>
  <p:clrMap bg1="lt1" tx1="dk1" bg2="lt2" tx2="dk2" accent1="accent1" accent2="accent2" accent3="accent3" accent4="accent4" accent5="accent5" accent6="accent6" hlink="hlink" folHlink="folHlink"/>
  <p:sldLayoutIdLst>
    <p:sldLayoutId id="2147483708" r:id="rId1"/>
    <p:sldLayoutId id="2147483709" r:id="rId2"/>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38100" y="304800"/>
            <a:ext cx="8877300" cy="685800"/>
          </a:xfrm>
        </p:spPr>
        <p:txBody>
          <a:bodyPr>
            <a:noAutofit/>
          </a:bodyPr>
          <a:lstStyle/>
          <a:p>
            <a:pPr marL="0" indent="0" algn="ctr">
              <a:lnSpc>
                <a:spcPct val="105000"/>
              </a:lnSpc>
              <a:spcBef>
                <a:spcPts val="0"/>
              </a:spcBef>
              <a:spcAft>
                <a:spcPts val="800"/>
              </a:spcAft>
              <a:buNone/>
            </a:pPr>
            <a:r>
              <a:rPr lang="en-US" sz="3200" b="1" dirty="0">
                <a:solidFill>
                  <a:srgbClr val="371D0C"/>
                </a:solidFill>
                <a:ea typeface="Calibri"/>
                <a:cs typeface="Times New Roman"/>
              </a:rPr>
              <a:t>INTEGRATING TECHNOLOGY IN THE CLASSROOM</a:t>
            </a:r>
          </a:p>
          <a:p>
            <a:pPr algn="ctr">
              <a:lnSpc>
                <a:spcPct val="105000"/>
              </a:lnSpc>
              <a:spcBef>
                <a:spcPts val="0"/>
              </a:spcBef>
              <a:spcAft>
                <a:spcPts val="800"/>
              </a:spcAft>
            </a:pPr>
            <a:endParaRPr lang="en-US" sz="3200" b="1" dirty="0">
              <a:solidFill>
                <a:srgbClr val="371D0C"/>
              </a:solidFill>
              <a:ea typeface="Calibri"/>
              <a:cs typeface="Times New Roman"/>
            </a:endParaRPr>
          </a:p>
          <a:p>
            <a:pPr marL="0" indent="0" algn="ctr">
              <a:lnSpc>
                <a:spcPct val="105000"/>
              </a:lnSpc>
              <a:spcBef>
                <a:spcPts val="0"/>
              </a:spcBef>
              <a:spcAft>
                <a:spcPts val="800"/>
              </a:spcAft>
              <a:buNone/>
            </a:pPr>
            <a:endParaRPr lang="en-US" sz="3200" b="1" dirty="0">
              <a:solidFill>
                <a:srgbClr val="371D0C"/>
              </a:solidFill>
              <a:ea typeface="Calibri"/>
              <a:cs typeface="Times New Roman"/>
            </a:endParaRPr>
          </a:p>
        </p:txBody>
      </p:sp>
      <p:sp>
        <p:nvSpPr>
          <p:cNvPr id="4" name="TextBox 3"/>
          <p:cNvSpPr txBox="1"/>
          <p:nvPr/>
        </p:nvSpPr>
        <p:spPr>
          <a:xfrm>
            <a:off x="4343400" y="2667000"/>
            <a:ext cx="4648200" cy="1546577"/>
          </a:xfrm>
          <a:prstGeom prst="rect">
            <a:avLst/>
          </a:prstGeom>
          <a:noFill/>
        </p:spPr>
        <p:txBody>
          <a:bodyPr wrap="square" rtlCol="0">
            <a:spAutoFit/>
          </a:bodyPr>
          <a:lstStyle/>
          <a:p>
            <a:pPr algn="ctr" defTabSz="914400">
              <a:lnSpc>
                <a:spcPct val="105000"/>
              </a:lnSpc>
              <a:spcAft>
                <a:spcPts val="800"/>
              </a:spcAft>
            </a:pPr>
            <a:r>
              <a:rPr lang="en-US" b="1" i="1" dirty="0">
                <a:solidFill>
                  <a:prstClr val="white"/>
                </a:solidFill>
                <a:ea typeface="Calibri"/>
                <a:cs typeface="Times New Roman"/>
              </a:rPr>
              <a:t>“If we have a passion to keep learning, a will to innovate, and a capacity to problem-solve and collaborate, we can make great things happen for the children who we serve.” </a:t>
            </a:r>
            <a:br>
              <a:rPr lang="en-US" b="1" i="1" dirty="0">
                <a:solidFill>
                  <a:prstClr val="white"/>
                </a:solidFill>
                <a:ea typeface="Calibri"/>
                <a:cs typeface="Times New Roman"/>
              </a:rPr>
            </a:br>
            <a:r>
              <a:rPr lang="en-US" b="1" i="1" dirty="0">
                <a:solidFill>
                  <a:prstClr val="white"/>
                </a:solidFill>
                <a:ea typeface="Calibri"/>
                <a:cs typeface="Times New Roman"/>
              </a:rPr>
              <a:t>(Will Richardson, 2012)</a:t>
            </a:r>
            <a:endParaRPr lang="en-US" b="1" dirty="0">
              <a:solidFill>
                <a:prstClr val="white"/>
              </a:solidFill>
              <a:ea typeface="Calibri"/>
              <a:cs typeface="Times New Roman"/>
            </a:endParaRPr>
          </a:p>
        </p:txBody>
      </p:sp>
      <p:sp>
        <p:nvSpPr>
          <p:cNvPr id="2" name="Rectangle 1"/>
          <p:cNvSpPr/>
          <p:nvPr/>
        </p:nvSpPr>
        <p:spPr>
          <a:xfrm>
            <a:off x="0" y="990600"/>
            <a:ext cx="9144000" cy="480131"/>
          </a:xfrm>
          <a:prstGeom prst="rect">
            <a:avLst/>
          </a:prstGeom>
        </p:spPr>
        <p:txBody>
          <a:bodyPr wrap="square">
            <a:spAutoFit/>
          </a:bodyPr>
          <a:lstStyle/>
          <a:p>
            <a:pPr algn="ctr" defTabSz="914400">
              <a:lnSpc>
                <a:spcPct val="105000"/>
              </a:lnSpc>
              <a:spcAft>
                <a:spcPts val="800"/>
              </a:spcAft>
            </a:pPr>
            <a:r>
              <a:rPr lang="en-US" sz="2400" b="1" dirty="0">
                <a:solidFill>
                  <a:srgbClr val="DB6519"/>
                </a:solidFill>
                <a:ea typeface="Calibri"/>
                <a:cs typeface="Times New Roman"/>
              </a:rPr>
              <a:t>“A Guide for </a:t>
            </a:r>
            <a:r>
              <a:rPr lang="en-US" sz="2400" b="1" dirty="0" smtClean="0">
                <a:solidFill>
                  <a:srgbClr val="DB6519"/>
                </a:solidFill>
                <a:ea typeface="Calibri"/>
                <a:cs typeface="Times New Roman"/>
              </a:rPr>
              <a:t>Subject Advisors”</a:t>
            </a:r>
            <a:r>
              <a:rPr lang="en-US" sz="2400" b="1" dirty="0">
                <a:solidFill>
                  <a:srgbClr val="DB6519"/>
                </a:solidFill>
                <a:ea typeface="Calibri"/>
                <a:cs typeface="Times New Roman"/>
              </a:rPr>
              <a:t> </a:t>
            </a:r>
            <a:endParaRPr lang="en-ZA" sz="2400" dirty="0">
              <a:solidFill>
                <a:srgbClr val="DB6519"/>
              </a:solidFill>
            </a:endParaRPr>
          </a:p>
        </p:txBody>
      </p:sp>
      <p:sp>
        <p:nvSpPr>
          <p:cNvPr id="5" name="Rectangle 4"/>
          <p:cNvSpPr/>
          <p:nvPr/>
        </p:nvSpPr>
        <p:spPr>
          <a:xfrm>
            <a:off x="0" y="1491309"/>
            <a:ext cx="9144000" cy="480131"/>
          </a:xfrm>
          <a:prstGeom prst="rect">
            <a:avLst/>
          </a:prstGeom>
        </p:spPr>
        <p:txBody>
          <a:bodyPr wrap="square">
            <a:spAutoFit/>
          </a:bodyPr>
          <a:lstStyle/>
          <a:p>
            <a:pPr algn="ctr" defTabSz="914400">
              <a:lnSpc>
                <a:spcPct val="105000"/>
              </a:lnSpc>
              <a:spcAft>
                <a:spcPts val="800"/>
              </a:spcAft>
            </a:pPr>
            <a:r>
              <a:rPr lang="en-US" sz="2400" b="1" dirty="0">
                <a:solidFill>
                  <a:srgbClr val="DB6519"/>
                </a:solidFill>
                <a:ea typeface="Calibri"/>
                <a:cs typeface="Times New Roman"/>
              </a:rPr>
              <a:t> </a:t>
            </a:r>
            <a:endParaRPr lang="en-ZA" sz="2400" dirty="0">
              <a:solidFill>
                <a:srgbClr val="DB6519"/>
              </a:solidFill>
            </a:endParaRPr>
          </a:p>
        </p:txBody>
      </p:sp>
      <p:sp>
        <p:nvSpPr>
          <p:cNvPr id="6" name="Rectangle 5"/>
          <p:cNvSpPr/>
          <p:nvPr/>
        </p:nvSpPr>
        <p:spPr>
          <a:xfrm>
            <a:off x="0" y="1491309"/>
            <a:ext cx="9144000" cy="544765"/>
          </a:xfrm>
          <a:prstGeom prst="rect">
            <a:avLst/>
          </a:prstGeom>
        </p:spPr>
        <p:txBody>
          <a:bodyPr wrap="square">
            <a:spAutoFit/>
          </a:bodyPr>
          <a:lstStyle/>
          <a:p>
            <a:pPr algn="ctr" defTabSz="914400">
              <a:lnSpc>
                <a:spcPct val="105000"/>
              </a:lnSpc>
              <a:spcAft>
                <a:spcPts val="800"/>
              </a:spcAft>
            </a:pPr>
            <a:r>
              <a:rPr lang="en-US" sz="2800" b="1" dirty="0">
                <a:solidFill>
                  <a:srgbClr val="371D0C"/>
                </a:solidFill>
                <a:ea typeface="Calibri"/>
                <a:cs typeface="Times New Roman"/>
              </a:rPr>
              <a:t>Module 2: </a:t>
            </a:r>
            <a:r>
              <a:rPr lang="en-ZA" sz="2800" dirty="0">
                <a:solidFill>
                  <a:srgbClr val="371D0C"/>
                </a:solidFill>
                <a:ea typeface="Calibri"/>
                <a:cs typeface="Times New Roman"/>
              </a:rPr>
              <a:t>What is ICT Pedagogical Integration?</a:t>
            </a:r>
            <a:r>
              <a:rPr lang="en-US" sz="2800" dirty="0">
                <a:solidFill>
                  <a:srgbClr val="371D0C"/>
                </a:solidFill>
                <a:ea typeface="Calibri"/>
                <a:cs typeface="Times New Roman"/>
              </a:rPr>
              <a:t> </a:t>
            </a:r>
            <a:r>
              <a:rPr lang="en-US" sz="2400" b="1" dirty="0">
                <a:solidFill>
                  <a:srgbClr val="DB6519"/>
                </a:solidFill>
                <a:ea typeface="Calibri"/>
                <a:cs typeface="Times New Roman"/>
              </a:rPr>
              <a:t> </a:t>
            </a:r>
            <a:endParaRPr lang="en-ZA" sz="2400" dirty="0">
              <a:solidFill>
                <a:srgbClr val="DB6519"/>
              </a:solidFill>
            </a:endParaRPr>
          </a:p>
        </p:txBody>
      </p:sp>
    </p:spTree>
    <p:extLst>
      <p:ext uri="{BB962C8B-B14F-4D97-AF65-F5344CB8AC3E}">
        <p14:creationId xmlns:p14="http://schemas.microsoft.com/office/powerpoint/2010/main" val="12209521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Representation of a static image</a:t>
            </a:r>
            <a:endParaRPr lang="en-ZA" dirty="0"/>
          </a:p>
        </p:txBody>
      </p:sp>
      <p:pic>
        <p:nvPicPr>
          <p:cNvPr id="6" name="Picture 5" descr="Image result for movement of objects"/>
          <p:cNvPicPr/>
          <p:nvPr/>
        </p:nvPicPr>
        <p:blipFill>
          <a:blip r:embed="rId3">
            <a:extLst>
              <a:ext uri="{BEBA8EAE-BF5A-486C-A8C5-ECC9F3942E4B}">
                <a14:imgProps xmlns:a14="http://schemas.microsoft.com/office/drawing/2010/main">
                  <a14:imgLayer r:embed="rId4">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2133600" y="1447800"/>
            <a:ext cx="4633277" cy="4213860"/>
          </a:xfrm>
          <a:prstGeom prst="rect">
            <a:avLst/>
          </a:prstGeom>
          <a:noFill/>
          <a:ln>
            <a:noFill/>
          </a:ln>
        </p:spPr>
      </p:pic>
    </p:spTree>
    <p:extLst>
      <p:ext uri="{BB962C8B-B14F-4D97-AF65-F5344CB8AC3E}">
        <p14:creationId xmlns:p14="http://schemas.microsoft.com/office/powerpoint/2010/main" val="3382712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Activity 2.3</a:t>
            </a:r>
            <a:endParaRPr lang="en-ZA" dirty="0"/>
          </a:p>
        </p:txBody>
      </p:sp>
      <p:sp>
        <p:nvSpPr>
          <p:cNvPr id="4" name="Text Placeholder 12"/>
          <p:cNvSpPr>
            <a:spLocks noGrp="1"/>
          </p:cNvSpPr>
          <p:nvPr>
            <p:ph type="body" sz="quarter" idx="13"/>
          </p:nvPr>
        </p:nvSpPr>
        <p:spPr>
          <a:xfrm>
            <a:off x="2438400" y="3200400"/>
            <a:ext cx="6369050" cy="1011358"/>
          </a:xfrm>
        </p:spPr>
        <p:txBody>
          <a:bodyPr>
            <a:normAutofit/>
          </a:bodyPr>
          <a:lstStyle>
            <a:lvl1pPr marL="0" indent="0">
              <a:buNone/>
              <a:defRPr sz="2800" b="1" baseline="0">
                <a:solidFill>
                  <a:srgbClr val="006666"/>
                </a:solidFill>
              </a:defRPr>
            </a:lvl1pPr>
          </a:lstStyle>
          <a:p>
            <a:pPr lvl="0"/>
            <a:r>
              <a:rPr lang="en-ZA" sz="3200" b="1" i="1" dirty="0" smtClean="0"/>
              <a:t>Attend to Activity 2.3 on page 23 of your  workbooks </a:t>
            </a:r>
            <a:endParaRPr lang="en-ZA" sz="3200" i="1" dirty="0"/>
          </a:p>
        </p:txBody>
      </p:sp>
    </p:spTree>
    <p:extLst>
      <p:ext uri="{BB962C8B-B14F-4D97-AF65-F5344CB8AC3E}">
        <p14:creationId xmlns:p14="http://schemas.microsoft.com/office/powerpoint/2010/main" val="1041448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Activity 2.4</a:t>
            </a:r>
            <a:endParaRPr lang="en-ZA" dirty="0"/>
          </a:p>
        </p:txBody>
      </p:sp>
      <p:sp>
        <p:nvSpPr>
          <p:cNvPr id="4" name="Text Placeholder 12"/>
          <p:cNvSpPr>
            <a:spLocks noGrp="1"/>
          </p:cNvSpPr>
          <p:nvPr>
            <p:ph type="body" sz="quarter" idx="13"/>
          </p:nvPr>
        </p:nvSpPr>
        <p:spPr>
          <a:xfrm>
            <a:off x="2438400" y="3200400"/>
            <a:ext cx="6369050" cy="1011358"/>
          </a:xfrm>
        </p:spPr>
        <p:txBody>
          <a:bodyPr>
            <a:normAutofit/>
          </a:bodyPr>
          <a:lstStyle>
            <a:lvl1pPr marL="0" indent="0">
              <a:buNone/>
              <a:defRPr sz="2800" b="1" baseline="0">
                <a:solidFill>
                  <a:srgbClr val="006666"/>
                </a:solidFill>
              </a:defRPr>
            </a:lvl1pPr>
          </a:lstStyle>
          <a:p>
            <a:pPr lvl="0"/>
            <a:r>
              <a:rPr lang="en-ZA" sz="3200" b="1" i="1" dirty="0" smtClean="0"/>
              <a:t>Attend to Activity 2.4 on page 24 of your  workbooks </a:t>
            </a:r>
            <a:endParaRPr lang="en-ZA" sz="3200" i="1" dirty="0"/>
          </a:p>
        </p:txBody>
      </p:sp>
    </p:spTree>
    <p:extLst>
      <p:ext uri="{BB962C8B-B14F-4D97-AF65-F5344CB8AC3E}">
        <p14:creationId xmlns:p14="http://schemas.microsoft.com/office/powerpoint/2010/main" val="4213579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bg1"/>
                </a:solidFill>
              </a:rPr>
              <a:t>The End</a:t>
            </a:r>
          </a:p>
        </p:txBody>
      </p:sp>
      <p:sp>
        <p:nvSpPr>
          <p:cNvPr id="7" name="Content Placeholder 2"/>
          <p:cNvSpPr txBox="1">
            <a:spLocks/>
          </p:cNvSpPr>
          <p:nvPr/>
        </p:nvSpPr>
        <p:spPr>
          <a:xfrm>
            <a:off x="835848" y="1524000"/>
            <a:ext cx="4500563" cy="2798223"/>
          </a:xfrm>
          <a:prstGeom prst="rect">
            <a:avLst/>
          </a:prstGeom>
        </p:spPr>
        <p:txBody>
          <a:bodyP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ZA" sz="2100" i="1" dirty="0">
              <a:solidFill>
                <a:srgbClr val="036364"/>
              </a:solidFill>
            </a:endParaRPr>
          </a:p>
          <a:p>
            <a:endParaRPr lang="en-ZA" sz="2100" i="1" dirty="0">
              <a:solidFill>
                <a:srgbClr val="036364"/>
              </a:solidFill>
            </a:endParaRPr>
          </a:p>
          <a:p>
            <a:pPr algn="ctr"/>
            <a:r>
              <a:rPr lang="en-ZA" sz="2100" i="1" dirty="0">
                <a:solidFill>
                  <a:srgbClr val="036364"/>
                </a:solidFill>
              </a:rPr>
              <a:t>Thank you for participating in this module. </a:t>
            </a:r>
            <a:br>
              <a:rPr lang="en-ZA" sz="2100" i="1" dirty="0">
                <a:solidFill>
                  <a:srgbClr val="036364"/>
                </a:solidFill>
              </a:rPr>
            </a:br>
            <a:r>
              <a:rPr lang="en-ZA" sz="2100" i="1" dirty="0">
                <a:solidFill>
                  <a:srgbClr val="036364"/>
                </a:solidFill>
              </a:rPr>
              <a:t/>
            </a:r>
            <a:br>
              <a:rPr lang="en-ZA" sz="2100" i="1" dirty="0">
                <a:solidFill>
                  <a:srgbClr val="036364"/>
                </a:solidFill>
              </a:rPr>
            </a:br>
            <a:r>
              <a:rPr lang="en-ZA" sz="2100" i="1" dirty="0">
                <a:solidFill>
                  <a:srgbClr val="036364"/>
                </a:solidFill>
              </a:rPr>
              <a:t>We trust you gained much to set the pace in integrating ICTs in learning and teaching in your school.</a:t>
            </a:r>
          </a:p>
        </p:txBody>
      </p:sp>
      <p:pic>
        <p:nvPicPr>
          <p:cNvPr id="3" name="Picture 2"/>
          <p:cNvPicPr>
            <a:picLocks noChangeAspect="1"/>
          </p:cNvPicPr>
          <p:nvPr/>
        </p:nvPicPr>
        <p:blipFill>
          <a:blip r:embed="rId3">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5355461" y="2133600"/>
            <a:ext cx="3200400" cy="3200400"/>
          </a:xfrm>
          <a:prstGeom prst="rect">
            <a:avLst/>
          </a:prstGeom>
        </p:spPr>
      </p:pic>
    </p:spTree>
    <p:extLst>
      <p:ext uri="{BB962C8B-B14F-4D97-AF65-F5344CB8AC3E}">
        <p14:creationId xmlns:p14="http://schemas.microsoft.com/office/powerpoint/2010/main" val="1011808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OF THE DAY: MODULE 2</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793469348"/>
              </p:ext>
            </p:extLst>
          </p:nvPr>
        </p:nvGraphicFramePr>
        <p:xfrm>
          <a:off x="685800" y="2057402"/>
          <a:ext cx="7543800" cy="3200400"/>
        </p:xfrm>
        <a:graphic>
          <a:graphicData uri="http://schemas.openxmlformats.org/drawingml/2006/table">
            <a:tbl>
              <a:tblPr firstRow="1" firstCol="1" bandRow="1"/>
              <a:tblGrid>
                <a:gridCol w="1994801">
                  <a:extLst>
                    <a:ext uri="{9D8B030D-6E8A-4147-A177-3AD203B41FA5}">
                      <a16:colId xmlns:a16="http://schemas.microsoft.com/office/drawing/2014/main" xmlns="" val="20000"/>
                    </a:ext>
                  </a:extLst>
                </a:gridCol>
                <a:gridCol w="5548999">
                  <a:extLst>
                    <a:ext uri="{9D8B030D-6E8A-4147-A177-3AD203B41FA5}">
                      <a16:colId xmlns:a16="http://schemas.microsoft.com/office/drawing/2014/main" xmlns="" val="20001"/>
                    </a:ext>
                  </a:extLst>
                </a:gridCol>
              </a:tblGrid>
              <a:tr h="457200">
                <a:tc>
                  <a:txBody>
                    <a:bodyPr/>
                    <a:lstStyle/>
                    <a:p>
                      <a:pPr algn="ctr">
                        <a:lnSpc>
                          <a:spcPct val="100000"/>
                        </a:lnSpc>
                        <a:spcBef>
                          <a:spcPts val="600"/>
                        </a:spcBef>
                        <a:spcAft>
                          <a:spcPts val="600"/>
                        </a:spcAft>
                      </a:pPr>
                      <a:r>
                        <a:rPr lang="en-GB" sz="16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Time</a:t>
                      </a:r>
                      <a:endParaRPr lang="en-ZA"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tc>
                  <a:txBody>
                    <a:bodyPr/>
                    <a:lstStyle/>
                    <a:p>
                      <a:pPr algn="ctr">
                        <a:lnSpc>
                          <a:spcPct val="100000"/>
                        </a:lnSpc>
                        <a:spcBef>
                          <a:spcPts val="600"/>
                        </a:spcBef>
                        <a:spcAft>
                          <a:spcPts val="600"/>
                        </a:spcAft>
                      </a:pPr>
                      <a:r>
                        <a:rPr lang="en-GB" sz="1600" b="1" dirty="0">
                          <a:solidFill>
                            <a:schemeClr val="bg1"/>
                          </a:solidFill>
                          <a:effectLst/>
                          <a:latin typeface="Calibri" panose="020F0502020204030204" pitchFamily="34" charset="0"/>
                          <a:ea typeface="Calibri" panose="020F0502020204030204" pitchFamily="34" charset="0"/>
                          <a:cs typeface="Arial" panose="020B0604020202020204" pitchFamily="34" charset="0"/>
                        </a:rPr>
                        <a:t>Detail</a:t>
                      </a:r>
                      <a:endParaRPr lang="en-ZA"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36364"/>
                    </a:solidFill>
                  </a:tcPr>
                </a:tc>
                <a:extLst>
                  <a:ext uri="{0D108BD9-81ED-4DB2-BD59-A6C34878D82A}">
                    <a16:rowId xmlns:a16="http://schemas.microsoft.com/office/drawing/2014/main" xmlns="" val="10000"/>
                  </a:ext>
                </a:extLst>
              </a:tr>
              <a:tr h="457200">
                <a:tc>
                  <a:txBody>
                    <a:bodyPr/>
                    <a:lstStyle/>
                    <a:p>
                      <a:pPr>
                        <a:lnSpc>
                          <a:spcPct val="10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08:00-08:04</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Welcome and Introduction Slides 1-2</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457200">
                <a:tc>
                  <a:txBody>
                    <a:bodyPr/>
                    <a:lstStyle/>
                    <a:p>
                      <a:pPr>
                        <a:lnSpc>
                          <a:spcPct val="10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08:04-08:30</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nSpc>
                          <a:spcPct val="100000"/>
                        </a:lnSpc>
                        <a:spcBef>
                          <a:spcPts val="600"/>
                        </a:spcBef>
                        <a:spcAft>
                          <a:spcPts val="600"/>
                        </a:spcAft>
                      </a:pPr>
                      <a:r>
                        <a:rPr lang="en-GB"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Slides </a:t>
                      </a:r>
                      <a:r>
                        <a:rPr lang="en-GB" sz="16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3-10</a:t>
                      </a:r>
                      <a:endParaRPr lang="en-ZA"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xmlns="" val="10002"/>
                  </a:ext>
                </a:extLst>
              </a:tr>
              <a:tr h="457200">
                <a:tc>
                  <a:txBody>
                    <a:bodyPr/>
                    <a:lstStyle/>
                    <a:p>
                      <a:pPr>
                        <a:lnSpc>
                          <a:spcPct val="10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08:30-09:05</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Bef>
                          <a:spcPts val="600"/>
                        </a:spcBef>
                        <a:spcAft>
                          <a:spcPts val="600"/>
                        </a:spcAft>
                      </a:pPr>
                      <a:r>
                        <a:rPr lang="en-GB"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Slides </a:t>
                      </a:r>
                      <a:r>
                        <a:rPr lang="en-GB" sz="16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11-14</a:t>
                      </a:r>
                      <a:endParaRPr lang="en-ZA"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457200">
                <a:tc>
                  <a:txBody>
                    <a:bodyPr/>
                    <a:lstStyle/>
                    <a:p>
                      <a:pPr>
                        <a:lnSpc>
                          <a:spcPct val="10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09:05-09:55</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nSpc>
                          <a:spcPct val="10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Slides 15-17</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xmlns="" val="10004"/>
                  </a:ext>
                </a:extLst>
              </a:tr>
              <a:tr h="457200">
                <a:tc>
                  <a:txBody>
                    <a:bodyPr/>
                    <a:lstStyle/>
                    <a:p>
                      <a:pPr>
                        <a:lnSpc>
                          <a:spcPct val="10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09:55-10:30</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0000"/>
                        </a:lnSpc>
                        <a:spcBef>
                          <a:spcPts val="600"/>
                        </a:spcBef>
                        <a:spcAft>
                          <a:spcPts val="600"/>
                        </a:spcAft>
                      </a:pPr>
                      <a:r>
                        <a:rPr lang="en-GB" sz="16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Slides 18-20</a:t>
                      </a:r>
                      <a:endParaRPr lang="en-ZA" sz="16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457200">
                <a:tc>
                  <a:txBody>
                    <a:bodyPr/>
                    <a:lstStyle/>
                    <a:p>
                      <a:pPr>
                        <a:lnSpc>
                          <a:spcPct val="100000"/>
                        </a:lnSpc>
                        <a:spcBef>
                          <a:spcPts val="600"/>
                        </a:spcBef>
                        <a:spcAft>
                          <a:spcPts val="600"/>
                        </a:spcAft>
                      </a:pPr>
                      <a:r>
                        <a:rPr lang="en-GB"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10:30-10:35</a:t>
                      </a:r>
                      <a:endParaRPr lang="en-ZA"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tc>
                  <a:txBody>
                    <a:bodyPr/>
                    <a:lstStyle/>
                    <a:p>
                      <a:pPr>
                        <a:lnSpc>
                          <a:spcPct val="100000"/>
                        </a:lnSpc>
                        <a:spcBef>
                          <a:spcPts val="600"/>
                        </a:spcBef>
                        <a:spcAft>
                          <a:spcPts val="600"/>
                        </a:spcAft>
                      </a:pPr>
                      <a:r>
                        <a:rPr lang="en-GB"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PACK UP AND </a:t>
                      </a:r>
                      <a:r>
                        <a:rPr lang="en-GB" sz="16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DEPART,</a:t>
                      </a:r>
                      <a:r>
                        <a:rPr lang="en-GB" sz="1600" baseline="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Slide</a:t>
                      </a:r>
                      <a:r>
                        <a:rPr lang="en-GB" sz="1600" dirty="0" smtClean="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GB"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21</a:t>
                      </a:r>
                      <a:endParaRPr lang="en-ZA"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1EFEF"/>
                    </a:solidFill>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18934841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3550" y="609600"/>
            <a:ext cx="7391400" cy="527674"/>
          </a:xfrm>
        </p:spPr>
        <p:txBody>
          <a:bodyPr>
            <a:normAutofit fontScale="90000"/>
          </a:bodyPr>
          <a:lstStyle/>
          <a:p>
            <a:r>
              <a:rPr lang="en-ZA" dirty="0" smtClean="0"/>
              <a:t>Module 2: what is ict pedagogical integration?</a:t>
            </a:r>
            <a:endParaRPr lang="en-ZA" dirty="0"/>
          </a:p>
        </p:txBody>
      </p:sp>
      <p:sp>
        <p:nvSpPr>
          <p:cNvPr id="3" name="Content Placeholder 2"/>
          <p:cNvSpPr>
            <a:spLocks noGrp="1"/>
          </p:cNvSpPr>
          <p:nvPr>
            <p:ph idx="1"/>
          </p:nvPr>
        </p:nvSpPr>
        <p:spPr>
          <a:xfrm>
            <a:off x="457200" y="1752600"/>
            <a:ext cx="8362950" cy="3932982"/>
          </a:xfrm>
        </p:spPr>
        <p:txBody>
          <a:bodyPr>
            <a:noAutofit/>
          </a:bodyPr>
          <a:lstStyle/>
          <a:p>
            <a:r>
              <a:rPr lang="en-ZA" sz="2800" dirty="0"/>
              <a:t>ICT Integration is a concept that is often loosely used to refer to any use of digital technology into a work or learning experience. </a:t>
            </a:r>
            <a:endParaRPr lang="en-ZA" sz="2800" dirty="0" smtClean="0"/>
          </a:p>
          <a:p>
            <a:r>
              <a:rPr lang="en-ZA" sz="2800" dirty="0" smtClean="0"/>
              <a:t>The </a:t>
            </a:r>
            <a:r>
              <a:rPr lang="en-ZA" sz="2800" dirty="0"/>
              <a:t>word, ‘integration’ in this context means the technology is infused into the process or experience which can be administration work, teaching or learning in an education setting. </a:t>
            </a:r>
            <a:endParaRPr lang="en-ZA" sz="2800" dirty="0" smtClean="0"/>
          </a:p>
          <a:p>
            <a:r>
              <a:rPr lang="en-ZA" sz="2800" dirty="0" smtClean="0"/>
              <a:t>The </a:t>
            </a:r>
            <a:r>
              <a:rPr lang="en-ZA" sz="2800" dirty="0"/>
              <a:t>addition of ‘pedagogy’ to the notion makes all the difference. </a:t>
            </a:r>
          </a:p>
        </p:txBody>
      </p:sp>
    </p:spTree>
    <p:extLst>
      <p:ext uri="{BB962C8B-B14F-4D97-AF65-F5344CB8AC3E}">
        <p14:creationId xmlns:p14="http://schemas.microsoft.com/office/powerpoint/2010/main" val="1586954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Aim of this module</a:t>
            </a:r>
            <a:endParaRPr lang="en-ZA" dirty="0"/>
          </a:p>
        </p:txBody>
      </p:sp>
      <p:sp>
        <p:nvSpPr>
          <p:cNvPr id="3" name="Content Placeholder 2"/>
          <p:cNvSpPr>
            <a:spLocks noGrp="1"/>
          </p:cNvSpPr>
          <p:nvPr>
            <p:ph idx="1"/>
          </p:nvPr>
        </p:nvSpPr>
        <p:spPr>
          <a:xfrm>
            <a:off x="381000" y="2667000"/>
            <a:ext cx="8362950" cy="2011940"/>
          </a:xfrm>
        </p:spPr>
        <p:txBody>
          <a:bodyPr>
            <a:noAutofit/>
          </a:bodyPr>
          <a:lstStyle/>
          <a:p>
            <a:pPr marL="0" indent="0" algn="ctr">
              <a:buNone/>
            </a:pPr>
            <a:r>
              <a:rPr lang="en-ZA" sz="3600" b="1" i="1" dirty="0" smtClean="0">
                <a:solidFill>
                  <a:srgbClr val="ED7D31"/>
                </a:solidFill>
              </a:rPr>
              <a:t>To </a:t>
            </a:r>
            <a:r>
              <a:rPr lang="en-ZA" sz="3600" b="1" i="1" dirty="0">
                <a:solidFill>
                  <a:srgbClr val="ED7D31"/>
                </a:solidFill>
              </a:rPr>
              <a:t>understand what ICT Pedagogical integration is to an extent that it can be described </a:t>
            </a:r>
            <a:r>
              <a:rPr lang="en-ZA" sz="3600" b="1" i="1" dirty="0" smtClean="0">
                <a:solidFill>
                  <a:srgbClr val="ED7D31"/>
                </a:solidFill>
              </a:rPr>
              <a:t>explicitly.</a:t>
            </a:r>
            <a:endParaRPr lang="en-ZA" sz="3600" b="1" i="1" dirty="0">
              <a:solidFill>
                <a:srgbClr val="ED7D31"/>
              </a:solidFill>
            </a:endParaRPr>
          </a:p>
        </p:txBody>
      </p:sp>
    </p:spTree>
    <p:extLst>
      <p:ext uri="{BB962C8B-B14F-4D97-AF65-F5344CB8AC3E}">
        <p14:creationId xmlns:p14="http://schemas.microsoft.com/office/powerpoint/2010/main" val="175946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objectives</a:t>
            </a:r>
            <a:endParaRPr lang="en-ZA" dirty="0"/>
          </a:p>
        </p:txBody>
      </p:sp>
      <p:sp>
        <p:nvSpPr>
          <p:cNvPr id="5" name="Content Placeholder 4"/>
          <p:cNvSpPr>
            <a:spLocks noGrp="1"/>
          </p:cNvSpPr>
          <p:nvPr>
            <p:ph idx="1"/>
          </p:nvPr>
        </p:nvSpPr>
        <p:spPr>
          <a:xfrm>
            <a:off x="457200" y="1447800"/>
            <a:ext cx="7886700" cy="3158116"/>
          </a:xfrm>
        </p:spPr>
        <p:txBody>
          <a:bodyPr>
            <a:noAutofit/>
          </a:bodyPr>
          <a:lstStyle/>
          <a:p>
            <a:pPr lvl="0"/>
            <a:r>
              <a:rPr lang="en-AU" sz="3200" dirty="0"/>
              <a:t>to make explicit what it is that is being integrated</a:t>
            </a:r>
            <a:endParaRPr lang="en-ZA" sz="3200" dirty="0"/>
          </a:p>
          <a:p>
            <a:pPr lvl="0"/>
            <a:r>
              <a:rPr lang="en-AU" sz="3200" dirty="0"/>
              <a:t>to understand and describe how the integration takes place</a:t>
            </a:r>
            <a:endParaRPr lang="en-ZA" sz="3200" dirty="0"/>
          </a:p>
          <a:p>
            <a:pPr lvl="0"/>
            <a:r>
              <a:rPr lang="en-AU" sz="3200" dirty="0"/>
              <a:t>to relate acquired understandings about ICT pedagogical integration to teaching and learning</a:t>
            </a:r>
            <a:endParaRPr lang="en-ZA" sz="3200" dirty="0"/>
          </a:p>
          <a:p>
            <a:r>
              <a:rPr lang="en-ZA" sz="3200" dirty="0"/>
              <a:t>to know how to apply these understandings to carry out Subject Advisors </a:t>
            </a:r>
            <a:r>
              <a:rPr lang="en-ZA" sz="3200" dirty="0" smtClean="0"/>
              <a:t>responsibilities.</a:t>
            </a:r>
            <a:endParaRPr lang="en-ZA" sz="3200" dirty="0"/>
          </a:p>
        </p:txBody>
      </p:sp>
    </p:spTree>
    <p:extLst>
      <p:ext uri="{BB962C8B-B14F-4D97-AF65-F5344CB8AC3E}">
        <p14:creationId xmlns:p14="http://schemas.microsoft.com/office/powerpoint/2010/main" val="2434061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WHAT IS ICT AND WHAT IS IT INTEGRATED TO?</a:t>
            </a:r>
          </a:p>
        </p:txBody>
      </p:sp>
      <p:sp>
        <p:nvSpPr>
          <p:cNvPr id="5" name="Content Placeholder 4"/>
          <p:cNvSpPr>
            <a:spLocks noGrp="1"/>
          </p:cNvSpPr>
          <p:nvPr>
            <p:ph idx="1"/>
          </p:nvPr>
        </p:nvSpPr>
        <p:spPr>
          <a:xfrm>
            <a:off x="533400" y="2057400"/>
            <a:ext cx="7886700" cy="3429000"/>
          </a:xfrm>
        </p:spPr>
        <p:txBody>
          <a:bodyPr>
            <a:noAutofit/>
          </a:bodyPr>
          <a:lstStyle/>
          <a:p>
            <a:pPr lvl="0"/>
            <a:r>
              <a:rPr lang="en-ZA" sz="3200" dirty="0"/>
              <a:t>The White Paper on e-Education (2004:15) describes ICTs as “the combination of networks, hardware and software as well as the means of communication, collaboration and engagement that enable the processing, management and exchange of data, information and knowledge”</a:t>
            </a:r>
          </a:p>
        </p:txBody>
      </p:sp>
    </p:spTree>
    <p:extLst>
      <p:ext uri="{BB962C8B-B14F-4D97-AF65-F5344CB8AC3E}">
        <p14:creationId xmlns:p14="http://schemas.microsoft.com/office/powerpoint/2010/main" val="1541263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Activity 2.1</a:t>
            </a:r>
            <a:endParaRPr lang="en-ZA" dirty="0"/>
          </a:p>
        </p:txBody>
      </p:sp>
      <p:sp>
        <p:nvSpPr>
          <p:cNvPr id="4" name="Text Placeholder 12"/>
          <p:cNvSpPr>
            <a:spLocks noGrp="1"/>
          </p:cNvSpPr>
          <p:nvPr>
            <p:ph type="body" sz="quarter" idx="13"/>
          </p:nvPr>
        </p:nvSpPr>
        <p:spPr>
          <a:xfrm>
            <a:off x="2438400" y="3200400"/>
            <a:ext cx="6369050" cy="1011358"/>
          </a:xfrm>
        </p:spPr>
        <p:txBody>
          <a:bodyPr>
            <a:normAutofit/>
          </a:bodyPr>
          <a:lstStyle>
            <a:lvl1pPr marL="0" indent="0">
              <a:buNone/>
              <a:defRPr sz="2800" b="1" baseline="0">
                <a:solidFill>
                  <a:srgbClr val="006666"/>
                </a:solidFill>
              </a:defRPr>
            </a:lvl1pPr>
          </a:lstStyle>
          <a:p>
            <a:pPr lvl="0"/>
            <a:r>
              <a:rPr lang="en-ZA" sz="3200" b="1" i="1" dirty="0" smtClean="0"/>
              <a:t>Attend to Activity 2.1 on page 19 of your  workbooks </a:t>
            </a:r>
            <a:endParaRPr lang="en-ZA" sz="3200" i="1" dirty="0"/>
          </a:p>
        </p:txBody>
      </p:sp>
    </p:spTree>
    <p:extLst>
      <p:ext uri="{BB962C8B-B14F-4D97-AF65-F5344CB8AC3E}">
        <p14:creationId xmlns:p14="http://schemas.microsoft.com/office/powerpoint/2010/main" val="3465091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Activity 2.2</a:t>
            </a:r>
            <a:endParaRPr lang="en-ZA" dirty="0"/>
          </a:p>
        </p:txBody>
      </p:sp>
      <p:sp>
        <p:nvSpPr>
          <p:cNvPr id="4" name="Text Placeholder 12"/>
          <p:cNvSpPr>
            <a:spLocks noGrp="1"/>
          </p:cNvSpPr>
          <p:nvPr>
            <p:ph type="body" sz="quarter" idx="13"/>
          </p:nvPr>
        </p:nvSpPr>
        <p:spPr>
          <a:xfrm>
            <a:off x="2438400" y="3200400"/>
            <a:ext cx="6369050" cy="1011358"/>
          </a:xfrm>
        </p:spPr>
        <p:txBody>
          <a:bodyPr>
            <a:normAutofit/>
          </a:bodyPr>
          <a:lstStyle>
            <a:lvl1pPr marL="0" indent="0">
              <a:buNone/>
              <a:defRPr sz="2800" b="1" baseline="0">
                <a:solidFill>
                  <a:srgbClr val="006666"/>
                </a:solidFill>
              </a:defRPr>
            </a:lvl1pPr>
          </a:lstStyle>
          <a:p>
            <a:pPr lvl="0"/>
            <a:r>
              <a:rPr lang="en-ZA" sz="3200" b="1" i="1" dirty="0" smtClean="0"/>
              <a:t>Attend to Activity 2.2 on page 21 of your  workbooks </a:t>
            </a:r>
            <a:endParaRPr lang="en-ZA" sz="3200" i="1" dirty="0"/>
          </a:p>
        </p:txBody>
      </p:sp>
    </p:spTree>
    <p:extLst>
      <p:ext uri="{BB962C8B-B14F-4D97-AF65-F5344CB8AC3E}">
        <p14:creationId xmlns:p14="http://schemas.microsoft.com/office/powerpoint/2010/main" val="1677817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Pedagogical process by the teacher</a:t>
            </a:r>
            <a:endParaRPr lang="en-ZA" dirty="0"/>
          </a:p>
        </p:txBody>
      </p:sp>
      <p:pic>
        <p:nvPicPr>
          <p:cNvPr id="5" name="Picture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1676400"/>
            <a:ext cx="8458200" cy="3886200"/>
          </a:xfrm>
          <a:prstGeom prst="rect">
            <a:avLst/>
          </a:prstGeom>
          <a:noFill/>
          <a:ln>
            <a:noFill/>
          </a:ln>
          <a:effectLst/>
          <a:extLst/>
        </p:spPr>
      </p:pic>
    </p:spTree>
    <p:extLst>
      <p:ext uri="{BB962C8B-B14F-4D97-AF65-F5344CB8AC3E}">
        <p14:creationId xmlns:p14="http://schemas.microsoft.com/office/powerpoint/2010/main" val="711611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4201</TotalTime>
  <Words>1068</Words>
  <Application>Microsoft Office PowerPoint</Application>
  <PresentationFormat>On-screen Show (4:3)</PresentationFormat>
  <Paragraphs>138</Paragraphs>
  <Slides>13</Slides>
  <Notes>13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Arial</vt:lpstr>
      <vt:lpstr>Calibri</vt:lpstr>
      <vt:lpstr>Calibri Light</vt:lpstr>
      <vt:lpstr>Times New Roman</vt:lpstr>
      <vt:lpstr>Webdings</vt:lpstr>
      <vt:lpstr>Office Theme</vt:lpstr>
      <vt:lpstr>1_Office Theme</vt:lpstr>
      <vt:lpstr>PowerPoint Presentation</vt:lpstr>
      <vt:lpstr>PROGRAM OF THE DAY: MODULE 2</vt:lpstr>
      <vt:lpstr>Module 2: what is ict pedagogical integration?</vt:lpstr>
      <vt:lpstr>Aim of this module</vt:lpstr>
      <vt:lpstr>objectives</vt:lpstr>
      <vt:lpstr>WHAT IS ICT AND WHAT IS IT INTEGRATED TO?</vt:lpstr>
      <vt:lpstr>Activity 2.1</vt:lpstr>
      <vt:lpstr>Activity 2.2</vt:lpstr>
      <vt:lpstr>Pedagogical process by the teacher</vt:lpstr>
      <vt:lpstr>Representation of a static image</vt:lpstr>
      <vt:lpstr>Activity 2.3</vt:lpstr>
      <vt:lpstr>Activity 2.4</vt:lpstr>
      <vt:lpstr>The End</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Nokulunga Ndlovu</dc:creator>
  <cp:lastModifiedBy>Pat Motshweneng</cp:lastModifiedBy>
  <cp:revision>224</cp:revision>
  <cp:lastPrinted>2017-08-20T19:12:19Z</cp:lastPrinted>
  <dcterms:created xsi:type="dcterms:W3CDTF">2017-01-27T00:36:09Z</dcterms:created>
  <dcterms:modified xsi:type="dcterms:W3CDTF">2020-04-15T08:36:05Z</dcterms:modified>
</cp:coreProperties>
</file>