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 id="2147483706" r:id="rId2"/>
  </p:sldMasterIdLst>
  <p:notesMasterIdLst>
    <p:notesMasterId r:id="rId36"/>
  </p:notesMasterIdLst>
  <p:handoutMasterIdLst>
    <p:handoutMasterId r:id="rId37"/>
  </p:handoutMasterIdLst>
  <p:sldIdLst>
    <p:sldId id="447" r:id="rId3"/>
    <p:sldId id="446" r:id="rId4"/>
    <p:sldId id="258" r:id="rId5"/>
    <p:sldId id="305" r:id="rId6"/>
    <p:sldId id="310" r:id="rId7"/>
    <p:sldId id="311" r:id="rId8"/>
    <p:sldId id="309" r:id="rId9"/>
    <p:sldId id="312" r:id="rId10"/>
    <p:sldId id="313" r:id="rId11"/>
    <p:sldId id="314" r:id="rId12"/>
    <p:sldId id="346" r:id="rId13"/>
    <p:sldId id="347" r:id="rId14"/>
    <p:sldId id="348" r:id="rId15"/>
    <p:sldId id="349" r:id="rId16"/>
    <p:sldId id="350" r:id="rId17"/>
    <p:sldId id="351" r:id="rId18"/>
    <p:sldId id="352" r:id="rId19"/>
    <p:sldId id="353" r:id="rId20"/>
    <p:sldId id="354" r:id="rId21"/>
    <p:sldId id="449" r:id="rId22"/>
    <p:sldId id="450" r:id="rId23"/>
    <p:sldId id="451" r:id="rId24"/>
    <p:sldId id="452" r:id="rId25"/>
    <p:sldId id="453" r:id="rId26"/>
    <p:sldId id="454" r:id="rId27"/>
    <p:sldId id="455" r:id="rId28"/>
    <p:sldId id="456" r:id="rId29"/>
    <p:sldId id="457" r:id="rId30"/>
    <p:sldId id="458" r:id="rId31"/>
    <p:sldId id="459" r:id="rId32"/>
    <p:sldId id="460" r:id="rId33"/>
    <p:sldId id="461" r:id="rId34"/>
    <p:sldId id="441" r:id="rId35"/>
  </p:sldIdLst>
  <p:sldSz cx="9144000" cy="6858000" type="screen4x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NDA" initials="L" lastIdx="12" clrIdx="0"/>
  <p:cmAuthor id="1" name="Suzanne Van Schalkwyk" initials="SVS" lastIdx="2" clrIdx="1">
    <p:extLst>
      <p:ext uri="{19B8F6BF-5375-455C-9EA6-DF929625EA0E}">
        <p15:presenceInfo xmlns:p15="http://schemas.microsoft.com/office/powerpoint/2012/main" userId="S-1-5-21-2268003281-155396167-3983093923-81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6666"/>
    <a:srgbClr val="DB6519"/>
    <a:srgbClr val="ED7D31"/>
    <a:srgbClr val="FFDE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721" autoAdjust="0"/>
    <p:restoredTop sz="80944" autoAdjust="0"/>
  </p:normalViewPr>
  <p:slideViewPr>
    <p:cSldViewPr>
      <p:cViewPr varScale="1">
        <p:scale>
          <a:sx n="56" d="100"/>
          <a:sy n="56" d="100"/>
        </p:scale>
        <p:origin x="1230" y="66"/>
      </p:cViewPr>
      <p:guideLst>
        <p:guide orient="horz" pos="2160"/>
        <p:guide pos="2880"/>
      </p:guideLst>
    </p:cSldViewPr>
  </p:slideViewPr>
  <p:notesTextViewPr>
    <p:cViewPr>
      <p:scale>
        <a:sx n="150" d="100"/>
        <a:sy n="150" d="100"/>
      </p:scale>
      <p:origin x="0" y="0"/>
    </p:cViewPr>
  </p:notesTextViewPr>
  <p:sorterViewPr>
    <p:cViewPr>
      <p:scale>
        <a:sx n="66" d="100"/>
        <a:sy n="66" d="100"/>
      </p:scale>
      <p:origin x="0" y="326"/>
    </p:cViewPr>
  </p:sorterViewPr>
  <p:notesViewPr>
    <p:cSldViewPr>
      <p:cViewPr varScale="1">
        <p:scale>
          <a:sx n="76" d="100"/>
          <a:sy n="76" d="100"/>
        </p:scale>
        <p:origin x="3264"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2A416F-5D42-403D-8544-D4BCF14A2638}" type="doc">
      <dgm:prSet loTypeId="urn:microsoft.com/office/officeart/2005/8/layout/process1" loCatId="process" qsTypeId="urn:microsoft.com/office/officeart/2005/8/quickstyle/simple1" qsCatId="simple" csTypeId="urn:microsoft.com/office/officeart/2005/8/colors/accent1_2" csCatId="accent1" phldr="1"/>
      <dgm:spPr/>
    </dgm:pt>
    <dgm:pt modelId="{FFCC11B1-F450-4046-9EEA-DC51077852B6}">
      <dgm:prSet phldrT="[Text]" custT="1"/>
      <dgm:spPr>
        <a:xfrm>
          <a:off x="184430" y="1159898"/>
          <a:ext cx="1781276" cy="593018"/>
        </a:xfrm>
        <a:solidFill>
          <a:srgbClr val="006666"/>
        </a:solidFill>
        <a:ln w="12700" cap="flat" cmpd="sng" algn="ctr">
          <a:solidFill>
            <a:sysClr val="window" lastClr="FFFFFF">
              <a:hueOff val="0"/>
              <a:satOff val="0"/>
              <a:lumOff val="0"/>
              <a:alphaOff val="0"/>
            </a:sysClr>
          </a:solidFill>
          <a:prstDash val="solid"/>
          <a:miter lim="800000"/>
        </a:ln>
        <a:effectLst/>
      </dgm:spPr>
      <dgm:t>
        <a:bodyPr/>
        <a:lstStyle/>
        <a:p>
          <a:r>
            <a:rPr lang="en-ZA" sz="1600" dirty="0" smtClean="0">
              <a:solidFill>
                <a:schemeClr val="bg1"/>
              </a:solidFill>
              <a:latin typeface="Calibri" panose="020F0502020204030204"/>
              <a:ea typeface="+mn-ea"/>
              <a:cs typeface="+mn-cs"/>
            </a:rPr>
            <a:t>70% Work Integrated Learning</a:t>
          </a:r>
          <a:endParaRPr lang="en-ZA" sz="1600" dirty="0">
            <a:solidFill>
              <a:schemeClr val="bg1"/>
            </a:solidFill>
            <a:latin typeface="Calibri" panose="020F0502020204030204"/>
            <a:ea typeface="+mn-ea"/>
            <a:cs typeface="+mn-cs"/>
          </a:endParaRPr>
        </a:p>
      </dgm:t>
    </dgm:pt>
    <dgm:pt modelId="{65126A59-CB47-49B7-9D10-94F94F12E363}" type="parTrans" cxnId="{094F584A-7174-4723-B2D5-0042A92C6284}">
      <dgm:prSet/>
      <dgm:spPr/>
      <dgm:t>
        <a:bodyPr/>
        <a:lstStyle/>
        <a:p>
          <a:endParaRPr lang="en-ZA"/>
        </a:p>
      </dgm:t>
    </dgm:pt>
    <dgm:pt modelId="{168FF085-828A-480C-A8F0-B149E290F3B4}" type="sibTrans" cxnId="{094F584A-7174-4723-B2D5-0042A92C6284}">
      <dgm:prSet/>
      <dgm:spPr>
        <a:xfrm rot="5253" flipH="1">
          <a:off x="1967457" y="1358234"/>
          <a:ext cx="605475" cy="168176"/>
        </a:xfrm>
        <a:solidFill>
          <a:srgbClr val="92D050"/>
        </a:solidFill>
        <a:ln>
          <a:noFill/>
        </a:ln>
        <a:effectLst/>
      </dgm:spPr>
      <dgm:t>
        <a:bodyPr/>
        <a:lstStyle/>
        <a:p>
          <a:endParaRPr lang="en-ZA">
            <a:solidFill>
              <a:sysClr val="window" lastClr="FFFFFF"/>
            </a:solidFill>
            <a:latin typeface="Calibri" panose="020F0502020204030204"/>
            <a:ea typeface="+mn-ea"/>
            <a:cs typeface="+mn-cs"/>
          </a:endParaRPr>
        </a:p>
      </dgm:t>
    </dgm:pt>
    <dgm:pt modelId="{8D8A622B-F93E-4117-87CC-6648120B502E}">
      <dgm:prSet phldrT="[Text]" custT="1"/>
      <dgm:spPr>
        <a:xfrm>
          <a:off x="2519731" y="1179031"/>
          <a:ext cx="1356161" cy="545195"/>
        </a:xfrm>
        <a:solidFill>
          <a:srgbClr val="006666"/>
        </a:solidFill>
        <a:ln w="12700" cap="flat" cmpd="sng" algn="ctr">
          <a:solidFill>
            <a:sysClr val="window" lastClr="FFFFFF">
              <a:hueOff val="0"/>
              <a:satOff val="0"/>
              <a:lumOff val="0"/>
              <a:alphaOff val="0"/>
            </a:sysClr>
          </a:solidFill>
          <a:prstDash val="solid"/>
          <a:miter lim="800000"/>
        </a:ln>
        <a:effectLst/>
      </dgm:spPr>
      <dgm:t>
        <a:bodyPr/>
        <a:lstStyle/>
        <a:p>
          <a:r>
            <a:rPr lang="en-ZA" sz="1600" dirty="0" smtClean="0">
              <a:solidFill>
                <a:schemeClr val="bg1"/>
              </a:solidFill>
              <a:latin typeface="Calibri" panose="020F0502020204030204"/>
              <a:ea typeface="+mn-ea"/>
              <a:cs typeface="+mn-cs"/>
            </a:rPr>
            <a:t>20 % Practice Based Learning</a:t>
          </a:r>
          <a:endParaRPr lang="en-ZA" sz="1600" dirty="0">
            <a:solidFill>
              <a:schemeClr val="bg1"/>
            </a:solidFill>
            <a:latin typeface="Calibri" panose="020F0502020204030204"/>
            <a:ea typeface="+mn-ea"/>
            <a:cs typeface="+mn-cs"/>
          </a:endParaRPr>
        </a:p>
      </dgm:t>
    </dgm:pt>
    <dgm:pt modelId="{3D886CF5-F776-4BB3-81B1-ABDD1D5D04AE}" type="parTrans" cxnId="{37C0E74D-D5C9-4241-81BA-34DB8031B3CF}">
      <dgm:prSet/>
      <dgm:spPr/>
      <dgm:t>
        <a:bodyPr/>
        <a:lstStyle/>
        <a:p>
          <a:endParaRPr lang="en-ZA"/>
        </a:p>
      </dgm:t>
    </dgm:pt>
    <dgm:pt modelId="{6AC27E11-5BAC-494E-8843-2E916C56E8CD}" type="sibTrans" cxnId="{37C0E74D-D5C9-4241-81BA-34DB8031B3CF}">
      <dgm:prSet/>
      <dgm:spPr>
        <a:xfrm rot="21599582" flipH="1">
          <a:off x="3828422" y="1402606"/>
          <a:ext cx="753375" cy="159440"/>
        </a:xfrm>
        <a:solidFill>
          <a:srgbClr val="92D050"/>
        </a:solidFill>
        <a:ln>
          <a:noFill/>
        </a:ln>
        <a:effectLst/>
      </dgm:spPr>
      <dgm:t>
        <a:bodyPr/>
        <a:lstStyle/>
        <a:p>
          <a:endParaRPr lang="en-ZA">
            <a:solidFill>
              <a:sysClr val="window" lastClr="FFFFFF"/>
            </a:solidFill>
            <a:latin typeface="Calibri" panose="020F0502020204030204"/>
            <a:ea typeface="+mn-ea"/>
            <a:cs typeface="+mn-cs"/>
          </a:endParaRPr>
        </a:p>
      </dgm:t>
    </dgm:pt>
    <dgm:pt modelId="{99B4581D-CA07-471E-9A37-6D3544B0EFB4}">
      <dgm:prSet phldrT="[Text]" custT="1"/>
      <dgm:spPr>
        <a:xfrm>
          <a:off x="4515149" y="1236026"/>
          <a:ext cx="1133175" cy="546028"/>
        </a:xfrm>
        <a:solidFill>
          <a:srgbClr val="006666"/>
        </a:solidFill>
        <a:ln w="12700" cap="flat" cmpd="sng" algn="ctr">
          <a:solidFill>
            <a:sysClr val="window" lastClr="FFFFFF">
              <a:hueOff val="0"/>
              <a:satOff val="0"/>
              <a:lumOff val="0"/>
              <a:alphaOff val="0"/>
            </a:sysClr>
          </a:solidFill>
          <a:prstDash val="solid"/>
          <a:miter lim="800000"/>
        </a:ln>
        <a:effectLst/>
      </dgm:spPr>
      <dgm:t>
        <a:bodyPr/>
        <a:lstStyle/>
        <a:p>
          <a:r>
            <a:rPr lang="en-ZA" sz="1600" dirty="0" smtClean="0">
              <a:solidFill>
                <a:schemeClr val="bg1"/>
              </a:solidFill>
              <a:latin typeface="Calibri" panose="020F0502020204030204"/>
              <a:ea typeface="+mn-ea"/>
              <a:cs typeface="+mn-cs"/>
            </a:rPr>
            <a:t>10% Formal Learning</a:t>
          </a:r>
          <a:endParaRPr lang="en-ZA" sz="1600" dirty="0">
            <a:solidFill>
              <a:schemeClr val="bg1"/>
            </a:solidFill>
            <a:latin typeface="Calibri" panose="020F0502020204030204"/>
            <a:ea typeface="+mn-ea"/>
            <a:cs typeface="+mn-cs"/>
          </a:endParaRPr>
        </a:p>
      </dgm:t>
    </dgm:pt>
    <dgm:pt modelId="{38667E7B-A23A-4D75-B361-8AD9065920EF}" type="parTrans" cxnId="{8B665651-71B8-4D0E-8095-96294E0E99B0}">
      <dgm:prSet/>
      <dgm:spPr/>
      <dgm:t>
        <a:bodyPr/>
        <a:lstStyle/>
        <a:p>
          <a:endParaRPr lang="en-ZA"/>
        </a:p>
      </dgm:t>
    </dgm:pt>
    <dgm:pt modelId="{73BA7335-E147-435F-A5F7-495EECA2C19D}" type="sibTrans" cxnId="{8B665651-71B8-4D0E-8095-96294E0E99B0}">
      <dgm:prSet/>
      <dgm:spPr/>
      <dgm:t>
        <a:bodyPr/>
        <a:lstStyle/>
        <a:p>
          <a:endParaRPr lang="en-ZA"/>
        </a:p>
      </dgm:t>
    </dgm:pt>
    <dgm:pt modelId="{F9CC864E-A9B8-4138-B0D9-A5F4BD9F8905}" type="pres">
      <dgm:prSet presAssocID="{C82A416F-5D42-403D-8544-D4BCF14A2638}" presName="Name0" presStyleCnt="0">
        <dgm:presLayoutVars>
          <dgm:dir/>
          <dgm:resizeHandles val="exact"/>
        </dgm:presLayoutVars>
      </dgm:prSet>
      <dgm:spPr/>
    </dgm:pt>
    <dgm:pt modelId="{0A8E035D-18C2-49A5-92F6-A853AD62C610}" type="pres">
      <dgm:prSet presAssocID="{FFCC11B1-F450-4046-9EEA-DC51077852B6}" presName="node" presStyleLbl="node1" presStyleIdx="0" presStyleCnt="3" custScaleX="103504" custScaleY="54859" custLinFactNeighborX="55105" custLinFactNeighborY="36923">
        <dgm:presLayoutVars>
          <dgm:bulletEnabled val="1"/>
        </dgm:presLayoutVars>
      </dgm:prSet>
      <dgm:spPr>
        <a:prstGeom prst="roundRect">
          <a:avLst>
            <a:gd name="adj" fmla="val 10000"/>
          </a:avLst>
        </a:prstGeom>
      </dgm:spPr>
      <dgm:t>
        <a:bodyPr/>
        <a:lstStyle/>
        <a:p>
          <a:endParaRPr lang="en-ZA"/>
        </a:p>
      </dgm:t>
    </dgm:pt>
    <dgm:pt modelId="{956739CA-1BA7-410B-AA3E-0084230C711D}" type="pres">
      <dgm:prSet presAssocID="{168FF085-828A-480C-A8F0-B149E290F3B4}" presName="sibTrans" presStyleLbl="sibTrans2D1" presStyleIdx="0" presStyleCnt="2" custAng="2485" custFlipHor="1" custScaleX="206201" custScaleY="40944" custLinFactNeighborX="12610" custLinFactNeighborY="1751"/>
      <dgm:spPr>
        <a:prstGeom prst="rightArrow">
          <a:avLst>
            <a:gd name="adj1" fmla="val 60000"/>
            <a:gd name="adj2" fmla="val 50000"/>
          </a:avLst>
        </a:prstGeom>
      </dgm:spPr>
      <dgm:t>
        <a:bodyPr/>
        <a:lstStyle/>
        <a:p>
          <a:endParaRPr lang="en-ZA"/>
        </a:p>
      </dgm:t>
    </dgm:pt>
    <dgm:pt modelId="{5992CE65-EAF5-4E24-A1E2-3DBB4557B402}" type="pres">
      <dgm:prSet presAssocID="{168FF085-828A-480C-A8F0-B149E290F3B4}" presName="connectorText" presStyleLbl="sibTrans2D1" presStyleIdx="0" presStyleCnt="2"/>
      <dgm:spPr/>
      <dgm:t>
        <a:bodyPr/>
        <a:lstStyle/>
        <a:p>
          <a:endParaRPr lang="en-ZA"/>
        </a:p>
      </dgm:t>
    </dgm:pt>
    <dgm:pt modelId="{44E6B2D6-3354-4747-99B4-45538FFEA272}" type="pres">
      <dgm:prSet presAssocID="{8D8A622B-F93E-4117-87CC-6648120B502E}" presName="node" presStyleLbl="node1" presStyleIdx="1" presStyleCnt="3" custScaleX="78802" custScaleY="50435" custLinFactNeighborX="16014" custLinFactNeighborY="36481">
        <dgm:presLayoutVars>
          <dgm:bulletEnabled val="1"/>
        </dgm:presLayoutVars>
      </dgm:prSet>
      <dgm:spPr>
        <a:prstGeom prst="roundRect">
          <a:avLst>
            <a:gd name="adj" fmla="val 10000"/>
          </a:avLst>
        </a:prstGeom>
      </dgm:spPr>
      <dgm:t>
        <a:bodyPr/>
        <a:lstStyle/>
        <a:p>
          <a:endParaRPr lang="en-ZA"/>
        </a:p>
      </dgm:t>
    </dgm:pt>
    <dgm:pt modelId="{9C961608-1C5F-4B63-A24F-CE878F806625}" type="pres">
      <dgm:prSet presAssocID="{6AC27E11-5BAC-494E-8843-2E916C56E8CD}" presName="sibTrans" presStyleLbl="sibTrans2D1" presStyleIdx="1" presStyleCnt="2" custAng="21584446" custFlipHor="1" custScaleX="222259" custScaleY="38594" custLinFactNeighborX="16193"/>
      <dgm:spPr>
        <a:prstGeom prst="rightArrow">
          <a:avLst>
            <a:gd name="adj1" fmla="val 60000"/>
            <a:gd name="adj2" fmla="val 50000"/>
          </a:avLst>
        </a:prstGeom>
      </dgm:spPr>
      <dgm:t>
        <a:bodyPr/>
        <a:lstStyle/>
        <a:p>
          <a:endParaRPr lang="en-ZA"/>
        </a:p>
      </dgm:t>
    </dgm:pt>
    <dgm:pt modelId="{9FDC0735-495D-4D3A-A4DF-7DD3B47612F1}" type="pres">
      <dgm:prSet presAssocID="{6AC27E11-5BAC-494E-8843-2E916C56E8CD}" presName="connectorText" presStyleLbl="sibTrans2D1" presStyleIdx="1" presStyleCnt="2"/>
      <dgm:spPr/>
      <dgm:t>
        <a:bodyPr/>
        <a:lstStyle/>
        <a:p>
          <a:endParaRPr lang="en-ZA"/>
        </a:p>
      </dgm:t>
    </dgm:pt>
    <dgm:pt modelId="{ED827035-6713-4E78-9726-E3A6C3E0039A}" type="pres">
      <dgm:prSet presAssocID="{99B4581D-CA07-471E-9A37-6D3544B0EFB4}" presName="node" presStyleLbl="node1" presStyleIdx="2" presStyleCnt="3" custScaleX="65845" custScaleY="50512" custLinFactNeighborX="-2409" custLinFactNeighborY="37303">
        <dgm:presLayoutVars>
          <dgm:bulletEnabled val="1"/>
        </dgm:presLayoutVars>
      </dgm:prSet>
      <dgm:spPr>
        <a:prstGeom prst="roundRect">
          <a:avLst>
            <a:gd name="adj" fmla="val 10000"/>
          </a:avLst>
        </a:prstGeom>
      </dgm:spPr>
      <dgm:t>
        <a:bodyPr/>
        <a:lstStyle/>
        <a:p>
          <a:endParaRPr lang="en-ZA"/>
        </a:p>
      </dgm:t>
    </dgm:pt>
  </dgm:ptLst>
  <dgm:cxnLst>
    <dgm:cxn modelId="{E383F103-7CF4-41A2-BF11-F403D78250F2}" type="presOf" srcId="{6AC27E11-5BAC-494E-8843-2E916C56E8CD}" destId="{9C961608-1C5F-4B63-A24F-CE878F806625}" srcOrd="0" destOrd="0" presId="urn:microsoft.com/office/officeart/2005/8/layout/process1"/>
    <dgm:cxn modelId="{37C0E74D-D5C9-4241-81BA-34DB8031B3CF}" srcId="{C82A416F-5D42-403D-8544-D4BCF14A2638}" destId="{8D8A622B-F93E-4117-87CC-6648120B502E}" srcOrd="1" destOrd="0" parTransId="{3D886CF5-F776-4BB3-81B1-ABDD1D5D04AE}" sibTransId="{6AC27E11-5BAC-494E-8843-2E916C56E8CD}"/>
    <dgm:cxn modelId="{B01423E3-7FD4-4A83-8F62-848FE1A8FD03}" type="presOf" srcId="{99B4581D-CA07-471E-9A37-6D3544B0EFB4}" destId="{ED827035-6713-4E78-9726-E3A6C3E0039A}" srcOrd="0" destOrd="0" presId="urn:microsoft.com/office/officeart/2005/8/layout/process1"/>
    <dgm:cxn modelId="{47519CDA-F594-4653-9B8E-39988B170C37}" type="presOf" srcId="{C82A416F-5D42-403D-8544-D4BCF14A2638}" destId="{F9CC864E-A9B8-4138-B0D9-A5F4BD9F8905}" srcOrd="0" destOrd="0" presId="urn:microsoft.com/office/officeart/2005/8/layout/process1"/>
    <dgm:cxn modelId="{B4D1DF67-E2A5-406F-9D51-08CCEC66F495}" type="presOf" srcId="{168FF085-828A-480C-A8F0-B149E290F3B4}" destId="{956739CA-1BA7-410B-AA3E-0084230C711D}" srcOrd="0" destOrd="0" presId="urn:microsoft.com/office/officeart/2005/8/layout/process1"/>
    <dgm:cxn modelId="{A88E8935-9EBD-4B0E-BBAE-7ED1AD7A3A10}" type="presOf" srcId="{6AC27E11-5BAC-494E-8843-2E916C56E8CD}" destId="{9FDC0735-495D-4D3A-A4DF-7DD3B47612F1}" srcOrd="1" destOrd="0" presId="urn:microsoft.com/office/officeart/2005/8/layout/process1"/>
    <dgm:cxn modelId="{F46794E6-D4FD-4A04-8F86-BBC8DF261A21}" type="presOf" srcId="{FFCC11B1-F450-4046-9EEA-DC51077852B6}" destId="{0A8E035D-18C2-49A5-92F6-A853AD62C610}" srcOrd="0" destOrd="0" presId="urn:microsoft.com/office/officeart/2005/8/layout/process1"/>
    <dgm:cxn modelId="{916E9CFA-8A62-4475-8C33-B1BD4F070633}" type="presOf" srcId="{8D8A622B-F93E-4117-87CC-6648120B502E}" destId="{44E6B2D6-3354-4747-99B4-45538FFEA272}" srcOrd="0" destOrd="0" presId="urn:microsoft.com/office/officeart/2005/8/layout/process1"/>
    <dgm:cxn modelId="{094F584A-7174-4723-B2D5-0042A92C6284}" srcId="{C82A416F-5D42-403D-8544-D4BCF14A2638}" destId="{FFCC11B1-F450-4046-9EEA-DC51077852B6}" srcOrd="0" destOrd="0" parTransId="{65126A59-CB47-49B7-9D10-94F94F12E363}" sibTransId="{168FF085-828A-480C-A8F0-B149E290F3B4}"/>
    <dgm:cxn modelId="{8B665651-71B8-4D0E-8095-96294E0E99B0}" srcId="{C82A416F-5D42-403D-8544-D4BCF14A2638}" destId="{99B4581D-CA07-471E-9A37-6D3544B0EFB4}" srcOrd="2" destOrd="0" parTransId="{38667E7B-A23A-4D75-B361-8AD9065920EF}" sibTransId="{73BA7335-E147-435F-A5F7-495EECA2C19D}"/>
    <dgm:cxn modelId="{FE93A1C0-6B7C-4408-AF87-C69A315B32F1}" type="presOf" srcId="{168FF085-828A-480C-A8F0-B149E290F3B4}" destId="{5992CE65-EAF5-4E24-A1E2-3DBB4557B402}" srcOrd="1" destOrd="0" presId="urn:microsoft.com/office/officeart/2005/8/layout/process1"/>
    <dgm:cxn modelId="{C0DE6E12-9EA2-495F-921E-24E6566C625C}" type="presParOf" srcId="{F9CC864E-A9B8-4138-B0D9-A5F4BD9F8905}" destId="{0A8E035D-18C2-49A5-92F6-A853AD62C610}" srcOrd="0" destOrd="0" presId="urn:microsoft.com/office/officeart/2005/8/layout/process1"/>
    <dgm:cxn modelId="{13CC3B41-0236-4D16-B2D0-5041735A9AE1}" type="presParOf" srcId="{F9CC864E-A9B8-4138-B0D9-A5F4BD9F8905}" destId="{956739CA-1BA7-410B-AA3E-0084230C711D}" srcOrd="1" destOrd="0" presId="urn:microsoft.com/office/officeart/2005/8/layout/process1"/>
    <dgm:cxn modelId="{D2047E25-3BA9-4782-9D36-E2FA45465D19}" type="presParOf" srcId="{956739CA-1BA7-410B-AA3E-0084230C711D}" destId="{5992CE65-EAF5-4E24-A1E2-3DBB4557B402}" srcOrd="0" destOrd="0" presId="urn:microsoft.com/office/officeart/2005/8/layout/process1"/>
    <dgm:cxn modelId="{BA7F9DDE-BCA0-4D91-B1DB-7BC035501F65}" type="presParOf" srcId="{F9CC864E-A9B8-4138-B0D9-A5F4BD9F8905}" destId="{44E6B2D6-3354-4747-99B4-45538FFEA272}" srcOrd="2" destOrd="0" presId="urn:microsoft.com/office/officeart/2005/8/layout/process1"/>
    <dgm:cxn modelId="{B69D8266-89F3-4109-8589-5EEB0CE58DDC}" type="presParOf" srcId="{F9CC864E-A9B8-4138-B0D9-A5F4BD9F8905}" destId="{9C961608-1C5F-4B63-A24F-CE878F806625}" srcOrd="3" destOrd="0" presId="urn:microsoft.com/office/officeart/2005/8/layout/process1"/>
    <dgm:cxn modelId="{451F7500-B3BB-448B-A9F1-08512A3D24EB}" type="presParOf" srcId="{9C961608-1C5F-4B63-A24F-CE878F806625}" destId="{9FDC0735-495D-4D3A-A4DF-7DD3B47612F1}" srcOrd="0" destOrd="0" presId="urn:microsoft.com/office/officeart/2005/8/layout/process1"/>
    <dgm:cxn modelId="{C4AD720C-E4BE-4FDF-9088-69B06734E538}" type="presParOf" srcId="{F9CC864E-A9B8-4138-B0D9-A5F4BD9F8905}" destId="{ED827035-6713-4E78-9726-E3A6C3E0039A}"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2E690E-53B3-4753-8C40-8178E5E583A1}"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ZA"/>
        </a:p>
      </dgm:t>
    </dgm:pt>
    <dgm:pt modelId="{E6A6B99F-730D-4361-857D-99FFA57207FC}">
      <dgm:prSet phldrT="[Text]"/>
      <dgm:spPr>
        <a:solidFill>
          <a:srgbClr val="036364"/>
        </a:solidFill>
      </dgm:spPr>
      <dgm:t>
        <a:bodyPr/>
        <a:lstStyle/>
        <a:p>
          <a:r>
            <a:rPr lang="en-ZA"/>
            <a:t>Creating a Vision</a:t>
          </a:r>
        </a:p>
      </dgm:t>
    </dgm:pt>
    <dgm:pt modelId="{C92B8E26-E0F0-4578-8C53-A67E7B5DC34F}" type="parTrans" cxnId="{8ED0C29D-2F40-489D-8EDC-1EB6F97C0AA3}">
      <dgm:prSet/>
      <dgm:spPr/>
      <dgm:t>
        <a:bodyPr/>
        <a:lstStyle/>
        <a:p>
          <a:endParaRPr lang="en-ZA"/>
        </a:p>
      </dgm:t>
    </dgm:pt>
    <dgm:pt modelId="{598562C4-A940-42F9-B2FE-51A590AF4EE4}" type="sibTrans" cxnId="{8ED0C29D-2F40-489D-8EDC-1EB6F97C0AA3}">
      <dgm:prSet/>
      <dgm:spPr>
        <a:solidFill>
          <a:srgbClr val="FFC000"/>
        </a:solidFill>
      </dgm:spPr>
      <dgm:t>
        <a:bodyPr/>
        <a:lstStyle/>
        <a:p>
          <a:endParaRPr lang="en-ZA"/>
        </a:p>
      </dgm:t>
    </dgm:pt>
    <dgm:pt modelId="{998EA1B2-4724-4F41-BB1B-3D21A3D53461}">
      <dgm:prSet phldrT="[Text]"/>
      <dgm:spPr>
        <a:solidFill>
          <a:srgbClr val="036364"/>
        </a:solidFill>
      </dgm:spPr>
      <dgm:t>
        <a:bodyPr/>
        <a:lstStyle/>
        <a:p>
          <a:r>
            <a:rPr lang="en-ZA" dirty="0"/>
            <a:t>ICT readiness assessment</a:t>
          </a:r>
        </a:p>
      </dgm:t>
    </dgm:pt>
    <dgm:pt modelId="{8CEC1B5B-69B1-4E53-AD64-ECBB74BC57E2}" type="parTrans" cxnId="{2329CBCB-D1DA-4056-B936-C7B298F4188D}">
      <dgm:prSet/>
      <dgm:spPr/>
      <dgm:t>
        <a:bodyPr/>
        <a:lstStyle/>
        <a:p>
          <a:endParaRPr lang="en-ZA"/>
        </a:p>
      </dgm:t>
    </dgm:pt>
    <dgm:pt modelId="{A0C989E0-7C8F-4C79-818C-1F6CEFDF3BF5}" type="sibTrans" cxnId="{2329CBCB-D1DA-4056-B936-C7B298F4188D}">
      <dgm:prSet/>
      <dgm:spPr>
        <a:solidFill>
          <a:srgbClr val="FFC000"/>
        </a:solidFill>
      </dgm:spPr>
      <dgm:t>
        <a:bodyPr/>
        <a:lstStyle/>
        <a:p>
          <a:endParaRPr lang="en-ZA"/>
        </a:p>
      </dgm:t>
    </dgm:pt>
    <dgm:pt modelId="{DD21FDB4-061C-4FDB-BCF5-4C7570609514}">
      <dgm:prSet phldrT="[Text]"/>
      <dgm:spPr>
        <a:solidFill>
          <a:srgbClr val="036364"/>
        </a:solidFill>
      </dgm:spPr>
      <dgm:t>
        <a:bodyPr/>
        <a:lstStyle/>
        <a:p>
          <a:r>
            <a:rPr lang="en-ZA" dirty="0"/>
            <a:t>Sustainability processes for ICT</a:t>
          </a:r>
        </a:p>
      </dgm:t>
    </dgm:pt>
    <dgm:pt modelId="{45312AEC-4269-4197-8A56-1B7EF24C0C14}" type="parTrans" cxnId="{CFAD9989-AD10-4C5B-87C2-1E0239BDDB97}">
      <dgm:prSet/>
      <dgm:spPr/>
      <dgm:t>
        <a:bodyPr/>
        <a:lstStyle/>
        <a:p>
          <a:endParaRPr lang="en-ZA"/>
        </a:p>
      </dgm:t>
    </dgm:pt>
    <dgm:pt modelId="{89E6387A-6475-476D-A249-D02524988B59}" type="sibTrans" cxnId="{CFAD9989-AD10-4C5B-87C2-1E0239BDDB97}">
      <dgm:prSet/>
      <dgm:spPr>
        <a:solidFill>
          <a:srgbClr val="FFC000"/>
        </a:solidFill>
      </dgm:spPr>
      <dgm:t>
        <a:bodyPr/>
        <a:lstStyle/>
        <a:p>
          <a:endParaRPr lang="en-ZA"/>
        </a:p>
      </dgm:t>
    </dgm:pt>
    <dgm:pt modelId="{96CB4522-B681-4B5D-9B74-FAC6FFC48F8E}">
      <dgm:prSet phldrT="[Text]"/>
      <dgm:spPr>
        <a:solidFill>
          <a:srgbClr val="69B1AF"/>
        </a:solidFill>
      </dgm:spPr>
      <dgm:t>
        <a:bodyPr/>
        <a:lstStyle/>
        <a:p>
          <a:r>
            <a:rPr lang="en-ZA"/>
            <a:t>Stakeholder Management - Sommunication strategies</a:t>
          </a:r>
        </a:p>
      </dgm:t>
    </dgm:pt>
    <dgm:pt modelId="{F0610BAE-513B-46B2-83D0-E04933E651C1}" type="parTrans" cxnId="{AE3CD020-70FA-41D4-A467-2498F6518161}">
      <dgm:prSet/>
      <dgm:spPr/>
      <dgm:t>
        <a:bodyPr/>
        <a:lstStyle/>
        <a:p>
          <a:endParaRPr lang="en-ZA"/>
        </a:p>
      </dgm:t>
    </dgm:pt>
    <dgm:pt modelId="{B26E8E63-6D1B-4FD9-B73C-33E181DE42CB}" type="sibTrans" cxnId="{AE3CD020-70FA-41D4-A467-2498F6518161}">
      <dgm:prSet/>
      <dgm:spPr>
        <a:solidFill>
          <a:srgbClr val="FFC000"/>
        </a:solidFill>
      </dgm:spPr>
      <dgm:t>
        <a:bodyPr/>
        <a:lstStyle/>
        <a:p>
          <a:endParaRPr lang="en-ZA"/>
        </a:p>
      </dgm:t>
    </dgm:pt>
    <dgm:pt modelId="{18DF26CF-145B-4A83-90CA-C88CA9F3E6C2}">
      <dgm:prSet phldrT="[Text]"/>
      <dgm:spPr>
        <a:solidFill>
          <a:srgbClr val="69B1AF"/>
        </a:solidFill>
      </dgm:spPr>
      <dgm:t>
        <a:bodyPr/>
        <a:lstStyle/>
        <a:p>
          <a:r>
            <a:rPr lang="en-ZA"/>
            <a:t>CoPs for reflection and new knowledge</a:t>
          </a:r>
        </a:p>
      </dgm:t>
    </dgm:pt>
    <dgm:pt modelId="{F42B8DB3-A0F5-4C6A-B1D4-3C8282377C15}" type="parTrans" cxnId="{3D56FB0C-65F3-4313-A582-350D360D7488}">
      <dgm:prSet/>
      <dgm:spPr/>
      <dgm:t>
        <a:bodyPr/>
        <a:lstStyle/>
        <a:p>
          <a:endParaRPr lang="en-ZA"/>
        </a:p>
      </dgm:t>
    </dgm:pt>
    <dgm:pt modelId="{4041CA07-CB48-469D-A50D-8594ECF5AC6F}" type="sibTrans" cxnId="{3D56FB0C-65F3-4313-A582-350D360D7488}">
      <dgm:prSet/>
      <dgm:spPr>
        <a:solidFill>
          <a:srgbClr val="FFC000"/>
        </a:solidFill>
      </dgm:spPr>
      <dgm:t>
        <a:bodyPr/>
        <a:lstStyle/>
        <a:p>
          <a:endParaRPr lang="en-ZA"/>
        </a:p>
      </dgm:t>
    </dgm:pt>
    <dgm:pt modelId="{9AD74897-CEFE-462C-BA2D-B100026A7CFC}">
      <dgm:prSet phldrT="[Text]"/>
      <dgm:spPr>
        <a:solidFill>
          <a:srgbClr val="69B1AF"/>
        </a:solidFill>
      </dgm:spPr>
      <dgm:t>
        <a:bodyPr/>
        <a:lstStyle/>
        <a:p>
          <a:r>
            <a:rPr lang="en-ZA"/>
            <a:t>Integration and learner improvement</a:t>
          </a:r>
        </a:p>
      </dgm:t>
    </dgm:pt>
    <dgm:pt modelId="{95C0AD5B-9278-4435-89CD-EC0DE3C1A0DC}" type="parTrans" cxnId="{DD935670-3E4D-42D6-837D-D8A287BCD7FD}">
      <dgm:prSet/>
      <dgm:spPr/>
      <dgm:t>
        <a:bodyPr/>
        <a:lstStyle/>
        <a:p>
          <a:endParaRPr lang="en-ZA"/>
        </a:p>
      </dgm:t>
    </dgm:pt>
    <dgm:pt modelId="{21EB063B-63B8-4485-81F9-AF898A3A7950}" type="sibTrans" cxnId="{DD935670-3E4D-42D6-837D-D8A287BCD7FD}">
      <dgm:prSet/>
      <dgm:spPr>
        <a:solidFill>
          <a:srgbClr val="FFC000"/>
        </a:solidFill>
      </dgm:spPr>
      <dgm:t>
        <a:bodyPr/>
        <a:lstStyle/>
        <a:p>
          <a:endParaRPr lang="en-ZA"/>
        </a:p>
      </dgm:t>
    </dgm:pt>
    <dgm:pt modelId="{B591DDC9-8D76-4B5A-8956-D2B4C0F7CD6B}">
      <dgm:prSet phldrT="[Text]"/>
      <dgm:spPr>
        <a:solidFill>
          <a:srgbClr val="036364"/>
        </a:solidFill>
      </dgm:spPr>
      <dgm:t>
        <a:bodyPr/>
        <a:lstStyle/>
        <a:p>
          <a:r>
            <a:rPr lang="en-ZA"/>
            <a:t>Set and reflect on change targets</a:t>
          </a:r>
        </a:p>
      </dgm:t>
    </dgm:pt>
    <dgm:pt modelId="{D0355FC7-D321-48D4-B68F-598E53DA7AEC}" type="parTrans" cxnId="{7F62B377-CAEE-4CBA-9C1D-DE091DFDE040}">
      <dgm:prSet/>
      <dgm:spPr/>
      <dgm:t>
        <a:bodyPr/>
        <a:lstStyle/>
        <a:p>
          <a:endParaRPr lang="en-ZA"/>
        </a:p>
      </dgm:t>
    </dgm:pt>
    <dgm:pt modelId="{EB6767DA-C67F-4A6E-A64D-46B09C568024}" type="sibTrans" cxnId="{7F62B377-CAEE-4CBA-9C1D-DE091DFDE040}">
      <dgm:prSet/>
      <dgm:spPr>
        <a:solidFill>
          <a:srgbClr val="FFC000"/>
        </a:solidFill>
      </dgm:spPr>
      <dgm:t>
        <a:bodyPr/>
        <a:lstStyle/>
        <a:p>
          <a:endParaRPr lang="en-ZA"/>
        </a:p>
      </dgm:t>
    </dgm:pt>
    <dgm:pt modelId="{541E1D77-7B70-4243-BE20-A76F61D25405}">
      <dgm:prSet phldrT="[Text]"/>
      <dgm:spPr>
        <a:solidFill>
          <a:srgbClr val="036364"/>
        </a:solidFill>
      </dgm:spPr>
      <dgm:t>
        <a:bodyPr/>
        <a:lstStyle/>
        <a:p>
          <a:r>
            <a:rPr lang="en-ZA" dirty="0"/>
            <a:t>Consolidate gains for ICT change</a:t>
          </a:r>
        </a:p>
      </dgm:t>
    </dgm:pt>
    <dgm:pt modelId="{1DB9A120-7E2C-42B4-8EF0-205A59E320C0}" type="parTrans" cxnId="{DFB69B4D-A64C-4A7A-8876-A7A40EAEDB9B}">
      <dgm:prSet/>
      <dgm:spPr/>
      <dgm:t>
        <a:bodyPr/>
        <a:lstStyle/>
        <a:p>
          <a:endParaRPr lang="en-ZA"/>
        </a:p>
      </dgm:t>
    </dgm:pt>
    <dgm:pt modelId="{37EB78A1-EA02-48E9-A15D-75A43F26792A}" type="sibTrans" cxnId="{DFB69B4D-A64C-4A7A-8876-A7A40EAEDB9B}">
      <dgm:prSet/>
      <dgm:spPr/>
      <dgm:t>
        <a:bodyPr/>
        <a:lstStyle/>
        <a:p>
          <a:endParaRPr lang="en-ZA"/>
        </a:p>
      </dgm:t>
    </dgm:pt>
    <dgm:pt modelId="{7F694ACD-08C5-4770-8E5E-8B9AF29C54ED}" type="pres">
      <dgm:prSet presAssocID="{B42E690E-53B3-4753-8C40-8178E5E583A1}" presName="Name0" presStyleCnt="0">
        <dgm:presLayoutVars>
          <dgm:dir/>
          <dgm:resizeHandles/>
        </dgm:presLayoutVars>
      </dgm:prSet>
      <dgm:spPr/>
      <dgm:t>
        <a:bodyPr/>
        <a:lstStyle/>
        <a:p>
          <a:endParaRPr lang="en-ZA"/>
        </a:p>
      </dgm:t>
    </dgm:pt>
    <dgm:pt modelId="{A7DC479D-55DC-46C5-A134-606AF0236DE6}" type="pres">
      <dgm:prSet presAssocID="{E6A6B99F-730D-4361-857D-99FFA57207FC}" presName="compNode" presStyleCnt="0"/>
      <dgm:spPr/>
    </dgm:pt>
    <dgm:pt modelId="{516E31D3-D25F-49BE-8B0C-12C520236C35}" type="pres">
      <dgm:prSet presAssocID="{E6A6B99F-730D-4361-857D-99FFA57207FC}" presName="dummyConnPt" presStyleCnt="0"/>
      <dgm:spPr/>
    </dgm:pt>
    <dgm:pt modelId="{53C10241-C1B7-46AF-9654-DC1D7E04CF99}" type="pres">
      <dgm:prSet presAssocID="{E6A6B99F-730D-4361-857D-99FFA57207FC}" presName="node" presStyleLbl="node1" presStyleIdx="0" presStyleCnt="8">
        <dgm:presLayoutVars>
          <dgm:bulletEnabled val="1"/>
        </dgm:presLayoutVars>
      </dgm:prSet>
      <dgm:spPr/>
      <dgm:t>
        <a:bodyPr/>
        <a:lstStyle/>
        <a:p>
          <a:endParaRPr lang="en-ZA"/>
        </a:p>
      </dgm:t>
    </dgm:pt>
    <dgm:pt modelId="{EC8F9D8C-2242-43DD-A2CC-9C0B8FBFE1A6}" type="pres">
      <dgm:prSet presAssocID="{598562C4-A940-42F9-B2FE-51A590AF4EE4}" presName="sibTrans" presStyleLbl="bgSibTrans2D1" presStyleIdx="0" presStyleCnt="7"/>
      <dgm:spPr/>
      <dgm:t>
        <a:bodyPr/>
        <a:lstStyle/>
        <a:p>
          <a:endParaRPr lang="en-ZA"/>
        </a:p>
      </dgm:t>
    </dgm:pt>
    <dgm:pt modelId="{AAB1E0DE-AEAE-4A18-9AD9-71590A83102F}" type="pres">
      <dgm:prSet presAssocID="{998EA1B2-4724-4F41-BB1B-3D21A3D53461}" presName="compNode" presStyleCnt="0"/>
      <dgm:spPr/>
    </dgm:pt>
    <dgm:pt modelId="{EDDFC20F-EC51-4A98-9187-C7C2A6D060B5}" type="pres">
      <dgm:prSet presAssocID="{998EA1B2-4724-4F41-BB1B-3D21A3D53461}" presName="dummyConnPt" presStyleCnt="0"/>
      <dgm:spPr/>
    </dgm:pt>
    <dgm:pt modelId="{BA5360CF-B743-48DF-A9F2-25CCD13406FE}" type="pres">
      <dgm:prSet presAssocID="{998EA1B2-4724-4F41-BB1B-3D21A3D53461}" presName="node" presStyleLbl="node1" presStyleIdx="1" presStyleCnt="8">
        <dgm:presLayoutVars>
          <dgm:bulletEnabled val="1"/>
        </dgm:presLayoutVars>
      </dgm:prSet>
      <dgm:spPr/>
      <dgm:t>
        <a:bodyPr/>
        <a:lstStyle/>
        <a:p>
          <a:endParaRPr lang="en-ZA"/>
        </a:p>
      </dgm:t>
    </dgm:pt>
    <dgm:pt modelId="{AB28CD72-85E3-40A5-BBC8-D5C5BD160A08}" type="pres">
      <dgm:prSet presAssocID="{A0C989E0-7C8F-4C79-818C-1F6CEFDF3BF5}" presName="sibTrans" presStyleLbl="bgSibTrans2D1" presStyleIdx="1" presStyleCnt="7"/>
      <dgm:spPr/>
      <dgm:t>
        <a:bodyPr/>
        <a:lstStyle/>
        <a:p>
          <a:endParaRPr lang="en-ZA"/>
        </a:p>
      </dgm:t>
    </dgm:pt>
    <dgm:pt modelId="{C0422001-D662-4C55-AC33-48D13FE24ED8}" type="pres">
      <dgm:prSet presAssocID="{DD21FDB4-061C-4FDB-BCF5-4C7570609514}" presName="compNode" presStyleCnt="0"/>
      <dgm:spPr/>
    </dgm:pt>
    <dgm:pt modelId="{0BC1C3EC-EA65-453C-B8F7-89715A38FD8F}" type="pres">
      <dgm:prSet presAssocID="{DD21FDB4-061C-4FDB-BCF5-4C7570609514}" presName="dummyConnPt" presStyleCnt="0"/>
      <dgm:spPr/>
    </dgm:pt>
    <dgm:pt modelId="{A751C1EA-DB1B-4547-92F0-2E695F256E28}" type="pres">
      <dgm:prSet presAssocID="{DD21FDB4-061C-4FDB-BCF5-4C7570609514}" presName="node" presStyleLbl="node1" presStyleIdx="2" presStyleCnt="8">
        <dgm:presLayoutVars>
          <dgm:bulletEnabled val="1"/>
        </dgm:presLayoutVars>
      </dgm:prSet>
      <dgm:spPr/>
      <dgm:t>
        <a:bodyPr/>
        <a:lstStyle/>
        <a:p>
          <a:endParaRPr lang="en-ZA"/>
        </a:p>
      </dgm:t>
    </dgm:pt>
    <dgm:pt modelId="{20F84263-0607-41C5-91FE-49012FAD48E5}" type="pres">
      <dgm:prSet presAssocID="{89E6387A-6475-476D-A249-D02524988B59}" presName="sibTrans" presStyleLbl="bgSibTrans2D1" presStyleIdx="2" presStyleCnt="7"/>
      <dgm:spPr/>
      <dgm:t>
        <a:bodyPr/>
        <a:lstStyle/>
        <a:p>
          <a:endParaRPr lang="en-ZA"/>
        </a:p>
      </dgm:t>
    </dgm:pt>
    <dgm:pt modelId="{EE53070E-4C42-4327-9668-7F55D63B7A02}" type="pres">
      <dgm:prSet presAssocID="{96CB4522-B681-4B5D-9B74-FAC6FFC48F8E}" presName="compNode" presStyleCnt="0"/>
      <dgm:spPr/>
    </dgm:pt>
    <dgm:pt modelId="{34FE9677-2FCE-49B2-8F83-92FD1EEF05AF}" type="pres">
      <dgm:prSet presAssocID="{96CB4522-B681-4B5D-9B74-FAC6FFC48F8E}" presName="dummyConnPt" presStyleCnt="0"/>
      <dgm:spPr/>
    </dgm:pt>
    <dgm:pt modelId="{C7B197FE-D500-449C-995F-6EC6AE8D1943}" type="pres">
      <dgm:prSet presAssocID="{96CB4522-B681-4B5D-9B74-FAC6FFC48F8E}" presName="node" presStyleLbl="node1" presStyleIdx="3" presStyleCnt="8">
        <dgm:presLayoutVars>
          <dgm:bulletEnabled val="1"/>
        </dgm:presLayoutVars>
      </dgm:prSet>
      <dgm:spPr/>
      <dgm:t>
        <a:bodyPr/>
        <a:lstStyle/>
        <a:p>
          <a:endParaRPr lang="en-ZA"/>
        </a:p>
      </dgm:t>
    </dgm:pt>
    <dgm:pt modelId="{7EAD229F-B7FE-4857-8088-020B3516604D}" type="pres">
      <dgm:prSet presAssocID="{B26E8E63-6D1B-4FD9-B73C-33E181DE42CB}" presName="sibTrans" presStyleLbl="bgSibTrans2D1" presStyleIdx="3" presStyleCnt="7"/>
      <dgm:spPr/>
      <dgm:t>
        <a:bodyPr/>
        <a:lstStyle/>
        <a:p>
          <a:endParaRPr lang="en-ZA"/>
        </a:p>
      </dgm:t>
    </dgm:pt>
    <dgm:pt modelId="{73220E9F-F12F-41BF-A26D-7BC461F6B525}" type="pres">
      <dgm:prSet presAssocID="{18DF26CF-145B-4A83-90CA-C88CA9F3E6C2}" presName="compNode" presStyleCnt="0"/>
      <dgm:spPr/>
    </dgm:pt>
    <dgm:pt modelId="{17A2241C-CB87-4ADB-B2B4-43EACF04B7D3}" type="pres">
      <dgm:prSet presAssocID="{18DF26CF-145B-4A83-90CA-C88CA9F3E6C2}" presName="dummyConnPt" presStyleCnt="0"/>
      <dgm:spPr/>
    </dgm:pt>
    <dgm:pt modelId="{C41EE022-5817-42E0-9E27-A803D3223372}" type="pres">
      <dgm:prSet presAssocID="{18DF26CF-145B-4A83-90CA-C88CA9F3E6C2}" presName="node" presStyleLbl="node1" presStyleIdx="4" presStyleCnt="8">
        <dgm:presLayoutVars>
          <dgm:bulletEnabled val="1"/>
        </dgm:presLayoutVars>
      </dgm:prSet>
      <dgm:spPr/>
      <dgm:t>
        <a:bodyPr/>
        <a:lstStyle/>
        <a:p>
          <a:endParaRPr lang="en-ZA"/>
        </a:p>
      </dgm:t>
    </dgm:pt>
    <dgm:pt modelId="{9B5EDB35-4811-4332-A000-587432158ED4}" type="pres">
      <dgm:prSet presAssocID="{4041CA07-CB48-469D-A50D-8594ECF5AC6F}" presName="sibTrans" presStyleLbl="bgSibTrans2D1" presStyleIdx="4" presStyleCnt="7"/>
      <dgm:spPr/>
      <dgm:t>
        <a:bodyPr/>
        <a:lstStyle/>
        <a:p>
          <a:endParaRPr lang="en-ZA"/>
        </a:p>
      </dgm:t>
    </dgm:pt>
    <dgm:pt modelId="{29E0843D-A700-46BD-80C8-3174FEF87A95}" type="pres">
      <dgm:prSet presAssocID="{9AD74897-CEFE-462C-BA2D-B100026A7CFC}" presName="compNode" presStyleCnt="0"/>
      <dgm:spPr/>
    </dgm:pt>
    <dgm:pt modelId="{B9181ADA-AA8C-4E74-A5BD-6C669D0562ED}" type="pres">
      <dgm:prSet presAssocID="{9AD74897-CEFE-462C-BA2D-B100026A7CFC}" presName="dummyConnPt" presStyleCnt="0"/>
      <dgm:spPr/>
    </dgm:pt>
    <dgm:pt modelId="{BE811213-2869-4344-84BF-F64B7D61E10E}" type="pres">
      <dgm:prSet presAssocID="{9AD74897-CEFE-462C-BA2D-B100026A7CFC}" presName="node" presStyleLbl="node1" presStyleIdx="5" presStyleCnt="8">
        <dgm:presLayoutVars>
          <dgm:bulletEnabled val="1"/>
        </dgm:presLayoutVars>
      </dgm:prSet>
      <dgm:spPr/>
      <dgm:t>
        <a:bodyPr/>
        <a:lstStyle/>
        <a:p>
          <a:endParaRPr lang="en-ZA"/>
        </a:p>
      </dgm:t>
    </dgm:pt>
    <dgm:pt modelId="{F28EDDFB-AD04-46BB-A559-6E533F295424}" type="pres">
      <dgm:prSet presAssocID="{21EB063B-63B8-4485-81F9-AF898A3A7950}" presName="sibTrans" presStyleLbl="bgSibTrans2D1" presStyleIdx="5" presStyleCnt="7"/>
      <dgm:spPr/>
      <dgm:t>
        <a:bodyPr/>
        <a:lstStyle/>
        <a:p>
          <a:endParaRPr lang="en-ZA"/>
        </a:p>
      </dgm:t>
    </dgm:pt>
    <dgm:pt modelId="{0645A7A0-AACD-49AB-ADB1-1F049F8B50F0}" type="pres">
      <dgm:prSet presAssocID="{B591DDC9-8D76-4B5A-8956-D2B4C0F7CD6B}" presName="compNode" presStyleCnt="0"/>
      <dgm:spPr/>
    </dgm:pt>
    <dgm:pt modelId="{C1426205-B46F-4D0F-8211-67EA47C22081}" type="pres">
      <dgm:prSet presAssocID="{B591DDC9-8D76-4B5A-8956-D2B4C0F7CD6B}" presName="dummyConnPt" presStyleCnt="0"/>
      <dgm:spPr/>
    </dgm:pt>
    <dgm:pt modelId="{24CB44D3-E950-45C5-83F0-1C36ECE1E88C}" type="pres">
      <dgm:prSet presAssocID="{B591DDC9-8D76-4B5A-8956-D2B4C0F7CD6B}" presName="node" presStyleLbl="node1" presStyleIdx="6" presStyleCnt="8">
        <dgm:presLayoutVars>
          <dgm:bulletEnabled val="1"/>
        </dgm:presLayoutVars>
      </dgm:prSet>
      <dgm:spPr/>
      <dgm:t>
        <a:bodyPr/>
        <a:lstStyle/>
        <a:p>
          <a:endParaRPr lang="en-ZA"/>
        </a:p>
      </dgm:t>
    </dgm:pt>
    <dgm:pt modelId="{C948C049-389F-4675-B0E0-C300F50C11F2}" type="pres">
      <dgm:prSet presAssocID="{EB6767DA-C67F-4A6E-A64D-46B09C568024}" presName="sibTrans" presStyleLbl="bgSibTrans2D1" presStyleIdx="6" presStyleCnt="7"/>
      <dgm:spPr/>
      <dgm:t>
        <a:bodyPr/>
        <a:lstStyle/>
        <a:p>
          <a:endParaRPr lang="en-ZA"/>
        </a:p>
      </dgm:t>
    </dgm:pt>
    <dgm:pt modelId="{D0EC0D66-AFDC-4D9D-B27C-C4D92B0A8081}" type="pres">
      <dgm:prSet presAssocID="{541E1D77-7B70-4243-BE20-A76F61D25405}" presName="compNode" presStyleCnt="0"/>
      <dgm:spPr/>
    </dgm:pt>
    <dgm:pt modelId="{BB063949-71CD-4E02-84DA-84BF35C11E95}" type="pres">
      <dgm:prSet presAssocID="{541E1D77-7B70-4243-BE20-A76F61D25405}" presName="dummyConnPt" presStyleCnt="0"/>
      <dgm:spPr/>
    </dgm:pt>
    <dgm:pt modelId="{7C282155-E3AB-4BA7-BD2F-22D09C2BFEB6}" type="pres">
      <dgm:prSet presAssocID="{541E1D77-7B70-4243-BE20-A76F61D25405}" presName="node" presStyleLbl="node1" presStyleIdx="7" presStyleCnt="8">
        <dgm:presLayoutVars>
          <dgm:bulletEnabled val="1"/>
        </dgm:presLayoutVars>
      </dgm:prSet>
      <dgm:spPr/>
      <dgm:t>
        <a:bodyPr/>
        <a:lstStyle/>
        <a:p>
          <a:endParaRPr lang="en-ZA"/>
        </a:p>
      </dgm:t>
    </dgm:pt>
  </dgm:ptLst>
  <dgm:cxnLst>
    <dgm:cxn modelId="{CFAD9989-AD10-4C5B-87C2-1E0239BDDB97}" srcId="{B42E690E-53B3-4753-8C40-8178E5E583A1}" destId="{DD21FDB4-061C-4FDB-BCF5-4C7570609514}" srcOrd="2" destOrd="0" parTransId="{45312AEC-4269-4197-8A56-1B7EF24C0C14}" sibTransId="{89E6387A-6475-476D-A249-D02524988B59}"/>
    <dgm:cxn modelId="{66D41739-3D60-492D-B43F-9D15C70F3D50}" type="presOf" srcId="{18DF26CF-145B-4A83-90CA-C88CA9F3E6C2}" destId="{C41EE022-5817-42E0-9E27-A803D3223372}" srcOrd="0" destOrd="0" presId="urn:microsoft.com/office/officeart/2005/8/layout/bProcess4"/>
    <dgm:cxn modelId="{ECB0E12A-761A-4FAD-A1D0-654E4F42550E}" type="presOf" srcId="{541E1D77-7B70-4243-BE20-A76F61D25405}" destId="{7C282155-E3AB-4BA7-BD2F-22D09C2BFEB6}" srcOrd="0" destOrd="0" presId="urn:microsoft.com/office/officeart/2005/8/layout/bProcess4"/>
    <dgm:cxn modelId="{AE3CD020-70FA-41D4-A467-2498F6518161}" srcId="{B42E690E-53B3-4753-8C40-8178E5E583A1}" destId="{96CB4522-B681-4B5D-9B74-FAC6FFC48F8E}" srcOrd="3" destOrd="0" parTransId="{F0610BAE-513B-46B2-83D0-E04933E651C1}" sibTransId="{B26E8E63-6D1B-4FD9-B73C-33E181DE42CB}"/>
    <dgm:cxn modelId="{2329CBCB-D1DA-4056-B936-C7B298F4188D}" srcId="{B42E690E-53B3-4753-8C40-8178E5E583A1}" destId="{998EA1B2-4724-4F41-BB1B-3D21A3D53461}" srcOrd="1" destOrd="0" parTransId="{8CEC1B5B-69B1-4E53-AD64-ECBB74BC57E2}" sibTransId="{A0C989E0-7C8F-4C79-818C-1F6CEFDF3BF5}"/>
    <dgm:cxn modelId="{743970DF-1E8B-46AF-AFF5-8A2BEBED10E4}" type="presOf" srcId="{B591DDC9-8D76-4B5A-8956-D2B4C0F7CD6B}" destId="{24CB44D3-E950-45C5-83F0-1C36ECE1E88C}" srcOrd="0" destOrd="0" presId="urn:microsoft.com/office/officeart/2005/8/layout/bProcess4"/>
    <dgm:cxn modelId="{4940D962-EF52-4A8F-B587-AECA350B0853}" type="presOf" srcId="{598562C4-A940-42F9-B2FE-51A590AF4EE4}" destId="{EC8F9D8C-2242-43DD-A2CC-9C0B8FBFE1A6}" srcOrd="0" destOrd="0" presId="urn:microsoft.com/office/officeart/2005/8/layout/bProcess4"/>
    <dgm:cxn modelId="{96EB9C17-49EE-4D0D-AFF9-B296D54111DF}" type="presOf" srcId="{B42E690E-53B3-4753-8C40-8178E5E583A1}" destId="{7F694ACD-08C5-4770-8E5E-8B9AF29C54ED}" srcOrd="0" destOrd="0" presId="urn:microsoft.com/office/officeart/2005/8/layout/bProcess4"/>
    <dgm:cxn modelId="{EF19AF00-19E0-4BCC-95A6-8687E2BABC03}" type="presOf" srcId="{998EA1B2-4724-4F41-BB1B-3D21A3D53461}" destId="{BA5360CF-B743-48DF-A9F2-25CCD13406FE}" srcOrd="0" destOrd="0" presId="urn:microsoft.com/office/officeart/2005/8/layout/bProcess4"/>
    <dgm:cxn modelId="{BC14F906-E810-4792-8CA7-4637F544E6F2}" type="presOf" srcId="{96CB4522-B681-4B5D-9B74-FAC6FFC48F8E}" destId="{C7B197FE-D500-449C-995F-6EC6AE8D1943}" srcOrd="0" destOrd="0" presId="urn:microsoft.com/office/officeart/2005/8/layout/bProcess4"/>
    <dgm:cxn modelId="{9DBBA8F3-0370-4638-8D39-E550A2417C0F}" type="presOf" srcId="{21EB063B-63B8-4485-81F9-AF898A3A7950}" destId="{F28EDDFB-AD04-46BB-A559-6E533F295424}" srcOrd="0" destOrd="0" presId="urn:microsoft.com/office/officeart/2005/8/layout/bProcess4"/>
    <dgm:cxn modelId="{D3B982F6-D44B-4D7F-8DC8-EE1F9B4C029C}" type="presOf" srcId="{E6A6B99F-730D-4361-857D-99FFA57207FC}" destId="{53C10241-C1B7-46AF-9654-DC1D7E04CF99}" srcOrd="0" destOrd="0" presId="urn:microsoft.com/office/officeart/2005/8/layout/bProcess4"/>
    <dgm:cxn modelId="{DD935670-3E4D-42D6-837D-D8A287BCD7FD}" srcId="{B42E690E-53B3-4753-8C40-8178E5E583A1}" destId="{9AD74897-CEFE-462C-BA2D-B100026A7CFC}" srcOrd="5" destOrd="0" parTransId="{95C0AD5B-9278-4435-89CD-EC0DE3C1A0DC}" sibTransId="{21EB063B-63B8-4485-81F9-AF898A3A7950}"/>
    <dgm:cxn modelId="{165D0D74-5503-4FAE-98A5-F042C5314240}" type="presOf" srcId="{89E6387A-6475-476D-A249-D02524988B59}" destId="{20F84263-0607-41C5-91FE-49012FAD48E5}" srcOrd="0" destOrd="0" presId="urn:microsoft.com/office/officeart/2005/8/layout/bProcess4"/>
    <dgm:cxn modelId="{E0E3B981-2272-41AC-A5CA-05B55D3F8383}" type="presOf" srcId="{EB6767DA-C67F-4A6E-A64D-46B09C568024}" destId="{C948C049-389F-4675-B0E0-C300F50C11F2}" srcOrd="0" destOrd="0" presId="urn:microsoft.com/office/officeart/2005/8/layout/bProcess4"/>
    <dgm:cxn modelId="{8ED0C29D-2F40-489D-8EDC-1EB6F97C0AA3}" srcId="{B42E690E-53B3-4753-8C40-8178E5E583A1}" destId="{E6A6B99F-730D-4361-857D-99FFA57207FC}" srcOrd="0" destOrd="0" parTransId="{C92B8E26-E0F0-4578-8C53-A67E7B5DC34F}" sibTransId="{598562C4-A940-42F9-B2FE-51A590AF4EE4}"/>
    <dgm:cxn modelId="{E78084B5-BCB9-4712-A819-09212B8B24E4}" type="presOf" srcId="{B26E8E63-6D1B-4FD9-B73C-33E181DE42CB}" destId="{7EAD229F-B7FE-4857-8088-020B3516604D}" srcOrd="0" destOrd="0" presId="urn:microsoft.com/office/officeart/2005/8/layout/bProcess4"/>
    <dgm:cxn modelId="{3D56FB0C-65F3-4313-A582-350D360D7488}" srcId="{B42E690E-53B3-4753-8C40-8178E5E583A1}" destId="{18DF26CF-145B-4A83-90CA-C88CA9F3E6C2}" srcOrd="4" destOrd="0" parTransId="{F42B8DB3-A0F5-4C6A-B1D4-3C8282377C15}" sibTransId="{4041CA07-CB48-469D-A50D-8594ECF5AC6F}"/>
    <dgm:cxn modelId="{9BB3FF4B-B276-452C-9654-D4EFCF407A5E}" type="presOf" srcId="{4041CA07-CB48-469D-A50D-8594ECF5AC6F}" destId="{9B5EDB35-4811-4332-A000-587432158ED4}" srcOrd="0" destOrd="0" presId="urn:microsoft.com/office/officeart/2005/8/layout/bProcess4"/>
    <dgm:cxn modelId="{EDCD7C18-7F1D-478A-8665-6AB2062D2219}" type="presOf" srcId="{A0C989E0-7C8F-4C79-818C-1F6CEFDF3BF5}" destId="{AB28CD72-85E3-40A5-BBC8-D5C5BD160A08}" srcOrd="0" destOrd="0" presId="urn:microsoft.com/office/officeart/2005/8/layout/bProcess4"/>
    <dgm:cxn modelId="{C19D3516-CC49-4997-B9D7-56770810BA3D}" type="presOf" srcId="{9AD74897-CEFE-462C-BA2D-B100026A7CFC}" destId="{BE811213-2869-4344-84BF-F64B7D61E10E}" srcOrd="0" destOrd="0" presId="urn:microsoft.com/office/officeart/2005/8/layout/bProcess4"/>
    <dgm:cxn modelId="{DFB69B4D-A64C-4A7A-8876-A7A40EAEDB9B}" srcId="{B42E690E-53B3-4753-8C40-8178E5E583A1}" destId="{541E1D77-7B70-4243-BE20-A76F61D25405}" srcOrd="7" destOrd="0" parTransId="{1DB9A120-7E2C-42B4-8EF0-205A59E320C0}" sibTransId="{37EB78A1-EA02-48E9-A15D-75A43F26792A}"/>
    <dgm:cxn modelId="{C1FB4CFB-C57C-4F6A-8BBE-72481CBE2685}" type="presOf" srcId="{DD21FDB4-061C-4FDB-BCF5-4C7570609514}" destId="{A751C1EA-DB1B-4547-92F0-2E695F256E28}" srcOrd="0" destOrd="0" presId="urn:microsoft.com/office/officeart/2005/8/layout/bProcess4"/>
    <dgm:cxn modelId="{7F62B377-CAEE-4CBA-9C1D-DE091DFDE040}" srcId="{B42E690E-53B3-4753-8C40-8178E5E583A1}" destId="{B591DDC9-8D76-4B5A-8956-D2B4C0F7CD6B}" srcOrd="6" destOrd="0" parTransId="{D0355FC7-D321-48D4-B68F-598E53DA7AEC}" sibTransId="{EB6767DA-C67F-4A6E-A64D-46B09C568024}"/>
    <dgm:cxn modelId="{D9FEF135-3E0C-4348-A3B5-A83C79396D6D}" type="presParOf" srcId="{7F694ACD-08C5-4770-8E5E-8B9AF29C54ED}" destId="{A7DC479D-55DC-46C5-A134-606AF0236DE6}" srcOrd="0" destOrd="0" presId="urn:microsoft.com/office/officeart/2005/8/layout/bProcess4"/>
    <dgm:cxn modelId="{2F8A852F-D522-4707-83B4-8EDF0A85C2EB}" type="presParOf" srcId="{A7DC479D-55DC-46C5-A134-606AF0236DE6}" destId="{516E31D3-D25F-49BE-8B0C-12C520236C35}" srcOrd="0" destOrd="0" presId="urn:microsoft.com/office/officeart/2005/8/layout/bProcess4"/>
    <dgm:cxn modelId="{189A432D-2886-4F6E-9825-7F873EF12DAA}" type="presParOf" srcId="{A7DC479D-55DC-46C5-A134-606AF0236DE6}" destId="{53C10241-C1B7-46AF-9654-DC1D7E04CF99}" srcOrd="1" destOrd="0" presId="urn:microsoft.com/office/officeart/2005/8/layout/bProcess4"/>
    <dgm:cxn modelId="{F47EED28-40CB-42D8-AA22-25F84F628E65}" type="presParOf" srcId="{7F694ACD-08C5-4770-8E5E-8B9AF29C54ED}" destId="{EC8F9D8C-2242-43DD-A2CC-9C0B8FBFE1A6}" srcOrd="1" destOrd="0" presId="urn:microsoft.com/office/officeart/2005/8/layout/bProcess4"/>
    <dgm:cxn modelId="{5F04FE0F-98D6-437B-8B92-5037A4E3D4A0}" type="presParOf" srcId="{7F694ACD-08C5-4770-8E5E-8B9AF29C54ED}" destId="{AAB1E0DE-AEAE-4A18-9AD9-71590A83102F}" srcOrd="2" destOrd="0" presId="urn:microsoft.com/office/officeart/2005/8/layout/bProcess4"/>
    <dgm:cxn modelId="{BDFD2425-A664-4809-AD61-F757F38C4AA3}" type="presParOf" srcId="{AAB1E0DE-AEAE-4A18-9AD9-71590A83102F}" destId="{EDDFC20F-EC51-4A98-9187-C7C2A6D060B5}" srcOrd="0" destOrd="0" presId="urn:microsoft.com/office/officeart/2005/8/layout/bProcess4"/>
    <dgm:cxn modelId="{F46DB737-85E2-4B5D-B083-B6F21B28C84E}" type="presParOf" srcId="{AAB1E0DE-AEAE-4A18-9AD9-71590A83102F}" destId="{BA5360CF-B743-48DF-A9F2-25CCD13406FE}" srcOrd="1" destOrd="0" presId="urn:microsoft.com/office/officeart/2005/8/layout/bProcess4"/>
    <dgm:cxn modelId="{D9D4C420-12CA-4BB3-A26C-9CF62EF5CF35}" type="presParOf" srcId="{7F694ACD-08C5-4770-8E5E-8B9AF29C54ED}" destId="{AB28CD72-85E3-40A5-BBC8-D5C5BD160A08}" srcOrd="3" destOrd="0" presId="urn:microsoft.com/office/officeart/2005/8/layout/bProcess4"/>
    <dgm:cxn modelId="{58BC346F-EFF7-447C-8218-D17169C82FD8}" type="presParOf" srcId="{7F694ACD-08C5-4770-8E5E-8B9AF29C54ED}" destId="{C0422001-D662-4C55-AC33-48D13FE24ED8}" srcOrd="4" destOrd="0" presId="urn:microsoft.com/office/officeart/2005/8/layout/bProcess4"/>
    <dgm:cxn modelId="{73C7BF4C-508F-4B9C-9E17-B725836B7EF3}" type="presParOf" srcId="{C0422001-D662-4C55-AC33-48D13FE24ED8}" destId="{0BC1C3EC-EA65-453C-B8F7-89715A38FD8F}" srcOrd="0" destOrd="0" presId="urn:microsoft.com/office/officeart/2005/8/layout/bProcess4"/>
    <dgm:cxn modelId="{A0DFA0AA-7237-4DF3-91F3-3CC3802B189B}" type="presParOf" srcId="{C0422001-D662-4C55-AC33-48D13FE24ED8}" destId="{A751C1EA-DB1B-4547-92F0-2E695F256E28}" srcOrd="1" destOrd="0" presId="urn:microsoft.com/office/officeart/2005/8/layout/bProcess4"/>
    <dgm:cxn modelId="{3C14FC67-BDE9-4D78-B404-16D4A1BBC90E}" type="presParOf" srcId="{7F694ACD-08C5-4770-8E5E-8B9AF29C54ED}" destId="{20F84263-0607-41C5-91FE-49012FAD48E5}" srcOrd="5" destOrd="0" presId="urn:microsoft.com/office/officeart/2005/8/layout/bProcess4"/>
    <dgm:cxn modelId="{F7F60ED0-8165-4857-B24B-18CEB6E830F7}" type="presParOf" srcId="{7F694ACD-08C5-4770-8E5E-8B9AF29C54ED}" destId="{EE53070E-4C42-4327-9668-7F55D63B7A02}" srcOrd="6" destOrd="0" presId="urn:microsoft.com/office/officeart/2005/8/layout/bProcess4"/>
    <dgm:cxn modelId="{A5EFCC49-A8BF-4083-BF6D-248536741B0C}" type="presParOf" srcId="{EE53070E-4C42-4327-9668-7F55D63B7A02}" destId="{34FE9677-2FCE-49B2-8F83-92FD1EEF05AF}" srcOrd="0" destOrd="0" presId="urn:microsoft.com/office/officeart/2005/8/layout/bProcess4"/>
    <dgm:cxn modelId="{DB97EE33-7CB8-40E7-AF67-C41253571218}" type="presParOf" srcId="{EE53070E-4C42-4327-9668-7F55D63B7A02}" destId="{C7B197FE-D500-449C-995F-6EC6AE8D1943}" srcOrd="1" destOrd="0" presId="urn:microsoft.com/office/officeart/2005/8/layout/bProcess4"/>
    <dgm:cxn modelId="{A6F86F33-94B2-447A-AE27-44AAA73F4B2F}" type="presParOf" srcId="{7F694ACD-08C5-4770-8E5E-8B9AF29C54ED}" destId="{7EAD229F-B7FE-4857-8088-020B3516604D}" srcOrd="7" destOrd="0" presId="urn:microsoft.com/office/officeart/2005/8/layout/bProcess4"/>
    <dgm:cxn modelId="{8CBA66DF-2183-4F86-A018-C181F8069ED2}" type="presParOf" srcId="{7F694ACD-08C5-4770-8E5E-8B9AF29C54ED}" destId="{73220E9F-F12F-41BF-A26D-7BC461F6B525}" srcOrd="8" destOrd="0" presId="urn:microsoft.com/office/officeart/2005/8/layout/bProcess4"/>
    <dgm:cxn modelId="{9FF9D51D-F63D-479D-81FC-789A99A6CEAB}" type="presParOf" srcId="{73220E9F-F12F-41BF-A26D-7BC461F6B525}" destId="{17A2241C-CB87-4ADB-B2B4-43EACF04B7D3}" srcOrd="0" destOrd="0" presId="urn:microsoft.com/office/officeart/2005/8/layout/bProcess4"/>
    <dgm:cxn modelId="{141939E5-5C0C-4FF1-8FF2-00E067EB70AE}" type="presParOf" srcId="{73220E9F-F12F-41BF-A26D-7BC461F6B525}" destId="{C41EE022-5817-42E0-9E27-A803D3223372}" srcOrd="1" destOrd="0" presId="urn:microsoft.com/office/officeart/2005/8/layout/bProcess4"/>
    <dgm:cxn modelId="{AECB784D-F0FE-48B1-A855-21E72B02C26B}" type="presParOf" srcId="{7F694ACD-08C5-4770-8E5E-8B9AF29C54ED}" destId="{9B5EDB35-4811-4332-A000-587432158ED4}" srcOrd="9" destOrd="0" presId="urn:microsoft.com/office/officeart/2005/8/layout/bProcess4"/>
    <dgm:cxn modelId="{297616B8-18C1-42B5-A0E7-4466858C5231}" type="presParOf" srcId="{7F694ACD-08C5-4770-8E5E-8B9AF29C54ED}" destId="{29E0843D-A700-46BD-80C8-3174FEF87A95}" srcOrd="10" destOrd="0" presId="urn:microsoft.com/office/officeart/2005/8/layout/bProcess4"/>
    <dgm:cxn modelId="{B8C8F9AE-352B-4751-8093-77F6BA3C8DAC}" type="presParOf" srcId="{29E0843D-A700-46BD-80C8-3174FEF87A95}" destId="{B9181ADA-AA8C-4E74-A5BD-6C669D0562ED}" srcOrd="0" destOrd="0" presId="urn:microsoft.com/office/officeart/2005/8/layout/bProcess4"/>
    <dgm:cxn modelId="{D6B284C2-2B77-4D5D-B604-B5761AB48DF4}" type="presParOf" srcId="{29E0843D-A700-46BD-80C8-3174FEF87A95}" destId="{BE811213-2869-4344-84BF-F64B7D61E10E}" srcOrd="1" destOrd="0" presId="urn:microsoft.com/office/officeart/2005/8/layout/bProcess4"/>
    <dgm:cxn modelId="{FD02F833-7A26-4EB5-AFCE-C278FDCD3C63}" type="presParOf" srcId="{7F694ACD-08C5-4770-8E5E-8B9AF29C54ED}" destId="{F28EDDFB-AD04-46BB-A559-6E533F295424}" srcOrd="11" destOrd="0" presId="urn:microsoft.com/office/officeart/2005/8/layout/bProcess4"/>
    <dgm:cxn modelId="{65111ECB-FE9A-49BC-BFEB-26988194DADA}" type="presParOf" srcId="{7F694ACD-08C5-4770-8E5E-8B9AF29C54ED}" destId="{0645A7A0-AACD-49AB-ADB1-1F049F8B50F0}" srcOrd="12" destOrd="0" presId="urn:microsoft.com/office/officeart/2005/8/layout/bProcess4"/>
    <dgm:cxn modelId="{1E6539F7-BF68-41D7-A1F6-DD9C8E6E1996}" type="presParOf" srcId="{0645A7A0-AACD-49AB-ADB1-1F049F8B50F0}" destId="{C1426205-B46F-4D0F-8211-67EA47C22081}" srcOrd="0" destOrd="0" presId="urn:microsoft.com/office/officeart/2005/8/layout/bProcess4"/>
    <dgm:cxn modelId="{58C6F16F-8D5B-4E84-A955-E625C63C3EBC}" type="presParOf" srcId="{0645A7A0-AACD-49AB-ADB1-1F049F8B50F0}" destId="{24CB44D3-E950-45C5-83F0-1C36ECE1E88C}" srcOrd="1" destOrd="0" presId="urn:microsoft.com/office/officeart/2005/8/layout/bProcess4"/>
    <dgm:cxn modelId="{FAB118C3-44AC-4085-BE4F-8AE81DF77959}" type="presParOf" srcId="{7F694ACD-08C5-4770-8E5E-8B9AF29C54ED}" destId="{C948C049-389F-4675-B0E0-C300F50C11F2}" srcOrd="13" destOrd="0" presId="urn:microsoft.com/office/officeart/2005/8/layout/bProcess4"/>
    <dgm:cxn modelId="{75F395FF-C5DA-49DA-AB04-9A14E7859628}" type="presParOf" srcId="{7F694ACD-08C5-4770-8E5E-8B9AF29C54ED}" destId="{D0EC0D66-AFDC-4D9D-B27C-C4D92B0A8081}" srcOrd="14" destOrd="0" presId="urn:microsoft.com/office/officeart/2005/8/layout/bProcess4"/>
    <dgm:cxn modelId="{C2375BC3-D20A-4663-82EC-85240A9C918E}" type="presParOf" srcId="{D0EC0D66-AFDC-4D9D-B27C-C4D92B0A8081}" destId="{BB063949-71CD-4E02-84DA-84BF35C11E95}" srcOrd="0" destOrd="0" presId="urn:microsoft.com/office/officeart/2005/8/layout/bProcess4"/>
    <dgm:cxn modelId="{F2E92A95-24A0-445C-8AEC-78061EE34337}" type="presParOf" srcId="{D0EC0D66-AFDC-4D9D-B27C-C4D92B0A8081}" destId="{7C282155-E3AB-4BA7-BD2F-22D09C2BFEB6}"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837A32-CC3C-4430-AAAC-40487B0648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ZA"/>
        </a:p>
      </dgm:t>
    </dgm:pt>
    <dgm:pt modelId="{EBFCD889-82D8-4DEA-BFF9-5D15881217CA}">
      <dgm:prSet phldrT="[Text]" custT="1"/>
      <dgm:spPr>
        <a:solidFill>
          <a:srgbClr val="036364"/>
        </a:solidFill>
      </dgm:spPr>
      <dgm:t>
        <a:bodyPr/>
        <a:lstStyle/>
        <a:p>
          <a:r>
            <a:rPr lang="en-US" sz="1600" dirty="0"/>
            <a:t>Full ICT Integration</a:t>
          </a:r>
          <a:endParaRPr lang="en-ZA" sz="1600" dirty="0">
            <a:latin typeface="+mn-lt"/>
          </a:endParaRPr>
        </a:p>
      </dgm:t>
    </dgm:pt>
    <dgm:pt modelId="{DE935751-043B-4C39-B55B-902F85B41CAE}" type="parTrans" cxnId="{C81F86C8-86D8-479E-AE89-8EE4D7113C89}">
      <dgm:prSet/>
      <dgm:spPr/>
      <dgm:t>
        <a:bodyPr/>
        <a:lstStyle/>
        <a:p>
          <a:endParaRPr lang="en-ZA"/>
        </a:p>
      </dgm:t>
    </dgm:pt>
    <dgm:pt modelId="{D5E3242E-0BDF-4414-B5F0-F820A12A3D64}" type="sibTrans" cxnId="{C81F86C8-86D8-479E-AE89-8EE4D7113C89}">
      <dgm:prSet/>
      <dgm:spPr/>
      <dgm:t>
        <a:bodyPr/>
        <a:lstStyle/>
        <a:p>
          <a:endParaRPr lang="en-ZA"/>
        </a:p>
      </dgm:t>
    </dgm:pt>
    <dgm:pt modelId="{2F877DFA-522F-4E68-ABAA-AB2B0F582B69}">
      <dgm:prSet phldrT="[Text]" custT="1"/>
      <dgm:spPr>
        <a:solidFill>
          <a:srgbClr val="69B1AF">
            <a:alpha val="90000"/>
          </a:srgbClr>
        </a:solidFill>
      </dgm:spPr>
      <dgm:t>
        <a:bodyPr/>
        <a:lstStyle/>
        <a:p>
          <a:r>
            <a:rPr lang="en-US" sz="1100">
              <a:latin typeface="+mn-lt"/>
            </a:rPr>
            <a:t>What do teachers need to create learning environments that develop higher levels of thinking</a:t>
          </a:r>
          <a:endParaRPr lang="en-ZA" sz="1100">
            <a:latin typeface="+mn-lt"/>
          </a:endParaRPr>
        </a:p>
      </dgm:t>
    </dgm:pt>
    <dgm:pt modelId="{6A9110D6-AD2A-4F64-96DB-135ABFA7A3BA}" type="parTrans" cxnId="{B8D5E264-9293-48C3-BF2C-10A39785F44D}">
      <dgm:prSet/>
      <dgm:spPr/>
      <dgm:t>
        <a:bodyPr/>
        <a:lstStyle/>
        <a:p>
          <a:endParaRPr lang="en-ZA"/>
        </a:p>
      </dgm:t>
    </dgm:pt>
    <dgm:pt modelId="{F2A9E85A-4892-40E2-B9BB-784D981496AA}" type="sibTrans" cxnId="{B8D5E264-9293-48C3-BF2C-10A39785F44D}">
      <dgm:prSet/>
      <dgm:spPr/>
      <dgm:t>
        <a:bodyPr/>
        <a:lstStyle/>
        <a:p>
          <a:endParaRPr lang="en-ZA"/>
        </a:p>
      </dgm:t>
    </dgm:pt>
    <dgm:pt modelId="{144BF6BB-55D6-4BCB-AF31-1A12A881C0DA}">
      <dgm:prSet phldrT="[Text]" custT="1"/>
      <dgm:spPr>
        <a:solidFill>
          <a:srgbClr val="69B1AF">
            <a:alpha val="90000"/>
          </a:srgbClr>
        </a:solidFill>
      </dgm:spPr>
      <dgm:t>
        <a:bodyPr/>
        <a:lstStyle/>
        <a:p>
          <a:r>
            <a:rPr lang="en-US" sz="1100">
              <a:latin typeface="+mn-lt"/>
            </a:rPr>
            <a:t>Identify literature and skills needed to advance teacher integration profeciency</a:t>
          </a:r>
          <a:endParaRPr lang="en-ZA" sz="1100">
            <a:latin typeface="+mn-lt"/>
          </a:endParaRPr>
        </a:p>
      </dgm:t>
    </dgm:pt>
    <dgm:pt modelId="{37FBC7B9-74E0-4FB3-A6B7-D5119A6CF6B4}" type="parTrans" cxnId="{43348DE0-D646-47DE-87BF-3F22C0E4EC37}">
      <dgm:prSet/>
      <dgm:spPr/>
      <dgm:t>
        <a:bodyPr/>
        <a:lstStyle/>
        <a:p>
          <a:endParaRPr lang="en-ZA"/>
        </a:p>
      </dgm:t>
    </dgm:pt>
    <dgm:pt modelId="{2E2BAC0B-243C-448D-A387-E4B4A59CA4CA}" type="sibTrans" cxnId="{43348DE0-D646-47DE-87BF-3F22C0E4EC37}">
      <dgm:prSet/>
      <dgm:spPr/>
      <dgm:t>
        <a:bodyPr/>
        <a:lstStyle/>
        <a:p>
          <a:endParaRPr lang="en-ZA"/>
        </a:p>
      </dgm:t>
    </dgm:pt>
    <dgm:pt modelId="{B257855A-AFD6-4C35-B546-F78B482D29E4}">
      <dgm:prSet phldrT="[Text]" custT="1"/>
      <dgm:spPr>
        <a:solidFill>
          <a:srgbClr val="036364"/>
        </a:solidFill>
      </dgm:spPr>
      <dgm:t>
        <a:bodyPr/>
        <a:lstStyle/>
        <a:p>
          <a:r>
            <a:rPr lang="en-US" sz="1600"/>
            <a:t>Assessment</a:t>
          </a:r>
          <a:endParaRPr lang="en-ZA" sz="1600">
            <a:latin typeface="+mn-lt"/>
          </a:endParaRPr>
        </a:p>
      </dgm:t>
    </dgm:pt>
    <dgm:pt modelId="{37328E79-190F-4C40-A196-958920299C28}" type="parTrans" cxnId="{07BCB720-4059-4FA7-A717-EBD4A993E63A}">
      <dgm:prSet/>
      <dgm:spPr/>
      <dgm:t>
        <a:bodyPr/>
        <a:lstStyle/>
        <a:p>
          <a:endParaRPr lang="en-ZA"/>
        </a:p>
      </dgm:t>
    </dgm:pt>
    <dgm:pt modelId="{643A45BD-3842-4952-A083-9C037A7C51DD}" type="sibTrans" cxnId="{07BCB720-4059-4FA7-A717-EBD4A993E63A}">
      <dgm:prSet/>
      <dgm:spPr/>
      <dgm:t>
        <a:bodyPr/>
        <a:lstStyle/>
        <a:p>
          <a:endParaRPr lang="en-ZA"/>
        </a:p>
      </dgm:t>
    </dgm:pt>
    <dgm:pt modelId="{53D61278-ABED-4213-A03E-0BAD07E3AEAD}">
      <dgm:prSet phldrT="[Text]" custT="1"/>
      <dgm:spPr>
        <a:solidFill>
          <a:srgbClr val="69B1AF">
            <a:alpha val="90000"/>
          </a:srgbClr>
        </a:solidFill>
      </dgm:spPr>
      <dgm:t>
        <a:bodyPr/>
        <a:lstStyle/>
        <a:p>
          <a:r>
            <a:rPr lang="en-US" sz="1100">
              <a:latin typeface="+mn-lt"/>
            </a:rPr>
            <a:t>Diagnose what feedback teachers need to address learning needs </a:t>
          </a:r>
          <a:endParaRPr lang="en-ZA" sz="1100">
            <a:latin typeface="+mn-lt"/>
          </a:endParaRPr>
        </a:p>
      </dgm:t>
    </dgm:pt>
    <dgm:pt modelId="{ADFA559D-9376-4A3A-9A9C-433AE4C8565F}" type="parTrans" cxnId="{57D9BA9D-6BFA-4C2B-A68E-05BD9E2449F2}">
      <dgm:prSet/>
      <dgm:spPr/>
      <dgm:t>
        <a:bodyPr/>
        <a:lstStyle/>
        <a:p>
          <a:endParaRPr lang="en-ZA"/>
        </a:p>
      </dgm:t>
    </dgm:pt>
    <dgm:pt modelId="{ABD27979-00E7-4D0B-9CE7-48873D90385E}" type="sibTrans" cxnId="{57D9BA9D-6BFA-4C2B-A68E-05BD9E2449F2}">
      <dgm:prSet/>
      <dgm:spPr/>
      <dgm:t>
        <a:bodyPr/>
        <a:lstStyle/>
        <a:p>
          <a:endParaRPr lang="en-ZA"/>
        </a:p>
      </dgm:t>
    </dgm:pt>
    <dgm:pt modelId="{F19592B8-63F1-4167-8B52-D12EAF1BCBF1}">
      <dgm:prSet phldrT="[Text]" custT="1"/>
      <dgm:spPr>
        <a:solidFill>
          <a:srgbClr val="036364"/>
        </a:solidFill>
      </dgm:spPr>
      <dgm:t>
        <a:bodyPr/>
        <a:lstStyle/>
        <a:p>
          <a:r>
            <a:rPr lang="en-US" sz="1600"/>
            <a:t>Pedagogy</a:t>
          </a:r>
          <a:endParaRPr lang="en-ZA" sz="1600">
            <a:latin typeface="+mn-lt"/>
          </a:endParaRPr>
        </a:p>
      </dgm:t>
    </dgm:pt>
    <dgm:pt modelId="{17291606-E998-4A5B-BD52-B3CC2AAA05AC}" type="parTrans" cxnId="{121DC455-076F-4AD9-8D20-A17CA851FAA4}">
      <dgm:prSet/>
      <dgm:spPr/>
      <dgm:t>
        <a:bodyPr/>
        <a:lstStyle/>
        <a:p>
          <a:endParaRPr lang="en-ZA"/>
        </a:p>
      </dgm:t>
    </dgm:pt>
    <dgm:pt modelId="{7BD5F925-4A69-4B0F-A1D2-B9833B47FD1F}" type="sibTrans" cxnId="{121DC455-076F-4AD9-8D20-A17CA851FAA4}">
      <dgm:prSet/>
      <dgm:spPr/>
      <dgm:t>
        <a:bodyPr/>
        <a:lstStyle/>
        <a:p>
          <a:endParaRPr lang="en-ZA"/>
        </a:p>
      </dgm:t>
    </dgm:pt>
    <dgm:pt modelId="{9FC81789-DC79-4F8F-8D0F-DFE5163D4910}">
      <dgm:prSet phldrT="[Text]" custT="1"/>
      <dgm:spPr>
        <a:solidFill>
          <a:srgbClr val="69B1AF">
            <a:alpha val="90000"/>
          </a:srgbClr>
        </a:solidFill>
      </dgm:spPr>
      <dgm:t>
        <a:bodyPr/>
        <a:lstStyle/>
        <a:p>
          <a:r>
            <a:rPr lang="en-ZA" sz="1100" dirty="0">
              <a:latin typeface="+mn-lt"/>
            </a:rPr>
            <a:t>Identify pedagogical elements each teacher is struggling with</a:t>
          </a:r>
        </a:p>
      </dgm:t>
    </dgm:pt>
    <dgm:pt modelId="{F650BD82-6B57-4190-A140-FFDE1C500FB5}" type="parTrans" cxnId="{FAE9A68C-61D8-46C3-BDAC-2B27821D9F8F}">
      <dgm:prSet/>
      <dgm:spPr/>
      <dgm:t>
        <a:bodyPr/>
        <a:lstStyle/>
        <a:p>
          <a:endParaRPr lang="en-ZA"/>
        </a:p>
      </dgm:t>
    </dgm:pt>
    <dgm:pt modelId="{5A599A65-E50F-4C99-A5FA-A211887EA473}" type="sibTrans" cxnId="{FAE9A68C-61D8-46C3-BDAC-2B27821D9F8F}">
      <dgm:prSet/>
      <dgm:spPr/>
      <dgm:t>
        <a:bodyPr/>
        <a:lstStyle/>
        <a:p>
          <a:endParaRPr lang="en-ZA"/>
        </a:p>
      </dgm:t>
    </dgm:pt>
    <dgm:pt modelId="{B0D338C8-570D-4CF9-A57F-F2C98F394D64}">
      <dgm:prSet custT="1"/>
      <dgm:spPr>
        <a:solidFill>
          <a:srgbClr val="036364"/>
        </a:solidFill>
      </dgm:spPr>
      <dgm:t>
        <a:bodyPr/>
        <a:lstStyle/>
        <a:p>
          <a:r>
            <a:rPr lang="en-US" sz="1600">
              <a:latin typeface="+mn-lt"/>
            </a:rPr>
            <a:t>Content</a:t>
          </a:r>
          <a:endParaRPr lang="en-ZA" sz="1600">
            <a:latin typeface="+mn-lt"/>
          </a:endParaRPr>
        </a:p>
      </dgm:t>
    </dgm:pt>
    <dgm:pt modelId="{1A052FF1-CF11-4286-AA5F-C6B25ACF2FD7}" type="parTrans" cxnId="{918F98F7-B4CE-4168-AE5E-8B412BE1DC57}">
      <dgm:prSet/>
      <dgm:spPr/>
      <dgm:t>
        <a:bodyPr/>
        <a:lstStyle/>
        <a:p>
          <a:endParaRPr lang="en-ZA"/>
        </a:p>
      </dgm:t>
    </dgm:pt>
    <dgm:pt modelId="{5B6C9CE5-F0A9-48E2-B40B-4A892B662165}" type="sibTrans" cxnId="{918F98F7-B4CE-4168-AE5E-8B412BE1DC57}">
      <dgm:prSet/>
      <dgm:spPr/>
      <dgm:t>
        <a:bodyPr/>
        <a:lstStyle/>
        <a:p>
          <a:endParaRPr lang="en-ZA"/>
        </a:p>
      </dgm:t>
    </dgm:pt>
    <dgm:pt modelId="{2411B9DF-6FF5-4DCA-9317-83F42B61C82C}">
      <dgm:prSet custT="1"/>
      <dgm:spPr>
        <a:solidFill>
          <a:srgbClr val="69B1AF">
            <a:alpha val="90000"/>
          </a:srgbClr>
        </a:solidFill>
      </dgm:spPr>
      <dgm:t>
        <a:bodyPr/>
        <a:lstStyle/>
        <a:p>
          <a:r>
            <a:rPr lang="en-US" sz="1100">
              <a:latin typeface="+mn-lt"/>
            </a:rPr>
            <a:t>Identify each teacher's weaknesses in subject matter</a:t>
          </a:r>
          <a:endParaRPr lang="en-ZA" sz="1100">
            <a:latin typeface="+mn-lt"/>
          </a:endParaRPr>
        </a:p>
      </dgm:t>
    </dgm:pt>
    <dgm:pt modelId="{0F008E89-BECD-4C37-A88F-BD0631CB96C0}" type="parTrans" cxnId="{6C8C90C8-408F-4F97-BD97-F9CDABCC02FD}">
      <dgm:prSet/>
      <dgm:spPr/>
      <dgm:t>
        <a:bodyPr/>
        <a:lstStyle/>
        <a:p>
          <a:endParaRPr lang="en-ZA"/>
        </a:p>
      </dgm:t>
    </dgm:pt>
    <dgm:pt modelId="{9770D9D1-310B-4E1B-B1C2-9152CB4C93E4}" type="sibTrans" cxnId="{6C8C90C8-408F-4F97-BD97-F9CDABCC02FD}">
      <dgm:prSet/>
      <dgm:spPr/>
      <dgm:t>
        <a:bodyPr/>
        <a:lstStyle/>
        <a:p>
          <a:endParaRPr lang="en-ZA"/>
        </a:p>
      </dgm:t>
    </dgm:pt>
    <dgm:pt modelId="{91AA3430-145A-40C7-87D8-C4C4F5F5F082}">
      <dgm:prSet custT="1"/>
      <dgm:spPr/>
      <dgm:t>
        <a:bodyPr/>
        <a:lstStyle/>
        <a:p>
          <a:r>
            <a:rPr lang="en-US" sz="1100">
              <a:latin typeface="+mn-lt"/>
            </a:rPr>
            <a:t>Identify online assessment tools that can help respond to learning needs</a:t>
          </a:r>
        </a:p>
      </dgm:t>
    </dgm:pt>
    <dgm:pt modelId="{550BAA06-08C8-45A8-AC01-9AA882E3D864}" type="parTrans" cxnId="{0258A3FA-F531-4051-9F49-68EFEE85E95A}">
      <dgm:prSet/>
      <dgm:spPr/>
      <dgm:t>
        <a:bodyPr/>
        <a:lstStyle/>
        <a:p>
          <a:endParaRPr lang="en-ZA"/>
        </a:p>
      </dgm:t>
    </dgm:pt>
    <dgm:pt modelId="{711BF1D2-5983-40A6-B4D4-B7993DA5A33B}" type="sibTrans" cxnId="{0258A3FA-F531-4051-9F49-68EFEE85E95A}">
      <dgm:prSet/>
      <dgm:spPr/>
      <dgm:t>
        <a:bodyPr/>
        <a:lstStyle/>
        <a:p>
          <a:endParaRPr lang="en-ZA"/>
        </a:p>
      </dgm:t>
    </dgm:pt>
    <dgm:pt modelId="{56917F38-2490-43A2-BE41-DBE47A5D384C}">
      <dgm:prSet custT="1"/>
      <dgm:spPr/>
      <dgm:t>
        <a:bodyPr/>
        <a:lstStyle/>
        <a:p>
          <a:r>
            <a:rPr lang="en-US" sz="1100">
              <a:latin typeface="+mn-lt"/>
            </a:rPr>
            <a:t>Identify websites with relevant content representations </a:t>
          </a:r>
        </a:p>
      </dgm:t>
    </dgm:pt>
    <dgm:pt modelId="{372E2700-7216-4393-A936-CA78BE45E6E2}" type="parTrans" cxnId="{BE1A2213-5256-4683-AD52-89621999452D}">
      <dgm:prSet/>
      <dgm:spPr/>
      <dgm:t>
        <a:bodyPr/>
        <a:lstStyle/>
        <a:p>
          <a:endParaRPr lang="en-ZA"/>
        </a:p>
      </dgm:t>
    </dgm:pt>
    <dgm:pt modelId="{5CE15AC9-4B90-408E-8177-62683AAFB1BE}" type="sibTrans" cxnId="{BE1A2213-5256-4683-AD52-89621999452D}">
      <dgm:prSet/>
      <dgm:spPr/>
      <dgm:t>
        <a:bodyPr/>
        <a:lstStyle/>
        <a:p>
          <a:endParaRPr lang="en-ZA"/>
        </a:p>
      </dgm:t>
    </dgm:pt>
    <dgm:pt modelId="{71D77F90-BA96-47F6-897F-CEF847A46BF7}" type="pres">
      <dgm:prSet presAssocID="{60837A32-CC3C-4430-AAAC-40487B064889}" presName="Name0" presStyleCnt="0">
        <dgm:presLayoutVars>
          <dgm:dir/>
          <dgm:animLvl val="lvl"/>
          <dgm:resizeHandles val="exact"/>
        </dgm:presLayoutVars>
      </dgm:prSet>
      <dgm:spPr/>
      <dgm:t>
        <a:bodyPr/>
        <a:lstStyle/>
        <a:p>
          <a:endParaRPr lang="en-ZA"/>
        </a:p>
      </dgm:t>
    </dgm:pt>
    <dgm:pt modelId="{4D3914DD-117F-45FC-B805-872F6D03C9C3}" type="pres">
      <dgm:prSet presAssocID="{EBFCD889-82D8-4DEA-BFF9-5D15881217CA}" presName="linNode" presStyleCnt="0"/>
      <dgm:spPr/>
    </dgm:pt>
    <dgm:pt modelId="{D4A74510-A2C2-4AE4-816E-D52EA36A66A0}" type="pres">
      <dgm:prSet presAssocID="{EBFCD889-82D8-4DEA-BFF9-5D15881217CA}" presName="parentText" presStyleLbl="node1" presStyleIdx="0" presStyleCnt="4" custScaleY="30139">
        <dgm:presLayoutVars>
          <dgm:chMax val="1"/>
          <dgm:bulletEnabled val="1"/>
        </dgm:presLayoutVars>
      </dgm:prSet>
      <dgm:spPr/>
      <dgm:t>
        <a:bodyPr/>
        <a:lstStyle/>
        <a:p>
          <a:endParaRPr lang="en-ZA"/>
        </a:p>
      </dgm:t>
    </dgm:pt>
    <dgm:pt modelId="{AD4E7969-8450-48B2-8B57-0EA15801B7C8}" type="pres">
      <dgm:prSet presAssocID="{EBFCD889-82D8-4DEA-BFF9-5D15881217CA}" presName="descendantText" presStyleLbl="alignAccFollowNode1" presStyleIdx="0" presStyleCnt="4" custScaleY="33049">
        <dgm:presLayoutVars>
          <dgm:bulletEnabled val="1"/>
        </dgm:presLayoutVars>
      </dgm:prSet>
      <dgm:spPr/>
      <dgm:t>
        <a:bodyPr/>
        <a:lstStyle/>
        <a:p>
          <a:endParaRPr lang="en-ZA"/>
        </a:p>
      </dgm:t>
    </dgm:pt>
    <dgm:pt modelId="{849DF579-BD78-449D-BEF0-4775354B0599}" type="pres">
      <dgm:prSet presAssocID="{D5E3242E-0BDF-4414-B5F0-F820A12A3D64}" presName="sp" presStyleCnt="0"/>
      <dgm:spPr/>
    </dgm:pt>
    <dgm:pt modelId="{0FB94A64-8BF3-43D1-A522-B0F37CAB0541}" type="pres">
      <dgm:prSet presAssocID="{B257855A-AFD6-4C35-B546-F78B482D29E4}" presName="linNode" presStyleCnt="0"/>
      <dgm:spPr/>
    </dgm:pt>
    <dgm:pt modelId="{7D5ABA79-F156-4D38-AE6E-D1ED3A803094}" type="pres">
      <dgm:prSet presAssocID="{B257855A-AFD6-4C35-B546-F78B482D29E4}" presName="parentText" presStyleLbl="node1" presStyleIdx="1" presStyleCnt="4" custScaleY="30139">
        <dgm:presLayoutVars>
          <dgm:chMax val="1"/>
          <dgm:bulletEnabled val="1"/>
        </dgm:presLayoutVars>
      </dgm:prSet>
      <dgm:spPr/>
      <dgm:t>
        <a:bodyPr/>
        <a:lstStyle/>
        <a:p>
          <a:endParaRPr lang="en-ZA"/>
        </a:p>
      </dgm:t>
    </dgm:pt>
    <dgm:pt modelId="{A019C2F1-3ECC-4249-8F8A-36CCAC4165C5}" type="pres">
      <dgm:prSet presAssocID="{B257855A-AFD6-4C35-B546-F78B482D29E4}" presName="descendantText" presStyleLbl="alignAccFollowNode1" presStyleIdx="1" presStyleCnt="4" custScaleY="31291">
        <dgm:presLayoutVars>
          <dgm:bulletEnabled val="1"/>
        </dgm:presLayoutVars>
      </dgm:prSet>
      <dgm:spPr/>
      <dgm:t>
        <a:bodyPr/>
        <a:lstStyle/>
        <a:p>
          <a:endParaRPr lang="en-ZA"/>
        </a:p>
      </dgm:t>
    </dgm:pt>
    <dgm:pt modelId="{ED4CFFA9-5693-4EBE-A889-11331C8E5B8E}" type="pres">
      <dgm:prSet presAssocID="{643A45BD-3842-4952-A083-9C037A7C51DD}" presName="sp" presStyleCnt="0"/>
      <dgm:spPr/>
    </dgm:pt>
    <dgm:pt modelId="{DE6EDB15-40DE-4F53-A105-41CCFF2AC71E}" type="pres">
      <dgm:prSet presAssocID="{F19592B8-63F1-4167-8B52-D12EAF1BCBF1}" presName="linNode" presStyleCnt="0"/>
      <dgm:spPr/>
    </dgm:pt>
    <dgm:pt modelId="{A33CBBF4-27B9-4159-8716-10CF8A54B20F}" type="pres">
      <dgm:prSet presAssocID="{F19592B8-63F1-4167-8B52-D12EAF1BCBF1}" presName="parentText" presStyleLbl="node1" presStyleIdx="2" presStyleCnt="4" custScaleY="30139" custLinFactNeighborX="-1251" custLinFactNeighborY="-526">
        <dgm:presLayoutVars>
          <dgm:chMax val="1"/>
          <dgm:bulletEnabled val="1"/>
        </dgm:presLayoutVars>
      </dgm:prSet>
      <dgm:spPr/>
      <dgm:t>
        <a:bodyPr/>
        <a:lstStyle/>
        <a:p>
          <a:endParaRPr lang="en-ZA"/>
        </a:p>
      </dgm:t>
    </dgm:pt>
    <dgm:pt modelId="{025E7FF3-0B94-4F9C-8076-B8CFFC96DBF9}" type="pres">
      <dgm:prSet presAssocID="{F19592B8-63F1-4167-8B52-D12EAF1BCBF1}" presName="descendantText" presStyleLbl="alignAccFollowNode1" presStyleIdx="2" presStyleCnt="4" custScaleY="25366">
        <dgm:presLayoutVars>
          <dgm:bulletEnabled val="1"/>
        </dgm:presLayoutVars>
      </dgm:prSet>
      <dgm:spPr/>
      <dgm:t>
        <a:bodyPr/>
        <a:lstStyle/>
        <a:p>
          <a:endParaRPr lang="en-ZA"/>
        </a:p>
      </dgm:t>
    </dgm:pt>
    <dgm:pt modelId="{5CA9D67E-EFE1-425B-B2A6-8BEE809B88B6}" type="pres">
      <dgm:prSet presAssocID="{7BD5F925-4A69-4B0F-A1D2-B9833B47FD1F}" presName="sp" presStyleCnt="0"/>
      <dgm:spPr/>
    </dgm:pt>
    <dgm:pt modelId="{97E922F7-E164-4AA6-B0B2-18FF94A2D56E}" type="pres">
      <dgm:prSet presAssocID="{B0D338C8-570D-4CF9-A57F-F2C98F394D64}" presName="linNode" presStyleCnt="0"/>
      <dgm:spPr/>
    </dgm:pt>
    <dgm:pt modelId="{F7FDE20F-1522-4E9C-83C2-47693E3582F2}" type="pres">
      <dgm:prSet presAssocID="{B0D338C8-570D-4CF9-A57F-F2C98F394D64}" presName="parentText" presStyleLbl="node1" presStyleIdx="3" presStyleCnt="4" custScaleY="30139">
        <dgm:presLayoutVars>
          <dgm:chMax val="1"/>
          <dgm:bulletEnabled val="1"/>
        </dgm:presLayoutVars>
      </dgm:prSet>
      <dgm:spPr/>
      <dgm:t>
        <a:bodyPr/>
        <a:lstStyle/>
        <a:p>
          <a:endParaRPr lang="en-ZA"/>
        </a:p>
      </dgm:t>
    </dgm:pt>
    <dgm:pt modelId="{E7BC1F7B-1C6B-49B5-8F88-A584801BB557}" type="pres">
      <dgm:prSet presAssocID="{B0D338C8-570D-4CF9-A57F-F2C98F394D64}" presName="descendantText" presStyleLbl="alignAccFollowNode1" presStyleIdx="3" presStyleCnt="4" custScaleY="23031" custLinFactNeighborX="7" custLinFactNeighborY="924">
        <dgm:presLayoutVars>
          <dgm:bulletEnabled val="1"/>
        </dgm:presLayoutVars>
      </dgm:prSet>
      <dgm:spPr/>
      <dgm:t>
        <a:bodyPr/>
        <a:lstStyle/>
        <a:p>
          <a:endParaRPr lang="en-ZA"/>
        </a:p>
      </dgm:t>
    </dgm:pt>
  </dgm:ptLst>
  <dgm:cxnLst>
    <dgm:cxn modelId="{70EF798B-CC00-4320-A343-E6A001B4BE31}" type="presOf" srcId="{144BF6BB-55D6-4BCB-AF31-1A12A881C0DA}" destId="{AD4E7969-8450-48B2-8B57-0EA15801B7C8}" srcOrd="0" destOrd="1" presId="urn:microsoft.com/office/officeart/2005/8/layout/vList5"/>
    <dgm:cxn modelId="{918F98F7-B4CE-4168-AE5E-8B412BE1DC57}" srcId="{60837A32-CC3C-4430-AAAC-40487B064889}" destId="{B0D338C8-570D-4CF9-A57F-F2C98F394D64}" srcOrd="3" destOrd="0" parTransId="{1A052FF1-CF11-4286-AA5F-C6B25ACF2FD7}" sibTransId="{5B6C9CE5-F0A9-48E2-B40B-4A892B662165}"/>
    <dgm:cxn modelId="{18ECC4F2-1373-4B27-9AF7-D8C80683F064}" type="presOf" srcId="{F19592B8-63F1-4167-8B52-D12EAF1BCBF1}" destId="{A33CBBF4-27B9-4159-8716-10CF8A54B20F}" srcOrd="0" destOrd="0" presId="urn:microsoft.com/office/officeart/2005/8/layout/vList5"/>
    <dgm:cxn modelId="{57D9BA9D-6BFA-4C2B-A68E-05BD9E2449F2}" srcId="{B257855A-AFD6-4C35-B546-F78B482D29E4}" destId="{53D61278-ABED-4213-A03E-0BAD07E3AEAD}" srcOrd="0" destOrd="0" parTransId="{ADFA559D-9376-4A3A-9A9C-433AE4C8565F}" sibTransId="{ABD27979-00E7-4D0B-9CE7-48873D90385E}"/>
    <dgm:cxn modelId="{90ABD420-4932-45E6-925F-42C3DB696F3C}" type="presOf" srcId="{EBFCD889-82D8-4DEA-BFF9-5D15881217CA}" destId="{D4A74510-A2C2-4AE4-816E-D52EA36A66A0}" srcOrd="0" destOrd="0" presId="urn:microsoft.com/office/officeart/2005/8/layout/vList5"/>
    <dgm:cxn modelId="{43348DE0-D646-47DE-87BF-3F22C0E4EC37}" srcId="{EBFCD889-82D8-4DEA-BFF9-5D15881217CA}" destId="{144BF6BB-55D6-4BCB-AF31-1A12A881C0DA}" srcOrd="1" destOrd="0" parTransId="{37FBC7B9-74E0-4FB3-A6B7-D5119A6CF6B4}" sibTransId="{2E2BAC0B-243C-448D-A387-E4B4A59CA4CA}"/>
    <dgm:cxn modelId="{0258A3FA-F531-4051-9F49-68EFEE85E95A}" srcId="{B257855A-AFD6-4C35-B546-F78B482D29E4}" destId="{91AA3430-145A-40C7-87D8-C4C4F5F5F082}" srcOrd="1" destOrd="0" parTransId="{550BAA06-08C8-45A8-AC01-9AA882E3D864}" sibTransId="{711BF1D2-5983-40A6-B4D4-B7993DA5A33B}"/>
    <dgm:cxn modelId="{C81F86C8-86D8-479E-AE89-8EE4D7113C89}" srcId="{60837A32-CC3C-4430-AAAC-40487B064889}" destId="{EBFCD889-82D8-4DEA-BFF9-5D15881217CA}" srcOrd="0" destOrd="0" parTransId="{DE935751-043B-4C39-B55B-902F85B41CAE}" sibTransId="{D5E3242E-0BDF-4414-B5F0-F820A12A3D64}"/>
    <dgm:cxn modelId="{9E5147B8-CB9D-4142-A97A-FE9D23D0B846}" type="presOf" srcId="{60837A32-CC3C-4430-AAAC-40487B064889}" destId="{71D77F90-BA96-47F6-897F-CEF847A46BF7}" srcOrd="0" destOrd="0" presId="urn:microsoft.com/office/officeart/2005/8/layout/vList5"/>
    <dgm:cxn modelId="{563895D3-0561-4D6A-B2D2-3083130A3899}" type="presOf" srcId="{B0D338C8-570D-4CF9-A57F-F2C98F394D64}" destId="{F7FDE20F-1522-4E9C-83C2-47693E3582F2}" srcOrd="0" destOrd="0" presId="urn:microsoft.com/office/officeart/2005/8/layout/vList5"/>
    <dgm:cxn modelId="{121DC455-076F-4AD9-8D20-A17CA851FAA4}" srcId="{60837A32-CC3C-4430-AAAC-40487B064889}" destId="{F19592B8-63F1-4167-8B52-D12EAF1BCBF1}" srcOrd="2" destOrd="0" parTransId="{17291606-E998-4A5B-BD52-B3CC2AAA05AC}" sibTransId="{7BD5F925-4A69-4B0F-A1D2-B9833B47FD1F}"/>
    <dgm:cxn modelId="{7C852BA8-7644-4D6C-8FCD-8D7711EA2697}" type="presOf" srcId="{B257855A-AFD6-4C35-B546-F78B482D29E4}" destId="{7D5ABA79-F156-4D38-AE6E-D1ED3A803094}" srcOrd="0" destOrd="0" presId="urn:microsoft.com/office/officeart/2005/8/layout/vList5"/>
    <dgm:cxn modelId="{23DF5254-F7D3-42BB-BAA2-6A07ED2369F2}" type="presOf" srcId="{56917F38-2490-43A2-BE41-DBE47A5D384C}" destId="{E7BC1F7B-1C6B-49B5-8F88-A584801BB557}" srcOrd="0" destOrd="1" presId="urn:microsoft.com/office/officeart/2005/8/layout/vList5"/>
    <dgm:cxn modelId="{B8D5E264-9293-48C3-BF2C-10A39785F44D}" srcId="{EBFCD889-82D8-4DEA-BFF9-5D15881217CA}" destId="{2F877DFA-522F-4E68-ABAA-AB2B0F582B69}" srcOrd="0" destOrd="0" parTransId="{6A9110D6-AD2A-4F64-96DB-135ABFA7A3BA}" sibTransId="{F2A9E85A-4892-40E2-B9BB-784D981496AA}"/>
    <dgm:cxn modelId="{07BCB720-4059-4FA7-A717-EBD4A993E63A}" srcId="{60837A32-CC3C-4430-AAAC-40487B064889}" destId="{B257855A-AFD6-4C35-B546-F78B482D29E4}" srcOrd="1" destOrd="0" parTransId="{37328E79-190F-4C40-A196-958920299C28}" sibTransId="{643A45BD-3842-4952-A083-9C037A7C51DD}"/>
    <dgm:cxn modelId="{A8F2FAAB-948D-43A7-B2A3-3359D29B3D3E}" type="presOf" srcId="{9FC81789-DC79-4F8F-8D0F-DFE5163D4910}" destId="{025E7FF3-0B94-4F9C-8076-B8CFFC96DBF9}" srcOrd="0" destOrd="0" presId="urn:microsoft.com/office/officeart/2005/8/layout/vList5"/>
    <dgm:cxn modelId="{41EE1545-B7A1-4262-823C-2AE58EC635D9}" type="presOf" srcId="{91AA3430-145A-40C7-87D8-C4C4F5F5F082}" destId="{A019C2F1-3ECC-4249-8F8A-36CCAC4165C5}" srcOrd="0" destOrd="1" presId="urn:microsoft.com/office/officeart/2005/8/layout/vList5"/>
    <dgm:cxn modelId="{73D0DC2A-A408-4D5F-8FE2-D0DC69FF0102}" type="presOf" srcId="{2F877DFA-522F-4E68-ABAA-AB2B0F582B69}" destId="{AD4E7969-8450-48B2-8B57-0EA15801B7C8}" srcOrd="0" destOrd="0" presId="urn:microsoft.com/office/officeart/2005/8/layout/vList5"/>
    <dgm:cxn modelId="{FAE9A68C-61D8-46C3-BDAC-2B27821D9F8F}" srcId="{F19592B8-63F1-4167-8B52-D12EAF1BCBF1}" destId="{9FC81789-DC79-4F8F-8D0F-DFE5163D4910}" srcOrd="0" destOrd="0" parTransId="{F650BD82-6B57-4190-A140-FFDE1C500FB5}" sibTransId="{5A599A65-E50F-4C99-A5FA-A211887EA473}"/>
    <dgm:cxn modelId="{D7AF4BDA-6EB3-4E6A-B413-CE8C4C176F4E}" type="presOf" srcId="{2411B9DF-6FF5-4DCA-9317-83F42B61C82C}" destId="{E7BC1F7B-1C6B-49B5-8F88-A584801BB557}" srcOrd="0" destOrd="0" presId="urn:microsoft.com/office/officeart/2005/8/layout/vList5"/>
    <dgm:cxn modelId="{6C8C90C8-408F-4F97-BD97-F9CDABCC02FD}" srcId="{B0D338C8-570D-4CF9-A57F-F2C98F394D64}" destId="{2411B9DF-6FF5-4DCA-9317-83F42B61C82C}" srcOrd="0" destOrd="0" parTransId="{0F008E89-BECD-4C37-A88F-BD0631CB96C0}" sibTransId="{9770D9D1-310B-4E1B-B1C2-9152CB4C93E4}"/>
    <dgm:cxn modelId="{BE1A2213-5256-4683-AD52-89621999452D}" srcId="{B0D338C8-570D-4CF9-A57F-F2C98F394D64}" destId="{56917F38-2490-43A2-BE41-DBE47A5D384C}" srcOrd="1" destOrd="0" parTransId="{372E2700-7216-4393-A936-CA78BE45E6E2}" sibTransId="{5CE15AC9-4B90-408E-8177-62683AAFB1BE}"/>
    <dgm:cxn modelId="{A068FD7A-4094-470C-919D-1A1FFBD9EDEC}" type="presOf" srcId="{53D61278-ABED-4213-A03E-0BAD07E3AEAD}" destId="{A019C2F1-3ECC-4249-8F8A-36CCAC4165C5}" srcOrd="0" destOrd="0" presId="urn:microsoft.com/office/officeart/2005/8/layout/vList5"/>
    <dgm:cxn modelId="{A013363A-5FF4-4053-9BE5-87368E96EFB0}" type="presParOf" srcId="{71D77F90-BA96-47F6-897F-CEF847A46BF7}" destId="{4D3914DD-117F-45FC-B805-872F6D03C9C3}" srcOrd="0" destOrd="0" presId="urn:microsoft.com/office/officeart/2005/8/layout/vList5"/>
    <dgm:cxn modelId="{5D0DAB1A-CDDF-4D9C-BEEB-10BE0D120E7E}" type="presParOf" srcId="{4D3914DD-117F-45FC-B805-872F6D03C9C3}" destId="{D4A74510-A2C2-4AE4-816E-D52EA36A66A0}" srcOrd="0" destOrd="0" presId="urn:microsoft.com/office/officeart/2005/8/layout/vList5"/>
    <dgm:cxn modelId="{0A672823-24BB-45D7-9AC7-FF5B82879955}" type="presParOf" srcId="{4D3914DD-117F-45FC-B805-872F6D03C9C3}" destId="{AD4E7969-8450-48B2-8B57-0EA15801B7C8}" srcOrd="1" destOrd="0" presId="urn:microsoft.com/office/officeart/2005/8/layout/vList5"/>
    <dgm:cxn modelId="{FD730692-5013-4A4A-BDD7-5BC2FE029271}" type="presParOf" srcId="{71D77F90-BA96-47F6-897F-CEF847A46BF7}" destId="{849DF579-BD78-449D-BEF0-4775354B0599}" srcOrd="1" destOrd="0" presId="urn:microsoft.com/office/officeart/2005/8/layout/vList5"/>
    <dgm:cxn modelId="{BD8D30D0-7A01-44E9-99A6-61C4D5087B4F}" type="presParOf" srcId="{71D77F90-BA96-47F6-897F-CEF847A46BF7}" destId="{0FB94A64-8BF3-43D1-A522-B0F37CAB0541}" srcOrd="2" destOrd="0" presId="urn:microsoft.com/office/officeart/2005/8/layout/vList5"/>
    <dgm:cxn modelId="{4B607EE5-594F-4D7D-B42D-76DCC8F3D18A}" type="presParOf" srcId="{0FB94A64-8BF3-43D1-A522-B0F37CAB0541}" destId="{7D5ABA79-F156-4D38-AE6E-D1ED3A803094}" srcOrd="0" destOrd="0" presId="urn:microsoft.com/office/officeart/2005/8/layout/vList5"/>
    <dgm:cxn modelId="{5D821754-339F-4944-87DF-60579E2BFF9F}" type="presParOf" srcId="{0FB94A64-8BF3-43D1-A522-B0F37CAB0541}" destId="{A019C2F1-3ECC-4249-8F8A-36CCAC4165C5}" srcOrd="1" destOrd="0" presId="urn:microsoft.com/office/officeart/2005/8/layout/vList5"/>
    <dgm:cxn modelId="{AAD4E6DA-115B-47A6-AC0C-DE8A0497B7AB}" type="presParOf" srcId="{71D77F90-BA96-47F6-897F-CEF847A46BF7}" destId="{ED4CFFA9-5693-4EBE-A889-11331C8E5B8E}" srcOrd="3" destOrd="0" presId="urn:microsoft.com/office/officeart/2005/8/layout/vList5"/>
    <dgm:cxn modelId="{7B28001A-2436-45A2-B78F-076D2BF5B590}" type="presParOf" srcId="{71D77F90-BA96-47F6-897F-CEF847A46BF7}" destId="{DE6EDB15-40DE-4F53-A105-41CCFF2AC71E}" srcOrd="4" destOrd="0" presId="urn:microsoft.com/office/officeart/2005/8/layout/vList5"/>
    <dgm:cxn modelId="{2EE07999-6A5B-4E07-B9D8-508A4285A459}" type="presParOf" srcId="{DE6EDB15-40DE-4F53-A105-41CCFF2AC71E}" destId="{A33CBBF4-27B9-4159-8716-10CF8A54B20F}" srcOrd="0" destOrd="0" presId="urn:microsoft.com/office/officeart/2005/8/layout/vList5"/>
    <dgm:cxn modelId="{EA4C8374-8F17-4856-8A70-383541B763EE}" type="presParOf" srcId="{DE6EDB15-40DE-4F53-A105-41CCFF2AC71E}" destId="{025E7FF3-0B94-4F9C-8076-B8CFFC96DBF9}" srcOrd="1" destOrd="0" presId="urn:microsoft.com/office/officeart/2005/8/layout/vList5"/>
    <dgm:cxn modelId="{81C31D7A-A31A-4929-AA41-0EF2D7CB4328}" type="presParOf" srcId="{71D77F90-BA96-47F6-897F-CEF847A46BF7}" destId="{5CA9D67E-EFE1-425B-B2A6-8BEE809B88B6}" srcOrd="5" destOrd="0" presId="urn:microsoft.com/office/officeart/2005/8/layout/vList5"/>
    <dgm:cxn modelId="{96885BBC-79C6-4B69-83D8-0981DA71088D}" type="presParOf" srcId="{71D77F90-BA96-47F6-897F-CEF847A46BF7}" destId="{97E922F7-E164-4AA6-B0B2-18FF94A2D56E}" srcOrd="6" destOrd="0" presId="urn:microsoft.com/office/officeart/2005/8/layout/vList5"/>
    <dgm:cxn modelId="{ECCE675B-E183-4DE8-9918-3A1357B48B22}" type="presParOf" srcId="{97E922F7-E164-4AA6-B0B2-18FF94A2D56E}" destId="{F7FDE20F-1522-4E9C-83C2-47693E3582F2}" srcOrd="0" destOrd="0" presId="urn:microsoft.com/office/officeart/2005/8/layout/vList5"/>
    <dgm:cxn modelId="{09825E5F-8040-418D-877B-F91B1EB943BC}" type="presParOf" srcId="{97E922F7-E164-4AA6-B0B2-18FF94A2D56E}" destId="{E7BC1F7B-1C6B-49B5-8F88-A584801BB55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8E035D-18C2-49A5-92F6-A853AD62C610}">
      <dsp:nvSpPr>
        <dsp:cNvPr id="0" name=""/>
        <dsp:cNvSpPr/>
      </dsp:nvSpPr>
      <dsp:spPr>
        <a:xfrm>
          <a:off x="278667" y="2053117"/>
          <a:ext cx="2691440" cy="855907"/>
        </a:xfrm>
        <a:prstGeom prst="roundRect">
          <a:avLst>
            <a:gd name="adj" fmla="val 10000"/>
          </a:avLst>
        </a:prstGeom>
        <a:solidFill>
          <a:srgbClr val="006666"/>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ZA" sz="1600" kern="1200" dirty="0" smtClean="0">
              <a:solidFill>
                <a:schemeClr val="bg1"/>
              </a:solidFill>
              <a:latin typeface="Calibri" panose="020F0502020204030204"/>
              <a:ea typeface="+mn-ea"/>
              <a:cs typeface="+mn-cs"/>
            </a:rPr>
            <a:t>70% Work Integrated Learning</a:t>
          </a:r>
          <a:endParaRPr lang="en-ZA" sz="1600" kern="1200" dirty="0">
            <a:solidFill>
              <a:schemeClr val="bg1"/>
            </a:solidFill>
            <a:latin typeface="Calibri" panose="020F0502020204030204"/>
            <a:ea typeface="+mn-ea"/>
            <a:cs typeface="+mn-cs"/>
          </a:endParaRPr>
        </a:p>
      </dsp:txBody>
      <dsp:txXfrm>
        <a:off x="303736" y="2078186"/>
        <a:ext cx="2641302" cy="805769"/>
      </dsp:txXfrm>
    </dsp:sp>
    <dsp:sp modelId="{956739CA-1BA7-410B-AA3E-0084230C711D}">
      <dsp:nvSpPr>
        <dsp:cNvPr id="0" name=""/>
        <dsp:cNvSpPr/>
      </dsp:nvSpPr>
      <dsp:spPr>
        <a:xfrm rot="4906" flipH="1">
          <a:off x="2999740" y="2356522"/>
          <a:ext cx="914849" cy="264039"/>
        </a:xfrm>
        <a:prstGeom prst="rightArrow">
          <a:avLst>
            <a:gd name="adj1" fmla="val 60000"/>
            <a:gd name="adj2" fmla="val 50000"/>
          </a:avLst>
        </a:prstGeom>
        <a:solidFill>
          <a:srgbClr val="92D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ZA" sz="1100" kern="1200">
            <a:solidFill>
              <a:sysClr val="window" lastClr="FFFFFF"/>
            </a:solidFill>
            <a:latin typeface="Calibri" panose="020F0502020204030204"/>
            <a:ea typeface="+mn-ea"/>
            <a:cs typeface="+mn-cs"/>
          </a:endParaRPr>
        </a:p>
      </dsp:txBody>
      <dsp:txXfrm>
        <a:off x="3078952" y="2409387"/>
        <a:ext cx="835637" cy="158423"/>
      </dsp:txXfrm>
    </dsp:sp>
    <dsp:sp modelId="{44E6B2D6-3354-4747-99B4-45538FFEA272}">
      <dsp:nvSpPr>
        <dsp:cNvPr id="0" name=""/>
        <dsp:cNvSpPr/>
      </dsp:nvSpPr>
      <dsp:spPr>
        <a:xfrm>
          <a:off x="3807216" y="2080732"/>
          <a:ext cx="2049108" cy="786884"/>
        </a:xfrm>
        <a:prstGeom prst="roundRect">
          <a:avLst>
            <a:gd name="adj" fmla="val 10000"/>
          </a:avLst>
        </a:prstGeom>
        <a:solidFill>
          <a:srgbClr val="006666"/>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ZA" sz="1600" kern="1200" dirty="0" smtClean="0">
              <a:solidFill>
                <a:schemeClr val="bg1"/>
              </a:solidFill>
              <a:latin typeface="Calibri" panose="020F0502020204030204"/>
              <a:ea typeface="+mn-ea"/>
              <a:cs typeface="+mn-cs"/>
            </a:rPr>
            <a:t>20 % Practice Based Learning</a:t>
          </a:r>
          <a:endParaRPr lang="en-ZA" sz="1600" kern="1200" dirty="0">
            <a:solidFill>
              <a:schemeClr val="bg1"/>
            </a:solidFill>
            <a:latin typeface="Calibri" panose="020F0502020204030204"/>
            <a:ea typeface="+mn-ea"/>
            <a:cs typeface="+mn-cs"/>
          </a:endParaRPr>
        </a:p>
      </dsp:txBody>
      <dsp:txXfrm>
        <a:off x="3830263" y="2103779"/>
        <a:ext cx="2003014" cy="740790"/>
      </dsp:txXfrm>
    </dsp:sp>
    <dsp:sp modelId="{9C961608-1C5F-4B63-A24F-CE878F806625}">
      <dsp:nvSpPr>
        <dsp:cNvPr id="0" name=""/>
        <dsp:cNvSpPr/>
      </dsp:nvSpPr>
      <dsp:spPr>
        <a:xfrm flipH="1">
          <a:off x="5867610" y="2356590"/>
          <a:ext cx="1123695" cy="248885"/>
        </a:xfrm>
        <a:prstGeom prst="rightArrow">
          <a:avLst>
            <a:gd name="adj1" fmla="val 60000"/>
            <a:gd name="adj2" fmla="val 50000"/>
          </a:avLst>
        </a:prstGeom>
        <a:solidFill>
          <a:srgbClr val="92D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ZA" sz="1000" kern="1200">
            <a:solidFill>
              <a:sysClr val="window" lastClr="FFFFFF"/>
            </a:solidFill>
            <a:latin typeface="Calibri" panose="020F0502020204030204"/>
            <a:ea typeface="+mn-ea"/>
            <a:cs typeface="+mn-cs"/>
          </a:endParaRPr>
        </a:p>
      </dsp:txBody>
      <dsp:txXfrm>
        <a:off x="5942275" y="2406367"/>
        <a:ext cx="1049030" cy="149331"/>
      </dsp:txXfrm>
    </dsp:sp>
    <dsp:sp modelId="{ED827035-6713-4E78-9726-E3A6C3E0039A}">
      <dsp:nvSpPr>
        <dsp:cNvPr id="0" name=""/>
        <dsp:cNvSpPr/>
      </dsp:nvSpPr>
      <dsp:spPr>
        <a:xfrm>
          <a:off x="6810238" y="2092956"/>
          <a:ext cx="1712183" cy="788085"/>
        </a:xfrm>
        <a:prstGeom prst="roundRect">
          <a:avLst>
            <a:gd name="adj" fmla="val 10000"/>
          </a:avLst>
        </a:prstGeom>
        <a:solidFill>
          <a:srgbClr val="006666"/>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ZA" sz="1600" kern="1200" dirty="0" smtClean="0">
              <a:solidFill>
                <a:schemeClr val="bg1"/>
              </a:solidFill>
              <a:latin typeface="Calibri" panose="020F0502020204030204"/>
              <a:ea typeface="+mn-ea"/>
              <a:cs typeface="+mn-cs"/>
            </a:rPr>
            <a:t>10% Formal Learning</a:t>
          </a:r>
          <a:endParaRPr lang="en-ZA" sz="1600" kern="1200" dirty="0">
            <a:solidFill>
              <a:schemeClr val="bg1"/>
            </a:solidFill>
            <a:latin typeface="Calibri" panose="020F0502020204030204"/>
            <a:ea typeface="+mn-ea"/>
            <a:cs typeface="+mn-cs"/>
          </a:endParaRPr>
        </a:p>
      </dsp:txBody>
      <dsp:txXfrm>
        <a:off x="6833320" y="2116038"/>
        <a:ext cx="1666019" cy="7419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8F9D8C-2242-43DD-A2CC-9C0B8FBFE1A6}">
      <dsp:nvSpPr>
        <dsp:cNvPr id="0" name=""/>
        <dsp:cNvSpPr/>
      </dsp:nvSpPr>
      <dsp:spPr>
        <a:xfrm rot="5400000">
          <a:off x="-326329" y="1006529"/>
          <a:ext cx="1566089" cy="189101"/>
        </a:xfrm>
        <a:prstGeom prst="rect">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sp>
    <dsp:sp modelId="{53C10241-C1B7-46AF-9654-DC1D7E04CF99}">
      <dsp:nvSpPr>
        <dsp:cNvPr id="0" name=""/>
        <dsp:cNvSpPr/>
      </dsp:nvSpPr>
      <dsp:spPr>
        <a:xfrm>
          <a:off x="31611" y="3616"/>
          <a:ext cx="2101127" cy="1260676"/>
        </a:xfrm>
        <a:prstGeom prst="roundRect">
          <a:avLst>
            <a:gd name="adj" fmla="val 10000"/>
          </a:avLst>
        </a:prstGeom>
        <a:solidFill>
          <a:srgbClr val="0363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ZA" sz="1800" kern="1200"/>
            <a:t>Creating a Vision</a:t>
          </a:r>
        </a:p>
      </dsp:txBody>
      <dsp:txXfrm>
        <a:off x="68535" y="40540"/>
        <a:ext cx="2027279" cy="1186828"/>
      </dsp:txXfrm>
    </dsp:sp>
    <dsp:sp modelId="{AB28CD72-85E3-40A5-BBC8-D5C5BD160A08}">
      <dsp:nvSpPr>
        <dsp:cNvPr id="0" name=""/>
        <dsp:cNvSpPr/>
      </dsp:nvSpPr>
      <dsp:spPr>
        <a:xfrm rot="5400000">
          <a:off x="-326329" y="2582375"/>
          <a:ext cx="1566089" cy="189101"/>
        </a:xfrm>
        <a:prstGeom prst="rect">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sp>
    <dsp:sp modelId="{BA5360CF-B743-48DF-A9F2-25CCD13406FE}">
      <dsp:nvSpPr>
        <dsp:cNvPr id="0" name=""/>
        <dsp:cNvSpPr/>
      </dsp:nvSpPr>
      <dsp:spPr>
        <a:xfrm>
          <a:off x="31611" y="1579461"/>
          <a:ext cx="2101127" cy="1260676"/>
        </a:xfrm>
        <a:prstGeom prst="roundRect">
          <a:avLst>
            <a:gd name="adj" fmla="val 10000"/>
          </a:avLst>
        </a:prstGeom>
        <a:solidFill>
          <a:srgbClr val="0363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ZA" sz="1800" kern="1200" dirty="0"/>
            <a:t>ICT readiness assessment</a:t>
          </a:r>
        </a:p>
      </dsp:txBody>
      <dsp:txXfrm>
        <a:off x="68535" y="1616385"/>
        <a:ext cx="2027279" cy="1186828"/>
      </dsp:txXfrm>
    </dsp:sp>
    <dsp:sp modelId="{20F84263-0607-41C5-91FE-49012FAD48E5}">
      <dsp:nvSpPr>
        <dsp:cNvPr id="0" name=""/>
        <dsp:cNvSpPr/>
      </dsp:nvSpPr>
      <dsp:spPr>
        <a:xfrm>
          <a:off x="461592" y="3370298"/>
          <a:ext cx="2784743" cy="189101"/>
        </a:xfrm>
        <a:prstGeom prst="rect">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sp>
    <dsp:sp modelId="{A751C1EA-DB1B-4547-92F0-2E695F256E28}">
      <dsp:nvSpPr>
        <dsp:cNvPr id="0" name=""/>
        <dsp:cNvSpPr/>
      </dsp:nvSpPr>
      <dsp:spPr>
        <a:xfrm>
          <a:off x="31611" y="3155307"/>
          <a:ext cx="2101127" cy="1260676"/>
        </a:xfrm>
        <a:prstGeom prst="roundRect">
          <a:avLst>
            <a:gd name="adj" fmla="val 10000"/>
          </a:avLst>
        </a:prstGeom>
        <a:solidFill>
          <a:srgbClr val="0363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ZA" sz="1800" kern="1200" dirty="0"/>
            <a:t>Sustainability processes for ICT</a:t>
          </a:r>
        </a:p>
      </dsp:txBody>
      <dsp:txXfrm>
        <a:off x="68535" y="3192231"/>
        <a:ext cx="2027279" cy="1186828"/>
      </dsp:txXfrm>
    </dsp:sp>
    <dsp:sp modelId="{7EAD229F-B7FE-4857-8088-020B3516604D}">
      <dsp:nvSpPr>
        <dsp:cNvPr id="0" name=""/>
        <dsp:cNvSpPr/>
      </dsp:nvSpPr>
      <dsp:spPr>
        <a:xfrm rot="16200000">
          <a:off x="2468169" y="2582375"/>
          <a:ext cx="1566089" cy="189101"/>
        </a:xfrm>
        <a:prstGeom prst="rect">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sp>
    <dsp:sp modelId="{C7B197FE-D500-449C-995F-6EC6AE8D1943}">
      <dsp:nvSpPr>
        <dsp:cNvPr id="0" name=""/>
        <dsp:cNvSpPr/>
      </dsp:nvSpPr>
      <dsp:spPr>
        <a:xfrm>
          <a:off x="2826111" y="3155307"/>
          <a:ext cx="2101127" cy="1260676"/>
        </a:xfrm>
        <a:prstGeom prst="roundRect">
          <a:avLst>
            <a:gd name="adj" fmla="val 10000"/>
          </a:avLst>
        </a:prstGeom>
        <a:solidFill>
          <a:srgbClr val="69B1A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ZA" sz="1800" kern="1200"/>
            <a:t>Stakeholder Management - Sommunication strategies</a:t>
          </a:r>
        </a:p>
      </dsp:txBody>
      <dsp:txXfrm>
        <a:off x="2863035" y="3192231"/>
        <a:ext cx="2027279" cy="1186828"/>
      </dsp:txXfrm>
    </dsp:sp>
    <dsp:sp modelId="{9B5EDB35-4811-4332-A000-587432158ED4}">
      <dsp:nvSpPr>
        <dsp:cNvPr id="0" name=""/>
        <dsp:cNvSpPr/>
      </dsp:nvSpPr>
      <dsp:spPr>
        <a:xfrm rot="16200000">
          <a:off x="2468169" y="1006529"/>
          <a:ext cx="1566089" cy="189101"/>
        </a:xfrm>
        <a:prstGeom prst="rect">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sp>
    <dsp:sp modelId="{C41EE022-5817-42E0-9E27-A803D3223372}">
      <dsp:nvSpPr>
        <dsp:cNvPr id="0" name=""/>
        <dsp:cNvSpPr/>
      </dsp:nvSpPr>
      <dsp:spPr>
        <a:xfrm>
          <a:off x="2826111" y="1579461"/>
          <a:ext cx="2101127" cy="1260676"/>
        </a:xfrm>
        <a:prstGeom prst="roundRect">
          <a:avLst>
            <a:gd name="adj" fmla="val 10000"/>
          </a:avLst>
        </a:prstGeom>
        <a:solidFill>
          <a:srgbClr val="69B1A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ZA" sz="1800" kern="1200"/>
            <a:t>CoPs for reflection and new knowledge</a:t>
          </a:r>
        </a:p>
      </dsp:txBody>
      <dsp:txXfrm>
        <a:off x="2863035" y="1616385"/>
        <a:ext cx="2027279" cy="1186828"/>
      </dsp:txXfrm>
    </dsp:sp>
    <dsp:sp modelId="{F28EDDFB-AD04-46BB-A559-6E533F295424}">
      <dsp:nvSpPr>
        <dsp:cNvPr id="0" name=""/>
        <dsp:cNvSpPr/>
      </dsp:nvSpPr>
      <dsp:spPr>
        <a:xfrm>
          <a:off x="3256092" y="218606"/>
          <a:ext cx="2784743" cy="189101"/>
        </a:xfrm>
        <a:prstGeom prst="rect">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sp>
    <dsp:sp modelId="{BE811213-2869-4344-84BF-F64B7D61E10E}">
      <dsp:nvSpPr>
        <dsp:cNvPr id="0" name=""/>
        <dsp:cNvSpPr/>
      </dsp:nvSpPr>
      <dsp:spPr>
        <a:xfrm>
          <a:off x="2826111" y="3616"/>
          <a:ext cx="2101127" cy="1260676"/>
        </a:xfrm>
        <a:prstGeom prst="roundRect">
          <a:avLst>
            <a:gd name="adj" fmla="val 10000"/>
          </a:avLst>
        </a:prstGeom>
        <a:solidFill>
          <a:srgbClr val="69B1A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ZA" sz="1800" kern="1200"/>
            <a:t>Integration and learner improvement</a:t>
          </a:r>
        </a:p>
      </dsp:txBody>
      <dsp:txXfrm>
        <a:off x="2863035" y="40540"/>
        <a:ext cx="2027279" cy="1186828"/>
      </dsp:txXfrm>
    </dsp:sp>
    <dsp:sp modelId="{C948C049-389F-4675-B0E0-C300F50C11F2}">
      <dsp:nvSpPr>
        <dsp:cNvPr id="0" name=""/>
        <dsp:cNvSpPr/>
      </dsp:nvSpPr>
      <dsp:spPr>
        <a:xfrm rot="5400000">
          <a:off x="5262669" y="1006529"/>
          <a:ext cx="1566089" cy="189101"/>
        </a:xfrm>
        <a:prstGeom prst="rect">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sp>
    <dsp:sp modelId="{24CB44D3-E950-45C5-83F0-1C36ECE1E88C}">
      <dsp:nvSpPr>
        <dsp:cNvPr id="0" name=""/>
        <dsp:cNvSpPr/>
      </dsp:nvSpPr>
      <dsp:spPr>
        <a:xfrm>
          <a:off x="5620610" y="3616"/>
          <a:ext cx="2101127" cy="1260676"/>
        </a:xfrm>
        <a:prstGeom prst="roundRect">
          <a:avLst>
            <a:gd name="adj" fmla="val 10000"/>
          </a:avLst>
        </a:prstGeom>
        <a:solidFill>
          <a:srgbClr val="0363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ZA" sz="1800" kern="1200"/>
            <a:t>Set and reflect on change targets</a:t>
          </a:r>
        </a:p>
      </dsp:txBody>
      <dsp:txXfrm>
        <a:off x="5657534" y="40540"/>
        <a:ext cx="2027279" cy="1186828"/>
      </dsp:txXfrm>
    </dsp:sp>
    <dsp:sp modelId="{7C282155-E3AB-4BA7-BD2F-22D09C2BFEB6}">
      <dsp:nvSpPr>
        <dsp:cNvPr id="0" name=""/>
        <dsp:cNvSpPr/>
      </dsp:nvSpPr>
      <dsp:spPr>
        <a:xfrm>
          <a:off x="5620610" y="1579461"/>
          <a:ext cx="2101127" cy="1260676"/>
        </a:xfrm>
        <a:prstGeom prst="roundRect">
          <a:avLst>
            <a:gd name="adj" fmla="val 10000"/>
          </a:avLst>
        </a:prstGeom>
        <a:solidFill>
          <a:srgbClr val="0363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ZA" sz="1800" kern="1200" dirty="0"/>
            <a:t>Consolidate gains for ICT change</a:t>
          </a:r>
        </a:p>
      </dsp:txBody>
      <dsp:txXfrm>
        <a:off x="5657534" y="1616385"/>
        <a:ext cx="2027279" cy="11868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4E7969-8450-48B2-8B57-0EA15801B7C8}">
      <dsp:nvSpPr>
        <dsp:cNvPr id="0" name=""/>
        <dsp:cNvSpPr/>
      </dsp:nvSpPr>
      <dsp:spPr>
        <a:xfrm rot="5400000">
          <a:off x="3304540" y="-1233788"/>
          <a:ext cx="956055" cy="3560064"/>
        </a:xfrm>
        <a:prstGeom prst="round2SameRect">
          <a:avLst/>
        </a:prstGeom>
        <a:solidFill>
          <a:srgbClr val="69B1A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sz="1100" kern="1200">
              <a:latin typeface="+mn-lt"/>
            </a:rPr>
            <a:t>What do teachers need to create learning environments that develop higher levels of thinking</a:t>
          </a:r>
          <a:endParaRPr lang="en-ZA" sz="1100" kern="1200">
            <a:latin typeface="+mn-lt"/>
          </a:endParaRPr>
        </a:p>
        <a:p>
          <a:pPr marL="57150" lvl="1" indent="-57150" algn="l" defTabSz="488950">
            <a:lnSpc>
              <a:spcPct val="90000"/>
            </a:lnSpc>
            <a:spcBef>
              <a:spcPct val="0"/>
            </a:spcBef>
            <a:spcAft>
              <a:spcPct val="15000"/>
            </a:spcAft>
            <a:buChar char="••"/>
          </a:pPr>
          <a:r>
            <a:rPr lang="en-US" sz="1100" kern="1200">
              <a:latin typeface="+mn-lt"/>
            </a:rPr>
            <a:t>Identify literature and skills needed to advance teacher integration profeciency</a:t>
          </a:r>
          <a:endParaRPr lang="en-ZA" sz="1100" kern="1200">
            <a:latin typeface="+mn-lt"/>
          </a:endParaRPr>
        </a:p>
      </dsp:txBody>
      <dsp:txXfrm rot="-5400000">
        <a:off x="2002536" y="114887"/>
        <a:ext cx="3513393" cy="862713"/>
      </dsp:txXfrm>
    </dsp:sp>
    <dsp:sp modelId="{D4A74510-A2C2-4AE4-816E-D52EA36A66A0}">
      <dsp:nvSpPr>
        <dsp:cNvPr id="0" name=""/>
        <dsp:cNvSpPr/>
      </dsp:nvSpPr>
      <dsp:spPr>
        <a:xfrm>
          <a:off x="0" y="1322"/>
          <a:ext cx="2002536" cy="1089842"/>
        </a:xfrm>
        <a:prstGeom prst="roundRect">
          <a:avLst/>
        </a:prstGeom>
        <a:solidFill>
          <a:srgbClr val="0363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kern="1200" dirty="0"/>
            <a:t>Full ICT Integration</a:t>
          </a:r>
          <a:endParaRPr lang="en-ZA" sz="1600" kern="1200" dirty="0">
            <a:latin typeface="+mn-lt"/>
          </a:endParaRPr>
        </a:p>
      </dsp:txBody>
      <dsp:txXfrm>
        <a:off x="53202" y="54524"/>
        <a:ext cx="1896132" cy="983438"/>
      </dsp:txXfrm>
    </dsp:sp>
    <dsp:sp modelId="{A019C2F1-3ECC-4249-8F8A-36CCAC4165C5}">
      <dsp:nvSpPr>
        <dsp:cNvPr id="0" name=""/>
        <dsp:cNvSpPr/>
      </dsp:nvSpPr>
      <dsp:spPr>
        <a:xfrm rot="5400000">
          <a:off x="3329968" y="36856"/>
          <a:ext cx="905199" cy="3560064"/>
        </a:xfrm>
        <a:prstGeom prst="round2SameRect">
          <a:avLst/>
        </a:prstGeom>
        <a:solidFill>
          <a:srgbClr val="69B1A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sz="1100" kern="1200">
              <a:latin typeface="+mn-lt"/>
            </a:rPr>
            <a:t>Diagnose what feedback teachers need to address learning needs </a:t>
          </a:r>
          <a:endParaRPr lang="en-ZA" sz="1100" kern="1200">
            <a:latin typeface="+mn-lt"/>
          </a:endParaRPr>
        </a:p>
        <a:p>
          <a:pPr marL="57150" lvl="1" indent="-57150" algn="l" defTabSz="488950">
            <a:lnSpc>
              <a:spcPct val="90000"/>
            </a:lnSpc>
            <a:spcBef>
              <a:spcPct val="0"/>
            </a:spcBef>
            <a:spcAft>
              <a:spcPct val="15000"/>
            </a:spcAft>
            <a:buChar char="••"/>
          </a:pPr>
          <a:r>
            <a:rPr lang="en-US" sz="1100" kern="1200">
              <a:latin typeface="+mn-lt"/>
            </a:rPr>
            <a:t>Identify online assessment tools that can help respond to learning needs</a:t>
          </a:r>
        </a:p>
      </dsp:txBody>
      <dsp:txXfrm rot="-5400000">
        <a:off x="2002536" y="1408476"/>
        <a:ext cx="3515876" cy="816823"/>
      </dsp:txXfrm>
    </dsp:sp>
    <dsp:sp modelId="{7D5ABA79-F156-4D38-AE6E-D1ED3A803094}">
      <dsp:nvSpPr>
        <dsp:cNvPr id="0" name=""/>
        <dsp:cNvSpPr/>
      </dsp:nvSpPr>
      <dsp:spPr>
        <a:xfrm>
          <a:off x="0" y="1271967"/>
          <a:ext cx="2002536" cy="1089842"/>
        </a:xfrm>
        <a:prstGeom prst="roundRect">
          <a:avLst/>
        </a:prstGeom>
        <a:solidFill>
          <a:srgbClr val="0363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kern="1200"/>
            <a:t>Assessment</a:t>
          </a:r>
          <a:endParaRPr lang="en-ZA" sz="1600" kern="1200">
            <a:latin typeface="+mn-lt"/>
          </a:endParaRPr>
        </a:p>
      </dsp:txBody>
      <dsp:txXfrm>
        <a:off x="53202" y="1325169"/>
        <a:ext cx="1896132" cy="983438"/>
      </dsp:txXfrm>
    </dsp:sp>
    <dsp:sp modelId="{025E7FF3-0B94-4F9C-8076-B8CFFC96DBF9}">
      <dsp:nvSpPr>
        <dsp:cNvPr id="0" name=""/>
        <dsp:cNvSpPr/>
      </dsp:nvSpPr>
      <dsp:spPr>
        <a:xfrm rot="5400000">
          <a:off x="3415668" y="1307502"/>
          <a:ext cx="733798" cy="3560064"/>
        </a:xfrm>
        <a:prstGeom prst="round2SameRect">
          <a:avLst/>
        </a:prstGeom>
        <a:solidFill>
          <a:srgbClr val="69B1A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ZA" sz="1100" kern="1200" dirty="0">
              <a:latin typeface="+mn-lt"/>
            </a:rPr>
            <a:t>Identify pedagogical elements each teacher is struggling with</a:t>
          </a:r>
        </a:p>
      </dsp:txBody>
      <dsp:txXfrm rot="-5400000">
        <a:off x="2002536" y="2756456"/>
        <a:ext cx="3524243" cy="662156"/>
      </dsp:txXfrm>
    </dsp:sp>
    <dsp:sp modelId="{A33CBBF4-27B9-4159-8716-10CF8A54B20F}">
      <dsp:nvSpPr>
        <dsp:cNvPr id="0" name=""/>
        <dsp:cNvSpPr/>
      </dsp:nvSpPr>
      <dsp:spPr>
        <a:xfrm>
          <a:off x="0" y="2523592"/>
          <a:ext cx="2002536" cy="1089842"/>
        </a:xfrm>
        <a:prstGeom prst="roundRect">
          <a:avLst/>
        </a:prstGeom>
        <a:solidFill>
          <a:srgbClr val="0363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kern="1200"/>
            <a:t>Pedagogy</a:t>
          </a:r>
          <a:endParaRPr lang="en-ZA" sz="1600" kern="1200">
            <a:latin typeface="+mn-lt"/>
          </a:endParaRPr>
        </a:p>
      </dsp:txBody>
      <dsp:txXfrm>
        <a:off x="53202" y="2576794"/>
        <a:ext cx="1896132" cy="983438"/>
      </dsp:txXfrm>
    </dsp:sp>
    <dsp:sp modelId="{E7BC1F7B-1C6B-49B5-8F88-A584801BB557}">
      <dsp:nvSpPr>
        <dsp:cNvPr id="0" name=""/>
        <dsp:cNvSpPr/>
      </dsp:nvSpPr>
      <dsp:spPr>
        <a:xfrm rot="5400000">
          <a:off x="3449442" y="2604877"/>
          <a:ext cx="666250" cy="3560064"/>
        </a:xfrm>
        <a:prstGeom prst="round2SameRect">
          <a:avLst/>
        </a:prstGeom>
        <a:solidFill>
          <a:srgbClr val="69B1A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sz="1100" kern="1200">
              <a:latin typeface="+mn-lt"/>
            </a:rPr>
            <a:t>Identify each teacher's weaknesses in subject matter</a:t>
          </a:r>
          <a:endParaRPr lang="en-ZA" sz="1100" kern="1200">
            <a:latin typeface="+mn-lt"/>
          </a:endParaRPr>
        </a:p>
        <a:p>
          <a:pPr marL="57150" lvl="1" indent="-57150" algn="l" defTabSz="488950">
            <a:lnSpc>
              <a:spcPct val="90000"/>
            </a:lnSpc>
            <a:spcBef>
              <a:spcPct val="0"/>
            </a:spcBef>
            <a:spcAft>
              <a:spcPct val="15000"/>
            </a:spcAft>
            <a:buChar char="••"/>
          </a:pPr>
          <a:r>
            <a:rPr lang="en-US" sz="1100" kern="1200">
              <a:latin typeface="+mn-lt"/>
            </a:rPr>
            <a:t>Identify websites with relevant content representations </a:t>
          </a:r>
        </a:p>
      </dsp:txBody>
      <dsp:txXfrm rot="-5400000">
        <a:off x="2002535" y="4084308"/>
        <a:ext cx="3527540" cy="601202"/>
      </dsp:txXfrm>
    </dsp:sp>
    <dsp:sp modelId="{F7FDE20F-1522-4E9C-83C2-47693E3582F2}">
      <dsp:nvSpPr>
        <dsp:cNvPr id="0" name=""/>
        <dsp:cNvSpPr/>
      </dsp:nvSpPr>
      <dsp:spPr>
        <a:xfrm>
          <a:off x="0" y="3813258"/>
          <a:ext cx="2002536" cy="1089842"/>
        </a:xfrm>
        <a:prstGeom prst="roundRect">
          <a:avLst/>
        </a:prstGeom>
        <a:solidFill>
          <a:srgbClr val="0363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kern="1200">
              <a:latin typeface="+mn-lt"/>
            </a:rPr>
            <a:t>Content</a:t>
          </a:r>
          <a:endParaRPr lang="en-ZA" sz="1600" kern="1200">
            <a:latin typeface="+mn-lt"/>
          </a:endParaRPr>
        </a:p>
      </dsp:txBody>
      <dsp:txXfrm>
        <a:off x="53202" y="3866460"/>
        <a:ext cx="1896132" cy="98343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2583" tIns="46292" rIns="92583" bIns="46292" rtlCol="0"/>
          <a:lstStyle>
            <a:lvl1pPr algn="l">
              <a:defRPr sz="1200"/>
            </a:lvl1pPr>
          </a:lstStyle>
          <a:p>
            <a:r>
              <a:rPr lang="en-ZA" dirty="0" smtClean="0"/>
              <a:t>School Based ICT Committees</a:t>
            </a:r>
            <a:endParaRPr lang="en-ZA" dirty="0"/>
          </a:p>
        </p:txBody>
      </p:sp>
      <p:sp>
        <p:nvSpPr>
          <p:cNvPr id="3" name="Date Placeholder 2"/>
          <p:cNvSpPr>
            <a:spLocks noGrp="1"/>
          </p:cNvSpPr>
          <p:nvPr>
            <p:ph type="dt" sz="quarter" idx="1"/>
          </p:nvPr>
        </p:nvSpPr>
        <p:spPr>
          <a:xfrm>
            <a:off x="3884613" y="0"/>
            <a:ext cx="2971800" cy="499012"/>
          </a:xfrm>
          <a:prstGeom prst="rect">
            <a:avLst/>
          </a:prstGeom>
        </p:spPr>
        <p:txBody>
          <a:bodyPr vert="horz" lIns="92583" tIns="46292" rIns="92583" bIns="46292" rtlCol="0"/>
          <a:lstStyle>
            <a:lvl1pPr algn="r">
              <a:defRPr sz="1200"/>
            </a:lvl1pPr>
          </a:lstStyle>
          <a:p>
            <a:fld id="{96F4AD5C-6564-4451-8059-CD1BC5AF408E}" type="datetime3">
              <a:rPr lang="en-US" smtClean="0"/>
              <a:t>4 September 2017</a:t>
            </a:fld>
            <a:endParaRPr lang="en-ZA" dirty="0"/>
          </a:p>
        </p:txBody>
      </p:sp>
      <p:sp>
        <p:nvSpPr>
          <p:cNvPr id="4" name="Footer Placeholder 3"/>
          <p:cNvSpPr>
            <a:spLocks noGrp="1"/>
          </p:cNvSpPr>
          <p:nvPr>
            <p:ph type="ftr" sz="quarter" idx="2"/>
          </p:nvPr>
        </p:nvSpPr>
        <p:spPr>
          <a:xfrm>
            <a:off x="0" y="9446679"/>
            <a:ext cx="2971800" cy="499011"/>
          </a:xfrm>
          <a:prstGeom prst="rect">
            <a:avLst/>
          </a:prstGeom>
        </p:spPr>
        <p:txBody>
          <a:bodyPr vert="horz" lIns="92583" tIns="46292" rIns="92583" bIns="46292" rtlCol="0" anchor="b"/>
          <a:lstStyle>
            <a:lvl1pPr algn="l">
              <a:defRPr sz="1200"/>
            </a:lvl1pPr>
          </a:lstStyle>
          <a:p>
            <a:r>
              <a:rPr lang="en-ZA" dirty="0" smtClean="0"/>
              <a:t>Subject Advisors</a:t>
            </a:r>
            <a:endParaRPr lang="en-ZA" dirty="0"/>
          </a:p>
        </p:txBody>
      </p:sp>
      <p:sp>
        <p:nvSpPr>
          <p:cNvPr id="5" name="Slide Number Placeholder 4"/>
          <p:cNvSpPr>
            <a:spLocks noGrp="1"/>
          </p:cNvSpPr>
          <p:nvPr>
            <p:ph type="sldNum" sz="quarter" idx="3"/>
          </p:nvPr>
        </p:nvSpPr>
        <p:spPr>
          <a:xfrm>
            <a:off x="3884613" y="9446679"/>
            <a:ext cx="2971800" cy="499011"/>
          </a:xfrm>
          <a:prstGeom prst="rect">
            <a:avLst/>
          </a:prstGeom>
        </p:spPr>
        <p:txBody>
          <a:bodyPr vert="horz" lIns="92583" tIns="46292" rIns="92583" bIns="46292" rtlCol="0" anchor="b"/>
          <a:lstStyle>
            <a:lvl1pPr algn="r">
              <a:defRPr sz="1200"/>
            </a:lvl1pPr>
          </a:lstStyle>
          <a:p>
            <a:fld id="{259D8A6A-88C6-423A-9AAB-A42F98C7E9BA}" type="slidenum">
              <a:rPr lang="en-ZA" smtClean="0"/>
              <a:pPr/>
              <a:t>‹#›</a:t>
            </a:fld>
            <a:endParaRPr lang="en-ZA"/>
          </a:p>
        </p:txBody>
      </p:sp>
    </p:spTree>
    <p:extLst>
      <p:ext uri="{BB962C8B-B14F-4D97-AF65-F5344CB8AC3E}">
        <p14:creationId xmlns:p14="http://schemas.microsoft.com/office/powerpoint/2010/main" val="380058368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85801" y="186051"/>
            <a:ext cx="2590800" cy="497285"/>
          </a:xfrm>
          <a:prstGeom prst="rect">
            <a:avLst/>
          </a:prstGeom>
        </p:spPr>
        <p:txBody>
          <a:bodyPr vert="horz" lIns="92583" tIns="46292" rIns="92583" bIns="46292" rtlCol="0"/>
          <a:lstStyle>
            <a:lvl1pPr algn="l">
              <a:defRPr sz="1100" i="1"/>
            </a:lvl1pPr>
          </a:lstStyle>
          <a:p>
            <a:r>
              <a:rPr lang="en-US" smtClean="0"/>
              <a:t>School Based ICT Committees</a:t>
            </a:r>
            <a:endParaRPr lang="en-US"/>
          </a:p>
        </p:txBody>
      </p:sp>
      <p:sp>
        <p:nvSpPr>
          <p:cNvPr id="3" name="Date Placeholder 2"/>
          <p:cNvSpPr>
            <a:spLocks noGrp="1"/>
          </p:cNvSpPr>
          <p:nvPr>
            <p:ph type="dt" idx="1"/>
          </p:nvPr>
        </p:nvSpPr>
        <p:spPr>
          <a:xfrm>
            <a:off x="3884612" y="186051"/>
            <a:ext cx="2287588" cy="497285"/>
          </a:xfrm>
          <a:prstGeom prst="rect">
            <a:avLst/>
          </a:prstGeom>
        </p:spPr>
        <p:txBody>
          <a:bodyPr vert="horz" lIns="92583" tIns="46292" rIns="92583" bIns="46292" rtlCol="0"/>
          <a:lstStyle>
            <a:lvl1pPr algn="r">
              <a:defRPr sz="1100" i="1"/>
            </a:lvl1pPr>
          </a:lstStyle>
          <a:p>
            <a:fld id="{2BBE053D-30C7-4335-81BC-EAF6EEA612DD}" type="datetime3">
              <a:rPr lang="en-US" smtClean="0"/>
              <a:t>4 September 2017</a:t>
            </a:fld>
            <a:endParaRPr lang="en-US"/>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2583" tIns="46292" rIns="92583" bIns="46292" rtlCol="0" anchor="ctr"/>
          <a:lstStyle/>
          <a:p>
            <a:endParaRPr lang="en-US"/>
          </a:p>
        </p:txBody>
      </p:sp>
      <p:sp>
        <p:nvSpPr>
          <p:cNvPr id="5" name="Notes Placeholder 4"/>
          <p:cNvSpPr>
            <a:spLocks noGrp="1"/>
          </p:cNvSpPr>
          <p:nvPr>
            <p:ph type="body" sz="quarter" idx="3"/>
          </p:nvPr>
        </p:nvSpPr>
        <p:spPr>
          <a:xfrm>
            <a:off x="685800" y="4724203"/>
            <a:ext cx="5486400" cy="4475559"/>
          </a:xfrm>
          <a:prstGeom prst="rect">
            <a:avLst/>
          </a:prstGeom>
        </p:spPr>
        <p:txBody>
          <a:bodyPr vert="horz" lIns="92583" tIns="46292" rIns="92583" bIns="4629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609600" y="9446677"/>
            <a:ext cx="3275013" cy="497285"/>
          </a:xfrm>
          <a:prstGeom prst="rect">
            <a:avLst/>
          </a:prstGeom>
        </p:spPr>
        <p:txBody>
          <a:bodyPr vert="horz" lIns="92583" tIns="46292" rIns="92583" bIns="46292" rtlCol="0" anchor="t"/>
          <a:lstStyle>
            <a:lvl1pPr algn="l">
              <a:defRPr sz="1100" i="1"/>
            </a:lvl1pPr>
          </a:lstStyle>
          <a:p>
            <a:r>
              <a:rPr lang="en-ZA" dirty="0" smtClean="0"/>
              <a:t>Practical Guide for Subject Advisors</a:t>
            </a:r>
            <a:endParaRPr lang="en-US" dirty="0"/>
          </a:p>
        </p:txBody>
      </p:sp>
      <p:sp>
        <p:nvSpPr>
          <p:cNvPr id="7" name="Slide Number Placeholder 6"/>
          <p:cNvSpPr>
            <a:spLocks noGrp="1"/>
          </p:cNvSpPr>
          <p:nvPr>
            <p:ph type="sldNum" sz="quarter" idx="5"/>
          </p:nvPr>
        </p:nvSpPr>
        <p:spPr>
          <a:xfrm>
            <a:off x="5145087" y="9448403"/>
            <a:ext cx="1139826" cy="497285"/>
          </a:xfrm>
          <a:prstGeom prst="rect">
            <a:avLst/>
          </a:prstGeom>
        </p:spPr>
        <p:txBody>
          <a:bodyPr vert="horz" lIns="92583" tIns="46292" rIns="92583" bIns="46292" rtlCol="0" anchor="t"/>
          <a:lstStyle>
            <a:lvl1pPr algn="r">
              <a:defRPr sz="1100" i="1"/>
            </a:lvl1pPr>
          </a:lstStyle>
          <a:p>
            <a:fld id="{4E93A24C-B7E9-4423-9CF2-DADFC3BA44ED}" type="slidenum">
              <a:rPr lang="en-US" smtClean="0"/>
              <a:pPr/>
              <a:t>‹#›</a:t>
            </a:fld>
            <a:endParaRPr lang="en-US"/>
          </a:p>
        </p:txBody>
      </p:sp>
    </p:spTree>
    <p:extLst>
      <p:ext uri="{BB962C8B-B14F-4D97-AF65-F5344CB8AC3E}">
        <p14:creationId xmlns:p14="http://schemas.microsoft.com/office/powerpoint/2010/main" val="129824840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teach4theheart.com/50-best-websites-for-teachers/"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www.ef.com/test2/#/options"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en.wikipedia.org/wiki/Change_management#Change_models"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[2 </a:t>
            </a:r>
            <a:r>
              <a:rPr lang="en-US" b="1" dirty="0"/>
              <a:t>min] </a:t>
            </a:r>
            <a:endParaRPr lang="en-US" b="1" dirty="0" smtClean="0"/>
          </a:p>
          <a:p>
            <a:pPr marL="171450" lvl="0" indent="-171450">
              <a:buFont typeface="Arial" panose="020B0604020202020204" pitchFamily="34" charset="0"/>
              <a:buChar char="•"/>
            </a:pPr>
            <a:r>
              <a:rPr lang="en-US" dirty="0" smtClean="0"/>
              <a:t>Please </a:t>
            </a:r>
            <a:r>
              <a:rPr lang="en-US" dirty="0"/>
              <a:t>read the whole workbook before you go through these </a:t>
            </a:r>
            <a:r>
              <a:rPr lang="en-US" dirty="0" smtClean="0"/>
              <a:t>slides</a:t>
            </a:r>
            <a:endParaRPr lang="en-ZA" dirty="0"/>
          </a:p>
          <a:p>
            <a:pPr marL="171450" lvl="0" indent="-171450">
              <a:buFont typeface="Arial" panose="020B0604020202020204" pitchFamily="34" charset="0"/>
              <a:buChar char="•"/>
            </a:pPr>
            <a:r>
              <a:rPr lang="en-US" dirty="0"/>
              <a:t>This year the focus for full ICT schools, is to ensure ICTs are integrated into teaching and learning in the classroom </a:t>
            </a:r>
            <a:endParaRPr lang="en-ZA" dirty="0"/>
          </a:p>
          <a:p>
            <a:pPr marL="171450" lvl="0" indent="-171450">
              <a:buFont typeface="Arial" panose="020B0604020202020204" pitchFamily="34" charset="0"/>
              <a:buChar char="•"/>
            </a:pPr>
            <a:r>
              <a:rPr lang="en-US" dirty="0"/>
              <a:t>Commend these </a:t>
            </a:r>
            <a:r>
              <a:rPr lang="en-US" dirty="0" smtClean="0"/>
              <a:t>Subject Advisors for </a:t>
            </a:r>
            <a:r>
              <a:rPr lang="en-US" dirty="0"/>
              <a:t>the initiative they have made to support this </a:t>
            </a:r>
            <a:r>
              <a:rPr lang="en-US" dirty="0" smtClean="0"/>
              <a:t>process</a:t>
            </a:r>
          </a:p>
          <a:p>
            <a:pPr marL="171450" lvl="0" indent="-171450">
              <a:buFont typeface="Arial" panose="020B0604020202020204" pitchFamily="34" charset="0"/>
              <a:buChar char="•"/>
            </a:pPr>
            <a:r>
              <a:rPr lang="en-US" dirty="0" smtClean="0"/>
              <a:t>Read </a:t>
            </a:r>
            <a:r>
              <a:rPr lang="en-US" dirty="0"/>
              <a:t>the quotation on the slide and discuss what it means in the context of ICT in </a:t>
            </a:r>
            <a:r>
              <a:rPr lang="en-US" dirty="0" smtClean="0"/>
              <a:t>education</a:t>
            </a:r>
          </a:p>
        </p:txBody>
      </p:sp>
      <p:sp>
        <p:nvSpPr>
          <p:cNvPr id="4" name="Slide Number Placeholder 3"/>
          <p:cNvSpPr>
            <a:spLocks noGrp="1"/>
          </p:cNvSpPr>
          <p:nvPr>
            <p:ph type="sldNum" sz="quarter" idx="10"/>
          </p:nvPr>
        </p:nvSpPr>
        <p:spPr/>
        <p:txBody>
          <a:bodyPr/>
          <a:lstStyle/>
          <a:p>
            <a:fld id="{4E93A24C-B7E9-4423-9CF2-DADFC3BA44ED}" type="slidenum">
              <a:rPr lang="en-US" smtClean="0">
                <a:solidFill>
                  <a:prstClr val="black"/>
                </a:solidFill>
              </a:rPr>
              <a:pPr/>
              <a:t>1</a:t>
            </a:fld>
            <a:endParaRPr lang="en-US">
              <a:solidFill>
                <a:prstClr val="black"/>
              </a:solidFill>
            </a:endParaRPr>
          </a:p>
        </p:txBody>
      </p:sp>
      <p:sp>
        <p:nvSpPr>
          <p:cNvPr id="5" name="Date Placeholder 4"/>
          <p:cNvSpPr>
            <a:spLocks noGrp="1"/>
          </p:cNvSpPr>
          <p:nvPr>
            <p:ph type="dt" idx="11"/>
          </p:nvPr>
        </p:nvSpPr>
        <p:spPr/>
        <p:txBody>
          <a:bodyPr/>
          <a:lstStyle/>
          <a:p>
            <a:fld id="{7E9FE04A-D895-4C84-8731-F795CEF33948}" type="datetime3">
              <a:rPr lang="en-US" smtClean="0">
                <a:solidFill>
                  <a:prstClr val="black"/>
                </a:solidFill>
              </a:rPr>
              <a:p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1: Introduction to School-Based ICT Committees</a:t>
            </a:r>
            <a:endParaRPr lang="en-US" dirty="0">
              <a:solidFill>
                <a:prstClr val="black"/>
              </a:solidFill>
            </a:endParaRPr>
          </a:p>
        </p:txBody>
      </p:sp>
      <p:sp>
        <p:nvSpPr>
          <p:cNvPr id="7" name="Header Placeholder 6"/>
          <p:cNvSpPr>
            <a:spLocks noGrp="1"/>
          </p:cNvSpPr>
          <p:nvPr>
            <p:ph type="hdr" sz="quarter" idx="13"/>
          </p:nvPr>
        </p:nvSpPr>
        <p:spPr/>
        <p:txBody>
          <a:bodyPr/>
          <a:lstStyle/>
          <a:p>
            <a:r>
              <a:rPr lang="en-US" smtClean="0">
                <a:solidFill>
                  <a:prstClr val="black"/>
                </a:solidFill>
              </a:rPr>
              <a:t>School Based ICT Committees</a:t>
            </a:r>
            <a:endParaRPr lang="en-US">
              <a:solidFill>
                <a:prstClr val="black"/>
              </a:solidFill>
            </a:endParaRPr>
          </a:p>
        </p:txBody>
      </p:sp>
    </p:spTree>
    <p:extLst>
      <p:ext uri="{BB962C8B-B14F-4D97-AF65-F5344CB8AC3E}">
        <p14:creationId xmlns:p14="http://schemas.microsoft.com/office/powerpoint/2010/main" val="1514773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[5 min]</a:t>
            </a:r>
          </a:p>
          <a:p>
            <a:pPr marL="173593" indent="-173593">
              <a:buFont typeface="Arial" panose="020B0604020202020204" pitchFamily="34" charset="0"/>
              <a:buChar char="•"/>
            </a:pPr>
            <a:r>
              <a:rPr lang="en-US" dirty="0"/>
              <a:t>Go through the Acronyms and abbreviations which the participants might find in their workbook</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10</a:t>
            </a:fld>
            <a:endParaRPr lang="en-US"/>
          </a:p>
        </p:txBody>
      </p:sp>
      <p:sp>
        <p:nvSpPr>
          <p:cNvPr id="5" name="Date Placeholder 4"/>
          <p:cNvSpPr>
            <a:spLocks noGrp="1"/>
          </p:cNvSpPr>
          <p:nvPr>
            <p:ph type="dt" idx="11"/>
          </p:nvPr>
        </p:nvSpPr>
        <p:spPr/>
        <p:txBody>
          <a:bodyPr/>
          <a:lstStyle/>
          <a:p>
            <a:fld id="{A57F3C15-16DD-403C-82E7-2DE4E2FB3342}"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439529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a:p>
            <a:pPr marL="173593" indent="-173593">
              <a:buFont typeface="Arial" panose="020B0604020202020204" pitchFamily="34" charset="0"/>
              <a:buChar char="•"/>
            </a:pPr>
            <a:r>
              <a:rPr lang="en-ZA" dirty="0"/>
              <a:t>This Module will focus on three of them with two developed globally and the other locally. </a:t>
            </a:r>
          </a:p>
          <a:p>
            <a:pPr marL="173593" indent="-173593">
              <a:buFont typeface="Arial" panose="020B0604020202020204" pitchFamily="34" charset="0"/>
              <a:buChar char="•"/>
            </a:pPr>
            <a:r>
              <a:rPr lang="en-ZA" dirty="0"/>
              <a:t>The third framework will deal with change management in the context of ICT in education. In the ever changing global village with an ever evolving global economy, every country needs to align their education with the changes and this component should be included in interventions meant to promote change in the teaching practice</a:t>
            </a:r>
            <a:endParaRPr lang="en-ZA" dirty="0" smtClean="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056AFAC4-3F90-4A2C-8669-58AE0A30FFB2}"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11</a:t>
            </a:fld>
            <a:endParaRPr lang="en-US"/>
          </a:p>
        </p:txBody>
      </p:sp>
    </p:spTree>
    <p:extLst>
      <p:ext uri="{BB962C8B-B14F-4D97-AF65-F5344CB8AC3E}">
        <p14:creationId xmlns:p14="http://schemas.microsoft.com/office/powerpoint/2010/main" val="1855505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a:p>
            <a:pPr marL="173593" indent="-173593">
              <a:buFont typeface="Arial" panose="020B0604020202020204" pitchFamily="34" charset="0"/>
              <a:buChar char="•"/>
            </a:pPr>
            <a:r>
              <a:rPr lang="en-ZA" dirty="0" smtClean="0"/>
              <a:t>Explain</a:t>
            </a:r>
            <a:r>
              <a:rPr lang="en-ZA" baseline="0" dirty="0" smtClean="0"/>
              <a:t> to the participants the aim of module 3</a:t>
            </a:r>
            <a:endParaRPr lang="en-ZA" dirty="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CAF39B37-1894-459A-ABB0-5A97FC5E5756}"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12</a:t>
            </a:fld>
            <a:endParaRPr lang="en-US"/>
          </a:p>
        </p:txBody>
      </p:sp>
    </p:spTree>
    <p:extLst>
      <p:ext uri="{BB962C8B-B14F-4D97-AF65-F5344CB8AC3E}">
        <p14:creationId xmlns:p14="http://schemas.microsoft.com/office/powerpoint/2010/main" val="1750334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smtClean="0"/>
              <a:t>Read through the objectives and explain to the participants</a:t>
            </a:r>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3306F4B9-6DC8-4960-837C-A49815605032}"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13</a:t>
            </a:fld>
            <a:endParaRPr lang="en-US"/>
          </a:p>
        </p:txBody>
      </p:sp>
    </p:spTree>
    <p:extLst>
      <p:ext uri="{BB962C8B-B14F-4D97-AF65-F5344CB8AC3E}">
        <p14:creationId xmlns:p14="http://schemas.microsoft.com/office/powerpoint/2010/main" val="1694204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p>
          <a:p>
            <a:r>
              <a:rPr lang="en-ZA" dirty="0" smtClean="0"/>
              <a:t>In our understanding of what ICT pedagogical integration is, we were made to realise the importance of the role of the teacher in engineering the experience that brings about learning in any classroom. Schulman describes the knowledge teachers have and use to teach as Pedagogical Content knowledge (PCK) - illustrated and simplified here. </a:t>
            </a:r>
            <a:endParaRPr lang="en-ZA" dirty="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2BBE053D-30C7-4335-81BC-EAF6EEA612DD}"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14</a:t>
            </a:fld>
            <a:endParaRPr lang="en-US"/>
          </a:p>
        </p:txBody>
      </p:sp>
    </p:spTree>
    <p:extLst>
      <p:ext uri="{BB962C8B-B14F-4D97-AF65-F5344CB8AC3E}">
        <p14:creationId xmlns:p14="http://schemas.microsoft.com/office/powerpoint/2010/main" val="41668259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smtClean="0"/>
              <a:t>Read through Schulman’s definition</a:t>
            </a:r>
            <a:endParaRPr lang="en-ZA" dirty="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DD8978F9-0B13-4927-BD84-3469EECB34A6}"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15</a:t>
            </a:fld>
            <a:endParaRPr lang="en-US"/>
          </a:p>
        </p:txBody>
      </p:sp>
    </p:spTree>
    <p:extLst>
      <p:ext uri="{BB962C8B-B14F-4D97-AF65-F5344CB8AC3E}">
        <p14:creationId xmlns:p14="http://schemas.microsoft.com/office/powerpoint/2010/main" val="40352767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marR="0" indent="-17359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tx1"/>
                </a:solidFill>
                <a:effectLst/>
                <a:latin typeface="+mn-lt"/>
                <a:ea typeface="+mn-ea"/>
                <a:cs typeface="+mn-cs"/>
              </a:rPr>
              <a:t>Our focus as Subject Advisers are supporting teachers such that they are able to ‘manufacture’ (for a lack of a better word) effective learning. The teacher should not only know his or her content, but should also know how to teach it in such a way that learners understand it well. Our curriculum statement’s general aim (d) advocates for learners who are able to,…(bullets on slide)</a:t>
            </a:r>
          </a:p>
          <a:p>
            <a:pPr marL="173593" indent="-173593">
              <a:buFont typeface="Arial" panose="020B0604020202020204" pitchFamily="34" charset="0"/>
              <a:buChar char="•"/>
            </a:pPr>
            <a:r>
              <a:rPr lang="en-ZA" dirty="0" smtClean="0"/>
              <a:t>This </a:t>
            </a:r>
            <a:r>
              <a:rPr lang="en-ZA" dirty="0"/>
              <a:t>demonstrates the level at which teaching must happen. </a:t>
            </a:r>
          </a:p>
          <a:p>
            <a:pPr marL="173593" indent="-173593">
              <a:buFont typeface="Arial" panose="020B0604020202020204" pitchFamily="34" charset="0"/>
              <a:buChar char="•"/>
            </a:pPr>
            <a:r>
              <a:rPr lang="en-ZA" dirty="0"/>
              <a:t>Learner understanding should be such that their thinking is developed to </a:t>
            </a:r>
            <a:r>
              <a:rPr lang="en-ZA" dirty="0" smtClean="0"/>
              <a:t>a level </a:t>
            </a:r>
            <a:r>
              <a:rPr lang="en-ZA" dirty="0"/>
              <a:t>where they can manipulate the knowledge and skills to solve problems. PCK should therefore enable the teacher to achieve this goal if successful learning has occurred. </a:t>
            </a:r>
          </a:p>
          <a:p>
            <a:pPr marL="173593" indent="-173593">
              <a:buFont typeface="Arial" panose="020B0604020202020204" pitchFamily="34" charset="0"/>
              <a:buChar char="•"/>
            </a:pPr>
            <a:r>
              <a:rPr lang="en-ZA" dirty="0"/>
              <a:t>In-service teachers are supposed to have this knowledge and where it is not evident, us as </a:t>
            </a:r>
            <a:r>
              <a:rPr lang="en-ZA" dirty="0" smtClean="0"/>
              <a:t>Subject </a:t>
            </a:r>
            <a:r>
              <a:rPr lang="en-ZA" dirty="0"/>
              <a:t>E</a:t>
            </a:r>
            <a:r>
              <a:rPr lang="en-ZA" dirty="0" smtClean="0"/>
              <a:t>xperts </a:t>
            </a:r>
            <a:r>
              <a:rPr lang="en-ZA" dirty="0"/>
              <a:t>or </a:t>
            </a:r>
            <a:r>
              <a:rPr lang="en-ZA" dirty="0" smtClean="0"/>
              <a:t>Subject </a:t>
            </a:r>
            <a:r>
              <a:rPr lang="en-ZA" dirty="0"/>
              <a:t>A</a:t>
            </a:r>
            <a:r>
              <a:rPr lang="en-ZA" dirty="0" smtClean="0"/>
              <a:t>dvisors </a:t>
            </a:r>
            <a:r>
              <a:rPr lang="en-ZA" dirty="0"/>
              <a:t>should </a:t>
            </a:r>
            <a:r>
              <a:rPr lang="en-ZA" dirty="0" smtClean="0"/>
              <a:t>intervene.</a:t>
            </a:r>
            <a:endParaRPr lang="en-ZA" dirty="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88D2B2C5-3B23-4ADC-A185-CA557BA916ED}"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16</a:t>
            </a:fld>
            <a:endParaRPr lang="en-US"/>
          </a:p>
        </p:txBody>
      </p:sp>
    </p:spTree>
    <p:extLst>
      <p:ext uri="{BB962C8B-B14F-4D97-AF65-F5344CB8AC3E}">
        <p14:creationId xmlns:p14="http://schemas.microsoft.com/office/powerpoint/2010/main" val="30656223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26 of their workbooks</a:t>
            </a:r>
          </a:p>
          <a:p>
            <a:pPr marL="173593" indent="-173593">
              <a:buFont typeface="Arial" panose="020B0604020202020204" pitchFamily="34" charset="0"/>
              <a:buChar char="•"/>
            </a:pPr>
            <a:r>
              <a:rPr lang="en-ZA" baseline="0" dirty="0" smtClean="0"/>
              <a:t>Let them do Activity 3.1</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57D4615D-7041-454F-B29F-3FA423E58C26}" type="datetime3">
              <a:rPr lang="en-US" smtClean="0">
                <a:solidFill>
                  <a:prstClr val="black"/>
                </a:solidFill>
              </a:r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2: Developing an ICT Integration Master Plan</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5269736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27 of their workbooks</a:t>
            </a:r>
          </a:p>
          <a:p>
            <a:pPr marL="173593" indent="-173593">
              <a:buFont typeface="Arial" panose="020B0604020202020204" pitchFamily="34" charset="0"/>
              <a:buChar char="•"/>
            </a:pPr>
            <a:r>
              <a:rPr lang="en-ZA" baseline="0" dirty="0" smtClean="0"/>
              <a:t>Let them do Activity 3.2</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0A8D6536-185F-4D5C-914B-F8DC29BB958B}" type="datetime3">
              <a:rPr lang="en-US" smtClean="0">
                <a:solidFill>
                  <a:prstClr val="black"/>
                </a:solidFill>
              </a:r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2: Developing an ICT Integration Master Plan</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595233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27 of their workbooks</a:t>
            </a:r>
          </a:p>
          <a:p>
            <a:pPr marL="173593" indent="-173593">
              <a:buFont typeface="Arial" panose="020B0604020202020204" pitchFamily="34" charset="0"/>
              <a:buChar char="•"/>
            </a:pPr>
            <a:r>
              <a:rPr lang="en-ZA" baseline="0" dirty="0" smtClean="0"/>
              <a:t>Let them do Activity 3.3</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5E141A1A-1151-4B23-ADD0-596D0756743E}" type="datetime3">
              <a:rPr lang="en-US" smtClean="0">
                <a:solidFill>
                  <a:prstClr val="black"/>
                </a:solidFill>
              </a:r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2: Developing an ICT Integration Master Plan</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3788945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[2 min]</a:t>
            </a:r>
          </a:p>
          <a:p>
            <a:pPr marL="171450" lvl="0" indent="-171450">
              <a:buFont typeface="Arial" panose="020B0604020202020204" pitchFamily="34" charset="0"/>
              <a:buChar char="•"/>
            </a:pPr>
            <a:r>
              <a:rPr lang="en-ZA" dirty="0" smtClean="0"/>
              <a:t>Discuss </a:t>
            </a:r>
            <a:r>
              <a:rPr lang="en-ZA" dirty="0"/>
              <a:t>the program of the day with the </a:t>
            </a:r>
            <a:r>
              <a:rPr lang="en-ZA" dirty="0" smtClean="0"/>
              <a:t>participants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If the same group attends each day, only discuss slide 2 </a:t>
            </a:r>
            <a:endParaRPr lang="en-ZA"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i="1" kern="1200" dirty="0" smtClean="0">
                <a:solidFill>
                  <a:schemeClr val="tx1"/>
                </a:solidFill>
                <a:effectLst/>
                <a:latin typeface="+mn-lt"/>
                <a:ea typeface="+mn-ea"/>
                <a:cs typeface="+mn-cs"/>
              </a:rPr>
              <a:t>Module 3 will take 4.50 hours excluding tea and Lunch breaks</a:t>
            </a:r>
            <a:endParaRPr lang="en-Z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ZA" dirty="0" smtClean="0"/>
          </a:p>
          <a:p>
            <a:pPr marL="171450" lvl="0" indent="-171450">
              <a:buFont typeface="Arial" panose="020B0604020202020204" pitchFamily="34" charset="0"/>
              <a:buChar char="•"/>
            </a:pPr>
            <a:endParaRPr lang="en-Z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ZA" dirty="0" smtClean="0"/>
          </a:p>
          <a:p>
            <a:pPr marL="171450" lvl="0" indent="-171450">
              <a:buFont typeface="Arial" panose="020B0604020202020204" pitchFamily="34" charset="0"/>
              <a:buChar char="•"/>
            </a:pP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2</a:t>
            </a:fld>
            <a:endParaRPr lang="en-US"/>
          </a:p>
        </p:txBody>
      </p:sp>
      <p:sp>
        <p:nvSpPr>
          <p:cNvPr id="5" name="Date Placeholder 4"/>
          <p:cNvSpPr>
            <a:spLocks noGrp="1"/>
          </p:cNvSpPr>
          <p:nvPr>
            <p:ph type="dt" idx="11"/>
          </p:nvPr>
        </p:nvSpPr>
        <p:spPr/>
        <p:txBody>
          <a:bodyPr/>
          <a:lstStyle/>
          <a:p>
            <a:fld id="{E2684376-2697-4906-B576-E137A9D3CFD3}"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3483813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a:t>You will notice Technology Knowledge has been added to PCK, shifting the teaching area to TPACK. </a:t>
            </a:r>
          </a:p>
          <a:p>
            <a:pPr marL="173593" indent="-173593">
              <a:buFont typeface="Arial" panose="020B0604020202020204" pitchFamily="34" charset="0"/>
              <a:buChar char="•"/>
            </a:pPr>
            <a:r>
              <a:rPr lang="en-ZA" dirty="0"/>
              <a:t>This meant to make visible the presence of this powerful technology that has numerous affordances that can be used in any given teaching and learning experience. </a:t>
            </a:r>
          </a:p>
          <a:p>
            <a:pPr marL="173593" indent="-173593">
              <a:buFont typeface="Arial" panose="020B0604020202020204" pitchFamily="34" charset="0"/>
              <a:buChar char="•"/>
            </a:pPr>
            <a:r>
              <a:rPr lang="en-ZA" dirty="0"/>
              <a:t>Like any technology, users, in this </a:t>
            </a:r>
            <a:r>
              <a:rPr lang="en-ZA" dirty="0" smtClean="0"/>
              <a:t>case teachers, </a:t>
            </a:r>
            <a:r>
              <a:rPr lang="en-ZA" dirty="0"/>
              <a:t>need to have knowledge of how to use ICTs for teaching. </a:t>
            </a:r>
          </a:p>
          <a:p>
            <a:pPr marL="173593" indent="-173593">
              <a:buFont typeface="Arial" panose="020B0604020202020204" pitchFamily="34" charset="0"/>
              <a:buChar char="•"/>
            </a:pPr>
            <a:r>
              <a:rPr lang="en-ZA" dirty="0"/>
              <a:t>Before they know how to, they need to know</a:t>
            </a:r>
          </a:p>
          <a:p>
            <a:pPr marL="636508" lvl="1" indent="-173593">
              <a:buFont typeface="Arial" panose="020B0604020202020204" pitchFamily="34" charset="0"/>
              <a:buChar char="•"/>
            </a:pPr>
            <a:r>
              <a:rPr lang="en-AU" dirty="0"/>
              <a:t>what the technologies are</a:t>
            </a:r>
            <a:endParaRPr lang="en-ZA" dirty="0"/>
          </a:p>
          <a:p>
            <a:pPr marL="636508" lvl="1" indent="-173593">
              <a:buFont typeface="Arial" panose="020B0604020202020204" pitchFamily="34" charset="0"/>
              <a:buChar char="•"/>
            </a:pPr>
            <a:r>
              <a:rPr lang="en-AU" dirty="0"/>
              <a:t>what affordances each has</a:t>
            </a:r>
            <a:endParaRPr lang="en-ZA" dirty="0"/>
          </a:p>
          <a:p>
            <a:pPr marL="636508" lvl="1" indent="-173593">
              <a:buFont typeface="Arial" panose="020B0604020202020204" pitchFamily="34" charset="0"/>
              <a:buChar char="•"/>
            </a:pPr>
            <a:r>
              <a:rPr lang="en-AU" dirty="0"/>
              <a:t>to what extent these technologies can be used for educational purposes</a:t>
            </a:r>
            <a:endParaRPr lang="en-ZA" dirty="0"/>
          </a:p>
          <a:p>
            <a:pPr marL="636508" lvl="1" indent="-173593">
              <a:buFont typeface="Arial" panose="020B0604020202020204" pitchFamily="34" charset="0"/>
              <a:buChar char="•"/>
            </a:pPr>
            <a:r>
              <a:rPr lang="en-AU" dirty="0"/>
              <a:t>why they would use them</a:t>
            </a:r>
            <a:endParaRPr lang="en-ZA" dirty="0"/>
          </a:p>
          <a:p>
            <a:pPr marL="636508" lvl="1" indent="-173593">
              <a:buFont typeface="Arial" panose="020B0604020202020204" pitchFamily="34" charset="0"/>
              <a:buChar char="•"/>
            </a:pPr>
            <a:endParaRPr lang="en-ZA" dirty="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69C0783E-68CB-498E-95CE-B89D8441F32F}"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20</a:t>
            </a:fld>
            <a:endParaRPr lang="en-US"/>
          </a:p>
        </p:txBody>
      </p:sp>
    </p:spTree>
    <p:extLst>
      <p:ext uri="{BB962C8B-B14F-4D97-AF65-F5344CB8AC3E}">
        <p14:creationId xmlns:p14="http://schemas.microsoft.com/office/powerpoint/2010/main" val="29195097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27 of their workbooks</a:t>
            </a:r>
          </a:p>
          <a:p>
            <a:pPr marL="173593" indent="-173593">
              <a:buFont typeface="Arial" panose="020B0604020202020204" pitchFamily="34" charset="0"/>
              <a:buChar char="•"/>
            </a:pPr>
            <a:r>
              <a:rPr lang="en-ZA" baseline="0" dirty="0" smtClean="0"/>
              <a:t>Let them do Activity 3.4</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99D1B0BB-8CDF-4C4A-93DB-DB5CEDA83894}" type="datetime3">
              <a:rPr lang="en-US" smtClean="0">
                <a:solidFill>
                  <a:prstClr val="black"/>
                </a:solidFill>
              </a:r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2: Developing an ICT Integration Master Plan</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23680792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p>
          <a:p>
            <a:r>
              <a:rPr lang="en-ZA" sz="1200" kern="1200" dirty="0" smtClean="0">
                <a:solidFill>
                  <a:schemeClr val="tx1"/>
                </a:solidFill>
                <a:effectLst/>
                <a:latin typeface="+mn-lt"/>
                <a:ea typeface="+mn-ea"/>
                <a:cs typeface="+mn-cs"/>
              </a:rPr>
              <a:t>Teachers have gone through ICT training and a few of them have been proven to be adequate to prepare them to use these digital devices for teaching and learning. The Gauteng province has received similar reports after the training of its teachers. It is for that reason that Matthew </a:t>
            </a:r>
            <a:r>
              <a:rPr lang="en-ZA" sz="1200" kern="1200" dirty="0" err="1" smtClean="0">
                <a:solidFill>
                  <a:schemeClr val="tx1"/>
                </a:solidFill>
                <a:effectLst/>
                <a:latin typeface="+mn-lt"/>
                <a:ea typeface="+mn-ea"/>
                <a:cs typeface="+mn-cs"/>
              </a:rPr>
              <a:t>Goniwe</a:t>
            </a:r>
            <a:r>
              <a:rPr lang="en-ZA" sz="1200" kern="1200" dirty="0" smtClean="0">
                <a:solidFill>
                  <a:schemeClr val="tx1"/>
                </a:solidFill>
                <a:effectLst/>
                <a:latin typeface="+mn-lt"/>
                <a:ea typeface="+mn-ea"/>
                <a:cs typeface="+mn-cs"/>
              </a:rPr>
              <a:t> School of Leadership and Governance decided to develop a training model.</a:t>
            </a:r>
            <a:endParaRPr lang="en-ZA" dirty="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2BBE053D-30C7-4335-81BC-EAF6EEA612DD}"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22</a:t>
            </a:fld>
            <a:endParaRPr lang="en-US"/>
          </a:p>
        </p:txBody>
      </p:sp>
    </p:spTree>
    <p:extLst>
      <p:ext uri="{BB962C8B-B14F-4D97-AF65-F5344CB8AC3E}">
        <p14:creationId xmlns:p14="http://schemas.microsoft.com/office/powerpoint/2010/main" val="30312761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a:t>The model was developed after observing the training of e-SSIP (Secondary School Improvement Project) offered by MGSLG. </a:t>
            </a:r>
          </a:p>
          <a:p>
            <a:pPr marL="173593" indent="-173593">
              <a:buFont typeface="Arial" panose="020B0604020202020204" pitchFamily="34" charset="0"/>
              <a:buChar char="•"/>
            </a:pPr>
            <a:r>
              <a:rPr lang="en-ZA" dirty="0"/>
              <a:t>The aim of this training is to support teachers who have been identified as having challenges with PCK and as a result, their learners are underperforming. </a:t>
            </a:r>
          </a:p>
          <a:p>
            <a:pPr marL="173593" indent="-173593">
              <a:buFont typeface="Arial" panose="020B0604020202020204" pitchFamily="34" charset="0"/>
              <a:buChar char="•"/>
            </a:pPr>
            <a:r>
              <a:rPr lang="en-ZA" dirty="0"/>
              <a:t>It is therefore important that this training </a:t>
            </a:r>
            <a:r>
              <a:rPr lang="en-ZA" dirty="0" smtClean="0"/>
              <a:t>tightens </a:t>
            </a:r>
            <a:r>
              <a:rPr lang="en-ZA" dirty="0"/>
              <a:t>both CK and PK. With the influx of ICTs in Gauteng province schools, it became inevitable that this training be offered in a way that the two bullets above are captured</a:t>
            </a:r>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5D2C1419-95C1-4B03-871E-C94D13282142}"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23</a:t>
            </a:fld>
            <a:endParaRPr lang="en-US"/>
          </a:p>
        </p:txBody>
      </p:sp>
    </p:spTree>
    <p:extLst>
      <p:ext uri="{BB962C8B-B14F-4D97-AF65-F5344CB8AC3E}">
        <p14:creationId xmlns:p14="http://schemas.microsoft.com/office/powerpoint/2010/main" val="41261223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a:t>You must have noticed that the first two components of the model have a focus on teaching and the last two has learning on the left hand side.</a:t>
            </a:r>
          </a:p>
          <a:p>
            <a:pPr marL="173593" indent="-173593">
              <a:buFont typeface="Arial" panose="020B0604020202020204" pitchFamily="34" charset="0"/>
              <a:buChar char="•"/>
            </a:pPr>
            <a:r>
              <a:rPr lang="en-ZA" dirty="0"/>
              <a:t> At content and pedagogy level the teacher is in charge and takes the position of a source and disseminator of subject matter. </a:t>
            </a:r>
          </a:p>
          <a:p>
            <a:pPr marL="173593" indent="-173593">
              <a:buFont typeface="Arial" panose="020B0604020202020204" pitchFamily="34" charset="0"/>
              <a:buChar char="•"/>
            </a:pPr>
            <a:r>
              <a:rPr lang="en-ZA" dirty="0"/>
              <a:t>The third and fourth are at a level where the learner is evidently participating in their learning by giving feedback to the teacher through assessment. </a:t>
            </a:r>
          </a:p>
          <a:p>
            <a:pPr marL="173593" indent="-173593">
              <a:buFont typeface="Arial" panose="020B0604020202020204" pitchFamily="34" charset="0"/>
              <a:buChar char="•"/>
            </a:pPr>
            <a:r>
              <a:rPr lang="en-ZA" dirty="0"/>
              <a:t>At the fourth level learners should be given new opportunities to engage with knowledge at higher thinking levels through digital technology</a:t>
            </a:r>
            <a:endParaRPr lang="en-ZA" dirty="0" smtClean="0"/>
          </a:p>
          <a:p>
            <a:endParaRPr lang="en-ZA" dirty="0" smtClean="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B8F81F16-1C33-4510-A592-D33D7E6A8162}"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24</a:t>
            </a:fld>
            <a:endParaRPr lang="en-US"/>
          </a:p>
        </p:txBody>
      </p:sp>
    </p:spTree>
    <p:extLst>
      <p:ext uri="{BB962C8B-B14F-4D97-AF65-F5344CB8AC3E}">
        <p14:creationId xmlns:p14="http://schemas.microsoft.com/office/powerpoint/2010/main" val="23243619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a:t>Follow the hyperlink and discuss with the participants</a:t>
            </a:r>
          </a:p>
          <a:p>
            <a:r>
              <a:rPr lang="en-ZA" u="sng" dirty="0">
                <a:hlinkClick r:id="rId3"/>
              </a:rPr>
              <a:t>https://teach4theheart.com/50-best-websites-for-teachers/</a:t>
            </a:r>
            <a:endParaRPr lang="en-ZA" dirty="0" smtClean="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2B543202-7704-4582-A7C6-ED2CEF2473E5}"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25</a:t>
            </a:fld>
            <a:endParaRPr lang="en-US"/>
          </a:p>
        </p:txBody>
      </p:sp>
    </p:spTree>
    <p:extLst>
      <p:ext uri="{BB962C8B-B14F-4D97-AF65-F5344CB8AC3E}">
        <p14:creationId xmlns:p14="http://schemas.microsoft.com/office/powerpoint/2010/main" val="3834628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a:t>Follow the hyperlink and discuss with the participants</a:t>
            </a:r>
          </a:p>
          <a:p>
            <a:r>
              <a:rPr lang="en-ZA" u="sng" dirty="0">
                <a:hlinkClick r:id="rId3"/>
              </a:rPr>
              <a:t>http://www.ef.com/test2/#/options</a:t>
            </a:r>
            <a:endParaRPr lang="en-ZA" u="sng" dirty="0"/>
          </a:p>
          <a:p>
            <a:endParaRPr lang="en-ZA" dirty="0" smtClean="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63594E4A-9E43-4F81-9201-0ABD9C8416DD}"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26</a:t>
            </a:fld>
            <a:endParaRPr lang="en-US"/>
          </a:p>
        </p:txBody>
      </p:sp>
    </p:spTree>
    <p:extLst>
      <p:ext uri="{BB962C8B-B14F-4D97-AF65-F5344CB8AC3E}">
        <p14:creationId xmlns:p14="http://schemas.microsoft.com/office/powerpoint/2010/main" val="14710597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1B9CCB17-D010-4633-B932-C0E58CB0E8AC}"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27</a:t>
            </a:fld>
            <a:endParaRPr lang="en-US"/>
          </a:p>
        </p:txBody>
      </p:sp>
    </p:spTree>
    <p:extLst>
      <p:ext uri="{BB962C8B-B14F-4D97-AF65-F5344CB8AC3E}">
        <p14:creationId xmlns:p14="http://schemas.microsoft.com/office/powerpoint/2010/main" val="24519976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u="sng" dirty="0">
                <a:hlinkClick r:id="rId3"/>
              </a:rPr>
              <a:t>Wikipedia</a:t>
            </a:r>
            <a:r>
              <a:rPr lang="en-ZA" dirty="0"/>
              <a:t> describes change management as “a collective term for all approaches to preparing and supporting individuals, teams, and organizations in making organizational change”. </a:t>
            </a:r>
          </a:p>
          <a:p>
            <a:pPr marL="173593" indent="-173593">
              <a:buFont typeface="Arial" panose="020B0604020202020204" pitchFamily="34" charset="0"/>
              <a:buChar char="•"/>
            </a:pPr>
            <a:r>
              <a:rPr lang="en-ZA" dirty="0"/>
              <a:t>Your work entails supporting teachers and where necessary, schools as organisations in the implementation of ICT </a:t>
            </a:r>
            <a:r>
              <a:rPr lang="en-ZA" dirty="0" smtClean="0"/>
              <a:t>integration.</a:t>
            </a:r>
          </a:p>
          <a:p>
            <a:pPr marL="173593" indent="-173593">
              <a:buFont typeface="Arial" panose="020B0604020202020204" pitchFamily="34" charset="0"/>
              <a:buChar char="•"/>
            </a:pPr>
            <a:r>
              <a:rPr lang="en-ZA" sz="1200" kern="1200" dirty="0" smtClean="0">
                <a:solidFill>
                  <a:schemeClr val="tx1"/>
                </a:solidFill>
                <a:effectLst/>
                <a:latin typeface="+mn-lt"/>
                <a:ea typeface="+mn-ea"/>
                <a:cs typeface="+mn-cs"/>
              </a:rPr>
              <a:t>Think about where your role would fit into this Change Management model currently used in schools.</a:t>
            </a:r>
            <a:endParaRPr lang="en-ZA" dirty="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CE1D9692-C493-461D-B7A2-37AA9F4A3BDE}"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28</a:t>
            </a:fld>
            <a:endParaRPr lang="en-US"/>
          </a:p>
        </p:txBody>
      </p:sp>
    </p:spTree>
    <p:extLst>
      <p:ext uri="{BB962C8B-B14F-4D97-AF65-F5344CB8AC3E}">
        <p14:creationId xmlns:p14="http://schemas.microsoft.com/office/powerpoint/2010/main" val="1379856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a:t>While there are many change management models that are used as guides to successful outcomes, we will use the PDCA Cycle coined by Deming. </a:t>
            </a:r>
          </a:p>
          <a:p>
            <a:pPr marL="173593" indent="-173593">
              <a:buFont typeface="Arial" panose="020B0604020202020204" pitchFamily="34" charset="0"/>
              <a:buChar char="•"/>
            </a:pPr>
            <a:r>
              <a:rPr lang="en-ZA" dirty="0"/>
              <a:t>It is a repetitive </a:t>
            </a:r>
            <a:r>
              <a:rPr lang="en-ZA" dirty="0" smtClean="0"/>
              <a:t>four</a:t>
            </a:r>
            <a:r>
              <a:rPr lang="en-ZA" baseline="0" dirty="0" smtClean="0"/>
              <a:t> </a:t>
            </a:r>
            <a:r>
              <a:rPr lang="en-ZA" dirty="0" smtClean="0"/>
              <a:t>steps </a:t>
            </a:r>
            <a:r>
              <a:rPr lang="en-ZA" dirty="0"/>
              <a:t>that can be used to control a progressive improvement of processes. </a:t>
            </a:r>
          </a:p>
          <a:p>
            <a:pPr marL="173593" indent="-173593">
              <a:buFont typeface="Arial" panose="020B0604020202020204" pitchFamily="34" charset="0"/>
              <a:buChar char="•"/>
            </a:pPr>
            <a:r>
              <a:rPr lang="en-ZA" dirty="0"/>
              <a:t>In our case, enhancement of teaching and learning is what we should be managing. </a:t>
            </a:r>
          </a:p>
          <a:p>
            <a:pPr marL="173593" indent="-173593">
              <a:buFont typeface="Arial" panose="020B0604020202020204" pitchFamily="34" charset="0"/>
              <a:buChar char="•"/>
            </a:pPr>
            <a:r>
              <a:rPr lang="en-ZA" dirty="0"/>
              <a:t>Look at the model and start thinking about what actions you can take to ensure your teachers implement ICTs effectively</a:t>
            </a:r>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1651F397-1392-402D-AA6D-612E7A8D698E}"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29</a:t>
            </a:fld>
            <a:endParaRPr lang="en-US"/>
          </a:p>
        </p:txBody>
      </p:sp>
    </p:spTree>
    <p:extLst>
      <p:ext uri="{BB962C8B-B14F-4D97-AF65-F5344CB8AC3E}">
        <p14:creationId xmlns:p14="http://schemas.microsoft.com/office/powerpoint/2010/main" val="1232320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[3 min]</a:t>
            </a:r>
          </a:p>
          <a:p>
            <a:pPr marL="171450" lvl="0" indent="-171450">
              <a:buFont typeface="Arial" panose="020B0604020202020204" pitchFamily="34" charset="0"/>
              <a:buChar char="•"/>
            </a:pPr>
            <a:r>
              <a:rPr lang="en-US" dirty="0" smtClean="0"/>
              <a:t>Remind </a:t>
            </a:r>
            <a:r>
              <a:rPr lang="en-US" dirty="0"/>
              <a:t>the participants that this applies to all </a:t>
            </a:r>
            <a:r>
              <a:rPr lang="en-US" dirty="0" smtClean="0"/>
              <a:t>Matthew </a:t>
            </a:r>
            <a:r>
              <a:rPr lang="en-US" dirty="0"/>
              <a:t>Goniwe School of Leadership and Governance materials they receive. They must comply. </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3</a:t>
            </a:fld>
            <a:endParaRPr lang="en-US"/>
          </a:p>
        </p:txBody>
      </p:sp>
      <p:sp>
        <p:nvSpPr>
          <p:cNvPr id="5" name="Date Placeholder 4"/>
          <p:cNvSpPr>
            <a:spLocks noGrp="1"/>
          </p:cNvSpPr>
          <p:nvPr>
            <p:ph type="dt" idx="11"/>
          </p:nvPr>
        </p:nvSpPr>
        <p:spPr/>
        <p:txBody>
          <a:bodyPr/>
          <a:lstStyle/>
          <a:p>
            <a:fld id="{EC32AFD2-48B0-484A-9577-0FE833D5A076}"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4628623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33 of their workbooks</a:t>
            </a:r>
          </a:p>
          <a:p>
            <a:pPr marL="173593" indent="-173593">
              <a:buFont typeface="Arial" panose="020B0604020202020204" pitchFamily="34" charset="0"/>
              <a:buChar char="•"/>
            </a:pPr>
            <a:r>
              <a:rPr lang="en-ZA" baseline="0" dirty="0" smtClean="0"/>
              <a:t>Let them do Activity 3.5</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C06AAC3C-BFD2-41A9-9187-4E592283FEBD}" type="datetime3">
              <a:rPr lang="en-US" smtClean="0">
                <a:solidFill>
                  <a:prstClr val="black"/>
                </a:solidFill>
              </a:r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2: Developing an ICT Integration Master Plan</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36155561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a:t>The above are just examples of what you can have in your plans to support your </a:t>
            </a:r>
            <a:r>
              <a:rPr lang="en-ZA" dirty="0" smtClean="0"/>
              <a:t>teachers. </a:t>
            </a:r>
            <a:endParaRPr lang="en-ZA" dirty="0"/>
          </a:p>
          <a:p>
            <a:pPr marL="173593" indent="-173593">
              <a:buFont typeface="Arial" panose="020B0604020202020204" pitchFamily="34" charset="0"/>
              <a:buChar char="•"/>
            </a:pPr>
            <a:endParaRPr lang="en-ZA" dirty="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04CB7527-0E50-467A-954D-77A627E52DE7}"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31</a:t>
            </a:fld>
            <a:endParaRPr lang="en-US"/>
          </a:p>
        </p:txBody>
      </p:sp>
    </p:spTree>
    <p:extLst>
      <p:ext uri="{BB962C8B-B14F-4D97-AF65-F5344CB8AC3E}">
        <p14:creationId xmlns:p14="http://schemas.microsoft.com/office/powerpoint/2010/main" val="8285219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[20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34 of their workbooks</a:t>
            </a:r>
          </a:p>
          <a:p>
            <a:pPr marL="173593" indent="-173593">
              <a:buFont typeface="Arial" panose="020B0604020202020204" pitchFamily="34" charset="0"/>
              <a:buChar char="•"/>
            </a:pPr>
            <a:r>
              <a:rPr lang="en-ZA" baseline="0" dirty="0" smtClean="0"/>
              <a:t>Let them do Activity 3.6</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5396B21E-7E3C-4E19-B9C3-F3223EC0682E}" type="datetime3">
              <a:rPr lang="en-US" smtClean="0">
                <a:solidFill>
                  <a:prstClr val="black"/>
                </a:solidFill>
              </a:r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2: Developing an ICT Integration Master Plan</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13447914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2213" y="1244600"/>
            <a:ext cx="4473575" cy="3355975"/>
          </a:xfrm>
        </p:spPr>
      </p:sp>
      <p:sp>
        <p:nvSpPr>
          <p:cNvPr id="3" name="Notes Placeholder 2"/>
          <p:cNvSpPr>
            <a:spLocks noGrp="1"/>
          </p:cNvSpPr>
          <p:nvPr>
            <p:ph type="body" idx="1"/>
          </p:nvPr>
        </p:nvSpPr>
        <p:spPr/>
        <p:txBody>
          <a:bodyPr/>
          <a:lstStyle/>
          <a:p>
            <a:pPr defTabSz="925830">
              <a:defRPr/>
            </a:pPr>
            <a:r>
              <a:rPr lang="en-US" b="1" dirty="0" smtClean="0"/>
              <a:t>[5 min]</a:t>
            </a:r>
            <a:endParaRPr lang="en-ZA" dirty="0" smtClean="0"/>
          </a:p>
          <a:p>
            <a:pPr marL="173593" indent="-173593">
              <a:buFont typeface="Arial" panose="020B0604020202020204" pitchFamily="34" charset="0"/>
              <a:buChar char="•"/>
            </a:pPr>
            <a:r>
              <a:rPr lang="en-US" dirty="0" smtClean="0"/>
              <a:t>Thank the Subject Advisors</a:t>
            </a:r>
            <a:r>
              <a:rPr lang="en-US" baseline="0" dirty="0" smtClean="0"/>
              <a:t> </a:t>
            </a:r>
            <a:r>
              <a:rPr lang="en-US" dirty="0" smtClean="0"/>
              <a:t>for taking part in this training</a:t>
            </a:r>
          </a:p>
          <a:p>
            <a:pPr marL="173593" indent="-173593">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E93A24C-B7E9-4423-9CF2-DADFC3BA44ED}" type="slidenum">
              <a:rPr lang="en-US" smtClean="0">
                <a:solidFill>
                  <a:prstClr val="black"/>
                </a:solidFill>
              </a:rPr>
              <a:pPr/>
              <a:t>33</a:t>
            </a:fld>
            <a:endParaRPr lang="en-US">
              <a:solidFill>
                <a:prstClr val="black"/>
              </a:solidFill>
            </a:endParaRPr>
          </a:p>
        </p:txBody>
      </p:sp>
    </p:spTree>
    <p:extLst>
      <p:ext uri="{BB962C8B-B14F-4D97-AF65-F5344CB8AC3E}">
        <p14:creationId xmlns:p14="http://schemas.microsoft.com/office/powerpoint/2010/main" val="1191170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[3 min]</a:t>
            </a:r>
          </a:p>
          <a:p>
            <a:pPr marL="173593" indent="-173593">
              <a:buFont typeface="Arial" panose="020B0604020202020204" pitchFamily="34" charset="0"/>
              <a:buChar char="•"/>
            </a:pPr>
            <a:r>
              <a:rPr lang="en-US" dirty="0"/>
              <a:t>Describe the purpose of the program to the Subject Advisors</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4</a:t>
            </a:fld>
            <a:endParaRPr lang="en-US"/>
          </a:p>
        </p:txBody>
      </p:sp>
      <p:sp>
        <p:nvSpPr>
          <p:cNvPr id="5" name="Date Placeholder 4"/>
          <p:cNvSpPr>
            <a:spLocks noGrp="1"/>
          </p:cNvSpPr>
          <p:nvPr>
            <p:ph type="dt" idx="11"/>
          </p:nvPr>
        </p:nvSpPr>
        <p:spPr/>
        <p:txBody>
          <a:bodyPr/>
          <a:lstStyle/>
          <a:p>
            <a:fld id="{B62F30BD-449F-4B11-8485-88FC05C92C1F}"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001421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[3 min]</a:t>
            </a:r>
          </a:p>
          <a:p>
            <a:pPr marL="173593" indent="-173593">
              <a:buFont typeface="Arial" panose="020B0604020202020204" pitchFamily="34" charset="0"/>
              <a:buChar char="•"/>
            </a:pPr>
            <a:r>
              <a:rPr lang="en-US" dirty="0"/>
              <a:t>Discuss the Learning  Outcomes with the Subject Advisors</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5</a:t>
            </a:fld>
            <a:endParaRPr lang="en-US"/>
          </a:p>
        </p:txBody>
      </p:sp>
      <p:sp>
        <p:nvSpPr>
          <p:cNvPr id="5" name="Date Placeholder 4"/>
          <p:cNvSpPr>
            <a:spLocks noGrp="1"/>
          </p:cNvSpPr>
          <p:nvPr>
            <p:ph type="dt" idx="11"/>
          </p:nvPr>
        </p:nvSpPr>
        <p:spPr/>
        <p:txBody>
          <a:bodyPr/>
          <a:lstStyle/>
          <a:p>
            <a:fld id="{D5707346-8B29-4B99-99EA-82280B414228}"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4057037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[3 min]</a:t>
            </a:r>
          </a:p>
          <a:p>
            <a:pPr marL="173593" indent="-173593">
              <a:buFont typeface="Arial" panose="020B0604020202020204" pitchFamily="34" charset="0"/>
              <a:buChar char="•"/>
            </a:pPr>
            <a:r>
              <a:rPr lang="en-ZA" dirty="0"/>
              <a:t>MGSLG uses the above framework for all its teacher professional development as an effort to promote continuous learning for its trainees. </a:t>
            </a:r>
          </a:p>
          <a:p>
            <a:pPr marL="173593" indent="-173593">
              <a:buFont typeface="Arial" panose="020B0604020202020204" pitchFamily="34" charset="0"/>
              <a:buChar char="•"/>
            </a:pPr>
            <a:r>
              <a:rPr lang="en-ZA" dirty="0"/>
              <a:t>On the right hand side of the model above, the trainer presents the theory and this is where concepts are introduced and explained. </a:t>
            </a:r>
          </a:p>
          <a:p>
            <a:pPr marL="173593" indent="-173593">
              <a:buFont typeface="Arial" panose="020B0604020202020204" pitchFamily="34" charset="0"/>
              <a:buChar char="•"/>
            </a:pPr>
            <a:r>
              <a:rPr lang="en-ZA" dirty="0"/>
              <a:t>Interaction at this level is encouraged to facilitate learning environments where learners actively participate in the learning experience. </a:t>
            </a:r>
          </a:p>
          <a:p>
            <a:pPr marL="173593" indent="-173593">
              <a:buFont typeface="Arial" panose="020B0604020202020204" pitchFamily="34" charset="0"/>
              <a:buChar char="•"/>
            </a:pPr>
            <a:r>
              <a:rPr lang="en-ZA" dirty="0"/>
              <a:t>This should occupy 10% of the time allocated for the training. </a:t>
            </a:r>
          </a:p>
          <a:p>
            <a:pPr marL="173593" indent="-173593">
              <a:buFont typeface="Arial" panose="020B0604020202020204" pitchFamily="34" charset="0"/>
              <a:buChar char="•"/>
            </a:pPr>
            <a:r>
              <a:rPr lang="en-ZA" dirty="0"/>
              <a:t>In the middle, is the practical part where learners actually practice what they have learnt in simulated or real life experiences? </a:t>
            </a:r>
          </a:p>
          <a:p>
            <a:pPr marL="173593" indent="-173593">
              <a:buFont typeface="Arial" panose="020B0604020202020204" pitchFamily="34" charset="0"/>
              <a:buChar char="•"/>
            </a:pPr>
            <a:r>
              <a:rPr lang="en-ZA" dirty="0"/>
              <a:t>Lastly, the trainee adopts the knowledge and skills in their work environment and integrates these into their practice</a:t>
            </a:r>
          </a:p>
        </p:txBody>
      </p:sp>
      <p:sp>
        <p:nvSpPr>
          <p:cNvPr id="4" name="Slide Number Placeholder 3"/>
          <p:cNvSpPr>
            <a:spLocks noGrp="1"/>
          </p:cNvSpPr>
          <p:nvPr>
            <p:ph type="sldNum" sz="quarter" idx="10"/>
          </p:nvPr>
        </p:nvSpPr>
        <p:spPr/>
        <p:txBody>
          <a:bodyPr/>
          <a:lstStyle/>
          <a:p>
            <a:fld id="{4E93A24C-B7E9-4423-9CF2-DADFC3BA44ED}" type="slidenum">
              <a:rPr lang="en-US" smtClean="0"/>
              <a:pPr/>
              <a:t>6</a:t>
            </a:fld>
            <a:endParaRPr lang="en-US"/>
          </a:p>
        </p:txBody>
      </p:sp>
      <p:sp>
        <p:nvSpPr>
          <p:cNvPr id="5" name="Date Placeholder 4"/>
          <p:cNvSpPr>
            <a:spLocks noGrp="1"/>
          </p:cNvSpPr>
          <p:nvPr>
            <p:ph type="dt" idx="11"/>
          </p:nvPr>
        </p:nvSpPr>
        <p:spPr/>
        <p:txBody>
          <a:bodyPr/>
          <a:lstStyle/>
          <a:p>
            <a:fld id="{AC66579B-C380-458C-AF78-C15051376736}"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542928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[4 min]</a:t>
            </a:r>
          </a:p>
          <a:p>
            <a:pPr marL="173593" indent="-173593">
              <a:buFont typeface="Arial" panose="020B0604020202020204" pitchFamily="34" charset="0"/>
              <a:buChar char="•"/>
            </a:pPr>
            <a:r>
              <a:rPr lang="en-US" dirty="0"/>
              <a:t>Discuss the different modules</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7</a:t>
            </a:fld>
            <a:endParaRPr lang="en-US"/>
          </a:p>
        </p:txBody>
      </p:sp>
      <p:sp>
        <p:nvSpPr>
          <p:cNvPr id="5" name="Date Placeholder 4"/>
          <p:cNvSpPr>
            <a:spLocks noGrp="1"/>
          </p:cNvSpPr>
          <p:nvPr>
            <p:ph type="dt" idx="11"/>
          </p:nvPr>
        </p:nvSpPr>
        <p:spPr/>
        <p:txBody>
          <a:bodyPr/>
          <a:lstStyle/>
          <a:p>
            <a:fld id="{8FD5A756-CFF5-473C-A498-B411F2D96AF0}"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3764702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[5 min]</a:t>
            </a:r>
          </a:p>
          <a:p>
            <a:pPr marL="173593" indent="-173593">
              <a:buFont typeface="Arial" panose="020B0604020202020204" pitchFamily="34" charset="0"/>
              <a:buChar char="•"/>
            </a:pPr>
            <a:r>
              <a:rPr lang="en-US" dirty="0"/>
              <a:t>Read </a:t>
            </a:r>
            <a:r>
              <a:rPr lang="en-US" dirty="0" smtClean="0"/>
              <a:t>through </a:t>
            </a:r>
            <a:r>
              <a:rPr lang="en-US" dirty="0"/>
              <a:t>the table and explain the notional hours to the participants</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8</a:t>
            </a:fld>
            <a:endParaRPr lang="en-US"/>
          </a:p>
        </p:txBody>
      </p:sp>
      <p:sp>
        <p:nvSpPr>
          <p:cNvPr id="5" name="Date Placeholder 4"/>
          <p:cNvSpPr>
            <a:spLocks noGrp="1"/>
          </p:cNvSpPr>
          <p:nvPr>
            <p:ph type="dt" idx="11"/>
          </p:nvPr>
        </p:nvSpPr>
        <p:spPr/>
        <p:txBody>
          <a:bodyPr/>
          <a:lstStyle/>
          <a:p>
            <a:fld id="{E301542B-733C-4F28-9137-5A68A635DB34}"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3816910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[5 min]</a:t>
            </a:r>
          </a:p>
          <a:p>
            <a:pPr marL="173593" indent="-173593">
              <a:buFont typeface="Arial" panose="020B0604020202020204" pitchFamily="34" charset="0"/>
              <a:buChar char="•"/>
            </a:pPr>
            <a:r>
              <a:rPr lang="en-US" dirty="0"/>
              <a:t>Read  through the glossary of terms which the participants will find in their workbook</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9</a:t>
            </a:fld>
            <a:endParaRPr lang="en-US"/>
          </a:p>
        </p:txBody>
      </p:sp>
      <p:sp>
        <p:nvSpPr>
          <p:cNvPr id="5" name="Date Placeholder 4"/>
          <p:cNvSpPr>
            <a:spLocks noGrp="1"/>
          </p:cNvSpPr>
          <p:nvPr>
            <p:ph type="dt" idx="11"/>
          </p:nvPr>
        </p:nvSpPr>
        <p:spPr/>
        <p:txBody>
          <a:bodyPr/>
          <a:lstStyle/>
          <a:p>
            <a:fld id="{E57DDEDD-DADF-4A17-BC7B-70CA24BF0ED2}"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8925617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2.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hemeOverride" Target="../theme/themeOverride1.xml"/><Relationship Id="rId5" Type="http://schemas.openxmlformats.org/officeDocument/2006/relationships/image" Target="../media/image3.png"/><Relationship Id="rId4"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ZA"/>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1</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7778" y="228600"/>
            <a:ext cx="2955384"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906895" y="152400"/>
            <a:ext cx="2175193"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09" y="0"/>
            <a:ext cx="9152709" cy="6858000"/>
          </a:xfrm>
          <a:prstGeom prst="rect">
            <a:avLst/>
          </a:prstGeom>
        </p:spPr>
      </p:pic>
    </p:spTree>
    <p:extLst>
      <p:ext uri="{BB962C8B-B14F-4D97-AF65-F5344CB8AC3E}">
        <p14:creationId xmlns:p14="http://schemas.microsoft.com/office/powerpoint/2010/main" val="1636685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730077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991877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84487" y="466903"/>
            <a:ext cx="7494348" cy="549273"/>
          </a:xfrm>
        </p:spPr>
        <p:txBody>
          <a:bodyPr>
            <a:normAutofit/>
          </a:bodyPr>
          <a:lstStyle>
            <a:lvl1pPr>
              <a:defRPr sz="2800" b="1" cap="all" baseline="0">
                <a:latin typeface="+mn-lt"/>
              </a:defRPr>
            </a:lvl1pPr>
          </a:lstStyle>
          <a:p>
            <a:r>
              <a:rPr lang="en-US" dirty="0"/>
              <a:t>Click to edit Master title style</a:t>
            </a:r>
            <a:endParaRPr lang="en-ZA" dirty="0"/>
          </a:p>
        </p:txBody>
      </p:sp>
      <p:sp>
        <p:nvSpPr>
          <p:cNvPr id="3" name="Content Placeholder 2"/>
          <p:cNvSpPr>
            <a:spLocks noGrp="1"/>
          </p:cNvSpPr>
          <p:nvPr>
            <p:ph idx="1"/>
          </p:nvPr>
        </p:nvSpPr>
        <p:spPr>
          <a:xfrm>
            <a:off x="471089" y="1446045"/>
            <a:ext cx="8201823" cy="4261374"/>
          </a:xfrm>
        </p:spPr>
        <p:txBody>
          <a:bodyPr>
            <a:normAutofit/>
          </a:bodyPr>
          <a:lstStyle>
            <a:lvl1pPr marL="128588" indent="-128588">
              <a:buFontTx/>
              <a:buBlip>
                <a:blip r:embed="rId2"/>
              </a:buBlip>
              <a:defRPr sz="3000" b="0" i="0">
                <a:latin typeface="+mn-lt"/>
              </a:defRPr>
            </a:lvl1pPr>
            <a:lvl2pPr marL="385763" indent="-128588">
              <a:buFontTx/>
              <a:buBlip>
                <a:blip r:embed="rId2"/>
              </a:buBlip>
              <a:defRPr sz="2800" b="0" i="0">
                <a:latin typeface="+mn-lt"/>
              </a:defRPr>
            </a:lvl2pPr>
            <a:lvl3pPr marL="642938" indent="-128588">
              <a:buFontTx/>
              <a:buBlip>
                <a:blip r:embed="rId2"/>
              </a:buBlip>
              <a:defRPr sz="2800" b="0" i="0">
                <a:latin typeface="+mn-lt"/>
              </a:defRPr>
            </a:lvl3pPr>
            <a:lvl4pPr marL="900113" indent="-128588">
              <a:buFontTx/>
              <a:buBlip>
                <a:blip r:embed="rId2"/>
              </a:buBlip>
              <a:defRPr sz="1350" b="0" i="0">
                <a:latin typeface="+mn-lt"/>
              </a:defRPr>
            </a:lvl4pPr>
            <a:lvl5pPr marL="1157288" indent="-128588">
              <a:buFontTx/>
              <a:buBlip>
                <a:blip r:embed="rId2"/>
              </a:buBlip>
              <a:defRPr sz="1350" b="0" i="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14" name="Rectangle 13"/>
          <p:cNvSpPr/>
          <p:nvPr userDrawn="1"/>
        </p:nvSpPr>
        <p:spPr>
          <a:xfrm>
            <a:off x="206424" y="6147606"/>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solidFill>
                <a:prstClr val="white"/>
              </a:solidFill>
            </a:endParaRPr>
          </a:p>
        </p:txBody>
      </p:sp>
      <p:pic>
        <p:nvPicPr>
          <p:cNvPr id="11"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8777" y="6170058"/>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Group 17"/>
          <p:cNvGrpSpPr/>
          <p:nvPr userDrawn="1"/>
        </p:nvGrpSpPr>
        <p:grpSpPr>
          <a:xfrm>
            <a:off x="6681338" y="6137288"/>
            <a:ext cx="2231977" cy="568312"/>
            <a:chOff x="5796034" y="4409282"/>
            <a:chExt cx="2231977" cy="568312"/>
          </a:xfrm>
        </p:grpSpPr>
        <p:pic>
          <p:nvPicPr>
            <p:cNvPr id="1026"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solidFill>
                  <a:prstClr val="white"/>
                </a:solidFill>
              </a:endParaRPr>
            </a:p>
          </p:txBody>
        </p:sp>
      </p:gr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2543130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userDrawn="1"/>
        </p:nvSpPr>
        <p:spPr>
          <a:xfrm>
            <a:off x="0" y="6356350"/>
            <a:ext cx="9144000" cy="501649"/>
          </a:xfrm>
          <a:prstGeom prst="rect">
            <a:avLst/>
          </a:prstGeom>
          <a:solidFill>
            <a:srgbClr val="0363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ZA" dirty="0">
              <a:solidFill>
                <a:prstClr val="white"/>
              </a:solidFill>
            </a:endParaRPr>
          </a:p>
        </p:txBody>
      </p:sp>
      <p:sp>
        <p:nvSpPr>
          <p:cNvPr id="2" name="Title 1"/>
          <p:cNvSpPr>
            <a:spLocks noGrp="1"/>
          </p:cNvSpPr>
          <p:nvPr>
            <p:ph type="title"/>
          </p:nvPr>
        </p:nvSpPr>
        <p:spPr/>
        <p:txBody>
          <a:bodyPr>
            <a:normAutofit/>
          </a:bodyPr>
          <a:lstStyle>
            <a:lvl1pPr>
              <a:defRPr sz="2800" b="1" cap="all" baseline="0"/>
            </a:lvl1pPr>
          </a:lstStyle>
          <a:p>
            <a:r>
              <a:rPr lang="en-US" dirty="0"/>
              <a:t>Click to edit Master title style</a:t>
            </a:r>
            <a:endParaRPr lang="en-ZA" dirty="0"/>
          </a:p>
        </p:txBody>
      </p:sp>
      <p:sp>
        <p:nvSpPr>
          <p:cNvPr id="3" name="Content Placeholder 2"/>
          <p:cNvSpPr>
            <a:spLocks noGrp="1"/>
          </p:cNvSpPr>
          <p:nvPr>
            <p:ph idx="1"/>
          </p:nvPr>
        </p:nvSpPr>
        <p:spPr>
          <a:xfrm>
            <a:off x="628650" y="1825624"/>
            <a:ext cx="7886700" cy="2136775"/>
          </a:xfrm>
        </p:spPr>
        <p:txBody>
          <a:bodyPr>
            <a:normAutofit/>
          </a:bodyPr>
          <a:lstStyle>
            <a:lvl1pPr marL="171450" indent="-171450">
              <a:buFontTx/>
              <a:buBlip>
                <a:blip r:embed="rId2"/>
              </a:buBlip>
              <a:defRPr sz="1800" b="0" i="0">
                <a:latin typeface="+mn-lt"/>
              </a:defRPr>
            </a:lvl1pPr>
            <a:lvl2pPr marL="514350" indent="-171450">
              <a:buFontTx/>
              <a:buBlip>
                <a:blip r:embed="rId2"/>
              </a:buBlip>
              <a:defRPr sz="1800" b="0" i="0">
                <a:latin typeface="+mn-lt"/>
              </a:defRPr>
            </a:lvl2pPr>
            <a:lvl3pPr marL="857250" indent="-171450">
              <a:buFontTx/>
              <a:buBlip>
                <a:blip r:embed="rId2"/>
              </a:buBlip>
              <a:defRPr sz="1800" b="0" i="0">
                <a:latin typeface="+mn-lt"/>
              </a:defRPr>
            </a:lvl3pPr>
            <a:lvl4pPr marL="1200150" indent="-171450">
              <a:buFontTx/>
              <a:buBlip>
                <a:blip r:embed="rId2"/>
              </a:buBlip>
              <a:defRPr sz="1800" b="0" i="0">
                <a:latin typeface="+mn-lt"/>
              </a:defRPr>
            </a:lvl4pPr>
            <a:lvl5pPr marL="1543050" indent="-171450">
              <a:buFontTx/>
              <a:buBlip>
                <a:blip r:embed="rId2"/>
              </a:buBlip>
              <a:defRPr sz="1800" b="0" i="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14" name="Rectangle 13"/>
          <p:cNvSpPr/>
          <p:nvPr userDrawn="1"/>
        </p:nvSpPr>
        <p:spPr>
          <a:xfrm>
            <a:off x="206423" y="6147606"/>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ZA">
              <a:solidFill>
                <a:prstClr val="white"/>
              </a:solidFill>
            </a:endParaRPr>
          </a:p>
        </p:txBody>
      </p:sp>
      <p:pic>
        <p:nvPicPr>
          <p:cNvPr id="11"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Group 17"/>
          <p:cNvGrpSpPr/>
          <p:nvPr userDrawn="1"/>
        </p:nvGrpSpPr>
        <p:grpSpPr>
          <a:xfrm>
            <a:off x="6681337" y="6137288"/>
            <a:ext cx="2231977" cy="568312"/>
            <a:chOff x="5796034" y="4409282"/>
            <a:chExt cx="2231977" cy="568312"/>
          </a:xfrm>
        </p:grpSpPr>
        <p:pic>
          <p:nvPicPr>
            <p:cNvPr id="1026"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ZA">
                <a:solidFill>
                  <a:prstClr val="white"/>
                </a:solidFill>
              </a:endParaRPr>
            </a:p>
          </p:txBody>
        </p:sp>
      </p:grpSp>
      <p:sp>
        <p:nvSpPr>
          <p:cNvPr id="16" name="TextBox 15"/>
          <p:cNvSpPr txBox="1"/>
          <p:nvPr userDrawn="1"/>
        </p:nvSpPr>
        <p:spPr>
          <a:xfrm>
            <a:off x="2481525" y="6468674"/>
            <a:ext cx="4224075" cy="307777"/>
          </a:xfrm>
          <a:prstGeom prst="rect">
            <a:avLst/>
          </a:prstGeom>
          <a:noFill/>
        </p:spPr>
        <p:txBody>
          <a:bodyPr wrap="square" rtlCol="0">
            <a:spAutoFit/>
          </a:bodyPr>
          <a:lstStyle/>
          <a:p>
            <a:pPr marL="0" lvl="1" algn="ctr" defTabSz="914400">
              <a:defRPr/>
            </a:pPr>
            <a:r>
              <a:rPr lang="en-US" sz="1400" dirty="0" smtClean="0">
                <a:solidFill>
                  <a:prstClr val="white"/>
                </a:solidFill>
              </a:rPr>
              <a:t>Introduction for School-Based ICT Committees</a:t>
            </a:r>
            <a:r>
              <a:rPr lang="en-ZA" sz="1000" dirty="0" smtClean="0">
                <a:solidFill>
                  <a:prstClr val="white"/>
                </a:solidFill>
              </a:rPr>
              <a:t>.</a:t>
            </a:r>
            <a:endParaRPr lang="en-ZA" sz="1000" dirty="0">
              <a:solidFill>
                <a:prstClr val="white"/>
              </a:solidFill>
            </a:endParaRPr>
          </a:p>
        </p:txBody>
      </p:sp>
    </p:spTree>
    <p:extLst>
      <p:ext uri="{BB962C8B-B14F-4D97-AF65-F5344CB8AC3E}">
        <p14:creationId xmlns:p14="http://schemas.microsoft.com/office/powerpoint/2010/main" val="73529444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40734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94204" y="607771"/>
            <a:ext cx="6762750" cy="549274"/>
          </a:xfrm>
        </p:spPr>
        <p:txBody>
          <a:bodyPr/>
          <a:lstStyle>
            <a:lvl1pPr>
              <a:defRPr cap="all" baseline="0">
                <a:latin typeface="+mn-lt"/>
              </a:defRPr>
            </a:lvl1pPr>
          </a:lstStyle>
          <a:p>
            <a:r>
              <a:rPr lang="en-US" dirty="0" smtClean="0"/>
              <a:t>Click to edit Master title style</a:t>
            </a:r>
            <a:endParaRPr lang="en-ZA" dirty="0"/>
          </a:p>
        </p:txBody>
      </p:sp>
      <p:sp>
        <p:nvSpPr>
          <p:cNvPr id="3" name="Date Placeholder 2"/>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10EC9F23-26B9-4C40-A8F9-8D347148D9A0}" type="slidenum">
              <a:rPr lang="en-US" smtClean="0"/>
              <a:pPr/>
              <a:t>‹#›</a:t>
            </a:fld>
            <a:endParaRPr lang="en-US"/>
          </a:p>
        </p:txBody>
      </p:sp>
      <p:grpSp>
        <p:nvGrpSpPr>
          <p:cNvPr id="6" name="Group 5"/>
          <p:cNvGrpSpPr/>
          <p:nvPr userDrawn="1"/>
        </p:nvGrpSpPr>
        <p:grpSpPr>
          <a:xfrm>
            <a:off x="598170" y="301727"/>
            <a:ext cx="933347" cy="933347"/>
            <a:chOff x="1143000" y="838200"/>
            <a:chExt cx="1028700" cy="1028700"/>
          </a:xfrm>
        </p:grpSpPr>
        <p:sp>
          <p:nvSpPr>
            <p:cNvPr id="7" name="Oval 6"/>
            <p:cNvSpPr/>
            <p:nvPr/>
          </p:nvSpPr>
          <p:spPr>
            <a:xfrm>
              <a:off x="1143000" y="838200"/>
              <a:ext cx="1028700" cy="1028700"/>
            </a:xfrm>
            <a:prstGeom prst="ellipse">
              <a:avLst/>
            </a:prstGeom>
            <a:solidFill>
              <a:schemeClr val="bg1"/>
            </a:solidFill>
            <a:ln w="38100">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2307" y="1019219"/>
              <a:ext cx="670086" cy="653334"/>
            </a:xfrm>
            <a:prstGeom prst="rect">
              <a:avLst/>
            </a:prstGeom>
          </p:spPr>
        </p:pic>
      </p:grpSp>
      <p:grpSp>
        <p:nvGrpSpPr>
          <p:cNvPr id="9" name="Group 8"/>
          <p:cNvGrpSpPr/>
          <p:nvPr userDrawn="1"/>
        </p:nvGrpSpPr>
        <p:grpSpPr>
          <a:xfrm>
            <a:off x="996295" y="3006030"/>
            <a:ext cx="1322110" cy="1226700"/>
            <a:chOff x="1143000" y="838200"/>
            <a:chExt cx="1028700" cy="1028700"/>
          </a:xfrm>
        </p:grpSpPr>
        <p:sp>
          <p:nvSpPr>
            <p:cNvPr id="10" name="Oval 9"/>
            <p:cNvSpPr/>
            <p:nvPr/>
          </p:nvSpPr>
          <p:spPr>
            <a:xfrm>
              <a:off x="1143000" y="838200"/>
              <a:ext cx="1028700" cy="1028700"/>
            </a:xfrm>
            <a:prstGeom prst="ellipse">
              <a:avLst/>
            </a:prstGeom>
            <a:solidFill>
              <a:schemeClr val="bg1"/>
            </a:solidFill>
            <a:ln w="38100">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2307" y="1019219"/>
              <a:ext cx="670086" cy="653334"/>
            </a:xfrm>
            <a:prstGeom prst="rect">
              <a:avLst/>
            </a:prstGeom>
          </p:spPr>
        </p:pic>
      </p:grpSp>
      <p:sp>
        <p:nvSpPr>
          <p:cNvPr id="13" name="Text Placeholder 12"/>
          <p:cNvSpPr>
            <a:spLocks noGrp="1"/>
          </p:cNvSpPr>
          <p:nvPr>
            <p:ph type="body" sz="quarter" idx="13" hasCustomPrompt="1"/>
          </p:nvPr>
        </p:nvSpPr>
        <p:spPr>
          <a:xfrm>
            <a:off x="2518375" y="2951042"/>
            <a:ext cx="6369050" cy="1336675"/>
          </a:xfrm>
        </p:spPr>
        <p:txBody>
          <a:bodyPr>
            <a:normAutofit/>
          </a:bodyPr>
          <a:lstStyle>
            <a:lvl1pPr marL="0" indent="0">
              <a:buNone/>
              <a:defRPr sz="2800" b="1" baseline="0">
                <a:solidFill>
                  <a:srgbClr val="006666"/>
                </a:solidFill>
              </a:defRPr>
            </a:lvl1pPr>
          </a:lstStyle>
          <a:p>
            <a:pPr lvl="0"/>
            <a:r>
              <a:rPr lang="en-ZA" sz="2800" b="1" dirty="0" smtClean="0"/>
              <a:t>Attend </a:t>
            </a:r>
            <a:endParaRPr lang="en-ZA" dirty="0"/>
          </a:p>
        </p:txBody>
      </p:sp>
    </p:spTree>
    <p:extLst>
      <p:ext uri="{BB962C8B-B14F-4D97-AF65-F5344CB8AC3E}">
        <p14:creationId xmlns:p14="http://schemas.microsoft.com/office/powerpoint/2010/main" val="4187973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752600" y="610526"/>
            <a:ext cx="6762750" cy="527674"/>
          </a:xfrm>
        </p:spPr>
        <p:txBody>
          <a:bodyPr>
            <a:normAutofit/>
          </a:bodyPr>
          <a:lstStyle>
            <a:lvl1pPr>
              <a:defRPr sz="2800" b="1" cap="all" baseline="0">
                <a:solidFill>
                  <a:schemeClr val="bg1"/>
                </a:solidFill>
                <a:latin typeface="+mn-lt"/>
              </a:defRPr>
            </a:lvl1pPr>
          </a:lstStyle>
          <a:p>
            <a:r>
              <a:rPr lang="en-US" dirty="0" smtClean="0"/>
              <a:t>Click to edit Master title style</a:t>
            </a:r>
            <a:endParaRPr lang="en-ZA" dirty="0"/>
          </a:p>
        </p:txBody>
      </p:sp>
      <p:sp>
        <p:nvSpPr>
          <p:cNvPr id="3" name="Content Placeholder 2"/>
          <p:cNvSpPr>
            <a:spLocks noGrp="1"/>
          </p:cNvSpPr>
          <p:nvPr>
            <p:ph idx="1"/>
          </p:nvPr>
        </p:nvSpPr>
        <p:spPr/>
        <p:txBody>
          <a:bodyPr/>
          <a:lstStyle>
            <a:lvl1pPr marL="287338" indent="-287338" algn="l" defTabSz="685800" rtl="0" eaLnBrk="1" latinLnBrk="0" hangingPunct="1">
              <a:lnSpc>
                <a:spcPct val="90000"/>
              </a:lnSpc>
              <a:spcBef>
                <a:spcPts val="750"/>
              </a:spcBef>
              <a:buFontTx/>
              <a:buBlip>
                <a:blip r:embed="rId3"/>
              </a:buBlip>
              <a:defRPr lang="en-US" sz="2000" b="0" i="0" kern="1200" dirty="0" smtClean="0">
                <a:solidFill>
                  <a:schemeClr val="tx1"/>
                </a:solidFill>
                <a:latin typeface="+mn-lt"/>
                <a:ea typeface="+mn-ea"/>
                <a:cs typeface="+mn-cs"/>
              </a:defRPr>
            </a:lvl1pPr>
            <a:lvl2pPr marL="627063" indent="-287338" algn="l" defTabSz="685800" rtl="0" eaLnBrk="1" latinLnBrk="0" hangingPunct="1">
              <a:lnSpc>
                <a:spcPct val="90000"/>
              </a:lnSpc>
              <a:spcBef>
                <a:spcPts val="750"/>
              </a:spcBef>
              <a:buFontTx/>
              <a:buBlip>
                <a:blip r:embed="rId3"/>
              </a:buBlip>
              <a:defRPr lang="en-US" sz="2000" b="0" i="0" kern="1200" dirty="0" smtClean="0">
                <a:solidFill>
                  <a:schemeClr val="tx1"/>
                </a:solidFill>
                <a:latin typeface="+mn-lt"/>
                <a:ea typeface="+mn-ea"/>
                <a:cs typeface="+mn-cs"/>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grpSp>
        <p:nvGrpSpPr>
          <p:cNvPr id="9" name="Group 8"/>
          <p:cNvGrpSpPr/>
          <p:nvPr userDrawn="1"/>
        </p:nvGrpSpPr>
        <p:grpSpPr>
          <a:xfrm>
            <a:off x="6681337" y="6128580"/>
            <a:ext cx="2231977" cy="568312"/>
            <a:chOff x="5796034" y="4409282"/>
            <a:chExt cx="2231977" cy="568312"/>
          </a:xfrm>
        </p:grpSpPr>
        <p:pic>
          <p:nvPicPr>
            <p:cNvPr id="10"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grpSp>
        <p:nvGrpSpPr>
          <p:cNvPr id="12" name="Group 11"/>
          <p:cNvGrpSpPr/>
          <p:nvPr userDrawn="1"/>
        </p:nvGrpSpPr>
        <p:grpSpPr>
          <a:xfrm>
            <a:off x="206423" y="6156315"/>
            <a:ext cx="2231977" cy="557994"/>
            <a:chOff x="206423" y="6156315"/>
            <a:chExt cx="2231977" cy="557994"/>
          </a:xfrm>
        </p:grpSpPr>
        <p:sp>
          <p:nvSpPr>
            <p:cNvPr id="13" name="Rectangle 12"/>
            <p:cNvSpPr/>
            <p:nvPr userDrawn="1"/>
          </p:nvSpPr>
          <p:spPr>
            <a:xfrm>
              <a:off x="206423" y="6156315"/>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14"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6" name="Date Placeholder 15"/>
          <p:cNvSpPr>
            <a:spLocks noGrp="1"/>
          </p:cNvSpPr>
          <p:nvPr>
            <p:ph type="dt" sz="half" idx="10"/>
          </p:nvPr>
        </p:nvSpPr>
        <p:spPr/>
        <p:txBody>
          <a:bodyPr/>
          <a:lstStyle/>
          <a:p>
            <a:endParaRPr lang="en-US"/>
          </a:p>
        </p:txBody>
      </p:sp>
      <p:sp>
        <p:nvSpPr>
          <p:cNvPr id="18" name="Slide Number Placeholder 17"/>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13492036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ZA"/>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328133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6762750" cy="701674"/>
          </a:xfrm>
        </p:spPr>
        <p:txBody>
          <a:bodyPr/>
          <a:lstStyle>
            <a:lvl1pPr>
              <a:defRPr cap="all" baseline="0">
                <a:latin typeface="+mn-lt"/>
              </a:defRPr>
            </a:lvl1pPr>
          </a:lstStyle>
          <a:p>
            <a:r>
              <a:rPr lang="en-US" smtClean="0"/>
              <a:t>Click to edit Master title style</a:t>
            </a:r>
            <a:endParaRPr lang="en-ZA"/>
          </a:p>
        </p:txBody>
      </p:sp>
      <p:sp>
        <p:nvSpPr>
          <p:cNvPr id="3" name="Content Placeholder 2"/>
          <p:cNvSpPr>
            <a:spLocks noGrp="1"/>
          </p:cNvSpPr>
          <p:nvPr>
            <p:ph sz="half" idx="1"/>
          </p:nvPr>
        </p:nvSpPr>
        <p:spPr>
          <a:xfrm>
            <a:off x="628650" y="1825625"/>
            <a:ext cx="3886200"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1515474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7886700" cy="625474"/>
          </a:xfrm>
        </p:spPr>
        <p:txBody>
          <a:bodyPr/>
          <a:lstStyle>
            <a:lvl1pPr>
              <a:defRPr cap="all" baseline="0">
                <a:latin typeface="+mn-lt"/>
              </a:defRPr>
            </a:lvl1pPr>
          </a:lstStyle>
          <a:p>
            <a:r>
              <a:rPr lang="en-US" dirty="0" smtClean="0"/>
              <a:t>Click to edit Master title style</a:t>
            </a:r>
            <a:endParaRPr lang="en-ZA"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endParaRPr lang="en-US"/>
          </a:p>
        </p:txBody>
      </p:sp>
      <p:sp>
        <p:nvSpPr>
          <p:cNvPr id="9" name="Slide Number Placeholder 8"/>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63125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4" name="Slide Number Placeholder 3"/>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59043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ZA"/>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2628048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ZA"/>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Z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263849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0"/>
            <a:ext cx="9144000" cy="1380313"/>
          </a:xfrm>
          <a:prstGeom prst="rect">
            <a:avLst/>
          </a:prstGeom>
        </p:spPr>
      </p:pic>
      <p:sp>
        <p:nvSpPr>
          <p:cNvPr id="2" name="Title Placeholder 1"/>
          <p:cNvSpPr>
            <a:spLocks noGrp="1"/>
          </p:cNvSpPr>
          <p:nvPr>
            <p:ph type="title"/>
          </p:nvPr>
        </p:nvSpPr>
        <p:spPr>
          <a:xfrm>
            <a:off x="1722120" y="519799"/>
            <a:ext cx="6762750" cy="575396"/>
          </a:xfrm>
          <a:prstGeom prst="rect">
            <a:avLst/>
          </a:prstGeom>
        </p:spPr>
        <p:txBody>
          <a:bodyPr vert="horz" lIns="91440" tIns="45720" rIns="91440" bIns="45720" rtlCol="0" anchor="ctr">
            <a:normAutofit/>
          </a:bodyPr>
          <a:lstStyle/>
          <a:p>
            <a:r>
              <a:rPr lang="en-US" dirty="0" smtClean="0"/>
              <a:t>Click to edit Master title style</a:t>
            </a:r>
            <a:endParaRPr lang="en-ZA" dirty="0"/>
          </a:p>
        </p:txBody>
      </p:sp>
      <p:sp>
        <p:nvSpPr>
          <p:cNvPr id="3" name="Text Placeholder 2"/>
          <p:cNvSpPr>
            <a:spLocks noGrp="1"/>
          </p:cNvSpPr>
          <p:nvPr>
            <p:ph type="body" idx="1"/>
          </p:nvPr>
        </p:nvSpPr>
        <p:spPr>
          <a:xfrm>
            <a:off x="628650" y="1825625"/>
            <a:ext cx="7886700" cy="41331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2"/>
            <a:r>
              <a:rPr lang="en-US" dirty="0" smtClean="0"/>
              <a:t>Fourth level</a:t>
            </a:r>
          </a:p>
          <a:p>
            <a:pPr lvl="3"/>
            <a:r>
              <a:rPr lang="en-US" dirty="0" smtClean="0"/>
              <a:t>Fifth level</a:t>
            </a:r>
            <a:endParaRPr lang="en-ZA"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0EC9F23-26B9-4C40-A8F9-8D347148D9A0}" type="slidenum">
              <a:rPr lang="en-US" smtClean="0"/>
              <a:pPr/>
              <a:t>‹#›</a:t>
            </a:fld>
            <a:endParaRPr lang="en-US"/>
          </a:p>
        </p:txBody>
      </p:sp>
      <p:sp>
        <p:nvSpPr>
          <p:cNvPr id="7" name="Rectangle 6"/>
          <p:cNvSpPr/>
          <p:nvPr userDrawn="1"/>
        </p:nvSpPr>
        <p:spPr>
          <a:xfrm>
            <a:off x="0" y="6356351"/>
            <a:ext cx="9144000" cy="501649"/>
          </a:xfrm>
          <a:prstGeom prst="rect">
            <a:avLst/>
          </a:prstGeom>
          <a:solidFill>
            <a:srgbClr val="0363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grpSp>
        <p:nvGrpSpPr>
          <p:cNvPr id="8" name="Group 7"/>
          <p:cNvGrpSpPr/>
          <p:nvPr userDrawn="1"/>
        </p:nvGrpSpPr>
        <p:grpSpPr>
          <a:xfrm>
            <a:off x="6681337" y="6128580"/>
            <a:ext cx="2231977" cy="568312"/>
            <a:chOff x="5796034" y="4409282"/>
            <a:chExt cx="2231977" cy="568312"/>
          </a:xfrm>
        </p:grpSpPr>
        <p:pic>
          <p:nvPicPr>
            <p:cNvPr id="9" name="Picture 2" descr="Related image"/>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grpSp>
        <p:nvGrpSpPr>
          <p:cNvPr id="11" name="Group 10"/>
          <p:cNvGrpSpPr/>
          <p:nvPr userDrawn="1"/>
        </p:nvGrpSpPr>
        <p:grpSpPr>
          <a:xfrm>
            <a:off x="206423" y="6156315"/>
            <a:ext cx="2231977" cy="557994"/>
            <a:chOff x="206423" y="6156315"/>
            <a:chExt cx="2231977" cy="557994"/>
          </a:xfrm>
        </p:grpSpPr>
        <p:sp>
          <p:nvSpPr>
            <p:cNvPr id="12" name="Rectangle 11"/>
            <p:cNvSpPr/>
            <p:nvPr userDrawn="1"/>
          </p:nvSpPr>
          <p:spPr>
            <a:xfrm>
              <a:off x="206423" y="6156315"/>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13" name="Picture 2"/>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5" name="Footer Placeholder 4"/>
          <p:cNvSpPr txBox="1">
            <a:spLocks/>
          </p:cNvSpPr>
          <p:nvPr userDrawn="1"/>
        </p:nvSpPr>
        <p:spPr>
          <a:xfrm>
            <a:off x="3181350" y="6508751"/>
            <a:ext cx="3086100" cy="365125"/>
          </a:xfrm>
          <a:prstGeom prst="rect">
            <a:avLst/>
          </a:prstGeom>
        </p:spPr>
        <p:txBody>
          <a:bodyPr/>
          <a:lstStyle>
            <a:defPPr>
              <a:defRPr lang="en-US"/>
            </a:defPPr>
            <a:lvl1pPr marL="0" algn="l" defTabSz="457200" rtl="0" eaLnBrk="1" latinLnBrk="0" hangingPunct="1">
              <a:defRPr sz="18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ZA" sz="1100" dirty="0" smtClean="0"/>
              <a:t>Practical Guide for Subject Advisors</a:t>
            </a:r>
            <a:endParaRPr lang="en-US" sz="1100" dirty="0"/>
          </a:p>
        </p:txBody>
      </p:sp>
    </p:spTree>
    <p:extLst>
      <p:ext uri="{BB962C8B-B14F-4D97-AF65-F5344CB8AC3E}">
        <p14:creationId xmlns:p14="http://schemas.microsoft.com/office/powerpoint/2010/main" val="284361586"/>
      </p:ext>
    </p:extLst>
  </p:cSld>
  <p:clrMap bg1="lt1" tx1="dk1" bg2="lt2" tx2="dk2" accent1="accent1" accent2="accent2" accent3="accent3" accent4="accent4" accent5="accent5" accent6="accent6" hlink="hlink" folHlink="folHlink"/>
  <p:sldLayoutIdLst>
    <p:sldLayoutId id="2147483691" r:id="rId1"/>
    <p:sldLayoutId id="2147483696" r:id="rId2"/>
    <p:sldLayoutId id="2147483692" r:id="rId3"/>
    <p:sldLayoutId id="2147483693" r:id="rId4"/>
    <p:sldLayoutId id="2147483694" r:id="rId5"/>
    <p:sldLayoutId id="2147483695" r:id="rId6"/>
    <p:sldLayoutId id="2147483697" r:id="rId7"/>
    <p:sldLayoutId id="2147483698" r:id="rId8"/>
    <p:sldLayoutId id="2147483699" r:id="rId9"/>
    <p:sldLayoutId id="2147483700" r:id="rId10"/>
    <p:sldLayoutId id="2147483701" r:id="rId11"/>
    <p:sldLayoutId id="2147483705" r:id="rId12"/>
  </p:sldLayoutIdLst>
  <p:hf sldNum="0" hdr="0" dt="0"/>
  <p:txStyles>
    <p:titleStyle>
      <a:lvl1pPr algn="l" defTabSz="685800" rtl="0" eaLnBrk="1" latinLnBrk="0" hangingPunct="1">
        <a:lnSpc>
          <a:spcPct val="90000"/>
        </a:lnSpc>
        <a:spcBef>
          <a:spcPct val="0"/>
        </a:spcBef>
        <a:buNone/>
        <a:defRPr sz="2800" b="1" kern="1200" cap="all" baseline="0">
          <a:solidFill>
            <a:schemeClr val="bg1"/>
          </a:solidFill>
          <a:latin typeface="+mn-lt"/>
          <a:ea typeface="+mj-ea"/>
          <a:cs typeface="+mj-cs"/>
        </a:defRPr>
      </a:lvl1pPr>
    </p:titleStyle>
    <p:bodyStyle>
      <a:lvl1pPr marL="517525" indent="-517525" algn="l" defTabSz="685800" rtl="0" eaLnBrk="1" latinLnBrk="0" hangingPunct="1">
        <a:lnSpc>
          <a:spcPct val="90000"/>
        </a:lnSpc>
        <a:spcBef>
          <a:spcPts val="750"/>
        </a:spcBef>
        <a:buFont typeface="Webdings" panose="05030102010509060703" pitchFamily="18" charset="2"/>
        <a:buChar char="4"/>
        <a:defRPr lang="en-US" sz="3000" b="0" i="0" kern="1200" dirty="0" smtClean="0">
          <a:solidFill>
            <a:schemeClr val="tx1"/>
          </a:solidFill>
          <a:latin typeface="+mn-lt"/>
          <a:ea typeface="+mn-ea"/>
          <a:cs typeface="Times New Roman"/>
        </a:defRPr>
      </a:lvl1pPr>
      <a:lvl2pPr marL="1082675" indent="-565150" algn="l" defTabSz="685800" rtl="0" eaLnBrk="1" latinLnBrk="0" hangingPunct="1">
        <a:lnSpc>
          <a:spcPct val="90000"/>
        </a:lnSpc>
        <a:spcBef>
          <a:spcPts val="375"/>
        </a:spcBef>
        <a:buClr>
          <a:schemeClr val="tx1"/>
        </a:buClr>
        <a:buFont typeface="Webdings" panose="05030102010509060703" pitchFamily="18" charset="2"/>
        <a:buChar char="4"/>
        <a:defRPr sz="2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           Fifth level   </a:t>
            </a:r>
            <a:endParaRPr lang="en-ZA" dirty="0"/>
          </a:p>
        </p:txBody>
      </p:sp>
      <p:sp>
        <p:nvSpPr>
          <p:cNvPr id="5" name="Footer Placeholder 4"/>
          <p:cNvSpPr>
            <a:spLocks noGrp="1"/>
          </p:cNvSpPr>
          <p:nvPr>
            <p:ph type="ftr" sz="quarter" idx="3"/>
          </p:nvPr>
        </p:nvSpPr>
        <p:spPr>
          <a:xfrm>
            <a:off x="3803682" y="6311898"/>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914400"/>
            <a:endParaRPr lang="en-US" dirty="0">
              <a:solidFill>
                <a:prstClr val="black">
                  <a:tint val="75000"/>
                </a:prstClr>
              </a:solidFill>
            </a:endParaRPr>
          </a:p>
        </p:txBody>
      </p:sp>
    </p:spTree>
    <p:extLst>
      <p:ext uri="{BB962C8B-B14F-4D97-AF65-F5344CB8AC3E}">
        <p14:creationId xmlns:p14="http://schemas.microsoft.com/office/powerpoint/2010/main" val="3676839343"/>
      </p:ext>
    </p:extLst>
  </p:cSld>
  <p:clrMap bg1="lt1" tx1="dk1" bg2="lt2" tx2="dk2" accent1="accent1" accent2="accent2" accent3="accent3" accent4="accent4" accent5="accent5" accent6="accent6" hlink="hlink" folHlink="folHlink"/>
  <p:sldLayoutIdLst>
    <p:sldLayoutId id="2147483707" r:id="rId1"/>
    <p:sldLayoutId id="2147483708" r:id="rId2"/>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8.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1.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11.jpeg"/><Relationship Id="rId4" Type="http://schemas.openxmlformats.org/officeDocument/2006/relationships/diagramLayout" Target="../diagrams/layout1.xml"/><Relationship Id="rId9" Type="http://schemas.openxmlformats.org/officeDocument/2006/relationships/image" Target="../media/image10.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38100" y="304800"/>
            <a:ext cx="8877300" cy="685800"/>
          </a:xfrm>
        </p:spPr>
        <p:txBody>
          <a:bodyPr>
            <a:noAutofit/>
          </a:bodyPr>
          <a:lstStyle/>
          <a:p>
            <a:pPr marL="0" indent="0" algn="ctr">
              <a:lnSpc>
                <a:spcPct val="105000"/>
              </a:lnSpc>
              <a:spcBef>
                <a:spcPts val="0"/>
              </a:spcBef>
              <a:spcAft>
                <a:spcPts val="800"/>
              </a:spcAft>
              <a:buNone/>
            </a:pPr>
            <a:r>
              <a:rPr lang="en-US" sz="3200" b="1" dirty="0">
                <a:solidFill>
                  <a:srgbClr val="371D0C"/>
                </a:solidFill>
                <a:ea typeface="Calibri"/>
                <a:cs typeface="Times New Roman"/>
              </a:rPr>
              <a:t>INTEGRATING TECHNOLOGY IN THE CLASSROOM</a:t>
            </a:r>
          </a:p>
          <a:p>
            <a:pPr algn="ctr">
              <a:lnSpc>
                <a:spcPct val="105000"/>
              </a:lnSpc>
              <a:spcBef>
                <a:spcPts val="0"/>
              </a:spcBef>
              <a:spcAft>
                <a:spcPts val="800"/>
              </a:spcAft>
            </a:pPr>
            <a:endParaRPr lang="en-US" sz="3200" b="1" dirty="0">
              <a:solidFill>
                <a:srgbClr val="371D0C"/>
              </a:solidFill>
              <a:ea typeface="Calibri"/>
              <a:cs typeface="Times New Roman"/>
            </a:endParaRPr>
          </a:p>
          <a:p>
            <a:pPr marL="0" indent="0" algn="ctr">
              <a:lnSpc>
                <a:spcPct val="105000"/>
              </a:lnSpc>
              <a:spcBef>
                <a:spcPts val="0"/>
              </a:spcBef>
              <a:spcAft>
                <a:spcPts val="800"/>
              </a:spcAft>
              <a:buNone/>
            </a:pPr>
            <a:r>
              <a:rPr lang="en-US" sz="2800" b="1" dirty="0" smtClean="0">
                <a:solidFill>
                  <a:srgbClr val="371D0C"/>
                </a:solidFill>
                <a:ea typeface="Calibri"/>
                <a:cs typeface="Times New Roman"/>
              </a:rPr>
              <a:t>Module 3: </a:t>
            </a:r>
            <a:r>
              <a:rPr lang="en-ZA" sz="2800" dirty="0"/>
              <a:t>The CoPAF </a:t>
            </a:r>
            <a:r>
              <a:rPr lang="en-ZA" sz="2800" dirty="0" smtClean="0"/>
              <a:t>Model</a:t>
            </a:r>
            <a:endParaRPr lang="en-US" sz="2800" dirty="0">
              <a:solidFill>
                <a:srgbClr val="371D0C"/>
              </a:solidFill>
              <a:ea typeface="Calibri"/>
              <a:cs typeface="Times New Roman"/>
            </a:endParaRPr>
          </a:p>
        </p:txBody>
      </p:sp>
      <p:sp>
        <p:nvSpPr>
          <p:cNvPr id="4" name="TextBox 3"/>
          <p:cNvSpPr txBox="1"/>
          <p:nvPr/>
        </p:nvSpPr>
        <p:spPr>
          <a:xfrm>
            <a:off x="4343400" y="2667000"/>
            <a:ext cx="4648200" cy="1546577"/>
          </a:xfrm>
          <a:prstGeom prst="rect">
            <a:avLst/>
          </a:prstGeom>
          <a:noFill/>
        </p:spPr>
        <p:txBody>
          <a:bodyPr wrap="square" rtlCol="0">
            <a:spAutoFit/>
          </a:bodyPr>
          <a:lstStyle/>
          <a:p>
            <a:pPr algn="ctr" defTabSz="914400">
              <a:lnSpc>
                <a:spcPct val="105000"/>
              </a:lnSpc>
              <a:spcAft>
                <a:spcPts val="800"/>
              </a:spcAft>
            </a:pPr>
            <a:r>
              <a:rPr lang="en-US" b="1" i="1" dirty="0">
                <a:solidFill>
                  <a:prstClr val="white"/>
                </a:solidFill>
                <a:ea typeface="Calibri"/>
                <a:cs typeface="Times New Roman"/>
              </a:rPr>
              <a:t>“If we have a passion to keep learning, a will to innovate, and a capacity to problem-solve and collaborate, we can make great things happen for the children who we serve.” </a:t>
            </a:r>
            <a:br>
              <a:rPr lang="en-US" b="1" i="1" dirty="0">
                <a:solidFill>
                  <a:prstClr val="white"/>
                </a:solidFill>
                <a:ea typeface="Calibri"/>
                <a:cs typeface="Times New Roman"/>
              </a:rPr>
            </a:br>
            <a:r>
              <a:rPr lang="en-US" b="1" i="1" dirty="0">
                <a:solidFill>
                  <a:prstClr val="white"/>
                </a:solidFill>
                <a:ea typeface="Calibri"/>
                <a:cs typeface="Times New Roman"/>
              </a:rPr>
              <a:t>(Will Richardson, 2012)</a:t>
            </a:r>
            <a:endParaRPr lang="en-US" b="1" dirty="0">
              <a:solidFill>
                <a:prstClr val="white"/>
              </a:solidFill>
              <a:ea typeface="Calibri"/>
              <a:cs typeface="Times New Roman"/>
            </a:endParaRPr>
          </a:p>
        </p:txBody>
      </p:sp>
      <p:sp>
        <p:nvSpPr>
          <p:cNvPr id="2" name="Rectangle 1"/>
          <p:cNvSpPr/>
          <p:nvPr/>
        </p:nvSpPr>
        <p:spPr>
          <a:xfrm>
            <a:off x="0" y="990600"/>
            <a:ext cx="9144000" cy="480131"/>
          </a:xfrm>
          <a:prstGeom prst="rect">
            <a:avLst/>
          </a:prstGeom>
        </p:spPr>
        <p:txBody>
          <a:bodyPr wrap="square">
            <a:spAutoFit/>
          </a:bodyPr>
          <a:lstStyle/>
          <a:p>
            <a:pPr algn="ctr" defTabSz="914400">
              <a:lnSpc>
                <a:spcPct val="105000"/>
              </a:lnSpc>
              <a:spcAft>
                <a:spcPts val="800"/>
              </a:spcAft>
            </a:pPr>
            <a:r>
              <a:rPr lang="en-US" sz="2400" b="1" dirty="0">
                <a:solidFill>
                  <a:srgbClr val="DB6519"/>
                </a:solidFill>
                <a:ea typeface="Calibri"/>
                <a:cs typeface="Times New Roman"/>
              </a:rPr>
              <a:t>“A Guide for </a:t>
            </a:r>
            <a:r>
              <a:rPr lang="en-US" sz="2400" b="1" dirty="0" smtClean="0">
                <a:solidFill>
                  <a:srgbClr val="DB6519"/>
                </a:solidFill>
                <a:ea typeface="Calibri"/>
                <a:cs typeface="Times New Roman"/>
              </a:rPr>
              <a:t>Subject Advisors”</a:t>
            </a:r>
            <a:r>
              <a:rPr lang="en-US" sz="2400" b="1" dirty="0">
                <a:solidFill>
                  <a:srgbClr val="DB6519"/>
                </a:solidFill>
                <a:ea typeface="Calibri"/>
                <a:cs typeface="Times New Roman"/>
              </a:rPr>
              <a:t> </a:t>
            </a:r>
            <a:endParaRPr lang="en-ZA" sz="2400" dirty="0">
              <a:solidFill>
                <a:srgbClr val="DB6519"/>
              </a:solidFill>
            </a:endParaRPr>
          </a:p>
        </p:txBody>
      </p:sp>
      <p:sp>
        <p:nvSpPr>
          <p:cNvPr id="5" name="Rectangle 4"/>
          <p:cNvSpPr/>
          <p:nvPr/>
        </p:nvSpPr>
        <p:spPr>
          <a:xfrm>
            <a:off x="0" y="1491309"/>
            <a:ext cx="9144000" cy="480131"/>
          </a:xfrm>
          <a:prstGeom prst="rect">
            <a:avLst/>
          </a:prstGeom>
        </p:spPr>
        <p:txBody>
          <a:bodyPr wrap="square">
            <a:spAutoFit/>
          </a:bodyPr>
          <a:lstStyle/>
          <a:p>
            <a:pPr algn="ctr" defTabSz="914400">
              <a:lnSpc>
                <a:spcPct val="105000"/>
              </a:lnSpc>
              <a:spcAft>
                <a:spcPts val="800"/>
              </a:spcAft>
            </a:pPr>
            <a:r>
              <a:rPr lang="en-US" sz="2400" b="1" dirty="0">
                <a:solidFill>
                  <a:srgbClr val="DB6519"/>
                </a:solidFill>
                <a:ea typeface="Calibri"/>
                <a:cs typeface="Times New Roman"/>
              </a:rPr>
              <a:t> </a:t>
            </a:r>
            <a:endParaRPr lang="en-ZA" sz="2400" dirty="0">
              <a:solidFill>
                <a:srgbClr val="DB6519"/>
              </a:solidFill>
            </a:endParaRPr>
          </a:p>
        </p:txBody>
      </p:sp>
    </p:spTree>
    <p:extLst>
      <p:ext uri="{BB962C8B-B14F-4D97-AF65-F5344CB8AC3E}">
        <p14:creationId xmlns:p14="http://schemas.microsoft.com/office/powerpoint/2010/main" val="3032131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ZA" dirty="0" smtClean="0"/>
              <a:t>Acronyms and abbreviations</a:t>
            </a:r>
            <a:endParaRPr lang="en-ZA" dirty="0"/>
          </a:p>
        </p:txBody>
      </p:sp>
      <p:sp>
        <p:nvSpPr>
          <p:cNvPr id="2" name="Rectangle 1"/>
          <p:cNvSpPr/>
          <p:nvPr/>
        </p:nvSpPr>
        <p:spPr>
          <a:xfrm>
            <a:off x="649799" y="1725888"/>
            <a:ext cx="8686800" cy="3954929"/>
          </a:xfrm>
          <a:prstGeom prst="rect">
            <a:avLst/>
          </a:prstGeom>
        </p:spPr>
        <p:txBody>
          <a:bodyPr wrap="square">
            <a:spAutoFit/>
          </a:bodyPr>
          <a:lstStyle/>
          <a:p>
            <a:pPr algn="just">
              <a:lnSpc>
                <a:spcPct val="115000"/>
              </a:lnSpc>
              <a:spcBef>
                <a:spcPts val="600"/>
              </a:spcBef>
              <a:spcAft>
                <a:spcPts val="600"/>
              </a:spcAft>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GDE</a:t>
            </a:r>
            <a:r>
              <a:rPr lang="en-ZA" dirty="0">
                <a:latin typeface="Calibri" panose="020F0502020204030204" pitchFamily="34" charset="0"/>
                <a:ea typeface="Calibri" panose="020F0502020204030204" pitchFamily="34" charset="0"/>
                <a:cs typeface="Times New Roman" panose="02020603050405020304" pitchFamily="18" charset="0"/>
              </a:rPr>
              <a:t>	</a:t>
            </a:r>
            <a:r>
              <a:rPr lang="en-ZA" sz="3200" dirty="0">
                <a:latin typeface="Calibri" panose="020F0502020204030204" pitchFamily="34" charset="0"/>
                <a:ea typeface="Calibri" panose="020F0502020204030204" pitchFamily="34" charset="0"/>
                <a:cs typeface="Times New Roman" panose="02020603050405020304" pitchFamily="18" charset="0"/>
              </a:rPr>
              <a:t>Gauteng Department of Education</a:t>
            </a:r>
          </a:p>
          <a:p>
            <a:pPr algn="just">
              <a:lnSpc>
                <a:spcPct val="115000"/>
              </a:lnSpc>
              <a:spcBef>
                <a:spcPts val="600"/>
              </a:spcBef>
              <a:spcAft>
                <a:spcPts val="600"/>
              </a:spcAft>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HOD	Head of Department</a:t>
            </a:r>
          </a:p>
          <a:p>
            <a:pPr marL="1255713" indent="-1255713">
              <a:lnSpc>
                <a:spcPct val="115000"/>
              </a:lnSpc>
              <a:spcBef>
                <a:spcPts val="600"/>
              </a:spcBef>
              <a:spcAft>
                <a:spcPts val="600"/>
              </a:spcAft>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ICTs	Information and Communications Technology</a:t>
            </a:r>
          </a:p>
          <a:p>
            <a:pPr algn="just">
              <a:lnSpc>
                <a:spcPct val="115000"/>
              </a:lnSpc>
              <a:spcBef>
                <a:spcPts val="600"/>
              </a:spcBef>
              <a:spcAft>
                <a:spcPts val="600"/>
              </a:spcAft>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SGB	School Governing Body</a:t>
            </a:r>
          </a:p>
          <a:p>
            <a:pPr>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SMT	Senior Management Team</a:t>
            </a:r>
          </a:p>
        </p:txBody>
      </p:sp>
      <p:grpSp>
        <p:nvGrpSpPr>
          <p:cNvPr id="6155" name="Group 243"/>
          <p:cNvGrpSpPr>
            <a:grpSpLocks/>
          </p:cNvGrpSpPr>
          <p:nvPr/>
        </p:nvGrpSpPr>
        <p:grpSpPr bwMode="auto">
          <a:xfrm>
            <a:off x="-22225" y="-63500"/>
            <a:ext cx="625475" cy="406400"/>
            <a:chOff x="0" y="0"/>
            <a:chExt cx="8312" cy="5939"/>
          </a:xfrm>
        </p:grpSpPr>
      </p:grpSp>
      <p:grpSp>
        <p:nvGrpSpPr>
          <p:cNvPr id="6167" name="Group 13"/>
          <p:cNvGrpSpPr>
            <a:grpSpLocks/>
          </p:cNvGrpSpPr>
          <p:nvPr/>
        </p:nvGrpSpPr>
        <p:grpSpPr bwMode="auto">
          <a:xfrm>
            <a:off x="-22225" y="-63500"/>
            <a:ext cx="625475" cy="406400"/>
            <a:chOff x="0" y="0"/>
            <a:chExt cx="8312" cy="5939"/>
          </a:xfrm>
        </p:grpSpPr>
      </p:grpSp>
      <p:grpSp>
        <p:nvGrpSpPr>
          <p:cNvPr id="6179" name="Group 35"/>
          <p:cNvGrpSpPr>
            <a:grpSpLocks/>
          </p:cNvGrpSpPr>
          <p:nvPr/>
        </p:nvGrpSpPr>
        <p:grpSpPr bwMode="auto">
          <a:xfrm>
            <a:off x="-3175" y="-14288"/>
            <a:ext cx="625475" cy="406401"/>
            <a:chOff x="0" y="0"/>
            <a:chExt cx="8312" cy="5939"/>
          </a:xfrm>
        </p:grpSpPr>
      </p:grpSp>
    </p:spTree>
    <p:extLst>
      <p:ext uri="{BB962C8B-B14F-4D97-AF65-F5344CB8AC3E}">
        <p14:creationId xmlns:p14="http://schemas.microsoft.com/office/powerpoint/2010/main" val="750817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Module 3: theoretical background</a:t>
            </a:r>
            <a:endParaRPr lang="en-ZA" dirty="0"/>
          </a:p>
        </p:txBody>
      </p:sp>
      <p:sp>
        <p:nvSpPr>
          <p:cNvPr id="3" name="Content Placeholder 2"/>
          <p:cNvSpPr>
            <a:spLocks noGrp="1"/>
          </p:cNvSpPr>
          <p:nvPr>
            <p:ph idx="1"/>
          </p:nvPr>
        </p:nvSpPr>
        <p:spPr/>
        <p:txBody>
          <a:bodyPr>
            <a:noAutofit/>
          </a:bodyPr>
          <a:lstStyle/>
          <a:p>
            <a:r>
              <a:rPr lang="en-ZA" sz="2800" dirty="0"/>
              <a:t>Teachers are agents through whom </a:t>
            </a:r>
            <a:r>
              <a:rPr lang="en-ZA" sz="2800" dirty="0" smtClean="0"/>
              <a:t>the use of ICT for </a:t>
            </a:r>
            <a:r>
              <a:rPr lang="en-ZA" sz="2800" dirty="0"/>
              <a:t>learning can help achieve our educational goals</a:t>
            </a:r>
            <a:r>
              <a:rPr lang="en-ZA" sz="2800" dirty="0" smtClean="0"/>
              <a:t> </a:t>
            </a:r>
          </a:p>
          <a:p>
            <a:r>
              <a:rPr lang="en-ZA" sz="2800" dirty="0"/>
              <a:t>There are different models and frameworks available that can help us understand what they need in order to effectively </a:t>
            </a:r>
            <a:r>
              <a:rPr lang="en-ZA" sz="2800" dirty="0" smtClean="0"/>
              <a:t>integrate </a:t>
            </a:r>
            <a:r>
              <a:rPr lang="en-ZA" sz="2800" dirty="0"/>
              <a:t>ICTs into teaching and </a:t>
            </a:r>
            <a:r>
              <a:rPr lang="en-ZA" sz="2800" dirty="0" smtClean="0"/>
              <a:t>learning </a:t>
            </a:r>
            <a:endParaRPr lang="en-ZA" sz="2800" dirty="0"/>
          </a:p>
        </p:txBody>
      </p:sp>
    </p:spTree>
    <p:extLst>
      <p:ext uri="{BB962C8B-B14F-4D97-AF65-F5344CB8AC3E}">
        <p14:creationId xmlns:p14="http://schemas.microsoft.com/office/powerpoint/2010/main" val="3858353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Aim of this module</a:t>
            </a:r>
            <a:endParaRPr lang="en-ZA" dirty="0"/>
          </a:p>
        </p:txBody>
      </p:sp>
      <p:sp>
        <p:nvSpPr>
          <p:cNvPr id="3" name="Content Placeholder 2"/>
          <p:cNvSpPr>
            <a:spLocks noGrp="1"/>
          </p:cNvSpPr>
          <p:nvPr>
            <p:ph idx="1"/>
          </p:nvPr>
        </p:nvSpPr>
        <p:spPr>
          <a:xfrm>
            <a:off x="609600" y="2286000"/>
            <a:ext cx="7886700" cy="2289175"/>
          </a:xfrm>
        </p:spPr>
        <p:txBody>
          <a:bodyPr>
            <a:noAutofit/>
          </a:bodyPr>
          <a:lstStyle/>
          <a:p>
            <a:pPr marL="0" indent="0" algn="ctr">
              <a:buNone/>
            </a:pPr>
            <a:r>
              <a:rPr lang="en-ZA" sz="3600" b="1" i="1" dirty="0" smtClean="0">
                <a:solidFill>
                  <a:srgbClr val="ED7D31"/>
                </a:solidFill>
              </a:rPr>
              <a:t>To </a:t>
            </a:r>
            <a:r>
              <a:rPr lang="en-ZA" sz="3600" b="1" i="1" dirty="0">
                <a:solidFill>
                  <a:srgbClr val="ED7D31"/>
                </a:solidFill>
              </a:rPr>
              <a:t>engage with selected frameworks that help in establishing our understanding of what ICT in education </a:t>
            </a:r>
            <a:r>
              <a:rPr lang="en-ZA" sz="3600" b="1" i="1" dirty="0" smtClean="0">
                <a:solidFill>
                  <a:srgbClr val="ED7D31"/>
                </a:solidFill>
              </a:rPr>
              <a:t>entails.</a:t>
            </a:r>
            <a:endParaRPr lang="en-ZA" sz="3600" b="1" i="1" dirty="0">
              <a:solidFill>
                <a:srgbClr val="ED7D31"/>
              </a:solidFill>
            </a:endParaRPr>
          </a:p>
        </p:txBody>
      </p:sp>
    </p:spTree>
    <p:extLst>
      <p:ext uri="{BB962C8B-B14F-4D97-AF65-F5344CB8AC3E}">
        <p14:creationId xmlns:p14="http://schemas.microsoft.com/office/powerpoint/2010/main" val="840893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objectives</a:t>
            </a:r>
            <a:endParaRPr lang="en-ZA" dirty="0"/>
          </a:p>
        </p:txBody>
      </p:sp>
      <p:sp>
        <p:nvSpPr>
          <p:cNvPr id="5" name="Content Placeholder 4"/>
          <p:cNvSpPr>
            <a:spLocks noGrp="1"/>
          </p:cNvSpPr>
          <p:nvPr>
            <p:ph idx="1"/>
          </p:nvPr>
        </p:nvSpPr>
        <p:spPr>
          <a:xfrm>
            <a:off x="628650" y="1600200"/>
            <a:ext cx="7886700" cy="4133138"/>
          </a:xfrm>
        </p:spPr>
        <p:txBody>
          <a:bodyPr>
            <a:noAutofit/>
          </a:bodyPr>
          <a:lstStyle/>
          <a:p>
            <a:pPr marL="401638" lvl="0" indent="-401638"/>
            <a:r>
              <a:rPr lang="en-AU" sz="2800" dirty="0"/>
              <a:t>to understand the knowledge domains </a:t>
            </a:r>
            <a:r>
              <a:rPr lang="en-AU" sz="2800" dirty="0" smtClean="0"/>
              <a:t>which teachers </a:t>
            </a:r>
            <a:r>
              <a:rPr lang="en-AU" sz="2800" dirty="0"/>
              <a:t>need to effectively integrate ICTs through TPACK</a:t>
            </a:r>
            <a:endParaRPr lang="en-ZA" sz="2800" dirty="0"/>
          </a:p>
          <a:p>
            <a:pPr marL="401638" lvl="0" indent="-401638"/>
            <a:r>
              <a:rPr lang="en-AU" sz="2800" dirty="0"/>
              <a:t>to capture the key components that teachers need to integrate ICT </a:t>
            </a:r>
            <a:r>
              <a:rPr lang="en-AU" sz="2800" dirty="0" smtClean="0"/>
              <a:t>in order to </a:t>
            </a:r>
            <a:r>
              <a:rPr lang="en-AU" sz="2800" dirty="0"/>
              <a:t>achieve curriculum goals through CoPAF</a:t>
            </a:r>
            <a:endParaRPr lang="en-ZA" sz="2800" dirty="0"/>
          </a:p>
          <a:p>
            <a:pPr marL="401638" lvl="0" indent="-401638"/>
            <a:r>
              <a:rPr lang="en-AU" sz="2800" dirty="0"/>
              <a:t>to determine what teachers need as change agents </a:t>
            </a:r>
            <a:endParaRPr lang="en-ZA" sz="2800" dirty="0"/>
          </a:p>
          <a:p>
            <a:pPr marL="401638" indent="-401638"/>
            <a:r>
              <a:rPr lang="en-ZA" sz="2800" dirty="0"/>
              <a:t>to know how to apply these understandings to carry out Subject Advisor’s responsibilities</a:t>
            </a:r>
          </a:p>
        </p:txBody>
      </p:sp>
    </p:spTree>
    <p:extLst>
      <p:ext uri="{BB962C8B-B14F-4D97-AF65-F5344CB8AC3E}">
        <p14:creationId xmlns:p14="http://schemas.microsoft.com/office/powerpoint/2010/main" val="929012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33400"/>
            <a:ext cx="6762750" cy="527674"/>
          </a:xfrm>
        </p:spPr>
        <p:txBody>
          <a:bodyPr>
            <a:normAutofit fontScale="90000"/>
          </a:bodyPr>
          <a:lstStyle/>
          <a:p>
            <a:r>
              <a:rPr lang="en-ZA" dirty="0"/>
              <a:t>TECHNOLOGICAL PEDAGOGICAL CONTENT KNOWLEDGE (TPACK)</a:t>
            </a:r>
          </a:p>
        </p:txBody>
      </p:sp>
      <p:grpSp>
        <p:nvGrpSpPr>
          <p:cNvPr id="3" name="Group 2"/>
          <p:cNvGrpSpPr/>
          <p:nvPr/>
        </p:nvGrpSpPr>
        <p:grpSpPr>
          <a:xfrm>
            <a:off x="1066800" y="1905000"/>
            <a:ext cx="7086599" cy="3796480"/>
            <a:chOff x="1143001" y="2070920"/>
            <a:chExt cx="7086599" cy="3796480"/>
          </a:xfrm>
        </p:grpSpPr>
        <p:pic>
          <p:nvPicPr>
            <p:cNvPr id="7" name="Picture 6" descr="Image result for PCK"/>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13585" y="2636149"/>
              <a:ext cx="4285582" cy="2254131"/>
            </a:xfrm>
            <a:prstGeom prst="rect">
              <a:avLst/>
            </a:prstGeom>
            <a:noFill/>
            <a:ln>
              <a:noFill/>
            </a:ln>
          </p:spPr>
        </p:pic>
        <p:grpSp>
          <p:nvGrpSpPr>
            <p:cNvPr id="8" name="Group 7"/>
            <p:cNvGrpSpPr/>
            <p:nvPr/>
          </p:nvGrpSpPr>
          <p:grpSpPr>
            <a:xfrm>
              <a:off x="1143001" y="2070921"/>
              <a:ext cx="2603962" cy="967810"/>
              <a:chOff x="-95803" y="-843148"/>
              <a:chExt cx="1410349" cy="700645"/>
            </a:xfrm>
          </p:grpSpPr>
          <p:sp>
            <p:nvSpPr>
              <p:cNvPr id="13" name="Text Box 49"/>
              <p:cNvSpPr txBox="1"/>
              <p:nvPr/>
            </p:nvSpPr>
            <p:spPr>
              <a:xfrm>
                <a:off x="-95803" y="-843148"/>
                <a:ext cx="907727" cy="332509"/>
              </a:xfrm>
              <a:prstGeom prst="rect">
                <a:avLst/>
              </a:prstGeom>
              <a:solidFill>
                <a:srgbClr val="FF7C80"/>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600"/>
                  </a:spcBef>
                  <a:spcAft>
                    <a:spcPts val="600"/>
                  </a:spcAft>
                </a:pPr>
                <a:r>
                  <a:rPr lang="en-ZA" sz="2000" b="1" dirty="0">
                    <a:solidFill>
                      <a:srgbClr val="006666"/>
                    </a:solidFill>
                    <a:effectLst/>
                    <a:ea typeface="Calibri" panose="020F0502020204030204" pitchFamily="34" charset="0"/>
                    <a:cs typeface="Times New Roman" panose="02020603050405020304" pitchFamily="18" charset="0"/>
                  </a:rPr>
                  <a:t>How to teach </a:t>
                </a:r>
              </a:p>
            </p:txBody>
          </p:sp>
          <p:sp>
            <p:nvSpPr>
              <p:cNvPr id="14" name="Bent Arrow 13"/>
              <p:cNvSpPr/>
              <p:nvPr/>
            </p:nvSpPr>
            <p:spPr>
              <a:xfrm rot="5400000">
                <a:off x="739817" y="-717232"/>
                <a:ext cx="646494" cy="502964"/>
              </a:xfrm>
              <a:prstGeom prst="bentArrow">
                <a:avLst/>
              </a:prstGeom>
            </p:spPr>
            <p:style>
              <a:lnRef idx="3">
                <a:schemeClr val="lt1"/>
              </a:lnRef>
              <a:fillRef idx="1">
                <a:schemeClr val="accent1"/>
              </a:fillRef>
              <a:effectRef idx="1">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ZA"/>
              </a:p>
            </p:txBody>
          </p:sp>
        </p:grpSp>
        <p:grpSp>
          <p:nvGrpSpPr>
            <p:cNvPr id="9" name="Group 8"/>
            <p:cNvGrpSpPr/>
            <p:nvPr/>
          </p:nvGrpSpPr>
          <p:grpSpPr>
            <a:xfrm>
              <a:off x="3803426" y="4293476"/>
              <a:ext cx="1864415" cy="1573924"/>
              <a:chOff x="-144043" y="0"/>
              <a:chExt cx="967528" cy="829677"/>
            </a:xfrm>
          </p:grpSpPr>
          <p:sp>
            <p:nvSpPr>
              <p:cNvPr id="11" name="Up Arrow 10"/>
              <p:cNvSpPr/>
              <p:nvPr/>
            </p:nvSpPr>
            <p:spPr>
              <a:xfrm>
                <a:off x="215261" y="0"/>
                <a:ext cx="218274" cy="482804"/>
              </a:xfrm>
              <a:prstGeom prst="upArrow">
                <a:avLst/>
              </a:prstGeom>
            </p:spPr>
            <p:style>
              <a:lnRef idx="3">
                <a:schemeClr val="lt1"/>
              </a:lnRef>
              <a:fillRef idx="1">
                <a:schemeClr val="accent1"/>
              </a:fillRef>
              <a:effectRef idx="1">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ZA"/>
              </a:p>
            </p:txBody>
          </p:sp>
          <p:sp>
            <p:nvSpPr>
              <p:cNvPr id="12" name="Text Box 50"/>
              <p:cNvSpPr txBox="1"/>
              <p:nvPr/>
            </p:nvSpPr>
            <p:spPr>
              <a:xfrm>
                <a:off x="-144043" y="482804"/>
                <a:ext cx="967528" cy="346873"/>
              </a:xfrm>
              <a:prstGeom prst="rect">
                <a:avLst/>
              </a:prstGeom>
              <a:solidFill>
                <a:schemeClr val="accent4"/>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600"/>
                  </a:spcBef>
                  <a:spcAft>
                    <a:spcPts val="600"/>
                  </a:spcAft>
                </a:pPr>
                <a:r>
                  <a:rPr lang="en-ZA" b="1" dirty="0">
                    <a:solidFill>
                      <a:srgbClr val="006666"/>
                    </a:solidFill>
                    <a:effectLst/>
                    <a:ea typeface="Calibri" panose="020F0502020204030204" pitchFamily="34" charset="0"/>
                    <a:cs typeface="Times New Roman" panose="02020603050405020304" pitchFamily="18" charset="0"/>
                  </a:rPr>
                  <a:t>Teaching children Maths</a:t>
                </a:r>
              </a:p>
            </p:txBody>
          </p:sp>
        </p:grpSp>
        <p:sp>
          <p:nvSpPr>
            <p:cNvPr id="10" name="Bent Arrow 9"/>
            <p:cNvSpPr/>
            <p:nvPr/>
          </p:nvSpPr>
          <p:spPr>
            <a:xfrm rot="16200000" flipH="1">
              <a:off x="5685451" y="2142730"/>
              <a:ext cx="893286" cy="928504"/>
            </a:xfrm>
            <a:prstGeom prst="bentArrow">
              <a:avLst/>
            </a:prstGeom>
          </p:spPr>
          <p:style>
            <a:lnRef idx="3">
              <a:schemeClr val="lt1"/>
            </a:lnRef>
            <a:fillRef idx="1">
              <a:schemeClr val="accent1"/>
            </a:fillRef>
            <a:effectRef idx="1">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ZA"/>
            </a:p>
          </p:txBody>
        </p:sp>
        <p:sp>
          <p:nvSpPr>
            <p:cNvPr id="6" name="Text Box 47"/>
            <p:cNvSpPr txBox="1"/>
            <p:nvPr/>
          </p:nvSpPr>
          <p:spPr>
            <a:xfrm>
              <a:off x="6635376" y="2070920"/>
              <a:ext cx="1594224" cy="492276"/>
            </a:xfrm>
            <a:prstGeom prst="rect">
              <a:avLst/>
            </a:prstGeom>
            <a:solidFill>
              <a:schemeClr val="accent6">
                <a:lumMod val="60000"/>
                <a:lumOff val="40000"/>
              </a:schemeClr>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600"/>
                </a:spcBef>
                <a:spcAft>
                  <a:spcPts val="600"/>
                </a:spcAft>
              </a:pPr>
              <a:r>
                <a:rPr lang="en-ZA" sz="2000" b="1" dirty="0">
                  <a:solidFill>
                    <a:srgbClr val="006666"/>
                  </a:solidFill>
                  <a:effectLst/>
                  <a:ea typeface="Calibri" panose="020F0502020204030204" pitchFamily="34" charset="0"/>
                  <a:cs typeface="Times New Roman" panose="02020603050405020304" pitchFamily="18" charset="0"/>
                </a:rPr>
                <a:t>What I teach </a:t>
              </a:r>
            </a:p>
          </p:txBody>
        </p:sp>
      </p:grpSp>
    </p:spTree>
    <p:extLst>
      <p:ext uri="{BB962C8B-B14F-4D97-AF65-F5344CB8AC3E}">
        <p14:creationId xmlns:p14="http://schemas.microsoft.com/office/powerpoint/2010/main" val="1920484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SHULMAN’S DEFINITION</a:t>
            </a:r>
            <a:endParaRPr lang="en-ZA" dirty="0"/>
          </a:p>
        </p:txBody>
      </p:sp>
      <p:sp>
        <p:nvSpPr>
          <p:cNvPr id="5" name="Rectangle 4"/>
          <p:cNvSpPr/>
          <p:nvPr/>
        </p:nvSpPr>
        <p:spPr>
          <a:xfrm>
            <a:off x="438150" y="2470173"/>
            <a:ext cx="8077200" cy="3816429"/>
          </a:xfrm>
          <a:prstGeom prst="rect">
            <a:avLst/>
          </a:prstGeom>
        </p:spPr>
        <p:txBody>
          <a:bodyPr wrap="square">
            <a:spAutoFit/>
          </a:bodyPr>
          <a:lstStyle/>
          <a:p>
            <a:pPr algn="ctr"/>
            <a:r>
              <a:rPr lang="en-ZA" sz="2800" b="1" i="1" dirty="0">
                <a:solidFill>
                  <a:srgbClr val="ED7D31"/>
                </a:solidFill>
                <a:latin typeface="Calibri" panose="020F0502020204030204" pitchFamily="34" charset="0"/>
                <a:ea typeface="Calibri" panose="020F0502020204030204" pitchFamily="34" charset="0"/>
                <a:cs typeface="Times New Roman" panose="02020603050405020304" pitchFamily="18" charset="0"/>
              </a:rPr>
              <a:t>for the most regularly taught topics in one's subject area, the most useful forms of representation of those ideas, the most powerful analogies, illustrations, examples, explanations, and demonstrations-in a word, the ways of representing and formulating the subject that make it comprehensible to </a:t>
            </a:r>
            <a:r>
              <a:rPr lang="en-ZA" sz="2800" b="1" i="1" dirty="0" smtClean="0">
                <a:solidFill>
                  <a:srgbClr val="ED7D31"/>
                </a:solidFill>
                <a:latin typeface="Calibri" panose="020F0502020204030204" pitchFamily="34" charset="0"/>
                <a:ea typeface="Calibri" panose="020F0502020204030204" pitchFamily="34" charset="0"/>
                <a:cs typeface="Times New Roman" panose="02020603050405020304" pitchFamily="18" charset="0"/>
              </a:rPr>
              <a:t>others</a:t>
            </a:r>
          </a:p>
          <a:p>
            <a:pPr algn="ctr"/>
            <a:endParaRPr lang="en-ZA" sz="2800" b="1" i="1" dirty="0">
              <a:solidFill>
                <a:srgbClr val="ED7D31"/>
              </a:solidFill>
              <a:latin typeface="Calibri" panose="020F0502020204030204" pitchFamily="34" charset="0"/>
              <a:cs typeface="Times New Roman" panose="02020603050405020304" pitchFamily="18" charset="0"/>
            </a:endParaRPr>
          </a:p>
          <a:p>
            <a:pPr algn="ctr"/>
            <a:r>
              <a:rPr lang="en-ZA" i="1" dirty="0"/>
              <a:t>(Schulman, 1986:09)</a:t>
            </a:r>
            <a:endParaRPr lang="en-ZA" b="1" dirty="0">
              <a:solidFill>
                <a:srgbClr val="ED7D31"/>
              </a:solidFill>
            </a:endParaRPr>
          </a:p>
        </p:txBody>
      </p:sp>
      <p:sp>
        <p:nvSpPr>
          <p:cNvPr id="3" name="Rectangle 2"/>
          <p:cNvSpPr/>
          <p:nvPr/>
        </p:nvSpPr>
        <p:spPr>
          <a:xfrm>
            <a:off x="609600" y="1402341"/>
            <a:ext cx="8229600" cy="1014380"/>
          </a:xfrm>
          <a:prstGeom prst="rect">
            <a:avLst/>
          </a:prstGeom>
        </p:spPr>
        <p:txBody>
          <a:bodyPr wrap="square">
            <a:spAutoFit/>
          </a:bodyPr>
          <a:lstStyle/>
          <a:p>
            <a:pPr>
              <a:lnSpc>
                <a:spcPct val="107000"/>
              </a:lnSpc>
              <a:spcAft>
                <a:spcPts val="800"/>
              </a:spcAft>
            </a:pPr>
            <a:r>
              <a:rPr lang="en-ZA" sz="2800" b="1" dirty="0">
                <a:solidFill>
                  <a:srgbClr val="006666"/>
                </a:solidFill>
                <a:latin typeface="Calibri Light" panose="020F0302020204030204" pitchFamily="34" charset="0"/>
                <a:ea typeface="Calibri" panose="020F0502020204030204" pitchFamily="34" charset="0"/>
                <a:cs typeface="Times New Roman" panose="02020603050405020304" pitchFamily="18" charset="0"/>
              </a:rPr>
              <a:t>T</a:t>
            </a:r>
            <a:r>
              <a:rPr lang="en-ZA" sz="2800" b="1" dirty="0" smtClean="0">
                <a:solidFill>
                  <a:srgbClr val="006666"/>
                </a:solidFill>
                <a:latin typeface="Calibri Light" panose="020F0302020204030204" pitchFamily="34" charset="0"/>
                <a:ea typeface="Calibri" panose="020F0502020204030204" pitchFamily="34" charset="0"/>
                <a:cs typeface="Times New Roman" panose="02020603050405020304" pitchFamily="18" charset="0"/>
              </a:rPr>
              <a:t>hat </a:t>
            </a:r>
            <a:r>
              <a:rPr lang="en-ZA" sz="2800" b="1" dirty="0">
                <a:solidFill>
                  <a:srgbClr val="006666"/>
                </a:solidFill>
                <a:latin typeface="Calibri Light" panose="020F0302020204030204" pitchFamily="34" charset="0"/>
                <a:ea typeface="Calibri" panose="020F0502020204030204" pitchFamily="34" charset="0"/>
                <a:cs typeface="Times New Roman" panose="02020603050405020304" pitchFamily="18" charset="0"/>
              </a:rPr>
              <a:t>which makes the learning of a topic easy or difficult. This includes, </a:t>
            </a:r>
            <a:endParaRPr lang="en-ZA" sz="3600" b="1" dirty="0">
              <a:solidFill>
                <a:srgbClr val="006666"/>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79755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CURRICULUM STATEMENT’S GENERAL AIM</a:t>
            </a:r>
            <a:endParaRPr lang="en-ZA" dirty="0"/>
          </a:p>
        </p:txBody>
      </p:sp>
      <p:sp>
        <p:nvSpPr>
          <p:cNvPr id="3" name="Content Placeholder 2"/>
          <p:cNvSpPr>
            <a:spLocks noGrp="1"/>
          </p:cNvSpPr>
          <p:nvPr>
            <p:ph idx="1"/>
          </p:nvPr>
        </p:nvSpPr>
        <p:spPr>
          <a:xfrm>
            <a:off x="685800" y="1600200"/>
            <a:ext cx="7886700" cy="4133138"/>
          </a:xfrm>
        </p:spPr>
        <p:txBody>
          <a:bodyPr>
            <a:noAutofit/>
          </a:bodyPr>
          <a:lstStyle/>
          <a:p>
            <a:pPr lvl="0"/>
            <a:r>
              <a:rPr lang="en-AU" dirty="0"/>
              <a:t>identify and solve problems and make decisions using critical and creative thinking; </a:t>
            </a:r>
            <a:endParaRPr lang="en-ZA" dirty="0"/>
          </a:p>
          <a:p>
            <a:pPr lvl="0"/>
            <a:r>
              <a:rPr lang="en-AU" dirty="0"/>
              <a:t>work effectively as individuals and with others as members of a team;</a:t>
            </a:r>
            <a:endParaRPr lang="en-ZA" dirty="0"/>
          </a:p>
          <a:p>
            <a:pPr lvl="0"/>
            <a:r>
              <a:rPr lang="en-AU" dirty="0"/>
              <a:t>organise and manage themselves and their activities responsibly and effectively; </a:t>
            </a:r>
            <a:endParaRPr lang="en-ZA" dirty="0"/>
          </a:p>
          <a:p>
            <a:pPr lvl="0"/>
            <a:r>
              <a:rPr lang="en-AU" dirty="0"/>
              <a:t>collect, analyse, organise and critically evaluate information;</a:t>
            </a:r>
            <a:endParaRPr lang="en-ZA" dirty="0"/>
          </a:p>
          <a:p>
            <a:pPr lvl="0"/>
            <a:r>
              <a:rPr lang="en-AU" dirty="0"/>
              <a:t>communicate effectively using visual, symbolic and/or language skills in various modes; </a:t>
            </a:r>
            <a:endParaRPr lang="en-ZA" dirty="0"/>
          </a:p>
          <a:p>
            <a:pPr lvl="0"/>
            <a:r>
              <a:rPr lang="en-AU" dirty="0"/>
              <a:t>use science and technology effectively and critically showing responsibility towards the environment and the health of others; and</a:t>
            </a:r>
            <a:endParaRPr lang="en-ZA" dirty="0"/>
          </a:p>
          <a:p>
            <a:pPr lvl="0"/>
            <a:r>
              <a:rPr lang="en-AU" dirty="0"/>
              <a:t>demonstrate an understanding of the world as a set of related systems by recognising that problem solving contexts do not exist in isolation.</a:t>
            </a:r>
            <a:endParaRPr lang="en-ZA" dirty="0"/>
          </a:p>
          <a:p>
            <a:r>
              <a:rPr lang="en-ZA" dirty="0"/>
              <a:t>(DBE, 2011:04)</a:t>
            </a:r>
          </a:p>
        </p:txBody>
      </p:sp>
    </p:spTree>
    <p:extLst>
      <p:ext uri="{BB962C8B-B14F-4D97-AF65-F5344CB8AC3E}">
        <p14:creationId xmlns:p14="http://schemas.microsoft.com/office/powerpoint/2010/main" val="1907609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3.1</a:t>
            </a:r>
            <a:endParaRPr lang="en-ZA" dirty="0"/>
          </a:p>
        </p:txBody>
      </p:sp>
      <p:sp>
        <p:nvSpPr>
          <p:cNvPr id="4" name="Text Placeholder 12"/>
          <p:cNvSpPr>
            <a:spLocks noGrp="1"/>
          </p:cNvSpPr>
          <p:nvPr>
            <p:ph type="body" sz="quarter" idx="13"/>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3.1 on page 28 of your  workbooks </a:t>
            </a:r>
            <a:endParaRPr lang="en-ZA" sz="3200" i="1" dirty="0"/>
          </a:p>
        </p:txBody>
      </p:sp>
    </p:spTree>
    <p:extLst>
      <p:ext uri="{BB962C8B-B14F-4D97-AF65-F5344CB8AC3E}">
        <p14:creationId xmlns:p14="http://schemas.microsoft.com/office/powerpoint/2010/main" val="2119611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3.2</a:t>
            </a:r>
            <a:endParaRPr lang="en-ZA" dirty="0"/>
          </a:p>
        </p:txBody>
      </p:sp>
      <p:sp>
        <p:nvSpPr>
          <p:cNvPr id="4" name="Text Placeholder 12"/>
          <p:cNvSpPr>
            <a:spLocks noGrp="1"/>
          </p:cNvSpPr>
          <p:nvPr>
            <p:ph type="body" sz="quarter" idx="13"/>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3.2 on page 28 of your  workbooks </a:t>
            </a:r>
            <a:endParaRPr lang="en-ZA" sz="3200" i="1" dirty="0"/>
          </a:p>
        </p:txBody>
      </p:sp>
    </p:spTree>
    <p:extLst>
      <p:ext uri="{BB962C8B-B14F-4D97-AF65-F5344CB8AC3E}">
        <p14:creationId xmlns:p14="http://schemas.microsoft.com/office/powerpoint/2010/main" val="2276270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3.3</a:t>
            </a:r>
            <a:endParaRPr lang="en-ZA" dirty="0"/>
          </a:p>
        </p:txBody>
      </p:sp>
      <p:sp>
        <p:nvSpPr>
          <p:cNvPr id="4" name="Text Placeholder 12"/>
          <p:cNvSpPr>
            <a:spLocks noGrp="1"/>
          </p:cNvSpPr>
          <p:nvPr>
            <p:ph type="body" sz="quarter" idx="13"/>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3.3 on page 28 of your  workbooks </a:t>
            </a:r>
            <a:endParaRPr lang="en-ZA" sz="3200" i="1" dirty="0"/>
          </a:p>
        </p:txBody>
      </p:sp>
    </p:spTree>
    <p:extLst>
      <p:ext uri="{BB962C8B-B14F-4D97-AF65-F5344CB8AC3E}">
        <p14:creationId xmlns:p14="http://schemas.microsoft.com/office/powerpoint/2010/main" val="1230384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OF THE DAY: MODULE 3</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39287044"/>
              </p:ext>
            </p:extLst>
          </p:nvPr>
        </p:nvGraphicFramePr>
        <p:xfrm>
          <a:off x="838200" y="1600205"/>
          <a:ext cx="7677150" cy="4191000"/>
        </p:xfrm>
        <a:graphic>
          <a:graphicData uri="http://schemas.openxmlformats.org/drawingml/2006/table">
            <a:tbl>
              <a:tblPr firstRow="1" firstCol="1" bandRow="1"/>
              <a:tblGrid>
                <a:gridCol w="2838099">
                  <a:extLst>
                    <a:ext uri="{9D8B030D-6E8A-4147-A177-3AD203B41FA5}">
                      <a16:colId xmlns:a16="http://schemas.microsoft.com/office/drawing/2014/main" val="20000"/>
                    </a:ext>
                  </a:extLst>
                </a:gridCol>
                <a:gridCol w="4839051">
                  <a:extLst>
                    <a:ext uri="{9D8B030D-6E8A-4147-A177-3AD203B41FA5}">
                      <a16:colId xmlns:a16="http://schemas.microsoft.com/office/drawing/2014/main" val="20001"/>
                    </a:ext>
                  </a:extLst>
                </a:gridCol>
              </a:tblGrid>
              <a:tr h="381000">
                <a:tc>
                  <a:txBody>
                    <a:bodyPr/>
                    <a:lstStyle/>
                    <a:p>
                      <a:pPr algn="ctr">
                        <a:lnSpc>
                          <a:spcPct val="150000"/>
                        </a:lnSpc>
                        <a:spcBef>
                          <a:spcPts val="720"/>
                        </a:spcBef>
                        <a:spcAft>
                          <a:spcPts val="720"/>
                        </a:spcAft>
                      </a:pPr>
                      <a:r>
                        <a:rPr lang="en-GB" sz="16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Time</a:t>
                      </a:r>
                      <a:endParaRPr lang="en-ZA" sz="160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50000"/>
                        </a:lnSpc>
                        <a:spcBef>
                          <a:spcPts val="720"/>
                        </a:spcBef>
                        <a:spcAft>
                          <a:spcPts val="720"/>
                        </a:spcAft>
                      </a:pPr>
                      <a:r>
                        <a:rPr lang="en-GB"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Detail</a:t>
                      </a:r>
                      <a:endParaRPr lang="en-ZA"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a16="http://schemas.microsoft.com/office/drawing/2014/main" val="10000"/>
                  </a:ext>
                </a:extLst>
              </a:tr>
              <a:tr h="381000">
                <a:tc>
                  <a:txBody>
                    <a:bodyPr/>
                    <a:lstStyle/>
                    <a:p>
                      <a:pPr>
                        <a:lnSpc>
                          <a:spcPct val="15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08:00-08:04</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Welcome and Introduction Slides 1-2</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1000">
                <a:tc>
                  <a:txBody>
                    <a:bodyPr/>
                    <a:lstStyle/>
                    <a:p>
                      <a:pPr>
                        <a:lnSpc>
                          <a:spcPct val="150000"/>
                        </a:lnSpc>
                        <a:spcBef>
                          <a:spcPts val="6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08:04-08:30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50000"/>
                        </a:lnSpc>
                        <a:spcBef>
                          <a:spcPts val="6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3-10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2"/>
                  </a:ext>
                </a:extLst>
              </a:tr>
              <a:tr h="381000">
                <a:tc>
                  <a:txBody>
                    <a:bodyPr/>
                    <a:lstStyle/>
                    <a:p>
                      <a:pPr>
                        <a:lnSpc>
                          <a:spcPct val="15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08:30-09:35</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11-17</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1000">
                <a:tc>
                  <a:txBody>
                    <a:bodyPr/>
                    <a:lstStyle/>
                    <a:p>
                      <a:pPr>
                        <a:lnSpc>
                          <a:spcPct val="150000"/>
                        </a:lnSpc>
                        <a:spcBef>
                          <a:spcPts val="6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09:35-10:45</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50000"/>
                        </a:lnSpc>
                        <a:spcBef>
                          <a:spcPts val="6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18-21</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4"/>
                  </a:ext>
                </a:extLst>
              </a:tr>
              <a:tr h="381000">
                <a:tc>
                  <a:txBody>
                    <a:bodyPr/>
                    <a:lstStyle/>
                    <a:p>
                      <a:pPr>
                        <a:lnSpc>
                          <a:spcPct val="15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10:45-11:00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TEA BREAK</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81000">
                <a:tc>
                  <a:txBody>
                    <a:bodyPr/>
                    <a:lstStyle/>
                    <a:p>
                      <a:pPr>
                        <a:lnSpc>
                          <a:spcPct val="150000"/>
                        </a:lnSpc>
                        <a:spcBef>
                          <a:spcPts val="6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11:00-11:50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50000"/>
                        </a:lnSpc>
                        <a:spcBef>
                          <a:spcPts val="6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22-27</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6"/>
                  </a:ext>
                </a:extLst>
              </a:tr>
              <a:tr h="381000">
                <a:tc>
                  <a:txBody>
                    <a:bodyPr/>
                    <a:lstStyle/>
                    <a:p>
                      <a:pPr>
                        <a:lnSpc>
                          <a:spcPct val="15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11:50-12:30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28-30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81000">
                <a:tc>
                  <a:txBody>
                    <a:bodyPr/>
                    <a:lstStyle/>
                    <a:p>
                      <a:pPr>
                        <a:lnSpc>
                          <a:spcPct val="150000"/>
                        </a:lnSpc>
                        <a:spcBef>
                          <a:spcPts val="6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12:30-13:30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50000"/>
                        </a:lnSpc>
                        <a:spcBef>
                          <a:spcPts val="6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LUNCH BREAK</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8"/>
                  </a:ext>
                </a:extLst>
              </a:tr>
              <a:tr h="381000">
                <a:tc>
                  <a:txBody>
                    <a:bodyPr/>
                    <a:lstStyle/>
                    <a:p>
                      <a:pPr>
                        <a:lnSpc>
                          <a:spcPct val="15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13:30-14:00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31-32</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81000">
                <a:tc>
                  <a:txBody>
                    <a:bodyPr/>
                    <a:lstStyle/>
                    <a:p>
                      <a:pPr>
                        <a:lnSpc>
                          <a:spcPct val="150000"/>
                        </a:lnSpc>
                        <a:spcBef>
                          <a:spcPts val="6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02:15-02:20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50000"/>
                        </a:lnSpc>
                        <a:spcBef>
                          <a:spcPts val="600"/>
                        </a:spcBef>
                        <a:spcAft>
                          <a:spcPts val="720"/>
                        </a:spcAft>
                      </a:pPr>
                      <a:r>
                        <a:rPr lang="en-GB"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PACK UP AND DEPART, Slide 33</a:t>
                      </a:r>
                      <a:endParaRPr lang="en-ZA"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2914420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TPACK MODEL</a:t>
            </a:r>
            <a:endParaRPr lang="en-ZA" dirty="0"/>
          </a:p>
        </p:txBody>
      </p:sp>
      <p:pic>
        <p:nvPicPr>
          <p:cNvPr id="4" name="Picture 3" descr="Figure 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5000" y="1295400"/>
            <a:ext cx="5105400" cy="4953000"/>
          </a:xfrm>
          <a:prstGeom prst="rect">
            <a:avLst/>
          </a:prstGeom>
          <a:noFill/>
          <a:ln>
            <a:noFill/>
          </a:ln>
        </p:spPr>
      </p:pic>
    </p:spTree>
    <p:extLst>
      <p:ext uri="{BB962C8B-B14F-4D97-AF65-F5344CB8AC3E}">
        <p14:creationId xmlns:p14="http://schemas.microsoft.com/office/powerpoint/2010/main" val="1963150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3.4</a:t>
            </a:r>
            <a:endParaRPr lang="en-ZA" dirty="0"/>
          </a:p>
        </p:txBody>
      </p:sp>
      <p:sp>
        <p:nvSpPr>
          <p:cNvPr id="4" name="Text Placeholder 12"/>
          <p:cNvSpPr>
            <a:spLocks noGrp="1"/>
          </p:cNvSpPr>
          <p:nvPr>
            <p:ph type="body" sz="quarter" idx="13" hasCustomPrompt="1"/>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3.4 on page </a:t>
            </a:r>
            <a:r>
              <a:rPr lang="en-ZA" sz="3200" i="1" dirty="0" smtClean="0"/>
              <a:t>30</a:t>
            </a:r>
            <a:r>
              <a:rPr lang="en-ZA" sz="3200" b="1" i="1" dirty="0" smtClean="0"/>
              <a:t> of your  workbooks </a:t>
            </a:r>
            <a:endParaRPr lang="en-ZA" sz="3200" i="1" dirty="0"/>
          </a:p>
        </p:txBody>
      </p:sp>
    </p:spTree>
    <p:extLst>
      <p:ext uri="{BB962C8B-B14F-4D97-AF65-F5344CB8AC3E}">
        <p14:creationId xmlns:p14="http://schemas.microsoft.com/office/powerpoint/2010/main" val="3940241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err="1" smtClean="0"/>
              <a:t>C</a:t>
            </a:r>
            <a:r>
              <a:rPr lang="en-ZA" sz="2000" dirty="0" err="1" smtClean="0"/>
              <a:t>o</a:t>
            </a:r>
            <a:r>
              <a:rPr lang="en-ZA" dirty="0" err="1" smtClean="0"/>
              <a:t>paf</a:t>
            </a:r>
            <a:endParaRPr lang="en-ZA" dirty="0"/>
          </a:p>
        </p:txBody>
      </p:sp>
      <p:sp>
        <p:nvSpPr>
          <p:cNvPr id="3" name="Content Placeholder 2"/>
          <p:cNvSpPr>
            <a:spLocks noGrp="1"/>
          </p:cNvSpPr>
          <p:nvPr>
            <p:ph idx="1"/>
          </p:nvPr>
        </p:nvSpPr>
        <p:spPr>
          <a:xfrm>
            <a:off x="652895" y="2133600"/>
            <a:ext cx="7886700" cy="3200400"/>
          </a:xfrm>
        </p:spPr>
        <p:txBody>
          <a:bodyPr>
            <a:noAutofit/>
          </a:bodyPr>
          <a:lstStyle/>
          <a:p>
            <a:r>
              <a:rPr lang="en-ZA" sz="3200" dirty="0"/>
              <a:t>The </a:t>
            </a:r>
            <a:r>
              <a:rPr lang="en-ZA" sz="3200" dirty="0" smtClean="0"/>
              <a:t>model </a:t>
            </a:r>
            <a:r>
              <a:rPr lang="en-ZA" sz="3200" dirty="0"/>
              <a:t>is based </a:t>
            </a:r>
            <a:r>
              <a:rPr lang="en-ZA" sz="3200" dirty="0" smtClean="0"/>
              <a:t>on an </a:t>
            </a:r>
            <a:r>
              <a:rPr lang="en-ZA" sz="3200" dirty="0"/>
              <a:t>attempt </a:t>
            </a:r>
            <a:r>
              <a:rPr lang="en-ZA" sz="3200" dirty="0" smtClean="0"/>
              <a:t>to: </a:t>
            </a:r>
            <a:endParaRPr lang="en-ZA" sz="3200" dirty="0"/>
          </a:p>
          <a:p>
            <a:pPr lvl="1"/>
            <a:r>
              <a:rPr lang="en-AU" sz="2800" dirty="0"/>
              <a:t>acknowledge all levels of TPACK or ICT integration</a:t>
            </a:r>
            <a:endParaRPr lang="en-ZA" sz="2800" dirty="0"/>
          </a:p>
          <a:p>
            <a:pPr lvl="1"/>
            <a:r>
              <a:rPr lang="en-ZA" sz="2800" dirty="0"/>
              <a:t>ensure ICT trainings apply skills and knowledge needed for the use of digital technology in a complete teaching and learning experience</a:t>
            </a:r>
          </a:p>
        </p:txBody>
      </p:sp>
    </p:spTree>
    <p:extLst>
      <p:ext uri="{BB962C8B-B14F-4D97-AF65-F5344CB8AC3E}">
        <p14:creationId xmlns:p14="http://schemas.microsoft.com/office/powerpoint/2010/main" val="2752042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err="1" smtClean="0"/>
              <a:t>C</a:t>
            </a:r>
            <a:r>
              <a:rPr lang="en-ZA" sz="2000" dirty="0" err="1" smtClean="0"/>
              <a:t>o</a:t>
            </a:r>
            <a:r>
              <a:rPr lang="en-ZA" dirty="0" err="1" smtClean="0"/>
              <a:t>paf</a:t>
            </a:r>
            <a:r>
              <a:rPr lang="en-ZA" dirty="0" smtClean="0"/>
              <a:t> process of integration</a:t>
            </a:r>
            <a:endParaRPr lang="en-ZA" dirty="0"/>
          </a:p>
        </p:txBody>
      </p:sp>
      <p:grpSp>
        <p:nvGrpSpPr>
          <p:cNvPr id="4" name="Group 3"/>
          <p:cNvGrpSpPr/>
          <p:nvPr/>
        </p:nvGrpSpPr>
        <p:grpSpPr>
          <a:xfrm>
            <a:off x="319585" y="1189472"/>
            <a:ext cx="8595815" cy="4906528"/>
            <a:chOff x="1310185" y="163773"/>
            <a:chExt cx="10156033" cy="6769293"/>
          </a:xfrm>
        </p:grpSpPr>
        <p:sp>
          <p:nvSpPr>
            <p:cNvPr id="5" name="Rectangle 4"/>
            <p:cNvSpPr/>
            <p:nvPr/>
          </p:nvSpPr>
          <p:spPr>
            <a:xfrm>
              <a:off x="2019869" y="4929017"/>
              <a:ext cx="3164180" cy="1425739"/>
            </a:xfrm>
            <a:prstGeom prst="rect">
              <a:avLst/>
            </a:prstGeom>
            <a:solidFill>
              <a:schemeClr val="accent6">
                <a:lumMod val="60000"/>
                <a:lumOff val="40000"/>
              </a:schemeClr>
            </a:solidFill>
            <a:ln>
              <a:solidFill>
                <a:srgbClr val="0070C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ZA" sz="1200"/>
            </a:p>
          </p:txBody>
        </p:sp>
        <p:sp>
          <p:nvSpPr>
            <p:cNvPr id="7" name="Up Arrow Callout 6"/>
            <p:cNvSpPr/>
            <p:nvPr/>
          </p:nvSpPr>
          <p:spPr>
            <a:xfrm>
              <a:off x="5272238" y="5025823"/>
              <a:ext cx="2943720" cy="1340857"/>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600" dirty="0" smtClean="0"/>
                <a:t>Content</a:t>
              </a:r>
              <a:endParaRPr lang="en-ZA" sz="1600" dirty="0"/>
            </a:p>
          </p:txBody>
        </p:sp>
        <p:sp>
          <p:nvSpPr>
            <p:cNvPr id="8" name="Up Arrow Callout 7"/>
            <p:cNvSpPr/>
            <p:nvPr/>
          </p:nvSpPr>
          <p:spPr>
            <a:xfrm>
              <a:off x="5272238" y="3583711"/>
              <a:ext cx="2943720" cy="1340857"/>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600" dirty="0" smtClean="0"/>
                <a:t>Pedagogy</a:t>
              </a:r>
              <a:endParaRPr lang="en-ZA" sz="1600" dirty="0"/>
            </a:p>
          </p:txBody>
        </p:sp>
        <p:sp>
          <p:nvSpPr>
            <p:cNvPr id="9" name="Up Arrow Callout 8"/>
            <p:cNvSpPr/>
            <p:nvPr/>
          </p:nvSpPr>
          <p:spPr>
            <a:xfrm>
              <a:off x="5272238" y="2106406"/>
              <a:ext cx="2943720" cy="1340857"/>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600" dirty="0" smtClean="0"/>
                <a:t>Assessment</a:t>
              </a:r>
              <a:endParaRPr lang="en-ZA" sz="1600" dirty="0"/>
            </a:p>
          </p:txBody>
        </p:sp>
        <p:sp>
          <p:nvSpPr>
            <p:cNvPr id="10" name="Up Arrow Callout 9"/>
            <p:cNvSpPr/>
            <p:nvPr/>
          </p:nvSpPr>
          <p:spPr>
            <a:xfrm>
              <a:off x="5272238" y="668743"/>
              <a:ext cx="2943720" cy="1340857"/>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600" dirty="0" smtClean="0"/>
                <a:t>Full ICT Integration</a:t>
              </a:r>
              <a:endParaRPr lang="en-ZA" sz="1600" dirty="0"/>
            </a:p>
          </p:txBody>
        </p:sp>
        <p:sp>
          <p:nvSpPr>
            <p:cNvPr id="11" name="Rectangle 10"/>
            <p:cNvSpPr/>
            <p:nvPr/>
          </p:nvSpPr>
          <p:spPr>
            <a:xfrm>
              <a:off x="1310185" y="163773"/>
              <a:ext cx="3875964" cy="47767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ZA" sz="1200" b="1" dirty="0" smtClean="0"/>
                <a:t>TEACHER BAHAVIOUR</a:t>
              </a:r>
              <a:endParaRPr lang="en-ZA" sz="1200" b="1" dirty="0"/>
            </a:p>
          </p:txBody>
        </p:sp>
        <p:sp>
          <p:nvSpPr>
            <p:cNvPr id="12" name="Rectangle 11"/>
            <p:cNvSpPr/>
            <p:nvPr/>
          </p:nvSpPr>
          <p:spPr>
            <a:xfrm>
              <a:off x="5186149" y="163773"/>
              <a:ext cx="6277970" cy="47767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ZA" sz="1200" b="1" dirty="0" smtClean="0">
                  <a:solidFill>
                    <a:schemeClr val="tx1"/>
                  </a:solidFill>
                </a:rPr>
                <a:t>CoPAF PROCESS OF INTEGRATION</a:t>
              </a:r>
              <a:endParaRPr lang="en-ZA" sz="1200" b="1" dirty="0">
                <a:solidFill>
                  <a:schemeClr val="tx1"/>
                </a:solidFill>
              </a:endParaRPr>
            </a:p>
          </p:txBody>
        </p:sp>
        <p:sp>
          <p:nvSpPr>
            <p:cNvPr id="13" name="Rectangle 12"/>
            <p:cNvSpPr/>
            <p:nvPr/>
          </p:nvSpPr>
          <p:spPr>
            <a:xfrm>
              <a:off x="1310185" y="641447"/>
              <a:ext cx="696036" cy="2805816"/>
            </a:xfrm>
            <a:prstGeom prst="rect">
              <a:avLst/>
            </a:prstGeom>
            <a:solidFill>
              <a:srgbClr val="C80000"/>
            </a:solidFill>
            <a:ln>
              <a:solidFill>
                <a:srgbClr val="C80000"/>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en-ZA" sz="1200" b="1" dirty="0" smtClean="0"/>
                <a:t>LEARNING </a:t>
              </a:r>
              <a:endParaRPr lang="en-ZA" sz="1200" b="1" dirty="0"/>
            </a:p>
          </p:txBody>
        </p:sp>
        <p:sp>
          <p:nvSpPr>
            <p:cNvPr id="14" name="Rectangle 13"/>
            <p:cNvSpPr/>
            <p:nvPr/>
          </p:nvSpPr>
          <p:spPr>
            <a:xfrm>
              <a:off x="1310185" y="3439788"/>
              <a:ext cx="696036" cy="2914968"/>
            </a:xfrm>
            <a:prstGeom prst="rect">
              <a:avLst/>
            </a:prstGeom>
            <a:solidFill>
              <a:schemeClr val="accent6">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vert="wordArtVert" rtlCol="0" anchor="ctr"/>
            <a:lstStyle/>
            <a:p>
              <a:pPr algn="ctr"/>
              <a:r>
                <a:rPr lang="en-ZA" sz="1200" b="1" dirty="0" smtClean="0"/>
                <a:t>TEACHING</a:t>
              </a:r>
              <a:endParaRPr lang="en-ZA" sz="1200" b="1" dirty="0"/>
            </a:p>
          </p:txBody>
        </p:sp>
        <p:sp>
          <p:nvSpPr>
            <p:cNvPr id="15" name="Rectangle 14"/>
            <p:cNvSpPr/>
            <p:nvPr/>
          </p:nvSpPr>
          <p:spPr>
            <a:xfrm>
              <a:off x="2021969" y="641447"/>
              <a:ext cx="3164180" cy="1464959"/>
            </a:xfrm>
            <a:prstGeom prst="rect">
              <a:avLst/>
            </a:prstGeom>
            <a:solidFill>
              <a:srgbClr val="FF7D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200"/>
            </a:p>
          </p:txBody>
        </p:sp>
        <p:sp>
          <p:nvSpPr>
            <p:cNvPr id="16" name="TextBox 15"/>
            <p:cNvSpPr txBox="1"/>
            <p:nvPr/>
          </p:nvSpPr>
          <p:spPr>
            <a:xfrm>
              <a:off x="2053466" y="877508"/>
              <a:ext cx="3148431" cy="786700"/>
            </a:xfrm>
            <a:prstGeom prst="rect">
              <a:avLst/>
            </a:prstGeom>
            <a:noFill/>
          </p:spPr>
          <p:txBody>
            <a:bodyPr wrap="square" rtlCol="0">
              <a:spAutoFit/>
            </a:bodyPr>
            <a:lstStyle/>
            <a:p>
              <a:r>
                <a:rPr lang="en-ZA" sz="1200" dirty="0" smtClean="0"/>
                <a:t>Teacher redefines the teaching and learning environment through the integration of ICTs.</a:t>
              </a:r>
              <a:endParaRPr lang="en-ZA" sz="1200" dirty="0"/>
            </a:p>
          </p:txBody>
        </p:sp>
        <p:sp>
          <p:nvSpPr>
            <p:cNvPr id="17" name="Rectangle 16"/>
            <p:cNvSpPr/>
            <p:nvPr/>
          </p:nvSpPr>
          <p:spPr>
            <a:xfrm>
              <a:off x="2021969" y="2101156"/>
              <a:ext cx="3164180" cy="1346108"/>
            </a:xfrm>
            <a:prstGeom prst="rect">
              <a:avLst/>
            </a:prstGeom>
            <a:solidFill>
              <a:srgbClr val="FFAB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200"/>
            </a:p>
          </p:txBody>
        </p:sp>
        <p:sp>
          <p:nvSpPr>
            <p:cNvPr id="18" name="TextBox 17"/>
            <p:cNvSpPr txBox="1"/>
            <p:nvPr/>
          </p:nvSpPr>
          <p:spPr>
            <a:xfrm>
              <a:off x="2067635" y="2174044"/>
              <a:ext cx="3118514" cy="786700"/>
            </a:xfrm>
            <a:prstGeom prst="rect">
              <a:avLst/>
            </a:prstGeom>
            <a:noFill/>
          </p:spPr>
          <p:txBody>
            <a:bodyPr wrap="square" rtlCol="0">
              <a:spAutoFit/>
            </a:bodyPr>
            <a:lstStyle/>
            <a:p>
              <a:r>
                <a:rPr lang="en-ZA" sz="1200" dirty="0" smtClean="0"/>
                <a:t>Teacher extends the repertoire of assessment methods to determine if learning has taken place. </a:t>
              </a:r>
              <a:endParaRPr lang="en-ZA" sz="1200" dirty="0"/>
            </a:p>
          </p:txBody>
        </p:sp>
        <p:sp>
          <p:nvSpPr>
            <p:cNvPr id="19" name="Rectangle 18"/>
            <p:cNvSpPr/>
            <p:nvPr/>
          </p:nvSpPr>
          <p:spPr>
            <a:xfrm>
              <a:off x="2021969" y="3455661"/>
              <a:ext cx="3164180" cy="1464959"/>
            </a:xfrm>
            <a:prstGeom prst="rect">
              <a:avLst/>
            </a:prstGeom>
            <a:solidFill>
              <a:srgbClr val="61953D"/>
            </a:solidFill>
            <a:ln>
              <a:solidFill>
                <a:srgbClr val="0070C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ZA" sz="1200"/>
            </a:p>
          </p:txBody>
        </p:sp>
        <p:sp>
          <p:nvSpPr>
            <p:cNvPr id="20" name="TextBox 19"/>
            <p:cNvSpPr txBox="1"/>
            <p:nvPr/>
          </p:nvSpPr>
          <p:spPr>
            <a:xfrm>
              <a:off x="2085483" y="3700118"/>
              <a:ext cx="3116414" cy="561927"/>
            </a:xfrm>
            <a:prstGeom prst="rect">
              <a:avLst/>
            </a:prstGeom>
            <a:noFill/>
          </p:spPr>
          <p:txBody>
            <a:bodyPr wrap="square" rtlCol="0">
              <a:spAutoFit/>
            </a:bodyPr>
            <a:lstStyle/>
            <a:p>
              <a:r>
                <a:rPr lang="en-ZA" sz="1200" dirty="0" smtClean="0"/>
                <a:t>Teacher extends the repertoire of teaching methods to deliver content.</a:t>
              </a:r>
              <a:endParaRPr lang="en-ZA" sz="1200" dirty="0"/>
            </a:p>
          </p:txBody>
        </p:sp>
        <p:sp>
          <p:nvSpPr>
            <p:cNvPr id="21" name="TextBox 20"/>
            <p:cNvSpPr txBox="1"/>
            <p:nvPr/>
          </p:nvSpPr>
          <p:spPr>
            <a:xfrm>
              <a:off x="2067635" y="5273656"/>
              <a:ext cx="2995684" cy="561927"/>
            </a:xfrm>
            <a:prstGeom prst="rect">
              <a:avLst/>
            </a:prstGeom>
            <a:noFill/>
          </p:spPr>
          <p:txBody>
            <a:bodyPr wrap="square" rtlCol="0">
              <a:spAutoFit/>
            </a:bodyPr>
            <a:lstStyle/>
            <a:p>
              <a:r>
                <a:rPr lang="en-ZA" sz="1200" dirty="0" smtClean="0"/>
                <a:t>Teacher uses ICT as a platform for presenting content.</a:t>
              </a:r>
              <a:endParaRPr lang="en-ZA" sz="1200" dirty="0"/>
            </a:p>
          </p:txBody>
        </p:sp>
        <p:sp>
          <p:nvSpPr>
            <p:cNvPr id="22" name="Rectangle 21"/>
            <p:cNvSpPr/>
            <p:nvPr/>
          </p:nvSpPr>
          <p:spPr>
            <a:xfrm>
              <a:off x="8299939" y="655095"/>
              <a:ext cx="3164180" cy="1464959"/>
            </a:xfrm>
            <a:prstGeom prst="rect">
              <a:avLst/>
            </a:prstGeom>
            <a:solidFill>
              <a:srgbClr val="FF8F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200"/>
            </a:p>
          </p:txBody>
        </p:sp>
        <p:sp>
          <p:nvSpPr>
            <p:cNvPr id="23" name="Rectangle 22"/>
            <p:cNvSpPr/>
            <p:nvPr/>
          </p:nvSpPr>
          <p:spPr>
            <a:xfrm>
              <a:off x="8299938" y="2119151"/>
              <a:ext cx="3164180" cy="1346108"/>
            </a:xfrm>
            <a:prstGeom prst="rect">
              <a:avLst/>
            </a:prstGeom>
            <a:solidFill>
              <a:srgbClr val="FFD1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200"/>
            </a:p>
          </p:txBody>
        </p:sp>
        <p:sp>
          <p:nvSpPr>
            <p:cNvPr id="24" name="Rectangle 23"/>
            <p:cNvSpPr/>
            <p:nvPr/>
          </p:nvSpPr>
          <p:spPr>
            <a:xfrm>
              <a:off x="8302038" y="3471365"/>
              <a:ext cx="3164180" cy="1464959"/>
            </a:xfrm>
            <a:prstGeom prst="rect">
              <a:avLst/>
            </a:prstGeom>
            <a:ln>
              <a:solidFill>
                <a:srgbClr val="0070C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ZA" sz="1200"/>
            </a:p>
          </p:txBody>
        </p:sp>
        <p:sp>
          <p:nvSpPr>
            <p:cNvPr id="25" name="Rectangle 24"/>
            <p:cNvSpPr/>
            <p:nvPr/>
          </p:nvSpPr>
          <p:spPr>
            <a:xfrm>
              <a:off x="8299938" y="4931073"/>
              <a:ext cx="3164180" cy="1425739"/>
            </a:xfrm>
            <a:prstGeom prst="rect">
              <a:avLst/>
            </a:prstGeom>
            <a:solidFill>
              <a:srgbClr val="D8EACC"/>
            </a:solidFill>
            <a:ln>
              <a:solidFill>
                <a:srgbClr val="0070C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ZA" sz="1200"/>
            </a:p>
          </p:txBody>
        </p:sp>
        <p:sp>
          <p:nvSpPr>
            <p:cNvPr id="26" name="Rectangle 25"/>
            <p:cNvSpPr/>
            <p:nvPr/>
          </p:nvSpPr>
          <p:spPr>
            <a:xfrm>
              <a:off x="1310185" y="6379058"/>
              <a:ext cx="10153933" cy="55400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ZA" sz="1200" b="1" dirty="0" smtClean="0"/>
                <a:t>CHANGE</a:t>
              </a:r>
              <a:r>
                <a:rPr lang="en-ZA" sz="1400" b="1" dirty="0" smtClean="0"/>
                <a:t> </a:t>
              </a:r>
              <a:r>
                <a:rPr lang="en-ZA" sz="1200" b="1" dirty="0" smtClean="0"/>
                <a:t>MANAGEMENT</a:t>
              </a:r>
              <a:endParaRPr lang="en-ZA" sz="1200" b="1" dirty="0"/>
            </a:p>
          </p:txBody>
        </p:sp>
        <p:sp>
          <p:nvSpPr>
            <p:cNvPr id="27" name="TextBox 26"/>
            <p:cNvSpPr txBox="1"/>
            <p:nvPr/>
          </p:nvSpPr>
          <p:spPr>
            <a:xfrm>
              <a:off x="8379721" y="794059"/>
              <a:ext cx="3004613" cy="1011471"/>
            </a:xfrm>
            <a:prstGeom prst="rect">
              <a:avLst/>
            </a:prstGeom>
            <a:noFill/>
          </p:spPr>
          <p:txBody>
            <a:bodyPr wrap="square" rtlCol="0">
              <a:spAutoFit/>
            </a:bodyPr>
            <a:lstStyle/>
            <a:p>
              <a:r>
                <a:rPr lang="en-ZA" sz="1200" dirty="0" smtClean="0"/>
                <a:t>What is the most appropriate technology to use for the integration of content to enhance teaching, learning and assessment?</a:t>
              </a:r>
              <a:endParaRPr lang="en-ZA" sz="1200" dirty="0"/>
            </a:p>
          </p:txBody>
        </p:sp>
        <p:sp>
          <p:nvSpPr>
            <p:cNvPr id="28" name="TextBox 27"/>
            <p:cNvSpPr txBox="1"/>
            <p:nvPr/>
          </p:nvSpPr>
          <p:spPr>
            <a:xfrm>
              <a:off x="8379721" y="2410706"/>
              <a:ext cx="2950026" cy="561927"/>
            </a:xfrm>
            <a:prstGeom prst="rect">
              <a:avLst/>
            </a:prstGeom>
            <a:noFill/>
          </p:spPr>
          <p:txBody>
            <a:bodyPr wrap="square" rtlCol="0">
              <a:spAutoFit/>
            </a:bodyPr>
            <a:lstStyle/>
            <a:p>
              <a:r>
                <a:rPr lang="en-ZA" sz="1200" dirty="0" smtClean="0"/>
                <a:t>How will you assess if learning has happened?</a:t>
              </a:r>
              <a:endParaRPr lang="en-ZA" sz="1200" dirty="0"/>
            </a:p>
          </p:txBody>
        </p:sp>
        <p:sp>
          <p:nvSpPr>
            <p:cNvPr id="29" name="TextBox 28"/>
            <p:cNvSpPr txBox="1"/>
            <p:nvPr/>
          </p:nvSpPr>
          <p:spPr>
            <a:xfrm>
              <a:off x="8379721" y="3946225"/>
              <a:ext cx="2950026" cy="337158"/>
            </a:xfrm>
            <a:prstGeom prst="rect">
              <a:avLst/>
            </a:prstGeom>
            <a:noFill/>
          </p:spPr>
          <p:txBody>
            <a:bodyPr wrap="square" rtlCol="0">
              <a:spAutoFit/>
            </a:bodyPr>
            <a:lstStyle/>
            <a:p>
              <a:r>
                <a:rPr lang="en-ZA" sz="1200" dirty="0" smtClean="0"/>
                <a:t>How do you plan to teach it? </a:t>
              </a:r>
              <a:endParaRPr lang="en-ZA" sz="1200" dirty="0"/>
            </a:p>
          </p:txBody>
        </p:sp>
        <p:sp>
          <p:nvSpPr>
            <p:cNvPr id="30" name="TextBox 29"/>
            <p:cNvSpPr txBox="1"/>
            <p:nvPr/>
          </p:nvSpPr>
          <p:spPr>
            <a:xfrm>
              <a:off x="8409122" y="5334524"/>
              <a:ext cx="2822985" cy="561927"/>
            </a:xfrm>
            <a:prstGeom prst="rect">
              <a:avLst/>
            </a:prstGeom>
            <a:noFill/>
          </p:spPr>
          <p:txBody>
            <a:bodyPr wrap="square" rtlCol="0">
              <a:spAutoFit/>
            </a:bodyPr>
            <a:lstStyle/>
            <a:p>
              <a:r>
                <a:rPr lang="en-ZA" sz="1200" dirty="0" smtClean="0"/>
                <a:t>What content do you want to teach?</a:t>
              </a:r>
              <a:endParaRPr lang="en-ZA" sz="1200" dirty="0"/>
            </a:p>
          </p:txBody>
        </p:sp>
      </p:grpSp>
    </p:spTree>
    <p:extLst>
      <p:ext uri="{BB962C8B-B14F-4D97-AF65-F5344CB8AC3E}">
        <p14:creationId xmlns:p14="http://schemas.microsoft.com/office/powerpoint/2010/main" val="3843272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content</a:t>
            </a:r>
            <a:endParaRPr lang="en-ZA" dirty="0"/>
          </a:p>
        </p:txBody>
      </p:sp>
      <p:graphicFrame>
        <p:nvGraphicFramePr>
          <p:cNvPr id="7" name="Table 6"/>
          <p:cNvGraphicFramePr>
            <a:graphicFrameLocks noGrp="1"/>
          </p:cNvGraphicFramePr>
          <p:nvPr>
            <p:extLst>
              <p:ext uri="{D42A27DB-BD31-4B8C-83A1-F6EECF244321}">
                <p14:modId xmlns:p14="http://schemas.microsoft.com/office/powerpoint/2010/main" val="584122013"/>
              </p:ext>
            </p:extLst>
          </p:nvPr>
        </p:nvGraphicFramePr>
        <p:xfrm>
          <a:off x="739140" y="1981200"/>
          <a:ext cx="8077200" cy="3505200"/>
        </p:xfrm>
        <a:graphic>
          <a:graphicData uri="http://schemas.openxmlformats.org/drawingml/2006/table">
            <a:tbl>
              <a:tblPr firstRow="1" firstCol="1" bandRow="1">
                <a:tableStyleId>{5C22544A-7EE6-4342-B048-85BDC9FD1C3A}</a:tableStyleId>
              </a:tblPr>
              <a:tblGrid>
                <a:gridCol w="2017072">
                  <a:extLst>
                    <a:ext uri="{9D8B030D-6E8A-4147-A177-3AD203B41FA5}">
                      <a16:colId xmlns:a16="http://schemas.microsoft.com/office/drawing/2014/main" val="20000"/>
                    </a:ext>
                  </a:extLst>
                </a:gridCol>
                <a:gridCol w="6060128">
                  <a:extLst>
                    <a:ext uri="{9D8B030D-6E8A-4147-A177-3AD203B41FA5}">
                      <a16:colId xmlns:a16="http://schemas.microsoft.com/office/drawing/2014/main" val="20001"/>
                    </a:ext>
                  </a:extLst>
                </a:gridCol>
              </a:tblGrid>
              <a:tr h="0">
                <a:tc>
                  <a:txBody>
                    <a:bodyPr/>
                    <a:lstStyle/>
                    <a:p>
                      <a:pPr algn="just">
                        <a:lnSpc>
                          <a:spcPct val="115000"/>
                        </a:lnSpc>
                        <a:spcBef>
                          <a:spcPts val="600"/>
                        </a:spcBef>
                        <a:spcAft>
                          <a:spcPts val="600"/>
                        </a:spcAft>
                      </a:pPr>
                      <a:endParaRPr lang="en-ZA" sz="11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just">
                        <a:lnSpc>
                          <a:spcPct val="115000"/>
                        </a:lnSpc>
                        <a:spcBef>
                          <a:spcPts val="600"/>
                        </a:spcBef>
                        <a:spcAft>
                          <a:spcPts val="600"/>
                        </a:spcAft>
                      </a:pPr>
                      <a:r>
                        <a:rPr lang="en-ZA" sz="2000" b="0" dirty="0">
                          <a:effectLst/>
                        </a:rPr>
                        <a:t>The model explains itself. To support teachers with CK, search engines and methods can be introduced to the teacher to identify different representations of the concepts </a:t>
                      </a:r>
                      <a:r>
                        <a:rPr lang="en-ZA" sz="2000" b="0" dirty="0" smtClean="0">
                          <a:effectLst/>
                        </a:rPr>
                        <a:t>which teachers </a:t>
                      </a:r>
                      <a:r>
                        <a:rPr lang="en-ZA" sz="2000" b="0" dirty="0">
                          <a:effectLst/>
                        </a:rPr>
                        <a:t>are weak in. Providing instant access to information is the affordance of ICTs that can help enrich teachers’ knowledge of their subject matter. At higher levels of proficiency, teachers would create their own content using both offline and online digital resources. E-books can be accessed from laptops and the SMART Boards available in </a:t>
                      </a:r>
                      <a:r>
                        <a:rPr lang="en-ZA" sz="2000" b="0" dirty="0" smtClean="0">
                          <a:effectLst/>
                        </a:rPr>
                        <a:t>schools.</a:t>
                      </a:r>
                      <a:endParaRPr lang="en-Z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6666"/>
                    </a:solidFill>
                  </a:tcPr>
                </a:tc>
                <a:extLst>
                  <a:ext uri="{0D108BD9-81ED-4DB2-BD59-A6C34878D82A}">
                    <a16:rowId xmlns:a16="http://schemas.microsoft.com/office/drawing/2014/main" val="10000"/>
                  </a:ext>
                </a:extLst>
              </a:tr>
            </a:tbl>
          </a:graphicData>
        </a:graphic>
      </p:graphicFrame>
      <p:sp>
        <p:nvSpPr>
          <p:cNvPr id="3" name="Up Arrow Callout 2"/>
          <p:cNvSpPr/>
          <p:nvPr/>
        </p:nvSpPr>
        <p:spPr>
          <a:xfrm>
            <a:off x="228600" y="2667000"/>
            <a:ext cx="2286000" cy="16764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400" b="1" dirty="0" smtClean="0">
                <a:solidFill>
                  <a:schemeClr val="bg1"/>
                </a:solidFill>
              </a:rPr>
              <a:t>CONTENT</a:t>
            </a:r>
            <a:endParaRPr lang="en-ZA" b="1" dirty="0">
              <a:solidFill>
                <a:schemeClr val="bg1"/>
              </a:solidFill>
            </a:endParaRPr>
          </a:p>
        </p:txBody>
      </p:sp>
    </p:spTree>
    <p:extLst>
      <p:ext uri="{BB962C8B-B14F-4D97-AF65-F5344CB8AC3E}">
        <p14:creationId xmlns:p14="http://schemas.microsoft.com/office/powerpoint/2010/main" val="3209449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pedagogy</a:t>
            </a:r>
            <a:endParaRPr lang="en-ZA" dirty="0"/>
          </a:p>
        </p:txBody>
      </p:sp>
      <p:graphicFrame>
        <p:nvGraphicFramePr>
          <p:cNvPr id="5" name="Table 4"/>
          <p:cNvGraphicFramePr>
            <a:graphicFrameLocks noGrp="1"/>
          </p:cNvGraphicFramePr>
          <p:nvPr>
            <p:extLst>
              <p:ext uri="{D42A27DB-BD31-4B8C-83A1-F6EECF244321}">
                <p14:modId xmlns:p14="http://schemas.microsoft.com/office/powerpoint/2010/main" val="1492912366"/>
              </p:ext>
            </p:extLst>
          </p:nvPr>
        </p:nvGraphicFramePr>
        <p:xfrm>
          <a:off x="457200" y="1905000"/>
          <a:ext cx="8305800" cy="3505200"/>
        </p:xfrm>
        <a:graphic>
          <a:graphicData uri="http://schemas.openxmlformats.org/drawingml/2006/table">
            <a:tbl>
              <a:tblPr firstRow="1" firstCol="1" bandRow="1">
                <a:tableStyleId>{5C22544A-7EE6-4342-B048-85BDC9FD1C3A}</a:tableStyleId>
              </a:tblPr>
              <a:tblGrid>
                <a:gridCol w="2074159">
                  <a:extLst>
                    <a:ext uri="{9D8B030D-6E8A-4147-A177-3AD203B41FA5}">
                      <a16:colId xmlns:a16="http://schemas.microsoft.com/office/drawing/2014/main" val="20000"/>
                    </a:ext>
                  </a:extLst>
                </a:gridCol>
                <a:gridCol w="6231641">
                  <a:extLst>
                    <a:ext uri="{9D8B030D-6E8A-4147-A177-3AD203B41FA5}">
                      <a16:colId xmlns:a16="http://schemas.microsoft.com/office/drawing/2014/main" val="20001"/>
                    </a:ext>
                  </a:extLst>
                </a:gridCol>
              </a:tblGrid>
              <a:tr h="0">
                <a:tc>
                  <a:txBody>
                    <a:bodyPr/>
                    <a:lstStyle/>
                    <a:p>
                      <a:pPr algn="just">
                        <a:lnSpc>
                          <a:spcPct val="115000"/>
                        </a:lnSpc>
                        <a:spcBef>
                          <a:spcPts val="600"/>
                        </a:spcBef>
                        <a:spcAft>
                          <a:spcPts val="600"/>
                        </a:spcAft>
                      </a:pPr>
                      <a:endParaRPr lang="en-ZA" sz="105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just">
                        <a:lnSpc>
                          <a:spcPct val="115000"/>
                        </a:lnSpc>
                        <a:spcBef>
                          <a:spcPts val="600"/>
                        </a:spcBef>
                        <a:spcAft>
                          <a:spcPts val="600"/>
                        </a:spcAft>
                      </a:pPr>
                      <a:r>
                        <a:rPr lang="en-ZA" sz="2000" b="0" dirty="0">
                          <a:effectLst/>
                        </a:rPr>
                        <a:t>To support teachers with pedagogy, online and offline </a:t>
                      </a:r>
                      <a:r>
                        <a:rPr lang="en-ZA" sz="2000" b="0" dirty="0" smtClean="0">
                          <a:effectLst/>
                        </a:rPr>
                        <a:t>resources and models </a:t>
                      </a:r>
                      <a:r>
                        <a:rPr lang="en-ZA" sz="2000" b="0" dirty="0">
                          <a:effectLst/>
                        </a:rPr>
                        <a:t>can be </a:t>
                      </a:r>
                      <a:r>
                        <a:rPr lang="en-ZA" sz="2000" b="0" dirty="0" smtClean="0">
                          <a:effectLst/>
                        </a:rPr>
                        <a:t>accessed </a:t>
                      </a:r>
                      <a:r>
                        <a:rPr lang="en-ZA" sz="2000" b="0" dirty="0">
                          <a:effectLst/>
                        </a:rPr>
                        <a:t>from digital technology. In a case where pedagogical knowledge is inadequate, the following link has 50 sites you can access for guidance </a:t>
                      </a:r>
                      <a:r>
                        <a:rPr lang="en-ZA" sz="2000" b="0" u="sng" dirty="0">
                          <a:effectLst/>
                        </a:rPr>
                        <a:t>https://teach4theheart.com/50-best-websites-for-teachers/</a:t>
                      </a:r>
                      <a:r>
                        <a:rPr lang="en-ZA" sz="2000" b="0" dirty="0">
                          <a:effectLst/>
                        </a:rPr>
                        <a:t>. Most of these provide subject specific tips that your teachers might need. In fact, you can harvest some that might work for your teacher contexts. There are a number of local sites like </a:t>
                      </a:r>
                      <a:r>
                        <a:rPr lang="en-ZA" sz="2000" b="0" dirty="0" smtClean="0">
                          <a:effectLst/>
                        </a:rPr>
                        <a:t>Mind-set </a:t>
                      </a:r>
                      <a:r>
                        <a:rPr lang="en-ZA" sz="2000" b="0" dirty="0">
                          <a:effectLst/>
                        </a:rPr>
                        <a:t>that have content that is curriculum compliant</a:t>
                      </a:r>
                      <a:endParaRPr lang="en-Z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6666"/>
                    </a:solidFill>
                  </a:tcPr>
                </a:tc>
                <a:extLst>
                  <a:ext uri="{0D108BD9-81ED-4DB2-BD59-A6C34878D82A}">
                    <a16:rowId xmlns:a16="http://schemas.microsoft.com/office/drawing/2014/main" val="10000"/>
                  </a:ext>
                </a:extLst>
              </a:tr>
            </a:tbl>
          </a:graphicData>
        </a:graphic>
      </p:graphicFrame>
      <p:sp>
        <p:nvSpPr>
          <p:cNvPr id="6" name="Up Arrow Callout 5"/>
          <p:cNvSpPr/>
          <p:nvPr/>
        </p:nvSpPr>
        <p:spPr>
          <a:xfrm>
            <a:off x="152400" y="2743200"/>
            <a:ext cx="2286000" cy="16764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400" b="1" dirty="0" smtClean="0">
                <a:solidFill>
                  <a:schemeClr val="bg1"/>
                </a:solidFill>
              </a:rPr>
              <a:t>PEDAGOGY</a:t>
            </a:r>
            <a:endParaRPr lang="en-ZA" b="1" dirty="0">
              <a:solidFill>
                <a:schemeClr val="bg1"/>
              </a:solidFill>
            </a:endParaRPr>
          </a:p>
        </p:txBody>
      </p:sp>
    </p:spTree>
    <p:extLst>
      <p:ext uri="{BB962C8B-B14F-4D97-AF65-F5344CB8AC3E}">
        <p14:creationId xmlns:p14="http://schemas.microsoft.com/office/powerpoint/2010/main" val="37624170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assessment</a:t>
            </a:r>
            <a:endParaRPr lang="en-ZA" dirty="0"/>
          </a:p>
        </p:txBody>
      </p:sp>
      <p:graphicFrame>
        <p:nvGraphicFramePr>
          <p:cNvPr id="5" name="Table 4"/>
          <p:cNvGraphicFramePr>
            <a:graphicFrameLocks noGrp="1"/>
          </p:cNvGraphicFramePr>
          <p:nvPr>
            <p:extLst>
              <p:ext uri="{D42A27DB-BD31-4B8C-83A1-F6EECF244321}">
                <p14:modId xmlns:p14="http://schemas.microsoft.com/office/powerpoint/2010/main" val="3365547049"/>
              </p:ext>
            </p:extLst>
          </p:nvPr>
        </p:nvGraphicFramePr>
        <p:xfrm>
          <a:off x="457200" y="1524000"/>
          <a:ext cx="8305800" cy="4907280"/>
        </p:xfrm>
        <a:graphic>
          <a:graphicData uri="http://schemas.openxmlformats.org/drawingml/2006/table">
            <a:tbl>
              <a:tblPr firstRow="1" firstCol="1" bandRow="1">
                <a:tableStyleId>{5C22544A-7EE6-4342-B048-85BDC9FD1C3A}</a:tableStyleId>
              </a:tblPr>
              <a:tblGrid>
                <a:gridCol w="2074159">
                  <a:extLst>
                    <a:ext uri="{9D8B030D-6E8A-4147-A177-3AD203B41FA5}">
                      <a16:colId xmlns:a16="http://schemas.microsoft.com/office/drawing/2014/main" val="20000"/>
                    </a:ext>
                  </a:extLst>
                </a:gridCol>
                <a:gridCol w="6231641">
                  <a:extLst>
                    <a:ext uri="{9D8B030D-6E8A-4147-A177-3AD203B41FA5}">
                      <a16:colId xmlns:a16="http://schemas.microsoft.com/office/drawing/2014/main" val="20001"/>
                    </a:ext>
                  </a:extLst>
                </a:gridCol>
              </a:tblGrid>
              <a:tr h="0">
                <a:tc>
                  <a:txBody>
                    <a:bodyPr/>
                    <a:lstStyle/>
                    <a:p>
                      <a:pPr algn="just">
                        <a:lnSpc>
                          <a:spcPct val="115000"/>
                        </a:lnSpc>
                        <a:spcBef>
                          <a:spcPts val="600"/>
                        </a:spcBef>
                        <a:spcAft>
                          <a:spcPts val="600"/>
                        </a:spcAft>
                      </a:pPr>
                      <a:endParaRPr lang="en-ZA" sz="11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just">
                        <a:lnSpc>
                          <a:spcPct val="115000"/>
                        </a:lnSpc>
                        <a:spcBef>
                          <a:spcPts val="600"/>
                        </a:spcBef>
                        <a:spcAft>
                          <a:spcPts val="600"/>
                        </a:spcAft>
                      </a:pPr>
                      <a:r>
                        <a:rPr lang="en-ZA" sz="2000" b="0" kern="1200" dirty="0" smtClean="0">
                          <a:solidFill>
                            <a:schemeClr val="lt1"/>
                          </a:solidFill>
                          <a:effectLst/>
                          <a:latin typeface="+mn-lt"/>
                          <a:ea typeface="+mn-ea"/>
                          <a:cs typeface="+mn-cs"/>
                        </a:rPr>
                        <a:t>Assessment is core in confirming successful teaching and learning. You know by now that there are different types of assessment. At the beginning of a learning experience, diagnostic assessments such as the following link for English can be accessed for free </a:t>
                      </a:r>
                      <a:r>
                        <a:rPr lang="en-ZA" sz="2000" b="0" u="sng" kern="1200" dirty="0" smtClean="0">
                          <a:solidFill>
                            <a:schemeClr val="lt1"/>
                          </a:solidFill>
                          <a:effectLst/>
                          <a:latin typeface="+mn-lt"/>
                          <a:ea typeface="+mn-ea"/>
                          <a:cs typeface="+mn-cs"/>
                        </a:rPr>
                        <a:t>http://www.ef.com/test2/#/options</a:t>
                      </a:r>
                      <a:r>
                        <a:rPr lang="en-ZA" sz="2000" b="0" kern="1200" dirty="0" smtClean="0">
                          <a:solidFill>
                            <a:schemeClr val="lt1"/>
                          </a:solidFill>
                          <a:effectLst/>
                          <a:latin typeface="+mn-lt"/>
                          <a:ea typeface="+mn-ea"/>
                          <a:cs typeface="+mn-cs"/>
                        </a:rPr>
                        <a:t> and is handy in measuring learner prior knowledge. At a higher level, teachers can develop their own tests online using available assessment tools for different types of assessment (e.g. formative or summative assessment). Clickers and many other online tools can be used for formative assessment. Such options provide teachers and learners with immediate feedback that they can use to modify teaching and lead to better performance.</a:t>
                      </a:r>
                      <a:endParaRPr lang="en-ZA" sz="2000" b="0" dirty="0">
                        <a:effectLst/>
                        <a:latin typeface="+mn-lt"/>
                        <a:ea typeface="Calibri" panose="020F0502020204030204" pitchFamily="34" charset="0"/>
                        <a:cs typeface="Times New Roman" panose="02020603050405020304" pitchFamily="18" charset="0"/>
                      </a:endParaRPr>
                    </a:p>
                  </a:txBody>
                  <a:tcPr marL="68580" marR="68580" marT="0" marB="0">
                    <a:solidFill>
                      <a:srgbClr val="006666"/>
                    </a:solidFill>
                  </a:tcPr>
                </a:tc>
                <a:extLst>
                  <a:ext uri="{0D108BD9-81ED-4DB2-BD59-A6C34878D82A}">
                    <a16:rowId xmlns:a16="http://schemas.microsoft.com/office/drawing/2014/main" val="10000"/>
                  </a:ext>
                </a:extLst>
              </a:tr>
            </a:tbl>
          </a:graphicData>
        </a:graphic>
      </p:graphicFrame>
      <p:sp>
        <p:nvSpPr>
          <p:cNvPr id="7" name="Up Arrow Callout 6"/>
          <p:cNvSpPr/>
          <p:nvPr/>
        </p:nvSpPr>
        <p:spPr>
          <a:xfrm>
            <a:off x="152400" y="2667000"/>
            <a:ext cx="2286000" cy="16764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400" b="1" dirty="0" smtClean="0">
                <a:solidFill>
                  <a:schemeClr val="bg1"/>
                </a:solidFill>
              </a:rPr>
              <a:t>ASSESSMENT</a:t>
            </a:r>
            <a:endParaRPr lang="en-ZA" b="1" dirty="0">
              <a:solidFill>
                <a:schemeClr val="bg1"/>
              </a:solidFill>
            </a:endParaRPr>
          </a:p>
        </p:txBody>
      </p:sp>
    </p:spTree>
    <p:extLst>
      <p:ext uri="{BB962C8B-B14F-4D97-AF65-F5344CB8AC3E}">
        <p14:creationId xmlns:p14="http://schemas.microsoft.com/office/powerpoint/2010/main" val="22594744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Full ict integration</a:t>
            </a:r>
            <a:endParaRPr lang="en-ZA" dirty="0"/>
          </a:p>
        </p:txBody>
      </p:sp>
      <p:graphicFrame>
        <p:nvGraphicFramePr>
          <p:cNvPr id="5" name="Table 4"/>
          <p:cNvGraphicFramePr>
            <a:graphicFrameLocks noGrp="1"/>
          </p:cNvGraphicFramePr>
          <p:nvPr>
            <p:extLst>
              <p:ext uri="{D42A27DB-BD31-4B8C-83A1-F6EECF244321}">
                <p14:modId xmlns:p14="http://schemas.microsoft.com/office/powerpoint/2010/main" val="1791868732"/>
              </p:ext>
            </p:extLst>
          </p:nvPr>
        </p:nvGraphicFramePr>
        <p:xfrm>
          <a:off x="402956" y="2286000"/>
          <a:ext cx="8305800" cy="2804160"/>
        </p:xfrm>
        <a:graphic>
          <a:graphicData uri="http://schemas.openxmlformats.org/drawingml/2006/table">
            <a:tbl>
              <a:tblPr firstRow="1" firstCol="1" bandRow="1">
                <a:tableStyleId>{5C22544A-7EE6-4342-B048-85BDC9FD1C3A}</a:tableStyleId>
              </a:tblPr>
              <a:tblGrid>
                <a:gridCol w="2074159">
                  <a:extLst>
                    <a:ext uri="{9D8B030D-6E8A-4147-A177-3AD203B41FA5}">
                      <a16:colId xmlns:a16="http://schemas.microsoft.com/office/drawing/2014/main" val="20000"/>
                    </a:ext>
                  </a:extLst>
                </a:gridCol>
                <a:gridCol w="6231641">
                  <a:extLst>
                    <a:ext uri="{9D8B030D-6E8A-4147-A177-3AD203B41FA5}">
                      <a16:colId xmlns:a16="http://schemas.microsoft.com/office/drawing/2014/main" val="20001"/>
                    </a:ext>
                  </a:extLst>
                </a:gridCol>
              </a:tblGrid>
              <a:tr h="2667000">
                <a:tc>
                  <a:txBody>
                    <a:bodyPr/>
                    <a:lstStyle/>
                    <a:p>
                      <a:pPr algn="just">
                        <a:lnSpc>
                          <a:spcPct val="115000"/>
                        </a:lnSpc>
                        <a:spcBef>
                          <a:spcPts val="600"/>
                        </a:spcBef>
                        <a:spcAft>
                          <a:spcPts val="600"/>
                        </a:spcAft>
                      </a:pPr>
                      <a:endParaRPr lang="en-ZA" sz="11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just">
                        <a:lnSpc>
                          <a:spcPct val="115000"/>
                        </a:lnSpc>
                        <a:spcBef>
                          <a:spcPts val="600"/>
                        </a:spcBef>
                        <a:spcAft>
                          <a:spcPts val="600"/>
                        </a:spcAft>
                      </a:pPr>
                      <a:r>
                        <a:rPr lang="en-ZA" sz="2000" b="0" kern="1200" dirty="0" smtClean="0">
                          <a:solidFill>
                            <a:schemeClr val="lt1"/>
                          </a:solidFill>
                          <a:effectLst/>
                          <a:latin typeface="+mn-lt"/>
                          <a:ea typeface="+mn-ea"/>
                          <a:cs typeface="+mn-cs"/>
                        </a:rPr>
                        <a:t>Once the above three teaching components have been integrated, it is our belief that a teacher that has gone through this training will be able to make responsible decisions before and when using ICTs for teaching and learning. Full ICT integration at that level is achieved. It is important to note that integration at any of these levels would vary depending on the need to use them, proficiency or by choice</a:t>
                      </a:r>
                      <a:endParaRPr lang="en-ZA" sz="2800" b="0" dirty="0">
                        <a:effectLst/>
                        <a:latin typeface="+mn-lt"/>
                        <a:ea typeface="Calibri" panose="020F0502020204030204" pitchFamily="34" charset="0"/>
                        <a:cs typeface="Times New Roman" panose="02020603050405020304" pitchFamily="18" charset="0"/>
                      </a:endParaRPr>
                    </a:p>
                  </a:txBody>
                  <a:tcPr marL="68580" marR="68580" marT="0" marB="0">
                    <a:solidFill>
                      <a:srgbClr val="006666"/>
                    </a:solidFill>
                  </a:tcPr>
                </a:tc>
                <a:extLst>
                  <a:ext uri="{0D108BD9-81ED-4DB2-BD59-A6C34878D82A}">
                    <a16:rowId xmlns:a16="http://schemas.microsoft.com/office/drawing/2014/main" val="10000"/>
                  </a:ext>
                </a:extLst>
              </a:tr>
            </a:tbl>
          </a:graphicData>
        </a:graphic>
      </p:graphicFrame>
      <p:sp>
        <p:nvSpPr>
          <p:cNvPr id="6" name="Up Arrow Callout 5"/>
          <p:cNvSpPr/>
          <p:nvPr/>
        </p:nvSpPr>
        <p:spPr>
          <a:xfrm>
            <a:off x="83820" y="2667000"/>
            <a:ext cx="2286000" cy="16764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400" b="1" dirty="0" smtClean="0">
                <a:solidFill>
                  <a:schemeClr val="bg1"/>
                </a:solidFill>
              </a:rPr>
              <a:t>FULL ICT INTEGRATION</a:t>
            </a:r>
            <a:endParaRPr lang="en-ZA" b="1" dirty="0">
              <a:solidFill>
                <a:schemeClr val="bg1"/>
              </a:solidFill>
            </a:endParaRPr>
          </a:p>
        </p:txBody>
      </p:sp>
    </p:spTree>
    <p:extLst>
      <p:ext uri="{BB962C8B-B14F-4D97-AF65-F5344CB8AC3E}">
        <p14:creationId xmlns:p14="http://schemas.microsoft.com/office/powerpoint/2010/main" val="14217104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Teacher change management</a:t>
            </a:r>
            <a:endParaRPr lang="en-ZA" dirty="0"/>
          </a:p>
        </p:txBody>
      </p:sp>
      <p:graphicFrame>
        <p:nvGraphicFramePr>
          <p:cNvPr id="8" name="Diagram 7"/>
          <p:cNvGraphicFramePr/>
          <p:nvPr>
            <p:extLst/>
          </p:nvPr>
        </p:nvGraphicFramePr>
        <p:xfrm>
          <a:off x="762000" y="1524000"/>
          <a:ext cx="7753350"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251962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err="1" smtClean="0"/>
              <a:t>Pdca</a:t>
            </a:r>
            <a:r>
              <a:rPr lang="en-ZA" dirty="0" smtClean="0"/>
              <a:t> cycle coined by </a:t>
            </a:r>
            <a:r>
              <a:rPr lang="en-ZA" dirty="0" err="1" smtClean="0"/>
              <a:t>deming</a:t>
            </a:r>
            <a:endParaRPr lang="en-ZA" dirty="0"/>
          </a:p>
        </p:txBody>
      </p:sp>
      <p:pic>
        <p:nvPicPr>
          <p:cNvPr id="7" name="Picture 6" descr="https://upload.wikimedia.org/wikipedia/commons/thumb/7/7a/PDCA_Cycle.svg/1024px-PDCA_Cycle.svg.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1600" y="1676400"/>
            <a:ext cx="6324600" cy="4343400"/>
          </a:xfrm>
          <a:prstGeom prst="rect">
            <a:avLst/>
          </a:prstGeom>
          <a:noFill/>
          <a:ln>
            <a:noFill/>
          </a:ln>
        </p:spPr>
      </p:pic>
    </p:spTree>
    <p:extLst>
      <p:ext uri="{BB962C8B-B14F-4D97-AF65-F5344CB8AC3E}">
        <p14:creationId xmlns:p14="http://schemas.microsoft.com/office/powerpoint/2010/main" val="194695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
            </a:r>
            <a:br>
              <a:rPr lang="en-US" b="1" dirty="0"/>
            </a:br>
            <a:r>
              <a:rPr lang="en-US" sz="3100" b="1" dirty="0"/>
              <a:t>COPYRIGHT </a:t>
            </a:r>
            <a:r>
              <a:rPr lang="en-US" b="1" dirty="0"/>
              <a:t/>
            </a:r>
            <a:br>
              <a:rPr lang="en-US" b="1" dirty="0"/>
            </a:br>
            <a:endParaRPr lang="en-US" dirty="0"/>
          </a:p>
        </p:txBody>
      </p:sp>
      <p:sp>
        <p:nvSpPr>
          <p:cNvPr id="3" name="Content Placeholder 2"/>
          <p:cNvSpPr>
            <a:spLocks noGrp="1"/>
          </p:cNvSpPr>
          <p:nvPr>
            <p:ph idx="1"/>
          </p:nvPr>
        </p:nvSpPr>
        <p:spPr/>
        <p:txBody>
          <a:bodyPr>
            <a:noAutofit/>
          </a:bodyPr>
          <a:lstStyle/>
          <a:p>
            <a:pPr marL="0" marR="0" indent="0" algn="ctr">
              <a:lnSpc>
                <a:spcPct val="105000"/>
              </a:lnSpc>
              <a:spcBef>
                <a:spcPts val="0"/>
              </a:spcBef>
              <a:spcAft>
                <a:spcPts val="800"/>
              </a:spcAft>
              <a:buNone/>
            </a:pPr>
            <a:r>
              <a:rPr lang="en-US" sz="2400" i="1" dirty="0">
                <a:solidFill>
                  <a:srgbClr val="006666"/>
                </a:solidFill>
                <a:effectLst/>
                <a:latin typeface="Arial"/>
                <a:ea typeface="Calibri"/>
                <a:cs typeface="Times New Roman"/>
              </a:rPr>
              <a:t>This work is protected by the Copyright Act 98 of 1978. No part of this work may be reproduced or transmitted in any form or by any means, electronic or mechanical, including photocopying, recording or by any information storage and retrieval system, without permission in writing from Matthew Goniwe School of Leadership and Governance. </a:t>
            </a:r>
            <a:endParaRPr lang="en-US" sz="2400" dirty="0">
              <a:solidFill>
                <a:srgbClr val="006666"/>
              </a:solidFill>
              <a:ea typeface="Calibri"/>
              <a:cs typeface="Times New Roman"/>
            </a:endParaRPr>
          </a:p>
        </p:txBody>
      </p:sp>
    </p:spTree>
    <p:extLst>
      <p:ext uri="{BB962C8B-B14F-4D97-AF65-F5344CB8AC3E}">
        <p14:creationId xmlns:p14="http://schemas.microsoft.com/office/powerpoint/2010/main" val="29500005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3.5</a:t>
            </a:r>
            <a:endParaRPr lang="en-ZA" dirty="0"/>
          </a:p>
        </p:txBody>
      </p:sp>
      <p:sp>
        <p:nvSpPr>
          <p:cNvPr id="4" name="Text Placeholder 12"/>
          <p:cNvSpPr>
            <a:spLocks noGrp="1"/>
          </p:cNvSpPr>
          <p:nvPr>
            <p:ph type="body" sz="quarter" idx="13" hasCustomPrompt="1"/>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3.5 on page 33 of your  workbooks </a:t>
            </a:r>
            <a:endParaRPr lang="en-ZA" sz="3200" i="1" dirty="0"/>
          </a:p>
        </p:txBody>
      </p:sp>
    </p:spTree>
    <p:extLst>
      <p:ext uri="{BB962C8B-B14F-4D97-AF65-F5344CB8AC3E}">
        <p14:creationId xmlns:p14="http://schemas.microsoft.com/office/powerpoint/2010/main" val="15351481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How to apply the </a:t>
            </a:r>
            <a:r>
              <a:rPr lang="en-ZA" dirty="0" err="1" smtClean="0"/>
              <a:t>pdac</a:t>
            </a:r>
            <a:r>
              <a:rPr lang="en-ZA" dirty="0" smtClean="0"/>
              <a:t> model</a:t>
            </a:r>
            <a:endParaRPr lang="en-ZA" dirty="0"/>
          </a:p>
        </p:txBody>
      </p:sp>
      <p:graphicFrame>
        <p:nvGraphicFramePr>
          <p:cNvPr id="5" name="Diagram 4"/>
          <p:cNvGraphicFramePr/>
          <p:nvPr>
            <p:extLst>
              <p:ext uri="{D42A27DB-BD31-4B8C-83A1-F6EECF244321}">
                <p14:modId xmlns:p14="http://schemas.microsoft.com/office/powerpoint/2010/main" val="78454637"/>
              </p:ext>
            </p:extLst>
          </p:nvPr>
        </p:nvGraphicFramePr>
        <p:xfrm>
          <a:off x="1752600" y="1229291"/>
          <a:ext cx="5562600" cy="49044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349134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3.6</a:t>
            </a:r>
            <a:endParaRPr lang="en-ZA" dirty="0"/>
          </a:p>
        </p:txBody>
      </p:sp>
      <p:sp>
        <p:nvSpPr>
          <p:cNvPr id="4" name="Text Placeholder 12"/>
          <p:cNvSpPr>
            <a:spLocks noGrp="1"/>
          </p:cNvSpPr>
          <p:nvPr>
            <p:ph type="body" sz="quarter" idx="13" hasCustomPrompt="1"/>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3.6 on page 34 of your  workbooks </a:t>
            </a:r>
            <a:endParaRPr lang="en-ZA" sz="3200" i="1" dirty="0"/>
          </a:p>
        </p:txBody>
      </p:sp>
    </p:spTree>
    <p:extLst>
      <p:ext uri="{BB962C8B-B14F-4D97-AF65-F5344CB8AC3E}">
        <p14:creationId xmlns:p14="http://schemas.microsoft.com/office/powerpoint/2010/main" val="15970692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The End</a:t>
            </a:r>
          </a:p>
        </p:txBody>
      </p:sp>
      <p:sp>
        <p:nvSpPr>
          <p:cNvPr id="7" name="Content Placeholder 2"/>
          <p:cNvSpPr txBox="1">
            <a:spLocks/>
          </p:cNvSpPr>
          <p:nvPr/>
        </p:nvSpPr>
        <p:spPr>
          <a:xfrm>
            <a:off x="835848" y="1524000"/>
            <a:ext cx="4500563" cy="2798223"/>
          </a:xfrm>
          <a:prstGeom prst="rect">
            <a:avLst/>
          </a:prstGeom>
        </p:spPr>
        <p:txBody>
          <a:bodyP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ZA" sz="2100" i="1" dirty="0">
              <a:solidFill>
                <a:srgbClr val="036364"/>
              </a:solidFill>
            </a:endParaRPr>
          </a:p>
          <a:p>
            <a:endParaRPr lang="en-ZA" sz="2100" i="1" dirty="0">
              <a:solidFill>
                <a:srgbClr val="036364"/>
              </a:solidFill>
            </a:endParaRPr>
          </a:p>
          <a:p>
            <a:pPr algn="ctr"/>
            <a:r>
              <a:rPr lang="en-ZA" sz="2100" i="1" dirty="0">
                <a:solidFill>
                  <a:srgbClr val="036364"/>
                </a:solidFill>
              </a:rPr>
              <a:t>Thank you for participating in this module. </a:t>
            </a:r>
            <a:br>
              <a:rPr lang="en-ZA" sz="2100" i="1" dirty="0">
                <a:solidFill>
                  <a:srgbClr val="036364"/>
                </a:solidFill>
              </a:rPr>
            </a:br>
            <a:r>
              <a:rPr lang="en-ZA" sz="2100" i="1" dirty="0">
                <a:solidFill>
                  <a:srgbClr val="036364"/>
                </a:solidFill>
              </a:rPr>
              <a:t/>
            </a:r>
            <a:br>
              <a:rPr lang="en-ZA" sz="2100" i="1" dirty="0">
                <a:solidFill>
                  <a:srgbClr val="036364"/>
                </a:solidFill>
              </a:rPr>
            </a:br>
            <a:r>
              <a:rPr lang="en-ZA" sz="2100" i="1" dirty="0">
                <a:solidFill>
                  <a:srgbClr val="036364"/>
                </a:solidFill>
              </a:rPr>
              <a:t>We trust you gained much to set the pace in integrating ICTs in learning and teaching in your school.</a:t>
            </a:r>
          </a:p>
        </p:txBody>
      </p:sp>
      <p:pic>
        <p:nvPicPr>
          <p:cNvPr id="3" name="Picture 2"/>
          <p:cNvPicPr>
            <a:picLocks noChangeAspect="1"/>
          </p:cNvPicPr>
          <p:nvPr/>
        </p:nvPicPr>
        <p:blipFill>
          <a:blip r:embed="rId3">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5355461" y="2133600"/>
            <a:ext cx="3200400" cy="3200400"/>
          </a:xfrm>
          <a:prstGeom prst="rect">
            <a:avLst/>
          </a:prstGeom>
        </p:spPr>
      </p:pic>
    </p:spTree>
    <p:extLst>
      <p:ext uri="{BB962C8B-B14F-4D97-AF65-F5344CB8AC3E}">
        <p14:creationId xmlns:p14="http://schemas.microsoft.com/office/powerpoint/2010/main" val="1011808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 PROGRAM</a:t>
            </a:r>
            <a:endParaRPr lang="en-US" dirty="0">
              <a:solidFill>
                <a:schemeClr val="bg1"/>
              </a:solidFill>
            </a:endParaRPr>
          </a:p>
        </p:txBody>
      </p:sp>
      <p:sp>
        <p:nvSpPr>
          <p:cNvPr id="5" name="Content Placeholder 4"/>
          <p:cNvSpPr>
            <a:spLocks noGrp="1"/>
          </p:cNvSpPr>
          <p:nvPr>
            <p:ph idx="1"/>
          </p:nvPr>
        </p:nvSpPr>
        <p:spPr>
          <a:xfrm>
            <a:off x="609600" y="1524000"/>
            <a:ext cx="8229600" cy="4133138"/>
          </a:xfrm>
        </p:spPr>
        <p:txBody>
          <a:bodyPr>
            <a:noAutofit/>
          </a:bodyPr>
          <a:lstStyle/>
          <a:p>
            <a:r>
              <a:rPr lang="en-ZA" sz="2800" dirty="0">
                <a:latin typeface="Calibri" panose="020F0502020204030204" pitchFamily="34" charset="0"/>
                <a:ea typeface="Calibri" panose="020F0502020204030204" pitchFamily="34" charset="0"/>
                <a:cs typeface="Times New Roman" panose="02020603050405020304" pitchFamily="18" charset="0"/>
              </a:rPr>
              <a:t>The programme aims at capacitating Subject Advisors to drive and support curriculum delivery through technology-based teaching in the </a:t>
            </a:r>
            <a:r>
              <a:rPr lang="en-ZA" sz="2800" dirty="0" smtClean="0">
                <a:latin typeface="Calibri" panose="020F0502020204030204" pitchFamily="34" charset="0"/>
                <a:ea typeface="Calibri" panose="020F0502020204030204" pitchFamily="34" charset="0"/>
                <a:cs typeface="Times New Roman" panose="02020603050405020304" pitchFamily="18" charset="0"/>
              </a:rPr>
              <a:t>classroom</a:t>
            </a:r>
          </a:p>
          <a:p>
            <a:r>
              <a:rPr lang="en-ZA" sz="2800" dirty="0"/>
              <a:t>T</a:t>
            </a:r>
            <a:r>
              <a:rPr lang="en-ZA" sz="2800" dirty="0" smtClean="0"/>
              <a:t>heir </a:t>
            </a:r>
            <a:r>
              <a:rPr lang="en-ZA" sz="2800" dirty="0"/>
              <a:t>knowledge and role in the curriculum interpretation, delivery and assessment is the basis on which the technology must be utilised in supporting what happens in the </a:t>
            </a:r>
            <a:r>
              <a:rPr lang="en-ZA" sz="2800" dirty="0" smtClean="0"/>
              <a:t>classroom</a:t>
            </a:r>
          </a:p>
          <a:p>
            <a:r>
              <a:rPr lang="en-ZA" sz="2800" dirty="0" smtClean="0"/>
              <a:t>Without </a:t>
            </a:r>
            <a:r>
              <a:rPr lang="en-ZA" sz="2800" dirty="0"/>
              <a:t>this fundamental understanding, the use of digital technology in particular will remain trivial to the successful implementation of </a:t>
            </a:r>
            <a:r>
              <a:rPr lang="en-ZA" sz="2800" dirty="0" smtClean="0"/>
              <a:t>the </a:t>
            </a:r>
            <a:r>
              <a:rPr lang="en-ZA" sz="2800" dirty="0"/>
              <a:t>of the curriculum</a:t>
            </a:r>
          </a:p>
        </p:txBody>
      </p:sp>
    </p:spTree>
    <p:extLst>
      <p:ext uri="{BB962C8B-B14F-4D97-AF65-F5344CB8AC3E}">
        <p14:creationId xmlns:p14="http://schemas.microsoft.com/office/powerpoint/2010/main" val="2248869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outcomes</a:t>
            </a:r>
            <a:endParaRPr lang="en-US" dirty="0">
              <a:solidFill>
                <a:schemeClr val="bg1"/>
              </a:solidFill>
            </a:endParaRPr>
          </a:p>
        </p:txBody>
      </p:sp>
      <p:sp>
        <p:nvSpPr>
          <p:cNvPr id="5" name="Content Placeholder 4"/>
          <p:cNvSpPr>
            <a:spLocks noGrp="1"/>
          </p:cNvSpPr>
          <p:nvPr>
            <p:ph idx="1"/>
          </p:nvPr>
        </p:nvSpPr>
        <p:spPr/>
        <p:txBody>
          <a:bodyPr>
            <a:noAutofit/>
          </a:bodyPr>
          <a:lstStyle/>
          <a:p>
            <a:r>
              <a:rPr lang="en-ZA" sz="2800" dirty="0"/>
              <a:t>The programme is intended to result in the following learning outcomes:</a:t>
            </a:r>
          </a:p>
          <a:p>
            <a:pPr lvl="1"/>
            <a:r>
              <a:rPr lang="en-AU" sz="2800" dirty="0"/>
              <a:t>Make clear what a curriculum specialist/subject advisor’s role is in the context of Information and Communication Technology (ICT)</a:t>
            </a:r>
            <a:endParaRPr lang="en-ZA" sz="2800" dirty="0"/>
          </a:p>
          <a:p>
            <a:pPr lvl="1"/>
            <a:r>
              <a:rPr lang="en-AU" sz="2800" dirty="0"/>
              <a:t>Provide Knowledge, Skills and Attitudes needed to operate in a digital environment as a subject specialist</a:t>
            </a:r>
            <a:endParaRPr lang="en-ZA" sz="2800" dirty="0"/>
          </a:p>
          <a:p>
            <a:pPr lvl="1"/>
            <a:r>
              <a:rPr lang="en-ZA" sz="2800" dirty="0"/>
              <a:t>Give guidance on how best to  support teachers in their delivery of the curriculum through ICT</a:t>
            </a:r>
          </a:p>
        </p:txBody>
      </p:sp>
    </p:spTree>
    <p:extLst>
      <p:ext uri="{BB962C8B-B14F-4D97-AF65-F5344CB8AC3E}">
        <p14:creationId xmlns:p14="http://schemas.microsoft.com/office/powerpoint/2010/main" val="125660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a:grpSpLocks/>
          </p:cNvGrpSpPr>
          <p:nvPr/>
        </p:nvGrpSpPr>
        <p:grpSpPr>
          <a:xfrm>
            <a:off x="304800" y="1758212"/>
            <a:ext cx="8534400" cy="3810000"/>
            <a:chOff x="1" y="0"/>
            <a:chExt cx="6257925" cy="3571875"/>
          </a:xfrm>
        </p:grpSpPr>
        <p:graphicFrame>
          <p:nvGraphicFramePr>
            <p:cNvPr id="6" name="Diagram 5"/>
            <p:cNvGraphicFramePr/>
            <p:nvPr>
              <p:extLst>
                <p:ext uri="{D42A27DB-BD31-4B8C-83A1-F6EECF244321}">
                  <p14:modId xmlns:p14="http://schemas.microsoft.com/office/powerpoint/2010/main" val="1957827366"/>
                </p:ext>
              </p:extLst>
            </p:nvPr>
          </p:nvGraphicFramePr>
          <p:xfrm>
            <a:off x="1" y="0"/>
            <a:ext cx="6257925" cy="3571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descr="C:\Users\SalomeM.MGSL\AppData\Local\Microsoft\Windows\Temporary Internet Files\Content.IE5\JDL814MQ\student_professional_icon[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09600" y="895350"/>
              <a:ext cx="7429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C:\Users\SalomeM.MGSL\AppData\Local\Microsoft\Windows\Temporary Internet Files\Content.IE5\JDL814MQ\student_professional_icon[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95250" y="895350"/>
              <a:ext cx="7429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C:\Users\SalomeM.MGSL\AppData\Local\Microsoft\Windows\Temporary Internet Files\Content.IE5\JDL814MQ\student_professional_icon[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743075" y="895350"/>
              <a:ext cx="7429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C:\Users\SalomeM.MGSL\AppData\Local\Microsoft\Windows\Temporary Internet Files\Content.IE5\JDL814MQ\student_professional_icon[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238250" y="895350"/>
              <a:ext cx="7429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C:\Program Files (x86)\Microsoft Office\MEDIA\CAGCAT10\j0301252.wmf"/>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993670" y="568809"/>
              <a:ext cx="1172728" cy="139334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C:\Users\SalomeM.MGSL\AppData\Local\Microsoft\Windows\Temporary Internet Files\Content.IE5\WXVQWBOT\classroomCartoon[1].jpg"/>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835047" y="549759"/>
              <a:ext cx="1485900" cy="1412824"/>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
        <p:nvSpPr>
          <p:cNvPr id="23" name="Title 1"/>
          <p:cNvSpPr txBox="1">
            <a:spLocks/>
          </p:cNvSpPr>
          <p:nvPr/>
        </p:nvSpPr>
        <p:spPr>
          <a:xfrm>
            <a:off x="1733550" y="571500"/>
            <a:ext cx="7886700" cy="6096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800" b="1" kern="1200" cap="all" baseline="0">
                <a:solidFill>
                  <a:schemeClr val="bg1"/>
                </a:solidFill>
                <a:latin typeface="+mn-lt"/>
                <a:ea typeface="+mj-ea"/>
                <a:cs typeface="+mj-cs"/>
              </a:defRPr>
            </a:lvl1pPr>
          </a:lstStyle>
          <a:p>
            <a:r>
              <a:rPr lang="en-ZA" dirty="0"/>
              <a:t>THE 10:20:70 </a:t>
            </a:r>
            <a:r>
              <a:rPr lang="en-ZA" dirty="0" smtClean="0"/>
              <a:t>FRAMEWORK</a:t>
            </a:r>
            <a:endParaRPr lang="en-ZA" dirty="0"/>
          </a:p>
        </p:txBody>
      </p:sp>
      <p:sp>
        <p:nvSpPr>
          <p:cNvPr id="22" name="Rectangle 21"/>
          <p:cNvSpPr/>
          <p:nvPr/>
        </p:nvSpPr>
        <p:spPr>
          <a:xfrm>
            <a:off x="1143114" y="1388880"/>
            <a:ext cx="7050831" cy="369332"/>
          </a:xfrm>
          <a:prstGeom prst="rect">
            <a:avLst/>
          </a:prstGeom>
        </p:spPr>
        <p:txBody>
          <a:bodyPr wrap="square">
            <a:spAutoFit/>
          </a:bodyPr>
          <a:lstStyle/>
          <a:p>
            <a:pPr lvl="0" algn="ctr" defTabSz="914400" eaLnBrk="0" fontAlgn="base" hangingPunct="0">
              <a:spcBef>
                <a:spcPct val="0"/>
              </a:spcBef>
              <a:spcAft>
                <a:spcPct val="0"/>
              </a:spcAft>
            </a:pPr>
            <a:r>
              <a:rPr lang="en-US" altLang="en-US" b="1" dirty="0" smtClean="0">
                <a:latin typeface="Calibri" panose="020F0502020204030204" pitchFamily="34" charset="0"/>
                <a:ea typeface="Calibri" panose="020F0502020204030204" pitchFamily="34" charset="0"/>
                <a:cs typeface="Arial" panose="020B0604020202020204" pitchFamily="34" charset="0"/>
              </a:rPr>
              <a:t>FOR </a:t>
            </a:r>
            <a:r>
              <a:rPr lang="en-US" altLang="en-US" b="1" dirty="0">
                <a:latin typeface="Calibri" panose="020F0502020204030204" pitchFamily="34" charset="0"/>
                <a:ea typeface="Calibri" panose="020F0502020204030204" pitchFamily="34" charset="0"/>
                <a:cs typeface="Arial" panose="020B0604020202020204" pitchFamily="34" charset="0"/>
              </a:rPr>
              <a:t>CONTINUOUS PROFESSIONAL TEACHER DEVELOPMENT</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503904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MODULES</a:t>
            </a:r>
            <a:endParaRPr lang="en-US" dirty="0">
              <a:solidFill>
                <a:schemeClr val="bg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225242564"/>
              </p:ext>
            </p:extLst>
          </p:nvPr>
        </p:nvGraphicFramePr>
        <p:xfrm>
          <a:off x="457200" y="1371600"/>
          <a:ext cx="8382000" cy="4099968"/>
        </p:xfrm>
        <a:graphic>
          <a:graphicData uri="http://schemas.openxmlformats.org/drawingml/2006/table">
            <a:tbl>
              <a:tblPr firstRow="1" firstCol="1" bandRow="1"/>
              <a:tblGrid>
                <a:gridCol w="437780">
                  <a:extLst>
                    <a:ext uri="{9D8B030D-6E8A-4147-A177-3AD203B41FA5}">
                      <a16:colId xmlns:a16="http://schemas.microsoft.com/office/drawing/2014/main" val="20000"/>
                    </a:ext>
                  </a:extLst>
                </a:gridCol>
                <a:gridCol w="5104801">
                  <a:extLst>
                    <a:ext uri="{9D8B030D-6E8A-4147-A177-3AD203B41FA5}">
                      <a16:colId xmlns:a16="http://schemas.microsoft.com/office/drawing/2014/main" val="20001"/>
                    </a:ext>
                  </a:extLst>
                </a:gridCol>
                <a:gridCol w="2839419">
                  <a:extLst>
                    <a:ext uri="{9D8B030D-6E8A-4147-A177-3AD203B41FA5}">
                      <a16:colId xmlns:a16="http://schemas.microsoft.com/office/drawing/2014/main" val="20002"/>
                    </a:ext>
                  </a:extLst>
                </a:gridCol>
              </a:tblGrid>
              <a:tr h="365673">
                <a:tc>
                  <a:txBody>
                    <a:bodyPr/>
                    <a:lstStyle/>
                    <a:p>
                      <a:pPr algn="just">
                        <a:lnSpc>
                          <a:spcPct val="115000"/>
                        </a:lnSpc>
                        <a:spcBef>
                          <a:spcPts val="720"/>
                        </a:spcBef>
                        <a:spcAft>
                          <a:spcPts val="720"/>
                        </a:spcAft>
                      </a:pPr>
                      <a:r>
                        <a:rPr lang="en-US"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720"/>
                        </a:spcBef>
                        <a:spcAft>
                          <a:spcPts val="720"/>
                        </a:spcAft>
                      </a:pPr>
                      <a:r>
                        <a:rPr lang="en-US" sz="1800" b="1"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MODULES/TOPICS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720"/>
                        </a:spcBef>
                        <a:spcAft>
                          <a:spcPts val="720"/>
                        </a:spcAft>
                      </a:pPr>
                      <a:r>
                        <a:rPr lang="en-US" sz="18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MODULES</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a16="http://schemas.microsoft.com/office/drawing/2014/main" val="10000"/>
                  </a:ext>
                </a:extLst>
              </a:tr>
              <a:tr h="443239">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1.</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Introduction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1 </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5673">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2.</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What is ICT Pedagogical Integration?</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2 </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2"/>
                  </a:ext>
                </a:extLst>
              </a:tr>
              <a:tr h="365673">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3.</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CoPAF</a:t>
                      </a:r>
                      <a:r>
                        <a:rPr lang="en-US" sz="1800" dirty="0">
                          <a:effectLst/>
                          <a:latin typeface="Calibri" panose="020F0502020204030204" pitchFamily="34" charset="0"/>
                          <a:ea typeface="Calibri" panose="020F0502020204030204" pitchFamily="34" charset="0"/>
                          <a:cs typeface="Times New Roman" panose="02020603050405020304" pitchFamily="18" charset="0"/>
                        </a:rPr>
                        <a:t> Model</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3 </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65673">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4.</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Available resources for subject teaching and learning</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4</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4"/>
                  </a:ext>
                </a:extLst>
              </a:tr>
              <a:tr h="365673">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5.</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e-Assessment/ Automated Assessment</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5</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65673">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6.</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Managing an ICT classroom environment</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6</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6"/>
                  </a:ext>
                </a:extLst>
              </a:tr>
              <a:tr h="731345">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7.</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How to support a teacher in a traditional and a digital classroom environment</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7</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65673">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8.</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Development of materials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8</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8"/>
                  </a:ext>
                </a:extLst>
              </a:tr>
              <a:tr h="365673">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9.</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Professional Learning Communities (PLCs) with ICTs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Module 9</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58446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ZA" dirty="0" smtClean="0"/>
              <a:t>Notional hours</a:t>
            </a:r>
            <a:endParaRPr lang="en-ZA" dirty="0"/>
          </a:p>
        </p:txBody>
      </p:sp>
      <p:graphicFrame>
        <p:nvGraphicFramePr>
          <p:cNvPr id="7" name="Table 6"/>
          <p:cNvGraphicFramePr>
            <a:graphicFrameLocks noGrp="1"/>
          </p:cNvGraphicFramePr>
          <p:nvPr>
            <p:extLst>
              <p:ext uri="{D42A27DB-BD31-4B8C-83A1-F6EECF244321}">
                <p14:modId xmlns:p14="http://schemas.microsoft.com/office/powerpoint/2010/main" val="1394053607"/>
              </p:ext>
            </p:extLst>
          </p:nvPr>
        </p:nvGraphicFramePr>
        <p:xfrm>
          <a:off x="381000" y="1371600"/>
          <a:ext cx="8382000" cy="4192660"/>
        </p:xfrm>
        <a:graphic>
          <a:graphicData uri="http://schemas.openxmlformats.org/drawingml/2006/table">
            <a:tbl>
              <a:tblPr firstRow="1" firstCol="1" bandRow="1"/>
              <a:tblGrid>
                <a:gridCol w="415586">
                  <a:extLst>
                    <a:ext uri="{9D8B030D-6E8A-4147-A177-3AD203B41FA5}">
                      <a16:colId xmlns:a16="http://schemas.microsoft.com/office/drawing/2014/main" val="20000"/>
                    </a:ext>
                  </a:extLst>
                </a:gridCol>
                <a:gridCol w="3083943">
                  <a:extLst>
                    <a:ext uri="{9D8B030D-6E8A-4147-A177-3AD203B41FA5}">
                      <a16:colId xmlns:a16="http://schemas.microsoft.com/office/drawing/2014/main" val="20001"/>
                    </a:ext>
                  </a:extLst>
                </a:gridCol>
                <a:gridCol w="1027981">
                  <a:extLst>
                    <a:ext uri="{9D8B030D-6E8A-4147-A177-3AD203B41FA5}">
                      <a16:colId xmlns:a16="http://schemas.microsoft.com/office/drawing/2014/main" val="20002"/>
                    </a:ext>
                  </a:extLst>
                </a:gridCol>
                <a:gridCol w="2767642">
                  <a:extLst>
                    <a:ext uri="{9D8B030D-6E8A-4147-A177-3AD203B41FA5}">
                      <a16:colId xmlns:a16="http://schemas.microsoft.com/office/drawing/2014/main" val="20003"/>
                    </a:ext>
                  </a:extLst>
                </a:gridCol>
                <a:gridCol w="1086848">
                  <a:extLst>
                    <a:ext uri="{9D8B030D-6E8A-4147-A177-3AD203B41FA5}">
                      <a16:colId xmlns:a16="http://schemas.microsoft.com/office/drawing/2014/main" val="20004"/>
                    </a:ext>
                  </a:extLst>
                </a:gridCol>
              </a:tblGrid>
              <a:tr h="397051">
                <a:tc>
                  <a:txBody>
                    <a:bodyPr/>
                    <a:lstStyle/>
                    <a:p>
                      <a:pPr algn="just">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MODULES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CONTACT SESSION</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ASSESSMENT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NOTIONAL HOURS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a16="http://schemas.microsoft.com/office/drawing/2014/main" val="10000"/>
                  </a:ext>
                </a:extLst>
              </a:tr>
              <a:tr h="595577">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1.</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1:</a:t>
                      </a:r>
                      <a:r>
                        <a:rPr lang="en-GB" sz="1100" dirty="0">
                          <a:effectLst/>
                          <a:latin typeface="Calibri" panose="020F0502020204030204" pitchFamily="34" charset="0"/>
                          <a:ea typeface="Calibri" panose="020F0502020204030204" pitchFamily="34" charset="0"/>
                          <a:cs typeface="Times New Roman" panose="02020603050405020304" pitchFamily="18" charset="0"/>
                        </a:rPr>
                        <a:t> Introduction and orientation of Subject Advisors in their roles and responsibilities as curriculum specialists in a digital environment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 activity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694">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2:</a:t>
                      </a:r>
                      <a:r>
                        <a:rPr lang="en-GB" sz="1100" dirty="0">
                          <a:effectLst/>
                          <a:latin typeface="Calibri" panose="020F0502020204030204" pitchFamily="34" charset="0"/>
                          <a:ea typeface="Calibri" panose="020F0502020204030204" pitchFamily="34" charset="0"/>
                          <a:cs typeface="Times New Roman" panose="02020603050405020304" pitchFamily="18" charset="0"/>
                        </a:rPr>
                        <a:t> What is ICT Pedagogical Integration?</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ctr">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 activity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2"/>
                  </a:ext>
                </a:extLst>
              </a:tr>
              <a:tr h="198526">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3:</a:t>
                      </a:r>
                      <a:r>
                        <a:rPr lang="en-GB" sz="1100" dirty="0">
                          <a:effectLst/>
                          <a:latin typeface="Calibri" panose="020F0502020204030204" pitchFamily="34" charset="0"/>
                          <a:ea typeface="Calibri" panose="020F0502020204030204" pitchFamily="34" charset="0"/>
                          <a:cs typeface="Times New Roman" panose="02020603050405020304" pitchFamily="18" charset="0"/>
                        </a:rPr>
                        <a:t> The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CoPAF</a:t>
                      </a:r>
                      <a:r>
                        <a:rPr lang="en-GB" sz="1100" dirty="0">
                          <a:effectLst/>
                          <a:latin typeface="Calibri" panose="020F0502020204030204" pitchFamily="34" charset="0"/>
                          <a:ea typeface="Calibri" panose="020F0502020204030204" pitchFamily="34" charset="0"/>
                          <a:cs typeface="Times New Roman" panose="02020603050405020304" pitchFamily="18" charset="0"/>
                        </a:rPr>
                        <a:t> Model/TPACK</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Application in subject area</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7051">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4.</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4:</a:t>
                      </a:r>
                      <a:r>
                        <a:rPr lang="en-GB" sz="1100" dirty="0">
                          <a:effectLst/>
                          <a:latin typeface="Calibri" panose="020F0502020204030204" pitchFamily="34" charset="0"/>
                          <a:ea typeface="Calibri" panose="020F0502020204030204" pitchFamily="34" charset="0"/>
                          <a:cs typeface="Times New Roman" panose="02020603050405020304" pitchFamily="18" charset="0"/>
                        </a:rPr>
                        <a:t> Integrating e-Content into subject teaching and learning</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ctr">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 activity – Peer assessment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4"/>
                  </a:ext>
                </a:extLst>
              </a:tr>
              <a:tr h="397051">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5:</a:t>
                      </a:r>
                      <a:r>
                        <a:rPr lang="en-GB" sz="1100" dirty="0">
                          <a:effectLst/>
                          <a:latin typeface="Calibri" panose="020F0502020204030204" pitchFamily="34" charset="0"/>
                          <a:ea typeface="Calibri" panose="020F0502020204030204" pitchFamily="34" charset="0"/>
                          <a:cs typeface="Times New Roman" panose="02020603050405020304" pitchFamily="18" charset="0"/>
                        </a:rPr>
                        <a:t> e-Assessment/ Automated Assessment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Creation and evaluation of an assessment online</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97051">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6.</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6: </a:t>
                      </a:r>
                      <a:r>
                        <a:rPr lang="en-GB" sz="1100" dirty="0">
                          <a:effectLst/>
                          <a:latin typeface="Calibri" panose="020F0502020204030204" pitchFamily="34" charset="0"/>
                          <a:ea typeface="Calibri" panose="020F0502020204030204" pitchFamily="34" charset="0"/>
                          <a:cs typeface="Times New Roman" panose="02020603050405020304" pitchFamily="18" charset="0"/>
                        </a:rPr>
                        <a:t>Managing an ICT classroom Environment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ctr">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 activity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6"/>
                  </a:ext>
                </a:extLst>
              </a:tr>
              <a:tr h="455541">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7.</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7:</a:t>
                      </a:r>
                      <a:r>
                        <a:rPr lang="en-GB" sz="1100" dirty="0">
                          <a:effectLst/>
                          <a:latin typeface="Calibri" panose="020F0502020204030204" pitchFamily="34" charset="0"/>
                          <a:ea typeface="Calibri" panose="020F0502020204030204" pitchFamily="34" charset="0"/>
                          <a:cs typeface="Times New Roman" panose="02020603050405020304" pitchFamily="18" charset="0"/>
                        </a:rPr>
                        <a:t> How to support a teacher in a traditional and a digital classroom environment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Steps and tools for supporting a teacher with an identified challenge with ICTs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55541">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8.</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GB" sz="1100" b="1" dirty="0">
                          <a:effectLst/>
                          <a:latin typeface="Calibri" panose="020F0502020204030204" pitchFamily="34" charset="0"/>
                          <a:ea typeface="Calibri" panose="020F0502020204030204" pitchFamily="34" charset="0"/>
                          <a:cs typeface="Arial" panose="020B0604020202020204" pitchFamily="34" charset="0"/>
                        </a:rPr>
                        <a:t>Module 8:</a:t>
                      </a: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a:effectLst/>
                          <a:latin typeface="Calibri" panose="020F0502020204030204" pitchFamily="34" charset="0"/>
                          <a:ea typeface="Calibri" panose="020F0502020204030204" pitchFamily="34" charset="0"/>
                          <a:cs typeface="Times New Roman" panose="02020603050405020304" pitchFamily="18" charset="0"/>
                        </a:rPr>
                        <a:t>Exposure and Development of materials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ctr">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 lesson developed on a learning management system of your choice</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8"/>
                  </a:ext>
                </a:extLst>
              </a:tr>
              <a:tr h="397051">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9.</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9:</a:t>
                      </a:r>
                      <a:r>
                        <a:rPr lang="en-GB" sz="1100" dirty="0">
                          <a:effectLst/>
                          <a:latin typeface="Calibri" panose="020F0502020204030204" pitchFamily="34" charset="0"/>
                          <a:ea typeface="Calibri" panose="020F0502020204030204" pitchFamily="34" charset="0"/>
                          <a:cs typeface="Times New Roman" panose="02020603050405020304" pitchFamily="18" charset="0"/>
                        </a:rPr>
                        <a:t> Professional</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r>
                        <a:rPr lang="en-GB" sz="1100" dirty="0">
                          <a:effectLst/>
                          <a:latin typeface="Calibri" panose="020F0502020204030204" pitchFamily="34" charset="0"/>
                          <a:ea typeface="Calibri" panose="020F0502020204030204" pitchFamily="34" charset="0"/>
                          <a:cs typeface="Times New Roman" panose="02020603050405020304" pitchFamily="18" charset="0"/>
                        </a:rPr>
                        <a:t>Learning Communities with ICTs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Evidence of participation in your subject PLC on social media</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98526">
                <a:tc>
                  <a:txBody>
                    <a:bodyPr/>
                    <a:lstStyle/>
                    <a:p>
                      <a:pPr algn="just">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GB" sz="1100">
                          <a:effectLst/>
                          <a:latin typeface="Calibri" panose="020F0502020204030204" pitchFamily="34" charset="0"/>
                          <a:ea typeface="Calibri" panose="020F0502020204030204" pitchFamily="34" charset="0"/>
                          <a:cs typeface="Times New Roman" panose="02020603050405020304" pitchFamily="18" charset="0"/>
                        </a:rPr>
                        <a:t>TOTAL NUMBER OF HOURS</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278187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ZA" dirty="0" smtClean="0"/>
              <a:t>Glossary of terms</a:t>
            </a:r>
            <a:endParaRPr lang="en-ZA" dirty="0"/>
          </a:p>
        </p:txBody>
      </p:sp>
      <p:graphicFrame>
        <p:nvGraphicFramePr>
          <p:cNvPr id="5153" name="Table 5152"/>
          <p:cNvGraphicFramePr>
            <a:graphicFrameLocks noGrp="1"/>
          </p:cNvGraphicFramePr>
          <p:nvPr>
            <p:extLst>
              <p:ext uri="{D42A27DB-BD31-4B8C-83A1-F6EECF244321}">
                <p14:modId xmlns:p14="http://schemas.microsoft.com/office/powerpoint/2010/main" val="1356650124"/>
              </p:ext>
            </p:extLst>
          </p:nvPr>
        </p:nvGraphicFramePr>
        <p:xfrm>
          <a:off x="640758" y="2370580"/>
          <a:ext cx="7997341" cy="1836103"/>
        </p:xfrm>
        <a:graphic>
          <a:graphicData uri="http://schemas.openxmlformats.org/drawingml/2006/table">
            <a:tbl>
              <a:tblPr firstRow="1" firstCol="1" bandRow="1"/>
              <a:tblGrid>
                <a:gridCol w="2748148">
                  <a:extLst>
                    <a:ext uri="{9D8B030D-6E8A-4147-A177-3AD203B41FA5}">
                      <a16:colId xmlns:a16="http://schemas.microsoft.com/office/drawing/2014/main" val="20000"/>
                    </a:ext>
                  </a:extLst>
                </a:gridCol>
                <a:gridCol w="5249193">
                  <a:extLst>
                    <a:ext uri="{9D8B030D-6E8A-4147-A177-3AD203B41FA5}">
                      <a16:colId xmlns:a16="http://schemas.microsoft.com/office/drawing/2014/main" val="20001"/>
                    </a:ext>
                  </a:extLst>
                </a:gridCol>
              </a:tblGrid>
              <a:tr h="574231">
                <a:tc>
                  <a:txBody>
                    <a:bodyPr/>
                    <a:lstStyle/>
                    <a:p>
                      <a:pPr algn="just">
                        <a:lnSpc>
                          <a:spcPct val="115000"/>
                        </a:lnSpc>
                        <a:spcBef>
                          <a:spcPts val="720"/>
                        </a:spcBef>
                        <a:spcAft>
                          <a:spcPts val="720"/>
                        </a:spcAft>
                      </a:pPr>
                      <a:r>
                        <a:rPr lang="en-US" sz="2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WORD/S</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720"/>
                        </a:spcBef>
                        <a:spcAft>
                          <a:spcPts val="720"/>
                        </a:spcAft>
                      </a:pPr>
                      <a:r>
                        <a:rPr lang="en-US" sz="2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EXPLANATION</a:t>
                      </a:r>
                      <a:endParaRPr lang="en-Z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a16="http://schemas.microsoft.com/office/drawing/2014/main" val="10000"/>
                  </a:ext>
                </a:extLst>
              </a:tr>
              <a:tr h="1148461">
                <a:tc>
                  <a:txBody>
                    <a:bodyPr/>
                    <a:lstStyle/>
                    <a:p>
                      <a:pPr algn="l">
                        <a:lnSpc>
                          <a:spcPct val="115000"/>
                        </a:lnSpc>
                        <a:spcBef>
                          <a:spcPts val="600"/>
                        </a:spcBef>
                        <a:spcAft>
                          <a:spcPts val="6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SMART/ Paperless Classrooms </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Highly </a:t>
                      </a:r>
                      <a:r>
                        <a:rPr lang="en-US" sz="2400" dirty="0">
                          <a:effectLst/>
                          <a:latin typeface="Calibri" panose="020F0502020204030204" pitchFamily="34" charset="0"/>
                          <a:ea typeface="Calibri" panose="020F0502020204030204" pitchFamily="34" charset="0"/>
                          <a:cs typeface="Times New Roman" panose="02020603050405020304" pitchFamily="18" charset="0"/>
                        </a:rPr>
                        <a:t>digitalized learning environments where learners use the internet, e-books or school network to learn</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pSp>
        <p:nvGrpSpPr>
          <p:cNvPr id="5121" name="Group 243"/>
          <p:cNvGrpSpPr>
            <a:grpSpLocks/>
          </p:cNvGrpSpPr>
          <p:nvPr/>
        </p:nvGrpSpPr>
        <p:grpSpPr bwMode="auto">
          <a:xfrm>
            <a:off x="-22225" y="-63500"/>
            <a:ext cx="625475" cy="406400"/>
            <a:chOff x="0" y="0"/>
            <a:chExt cx="8312" cy="5939"/>
          </a:xfrm>
        </p:grpSpPr>
      </p:grpSp>
      <p:grpSp>
        <p:nvGrpSpPr>
          <p:cNvPr id="5133" name="Group 13"/>
          <p:cNvGrpSpPr>
            <a:grpSpLocks/>
          </p:cNvGrpSpPr>
          <p:nvPr/>
        </p:nvGrpSpPr>
        <p:grpSpPr bwMode="auto">
          <a:xfrm>
            <a:off x="-22225" y="-63500"/>
            <a:ext cx="625475" cy="406400"/>
            <a:chOff x="0" y="0"/>
            <a:chExt cx="8312" cy="5939"/>
          </a:xfrm>
        </p:grpSpPr>
      </p:grpSp>
      <p:grpSp>
        <p:nvGrpSpPr>
          <p:cNvPr id="5145" name="Group 25"/>
          <p:cNvGrpSpPr>
            <a:grpSpLocks/>
          </p:cNvGrpSpPr>
          <p:nvPr/>
        </p:nvGrpSpPr>
        <p:grpSpPr bwMode="auto">
          <a:xfrm>
            <a:off x="-3175" y="-14288"/>
            <a:ext cx="625475" cy="406401"/>
            <a:chOff x="0" y="0"/>
            <a:chExt cx="8312" cy="5939"/>
          </a:xfrm>
        </p:grpSpPr>
      </p:grpSp>
    </p:spTree>
    <p:extLst>
      <p:ext uri="{BB962C8B-B14F-4D97-AF65-F5344CB8AC3E}">
        <p14:creationId xmlns:p14="http://schemas.microsoft.com/office/powerpoint/2010/main" val="37978082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3522</TotalTime>
  <Words>3551</Words>
  <Application>Microsoft Office PowerPoint</Application>
  <PresentationFormat>On-screen Show (4:3)</PresentationFormat>
  <Paragraphs>479</Paragraphs>
  <Slides>33</Slides>
  <Notes>33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33</vt:i4>
      </vt:variant>
    </vt:vector>
  </HeadingPairs>
  <TitlesOfParts>
    <vt:vector size="40" baseType="lpstr">
      <vt:lpstr>Arial</vt:lpstr>
      <vt:lpstr>Calibri</vt:lpstr>
      <vt:lpstr>Calibri Light</vt:lpstr>
      <vt:lpstr>Times New Roman</vt:lpstr>
      <vt:lpstr>Webdings</vt:lpstr>
      <vt:lpstr>Office Theme</vt:lpstr>
      <vt:lpstr>1_Office Theme</vt:lpstr>
      <vt:lpstr>PowerPoint Presentation</vt:lpstr>
      <vt:lpstr>PROGRAM OF THE DAY: MODULE 3</vt:lpstr>
      <vt:lpstr> COPYRIGHT  </vt:lpstr>
      <vt:lpstr>PURPOSE OF THE PROGRAM</vt:lpstr>
      <vt:lpstr>Learning outcomes</vt:lpstr>
      <vt:lpstr>PowerPoint Presentation</vt:lpstr>
      <vt:lpstr>MODULES</vt:lpstr>
      <vt:lpstr>Notional hours</vt:lpstr>
      <vt:lpstr>Glossary of terms</vt:lpstr>
      <vt:lpstr>Acronyms and abbreviations</vt:lpstr>
      <vt:lpstr>Module 3: theoretical background</vt:lpstr>
      <vt:lpstr>Aim of this module</vt:lpstr>
      <vt:lpstr>objectives</vt:lpstr>
      <vt:lpstr>TECHNOLOGICAL PEDAGOGICAL CONTENT KNOWLEDGE (TPACK)</vt:lpstr>
      <vt:lpstr>SHULMAN’S DEFINITION</vt:lpstr>
      <vt:lpstr>CURRICULUM STATEMENT’S GENERAL AIM</vt:lpstr>
      <vt:lpstr>Activity 3.1</vt:lpstr>
      <vt:lpstr>Activity 3.2</vt:lpstr>
      <vt:lpstr>Activity 3.3</vt:lpstr>
      <vt:lpstr>TPACK MODEL</vt:lpstr>
      <vt:lpstr>Activity 3.4</vt:lpstr>
      <vt:lpstr>Copaf</vt:lpstr>
      <vt:lpstr>Copaf process of integration</vt:lpstr>
      <vt:lpstr>content</vt:lpstr>
      <vt:lpstr>pedagogy</vt:lpstr>
      <vt:lpstr>assessment</vt:lpstr>
      <vt:lpstr>Full ict integration</vt:lpstr>
      <vt:lpstr>Teacher change management</vt:lpstr>
      <vt:lpstr>Pdca cycle coined by deming</vt:lpstr>
      <vt:lpstr>Activity 3.5</vt:lpstr>
      <vt:lpstr>How to apply the pdac model</vt:lpstr>
      <vt:lpstr>Activity 3.6</vt:lpstr>
      <vt:lpstr>The End</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Nokulunga Ndlovu</dc:creator>
  <cp:lastModifiedBy>Suzanne Van Schalkwyk</cp:lastModifiedBy>
  <cp:revision>239</cp:revision>
  <cp:lastPrinted>2017-08-20T19:12:19Z</cp:lastPrinted>
  <dcterms:created xsi:type="dcterms:W3CDTF">2017-01-27T00:36:09Z</dcterms:created>
  <dcterms:modified xsi:type="dcterms:W3CDTF">2017-09-04T21:25:00Z</dcterms:modified>
</cp:coreProperties>
</file>