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06" r:id="rId2"/>
    <p:sldMasterId id="2147483709" r:id="rId3"/>
  </p:sldMasterIdLst>
  <p:notesMasterIdLst>
    <p:notesMasterId r:id="rId49"/>
  </p:notesMasterIdLst>
  <p:handoutMasterIdLst>
    <p:handoutMasterId r:id="rId50"/>
  </p:handoutMasterIdLst>
  <p:sldIdLst>
    <p:sldId id="447" r:id="rId4"/>
    <p:sldId id="446" r:id="rId5"/>
    <p:sldId id="258" r:id="rId6"/>
    <p:sldId id="305" r:id="rId7"/>
    <p:sldId id="310" r:id="rId8"/>
    <p:sldId id="311" r:id="rId9"/>
    <p:sldId id="449" r:id="rId10"/>
    <p:sldId id="450" r:id="rId11"/>
    <p:sldId id="451" r:id="rId12"/>
    <p:sldId id="475" r:id="rId13"/>
    <p:sldId id="489" r:id="rId14"/>
    <p:sldId id="491" r:id="rId15"/>
    <p:sldId id="502" r:id="rId16"/>
    <p:sldId id="501" r:id="rId17"/>
    <p:sldId id="492" r:id="rId18"/>
    <p:sldId id="494" r:id="rId19"/>
    <p:sldId id="493" r:id="rId20"/>
    <p:sldId id="495" r:id="rId21"/>
    <p:sldId id="477" r:id="rId22"/>
    <p:sldId id="480" r:id="rId23"/>
    <p:sldId id="481" r:id="rId24"/>
    <p:sldId id="482" r:id="rId25"/>
    <p:sldId id="483" r:id="rId26"/>
    <p:sldId id="484" r:id="rId27"/>
    <p:sldId id="485" r:id="rId28"/>
    <p:sldId id="488" r:id="rId29"/>
    <p:sldId id="490" r:id="rId30"/>
    <p:sldId id="487" r:id="rId31"/>
    <p:sldId id="486" r:id="rId32"/>
    <p:sldId id="496" r:id="rId33"/>
    <p:sldId id="497" r:id="rId34"/>
    <p:sldId id="498" r:id="rId35"/>
    <p:sldId id="499" r:id="rId36"/>
    <p:sldId id="500" r:id="rId37"/>
    <p:sldId id="476" r:id="rId38"/>
    <p:sldId id="452" r:id="rId39"/>
    <p:sldId id="454" r:id="rId40"/>
    <p:sldId id="478" r:id="rId41"/>
    <p:sldId id="456" r:id="rId42"/>
    <p:sldId id="457" r:id="rId43"/>
    <p:sldId id="458" r:id="rId44"/>
    <p:sldId id="459" r:id="rId45"/>
    <p:sldId id="479" r:id="rId46"/>
    <p:sldId id="460" r:id="rId47"/>
    <p:sldId id="441" r:id="rId48"/>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initials="L" lastIdx="12" clrIdx="0"/>
  <p:cmAuthor id="1" name="Suzanne Van Schalkwyk" initials="SV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DB6519"/>
    <a:srgbClr val="ED7D31"/>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9" autoAdjust="0"/>
    <p:restoredTop sz="90925" autoAdjust="0"/>
  </p:normalViewPr>
  <p:slideViewPr>
    <p:cSldViewPr>
      <p:cViewPr varScale="1">
        <p:scale>
          <a:sx n="40" d="100"/>
          <a:sy n="40" d="100"/>
        </p:scale>
        <p:origin x="1108" y="3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p:cViewPr varScale="1">
        <p:scale>
          <a:sx n="74" d="100"/>
          <a:sy n="74" d="100"/>
        </p:scale>
        <p:origin x="64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A416F-5D42-403D-8544-D4BCF14A2638}" type="doc">
      <dgm:prSet loTypeId="urn:microsoft.com/office/officeart/2005/8/layout/process1" loCatId="process" qsTypeId="urn:microsoft.com/office/officeart/2005/8/quickstyle/simple1" qsCatId="simple" csTypeId="urn:microsoft.com/office/officeart/2005/8/colors/accent1_2" csCatId="accent1" phldr="1"/>
      <dgm:spPr/>
    </dgm:pt>
    <dgm:pt modelId="{FFCC11B1-F450-4046-9EEA-DC51077852B6}">
      <dgm:prSet phldrT="[Text]" custT="1"/>
      <dgm:spPr>
        <a:xfrm>
          <a:off x="184430" y="1159898"/>
          <a:ext cx="1781276" cy="593018"/>
        </a:xfrm>
        <a:solidFill>
          <a:srgbClr val="006666"/>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chemeClr val="bg1"/>
              </a:solidFill>
              <a:latin typeface="Calibri" panose="020F0502020204030204"/>
              <a:ea typeface="+mn-ea"/>
              <a:cs typeface="+mn-cs"/>
            </a:rPr>
            <a:t>70% Work Integrated Learning</a:t>
          </a:r>
          <a:endParaRPr lang="en-ZA" sz="1600" dirty="0">
            <a:solidFill>
              <a:schemeClr val="bg1"/>
            </a:solidFill>
            <a:latin typeface="Calibri" panose="020F0502020204030204"/>
            <a:ea typeface="+mn-ea"/>
            <a:cs typeface="+mn-cs"/>
          </a:endParaRPr>
        </a:p>
      </dgm:t>
    </dgm:pt>
    <dgm:pt modelId="{65126A59-CB47-49B7-9D10-94F94F12E363}" type="parTrans" cxnId="{094F584A-7174-4723-B2D5-0042A92C6284}">
      <dgm:prSet/>
      <dgm:spPr/>
      <dgm:t>
        <a:bodyPr/>
        <a:lstStyle/>
        <a:p>
          <a:endParaRPr lang="en-ZA"/>
        </a:p>
      </dgm:t>
    </dgm:pt>
    <dgm:pt modelId="{168FF085-828A-480C-A8F0-B149E290F3B4}" type="sibTrans" cxnId="{094F584A-7174-4723-B2D5-0042A92C6284}">
      <dgm:prSet/>
      <dgm:spPr>
        <a:xfrm rot="5253" flipH="1">
          <a:off x="1967457" y="1358234"/>
          <a:ext cx="605475" cy="168176"/>
        </a:xfrm>
        <a:solidFill>
          <a:srgbClr val="92D050"/>
        </a:solidFill>
        <a:ln>
          <a:noFill/>
        </a:ln>
        <a:effectLst/>
      </dgm:spPr>
      <dgm:t>
        <a:bodyPr/>
        <a:lstStyle/>
        <a:p>
          <a:endParaRPr lang="en-ZA">
            <a:solidFill>
              <a:sysClr val="window" lastClr="FFFFFF"/>
            </a:solidFill>
            <a:latin typeface="Calibri" panose="020F0502020204030204"/>
            <a:ea typeface="+mn-ea"/>
            <a:cs typeface="+mn-cs"/>
          </a:endParaRPr>
        </a:p>
      </dgm:t>
    </dgm:pt>
    <dgm:pt modelId="{8D8A622B-F93E-4117-87CC-6648120B502E}">
      <dgm:prSet phldrT="[Text]" custT="1"/>
      <dgm:spPr>
        <a:xfrm>
          <a:off x="2519731" y="1179031"/>
          <a:ext cx="1356161" cy="545195"/>
        </a:xfrm>
        <a:solidFill>
          <a:srgbClr val="006666"/>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chemeClr val="bg1"/>
              </a:solidFill>
              <a:latin typeface="Calibri" panose="020F0502020204030204"/>
              <a:ea typeface="+mn-ea"/>
              <a:cs typeface="+mn-cs"/>
            </a:rPr>
            <a:t>20 % Practice Based Learning</a:t>
          </a:r>
          <a:endParaRPr lang="en-ZA" sz="1600" dirty="0">
            <a:solidFill>
              <a:schemeClr val="bg1"/>
            </a:solidFill>
            <a:latin typeface="Calibri" panose="020F0502020204030204"/>
            <a:ea typeface="+mn-ea"/>
            <a:cs typeface="+mn-cs"/>
          </a:endParaRPr>
        </a:p>
      </dgm:t>
    </dgm:pt>
    <dgm:pt modelId="{3D886CF5-F776-4BB3-81B1-ABDD1D5D04AE}" type="parTrans" cxnId="{37C0E74D-D5C9-4241-81BA-34DB8031B3CF}">
      <dgm:prSet/>
      <dgm:spPr/>
      <dgm:t>
        <a:bodyPr/>
        <a:lstStyle/>
        <a:p>
          <a:endParaRPr lang="en-ZA"/>
        </a:p>
      </dgm:t>
    </dgm:pt>
    <dgm:pt modelId="{6AC27E11-5BAC-494E-8843-2E916C56E8CD}" type="sibTrans" cxnId="{37C0E74D-D5C9-4241-81BA-34DB8031B3CF}">
      <dgm:prSet/>
      <dgm:spPr>
        <a:xfrm rot="21599582" flipH="1">
          <a:off x="3828422" y="1402606"/>
          <a:ext cx="753375" cy="159440"/>
        </a:xfrm>
        <a:solidFill>
          <a:srgbClr val="92D050"/>
        </a:solidFill>
        <a:ln>
          <a:noFill/>
        </a:ln>
        <a:effectLst/>
      </dgm:spPr>
      <dgm:t>
        <a:bodyPr/>
        <a:lstStyle/>
        <a:p>
          <a:endParaRPr lang="en-ZA">
            <a:solidFill>
              <a:sysClr val="window" lastClr="FFFFFF"/>
            </a:solidFill>
            <a:latin typeface="Calibri" panose="020F0502020204030204"/>
            <a:ea typeface="+mn-ea"/>
            <a:cs typeface="+mn-cs"/>
          </a:endParaRPr>
        </a:p>
      </dgm:t>
    </dgm:pt>
    <dgm:pt modelId="{99B4581D-CA07-471E-9A37-6D3544B0EFB4}">
      <dgm:prSet phldrT="[Text]" custT="1"/>
      <dgm:spPr>
        <a:xfrm>
          <a:off x="4515149" y="1236026"/>
          <a:ext cx="1133175" cy="546028"/>
        </a:xfrm>
        <a:solidFill>
          <a:srgbClr val="006666"/>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chemeClr val="bg1"/>
              </a:solidFill>
              <a:latin typeface="Calibri" panose="020F0502020204030204"/>
              <a:ea typeface="+mn-ea"/>
              <a:cs typeface="+mn-cs"/>
            </a:rPr>
            <a:t>10% Formal Learning</a:t>
          </a:r>
          <a:endParaRPr lang="en-ZA" sz="1600" dirty="0">
            <a:solidFill>
              <a:schemeClr val="bg1"/>
            </a:solidFill>
            <a:latin typeface="Calibri" panose="020F0502020204030204"/>
            <a:ea typeface="+mn-ea"/>
            <a:cs typeface="+mn-cs"/>
          </a:endParaRPr>
        </a:p>
      </dgm:t>
    </dgm:pt>
    <dgm:pt modelId="{38667E7B-A23A-4D75-B361-8AD9065920EF}" type="parTrans" cxnId="{8B665651-71B8-4D0E-8095-96294E0E99B0}">
      <dgm:prSet/>
      <dgm:spPr/>
      <dgm:t>
        <a:bodyPr/>
        <a:lstStyle/>
        <a:p>
          <a:endParaRPr lang="en-ZA"/>
        </a:p>
      </dgm:t>
    </dgm:pt>
    <dgm:pt modelId="{73BA7335-E147-435F-A5F7-495EECA2C19D}" type="sibTrans" cxnId="{8B665651-71B8-4D0E-8095-96294E0E99B0}">
      <dgm:prSet/>
      <dgm:spPr/>
      <dgm:t>
        <a:bodyPr/>
        <a:lstStyle/>
        <a:p>
          <a:endParaRPr lang="en-ZA"/>
        </a:p>
      </dgm:t>
    </dgm:pt>
    <dgm:pt modelId="{F9CC864E-A9B8-4138-B0D9-A5F4BD9F8905}" type="pres">
      <dgm:prSet presAssocID="{C82A416F-5D42-403D-8544-D4BCF14A2638}" presName="Name0" presStyleCnt="0">
        <dgm:presLayoutVars>
          <dgm:dir/>
          <dgm:resizeHandles val="exact"/>
        </dgm:presLayoutVars>
      </dgm:prSet>
      <dgm:spPr/>
    </dgm:pt>
    <dgm:pt modelId="{0A8E035D-18C2-49A5-92F6-A853AD62C610}" type="pres">
      <dgm:prSet presAssocID="{FFCC11B1-F450-4046-9EEA-DC51077852B6}" presName="node" presStyleLbl="node1" presStyleIdx="0" presStyleCnt="3" custScaleX="103504" custScaleY="54859" custLinFactNeighborX="55105" custLinFactNeighborY="36923">
        <dgm:presLayoutVars>
          <dgm:bulletEnabled val="1"/>
        </dgm:presLayoutVars>
      </dgm:prSet>
      <dgm:spPr>
        <a:prstGeom prst="roundRect">
          <a:avLst>
            <a:gd name="adj" fmla="val 10000"/>
          </a:avLst>
        </a:prstGeom>
      </dgm:spPr>
      <dgm:t>
        <a:bodyPr/>
        <a:lstStyle/>
        <a:p>
          <a:endParaRPr lang="en-ZA"/>
        </a:p>
      </dgm:t>
    </dgm:pt>
    <dgm:pt modelId="{956739CA-1BA7-410B-AA3E-0084230C711D}" type="pres">
      <dgm:prSet presAssocID="{168FF085-828A-480C-A8F0-B149E290F3B4}" presName="sibTrans" presStyleLbl="sibTrans2D1" presStyleIdx="0" presStyleCnt="2" custAng="2485" custFlipHor="1" custScaleX="206201" custScaleY="40944" custLinFactNeighborX="12610" custLinFactNeighborY="1751"/>
      <dgm:spPr>
        <a:prstGeom prst="rightArrow">
          <a:avLst>
            <a:gd name="adj1" fmla="val 60000"/>
            <a:gd name="adj2" fmla="val 50000"/>
          </a:avLst>
        </a:prstGeom>
      </dgm:spPr>
      <dgm:t>
        <a:bodyPr/>
        <a:lstStyle/>
        <a:p>
          <a:endParaRPr lang="en-ZA"/>
        </a:p>
      </dgm:t>
    </dgm:pt>
    <dgm:pt modelId="{5992CE65-EAF5-4E24-A1E2-3DBB4557B402}" type="pres">
      <dgm:prSet presAssocID="{168FF085-828A-480C-A8F0-B149E290F3B4}" presName="connectorText" presStyleLbl="sibTrans2D1" presStyleIdx="0" presStyleCnt="2"/>
      <dgm:spPr/>
      <dgm:t>
        <a:bodyPr/>
        <a:lstStyle/>
        <a:p>
          <a:endParaRPr lang="en-ZA"/>
        </a:p>
      </dgm:t>
    </dgm:pt>
    <dgm:pt modelId="{44E6B2D6-3354-4747-99B4-45538FFEA272}" type="pres">
      <dgm:prSet presAssocID="{8D8A622B-F93E-4117-87CC-6648120B502E}" presName="node" presStyleLbl="node1" presStyleIdx="1" presStyleCnt="3" custScaleX="78802" custScaleY="50435" custLinFactNeighborX="16014" custLinFactNeighborY="36481">
        <dgm:presLayoutVars>
          <dgm:bulletEnabled val="1"/>
        </dgm:presLayoutVars>
      </dgm:prSet>
      <dgm:spPr>
        <a:prstGeom prst="roundRect">
          <a:avLst>
            <a:gd name="adj" fmla="val 10000"/>
          </a:avLst>
        </a:prstGeom>
      </dgm:spPr>
      <dgm:t>
        <a:bodyPr/>
        <a:lstStyle/>
        <a:p>
          <a:endParaRPr lang="en-ZA"/>
        </a:p>
      </dgm:t>
    </dgm:pt>
    <dgm:pt modelId="{9C961608-1C5F-4B63-A24F-CE878F806625}" type="pres">
      <dgm:prSet presAssocID="{6AC27E11-5BAC-494E-8843-2E916C56E8CD}" presName="sibTrans" presStyleLbl="sibTrans2D1" presStyleIdx="1" presStyleCnt="2" custAng="21584446" custFlipHor="1" custScaleX="222259" custScaleY="38594" custLinFactNeighborX="16193"/>
      <dgm:spPr>
        <a:prstGeom prst="rightArrow">
          <a:avLst>
            <a:gd name="adj1" fmla="val 60000"/>
            <a:gd name="adj2" fmla="val 50000"/>
          </a:avLst>
        </a:prstGeom>
      </dgm:spPr>
      <dgm:t>
        <a:bodyPr/>
        <a:lstStyle/>
        <a:p>
          <a:endParaRPr lang="en-ZA"/>
        </a:p>
      </dgm:t>
    </dgm:pt>
    <dgm:pt modelId="{9FDC0735-495D-4D3A-A4DF-7DD3B47612F1}" type="pres">
      <dgm:prSet presAssocID="{6AC27E11-5BAC-494E-8843-2E916C56E8CD}" presName="connectorText" presStyleLbl="sibTrans2D1" presStyleIdx="1" presStyleCnt="2"/>
      <dgm:spPr/>
      <dgm:t>
        <a:bodyPr/>
        <a:lstStyle/>
        <a:p>
          <a:endParaRPr lang="en-ZA"/>
        </a:p>
      </dgm:t>
    </dgm:pt>
    <dgm:pt modelId="{ED827035-6713-4E78-9726-E3A6C3E0039A}" type="pres">
      <dgm:prSet presAssocID="{99B4581D-CA07-471E-9A37-6D3544B0EFB4}" presName="node" presStyleLbl="node1" presStyleIdx="2" presStyleCnt="3" custScaleX="65845" custScaleY="50512" custLinFactNeighborX="-2409" custLinFactNeighborY="37303">
        <dgm:presLayoutVars>
          <dgm:bulletEnabled val="1"/>
        </dgm:presLayoutVars>
      </dgm:prSet>
      <dgm:spPr>
        <a:prstGeom prst="roundRect">
          <a:avLst>
            <a:gd name="adj" fmla="val 10000"/>
          </a:avLst>
        </a:prstGeom>
      </dgm:spPr>
      <dgm:t>
        <a:bodyPr/>
        <a:lstStyle/>
        <a:p>
          <a:endParaRPr lang="en-ZA"/>
        </a:p>
      </dgm:t>
    </dgm:pt>
  </dgm:ptLst>
  <dgm:cxnLst>
    <dgm:cxn modelId="{E383F103-7CF4-41A2-BF11-F403D78250F2}" type="presOf" srcId="{6AC27E11-5BAC-494E-8843-2E916C56E8CD}" destId="{9C961608-1C5F-4B63-A24F-CE878F806625}" srcOrd="0" destOrd="0" presId="urn:microsoft.com/office/officeart/2005/8/layout/process1"/>
    <dgm:cxn modelId="{37C0E74D-D5C9-4241-81BA-34DB8031B3CF}" srcId="{C82A416F-5D42-403D-8544-D4BCF14A2638}" destId="{8D8A622B-F93E-4117-87CC-6648120B502E}" srcOrd="1" destOrd="0" parTransId="{3D886CF5-F776-4BB3-81B1-ABDD1D5D04AE}" sibTransId="{6AC27E11-5BAC-494E-8843-2E916C56E8CD}"/>
    <dgm:cxn modelId="{B01423E3-7FD4-4A83-8F62-848FE1A8FD03}" type="presOf" srcId="{99B4581D-CA07-471E-9A37-6D3544B0EFB4}" destId="{ED827035-6713-4E78-9726-E3A6C3E0039A}" srcOrd="0" destOrd="0" presId="urn:microsoft.com/office/officeart/2005/8/layout/process1"/>
    <dgm:cxn modelId="{47519CDA-F594-4653-9B8E-39988B170C37}" type="presOf" srcId="{C82A416F-5D42-403D-8544-D4BCF14A2638}" destId="{F9CC864E-A9B8-4138-B0D9-A5F4BD9F8905}" srcOrd="0" destOrd="0" presId="urn:microsoft.com/office/officeart/2005/8/layout/process1"/>
    <dgm:cxn modelId="{B4D1DF67-E2A5-406F-9D51-08CCEC66F495}" type="presOf" srcId="{168FF085-828A-480C-A8F0-B149E290F3B4}" destId="{956739CA-1BA7-410B-AA3E-0084230C711D}" srcOrd="0" destOrd="0" presId="urn:microsoft.com/office/officeart/2005/8/layout/process1"/>
    <dgm:cxn modelId="{A88E8935-9EBD-4B0E-BBAE-7ED1AD7A3A10}" type="presOf" srcId="{6AC27E11-5BAC-494E-8843-2E916C56E8CD}" destId="{9FDC0735-495D-4D3A-A4DF-7DD3B47612F1}" srcOrd="1" destOrd="0" presId="urn:microsoft.com/office/officeart/2005/8/layout/process1"/>
    <dgm:cxn modelId="{F46794E6-D4FD-4A04-8F86-BBC8DF261A21}" type="presOf" srcId="{FFCC11B1-F450-4046-9EEA-DC51077852B6}" destId="{0A8E035D-18C2-49A5-92F6-A853AD62C610}" srcOrd="0" destOrd="0" presId="urn:microsoft.com/office/officeart/2005/8/layout/process1"/>
    <dgm:cxn modelId="{916E9CFA-8A62-4475-8C33-B1BD4F070633}" type="presOf" srcId="{8D8A622B-F93E-4117-87CC-6648120B502E}" destId="{44E6B2D6-3354-4747-99B4-45538FFEA272}" srcOrd="0" destOrd="0" presId="urn:microsoft.com/office/officeart/2005/8/layout/process1"/>
    <dgm:cxn modelId="{094F584A-7174-4723-B2D5-0042A92C6284}" srcId="{C82A416F-5D42-403D-8544-D4BCF14A2638}" destId="{FFCC11B1-F450-4046-9EEA-DC51077852B6}" srcOrd="0" destOrd="0" parTransId="{65126A59-CB47-49B7-9D10-94F94F12E363}" sibTransId="{168FF085-828A-480C-A8F0-B149E290F3B4}"/>
    <dgm:cxn modelId="{8B665651-71B8-4D0E-8095-96294E0E99B0}" srcId="{C82A416F-5D42-403D-8544-D4BCF14A2638}" destId="{99B4581D-CA07-471E-9A37-6D3544B0EFB4}" srcOrd="2" destOrd="0" parTransId="{38667E7B-A23A-4D75-B361-8AD9065920EF}" sibTransId="{73BA7335-E147-435F-A5F7-495EECA2C19D}"/>
    <dgm:cxn modelId="{FE93A1C0-6B7C-4408-AF87-C69A315B32F1}" type="presOf" srcId="{168FF085-828A-480C-A8F0-B149E290F3B4}" destId="{5992CE65-EAF5-4E24-A1E2-3DBB4557B402}" srcOrd="1" destOrd="0" presId="urn:microsoft.com/office/officeart/2005/8/layout/process1"/>
    <dgm:cxn modelId="{C0DE6E12-9EA2-495F-921E-24E6566C625C}" type="presParOf" srcId="{F9CC864E-A9B8-4138-B0D9-A5F4BD9F8905}" destId="{0A8E035D-18C2-49A5-92F6-A853AD62C610}" srcOrd="0" destOrd="0" presId="urn:microsoft.com/office/officeart/2005/8/layout/process1"/>
    <dgm:cxn modelId="{13CC3B41-0236-4D16-B2D0-5041735A9AE1}" type="presParOf" srcId="{F9CC864E-A9B8-4138-B0D9-A5F4BD9F8905}" destId="{956739CA-1BA7-410B-AA3E-0084230C711D}" srcOrd="1" destOrd="0" presId="urn:microsoft.com/office/officeart/2005/8/layout/process1"/>
    <dgm:cxn modelId="{D2047E25-3BA9-4782-9D36-E2FA45465D19}" type="presParOf" srcId="{956739CA-1BA7-410B-AA3E-0084230C711D}" destId="{5992CE65-EAF5-4E24-A1E2-3DBB4557B402}" srcOrd="0" destOrd="0" presId="urn:microsoft.com/office/officeart/2005/8/layout/process1"/>
    <dgm:cxn modelId="{BA7F9DDE-BCA0-4D91-B1DB-7BC035501F65}" type="presParOf" srcId="{F9CC864E-A9B8-4138-B0D9-A5F4BD9F8905}" destId="{44E6B2D6-3354-4747-99B4-45538FFEA272}" srcOrd="2" destOrd="0" presId="urn:microsoft.com/office/officeart/2005/8/layout/process1"/>
    <dgm:cxn modelId="{B69D8266-89F3-4109-8589-5EEB0CE58DDC}" type="presParOf" srcId="{F9CC864E-A9B8-4138-B0D9-A5F4BD9F8905}" destId="{9C961608-1C5F-4B63-A24F-CE878F806625}" srcOrd="3" destOrd="0" presId="urn:microsoft.com/office/officeart/2005/8/layout/process1"/>
    <dgm:cxn modelId="{451F7500-B3BB-448B-A9F1-08512A3D24EB}" type="presParOf" srcId="{9C961608-1C5F-4B63-A24F-CE878F806625}" destId="{9FDC0735-495D-4D3A-A4DF-7DD3B47612F1}" srcOrd="0" destOrd="0" presId="urn:microsoft.com/office/officeart/2005/8/layout/process1"/>
    <dgm:cxn modelId="{C4AD720C-E4BE-4FDF-9088-69B06734E538}" type="presParOf" srcId="{F9CC864E-A9B8-4138-B0D9-A5F4BD9F8905}" destId="{ED827035-6713-4E78-9726-E3A6C3E0039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F3746E-2699-40A2-86A7-D805A3220FB8}" type="doc">
      <dgm:prSet loTypeId="urn:microsoft.com/office/officeart/2005/8/layout/hProcess9" loCatId="process" qsTypeId="urn:microsoft.com/office/officeart/2005/8/quickstyle/simple1" qsCatId="simple" csTypeId="urn:microsoft.com/office/officeart/2005/8/colors/colorful5" csCatId="colorful" phldr="1"/>
      <dgm:spPr/>
    </dgm:pt>
    <dgm:pt modelId="{EC33B9B4-476A-485E-BD0B-231C94C20E60}">
      <dgm:prSet phldrT="[Text]" custT="1"/>
      <dgm:spPr>
        <a:solidFill>
          <a:srgbClr val="036364"/>
        </a:solidFill>
        <a:ln>
          <a:noFill/>
        </a:ln>
      </dgm:spPr>
      <dgm:t>
        <a:bodyPr/>
        <a:lstStyle/>
        <a:p>
          <a:r>
            <a:rPr lang="en-ZA" sz="1200">
              <a:solidFill>
                <a:schemeClr val="bg1"/>
              </a:solidFill>
              <a:latin typeface="+mn-lt"/>
            </a:rPr>
            <a:t>Planning</a:t>
          </a:r>
        </a:p>
      </dgm:t>
    </dgm:pt>
    <dgm:pt modelId="{1312DF84-EE2A-4F56-B0C9-7D09B45DF338}" type="parTrans" cxnId="{428F6735-CC8D-4290-9EC1-4025EFC24A96}">
      <dgm:prSet/>
      <dgm:spPr/>
      <dgm:t>
        <a:bodyPr/>
        <a:lstStyle/>
        <a:p>
          <a:endParaRPr lang="en-ZA">
            <a:solidFill>
              <a:sysClr val="windowText" lastClr="000000"/>
            </a:solidFill>
          </a:endParaRPr>
        </a:p>
      </dgm:t>
    </dgm:pt>
    <dgm:pt modelId="{71FA89D4-A198-40E0-B2D0-B9D5A66957A3}" type="sibTrans" cxnId="{428F6735-CC8D-4290-9EC1-4025EFC24A96}">
      <dgm:prSet/>
      <dgm:spPr/>
      <dgm:t>
        <a:bodyPr/>
        <a:lstStyle/>
        <a:p>
          <a:endParaRPr lang="en-ZA">
            <a:solidFill>
              <a:sysClr val="windowText" lastClr="000000"/>
            </a:solidFill>
          </a:endParaRPr>
        </a:p>
      </dgm:t>
    </dgm:pt>
    <dgm:pt modelId="{2D4C963A-696F-41C8-9F96-0BE432BE37D3}">
      <dgm:prSet phldrT="[Text]" custT="1"/>
      <dgm:spPr>
        <a:solidFill>
          <a:srgbClr val="036364"/>
        </a:solidFill>
        <a:ln>
          <a:noFill/>
        </a:ln>
      </dgm:spPr>
      <dgm:t>
        <a:bodyPr/>
        <a:lstStyle/>
        <a:p>
          <a:r>
            <a:rPr lang="en-ZA" sz="1200">
              <a:solidFill>
                <a:schemeClr val="bg1"/>
              </a:solidFill>
              <a:latin typeface="+mn-lt"/>
            </a:rPr>
            <a:t>Preparation</a:t>
          </a:r>
        </a:p>
      </dgm:t>
    </dgm:pt>
    <dgm:pt modelId="{C03E7B48-299C-44AD-823C-98CDA84BAA27}" type="parTrans" cxnId="{B15C7B3C-7722-4416-8AF3-DFC6E57BFA5A}">
      <dgm:prSet/>
      <dgm:spPr/>
      <dgm:t>
        <a:bodyPr/>
        <a:lstStyle/>
        <a:p>
          <a:endParaRPr lang="en-ZA">
            <a:solidFill>
              <a:sysClr val="windowText" lastClr="000000"/>
            </a:solidFill>
          </a:endParaRPr>
        </a:p>
      </dgm:t>
    </dgm:pt>
    <dgm:pt modelId="{710331F7-89DF-4466-ADE8-51E33FCE298D}" type="sibTrans" cxnId="{B15C7B3C-7722-4416-8AF3-DFC6E57BFA5A}">
      <dgm:prSet/>
      <dgm:spPr/>
      <dgm:t>
        <a:bodyPr/>
        <a:lstStyle/>
        <a:p>
          <a:endParaRPr lang="en-ZA">
            <a:solidFill>
              <a:sysClr val="windowText" lastClr="000000"/>
            </a:solidFill>
          </a:endParaRPr>
        </a:p>
      </dgm:t>
    </dgm:pt>
    <dgm:pt modelId="{C88B0822-160F-47FA-ACBE-526396D2F1B3}">
      <dgm:prSet phldrT="[Text]" custT="1"/>
      <dgm:spPr>
        <a:solidFill>
          <a:srgbClr val="036364"/>
        </a:solidFill>
        <a:ln>
          <a:noFill/>
        </a:ln>
      </dgm:spPr>
      <dgm:t>
        <a:bodyPr/>
        <a:lstStyle/>
        <a:p>
          <a:r>
            <a:rPr lang="en-ZA" sz="1200">
              <a:solidFill>
                <a:schemeClr val="bg1"/>
              </a:solidFill>
              <a:latin typeface="+mn-lt"/>
            </a:rPr>
            <a:t>Lesson delivery</a:t>
          </a:r>
        </a:p>
      </dgm:t>
    </dgm:pt>
    <dgm:pt modelId="{FEBAE385-F8BA-4CD3-BCFE-4FC536D8D1AB}" type="parTrans" cxnId="{6BEB2048-C77E-4679-8335-AE3D21F04198}">
      <dgm:prSet/>
      <dgm:spPr/>
      <dgm:t>
        <a:bodyPr/>
        <a:lstStyle/>
        <a:p>
          <a:endParaRPr lang="en-ZA">
            <a:solidFill>
              <a:sysClr val="windowText" lastClr="000000"/>
            </a:solidFill>
          </a:endParaRPr>
        </a:p>
      </dgm:t>
    </dgm:pt>
    <dgm:pt modelId="{BE3DCC93-4D84-4982-8C0F-A99981E64268}" type="sibTrans" cxnId="{6BEB2048-C77E-4679-8335-AE3D21F04198}">
      <dgm:prSet/>
      <dgm:spPr/>
      <dgm:t>
        <a:bodyPr/>
        <a:lstStyle/>
        <a:p>
          <a:endParaRPr lang="en-ZA">
            <a:solidFill>
              <a:sysClr val="windowText" lastClr="000000"/>
            </a:solidFill>
          </a:endParaRPr>
        </a:p>
      </dgm:t>
    </dgm:pt>
    <dgm:pt modelId="{2C2DBC69-1A42-4EB5-999C-115A1A4B5449}">
      <dgm:prSet custT="1"/>
      <dgm:spPr>
        <a:solidFill>
          <a:srgbClr val="036364"/>
        </a:solidFill>
        <a:ln>
          <a:noFill/>
        </a:ln>
      </dgm:spPr>
      <dgm:t>
        <a:bodyPr/>
        <a:lstStyle/>
        <a:p>
          <a:r>
            <a:rPr lang="en-ZA" sz="1200">
              <a:solidFill>
                <a:schemeClr val="bg1"/>
              </a:solidFill>
              <a:latin typeface="+mn-lt"/>
            </a:rPr>
            <a:t>Evaluation of the lesson</a:t>
          </a:r>
        </a:p>
      </dgm:t>
    </dgm:pt>
    <dgm:pt modelId="{140E4C4A-C2FD-481F-8FAA-2AD8DFE4A85E}" type="parTrans" cxnId="{C37489B5-E1B7-4CBB-AC34-7F9B89B01045}">
      <dgm:prSet/>
      <dgm:spPr/>
      <dgm:t>
        <a:bodyPr/>
        <a:lstStyle/>
        <a:p>
          <a:endParaRPr lang="en-ZA">
            <a:solidFill>
              <a:sysClr val="windowText" lastClr="000000"/>
            </a:solidFill>
          </a:endParaRPr>
        </a:p>
      </dgm:t>
    </dgm:pt>
    <dgm:pt modelId="{4986A32D-6C32-444D-B876-E812329C8218}" type="sibTrans" cxnId="{C37489B5-E1B7-4CBB-AC34-7F9B89B01045}">
      <dgm:prSet/>
      <dgm:spPr/>
      <dgm:t>
        <a:bodyPr/>
        <a:lstStyle/>
        <a:p>
          <a:endParaRPr lang="en-ZA">
            <a:solidFill>
              <a:sysClr val="windowText" lastClr="000000"/>
            </a:solidFill>
          </a:endParaRPr>
        </a:p>
      </dgm:t>
    </dgm:pt>
    <dgm:pt modelId="{26D6A11B-0732-4592-A222-6CE131B71466}">
      <dgm:prSet custT="1"/>
      <dgm:spPr>
        <a:solidFill>
          <a:srgbClr val="FFC000"/>
        </a:solidFill>
        <a:ln>
          <a:noFill/>
        </a:ln>
      </dgm:spPr>
      <dgm:t>
        <a:bodyPr/>
        <a:lstStyle/>
        <a:p>
          <a:r>
            <a:rPr lang="en-ZA" sz="1200">
              <a:solidFill>
                <a:schemeClr val="tx1"/>
              </a:solidFill>
              <a:latin typeface="+mn-lt"/>
            </a:rPr>
            <a:t>Assessment of learning</a:t>
          </a:r>
        </a:p>
      </dgm:t>
    </dgm:pt>
    <dgm:pt modelId="{3969C05B-E341-4DD4-BFD4-9251EF81FF9A}" type="parTrans" cxnId="{026B16CF-8DC5-42A6-9CEC-C4F6F72C102A}">
      <dgm:prSet/>
      <dgm:spPr/>
      <dgm:t>
        <a:bodyPr/>
        <a:lstStyle/>
        <a:p>
          <a:endParaRPr lang="en-ZA">
            <a:solidFill>
              <a:sysClr val="windowText" lastClr="000000"/>
            </a:solidFill>
          </a:endParaRPr>
        </a:p>
      </dgm:t>
    </dgm:pt>
    <dgm:pt modelId="{9E53E211-FD41-44BB-B923-6683F6B91731}" type="sibTrans" cxnId="{026B16CF-8DC5-42A6-9CEC-C4F6F72C102A}">
      <dgm:prSet/>
      <dgm:spPr/>
      <dgm:t>
        <a:bodyPr/>
        <a:lstStyle/>
        <a:p>
          <a:endParaRPr lang="en-ZA">
            <a:solidFill>
              <a:sysClr val="windowText" lastClr="000000"/>
            </a:solidFill>
          </a:endParaRPr>
        </a:p>
      </dgm:t>
    </dgm:pt>
    <dgm:pt modelId="{9AB6DF8B-07C8-44F0-AF8E-572F67F0868D}" type="pres">
      <dgm:prSet presAssocID="{8AF3746E-2699-40A2-86A7-D805A3220FB8}" presName="CompostProcess" presStyleCnt="0">
        <dgm:presLayoutVars>
          <dgm:dir/>
          <dgm:resizeHandles val="exact"/>
        </dgm:presLayoutVars>
      </dgm:prSet>
      <dgm:spPr/>
    </dgm:pt>
    <dgm:pt modelId="{FEC09B53-CCDC-4180-BE53-ED58C4483B39}" type="pres">
      <dgm:prSet presAssocID="{8AF3746E-2699-40A2-86A7-D805A3220FB8}" presName="arrow" presStyleLbl="bgShp" presStyleIdx="0" presStyleCnt="1"/>
      <dgm:spPr>
        <a:solidFill>
          <a:srgbClr val="8BBBBB"/>
        </a:solidFill>
      </dgm:spPr>
    </dgm:pt>
    <dgm:pt modelId="{C3622984-9438-405E-B6CB-55820DC3BE94}" type="pres">
      <dgm:prSet presAssocID="{8AF3746E-2699-40A2-86A7-D805A3220FB8}" presName="linearProcess" presStyleCnt="0"/>
      <dgm:spPr/>
    </dgm:pt>
    <dgm:pt modelId="{58FAF127-D87A-45B4-A195-ED0DC19B1729}" type="pres">
      <dgm:prSet presAssocID="{EC33B9B4-476A-485E-BD0B-231C94C20E60}" presName="textNode" presStyleLbl="node1" presStyleIdx="0" presStyleCnt="5">
        <dgm:presLayoutVars>
          <dgm:bulletEnabled val="1"/>
        </dgm:presLayoutVars>
      </dgm:prSet>
      <dgm:spPr/>
      <dgm:t>
        <a:bodyPr/>
        <a:lstStyle/>
        <a:p>
          <a:endParaRPr lang="en-ZA"/>
        </a:p>
      </dgm:t>
    </dgm:pt>
    <dgm:pt modelId="{F8C937F0-6807-46B7-B1ED-3311418823D8}" type="pres">
      <dgm:prSet presAssocID="{71FA89D4-A198-40E0-B2D0-B9D5A66957A3}" presName="sibTrans" presStyleCnt="0"/>
      <dgm:spPr/>
    </dgm:pt>
    <dgm:pt modelId="{B00E0D92-203A-426A-9583-64ECFA4FAD59}" type="pres">
      <dgm:prSet presAssocID="{2D4C963A-696F-41C8-9F96-0BE432BE37D3}" presName="textNode" presStyleLbl="node1" presStyleIdx="1" presStyleCnt="5">
        <dgm:presLayoutVars>
          <dgm:bulletEnabled val="1"/>
        </dgm:presLayoutVars>
      </dgm:prSet>
      <dgm:spPr/>
      <dgm:t>
        <a:bodyPr/>
        <a:lstStyle/>
        <a:p>
          <a:endParaRPr lang="en-ZA"/>
        </a:p>
      </dgm:t>
    </dgm:pt>
    <dgm:pt modelId="{1370F5BD-F475-4957-93A3-BD27730A0119}" type="pres">
      <dgm:prSet presAssocID="{710331F7-89DF-4466-ADE8-51E33FCE298D}" presName="sibTrans" presStyleCnt="0"/>
      <dgm:spPr/>
    </dgm:pt>
    <dgm:pt modelId="{3F8D1B6E-5C1F-4853-995A-3EC1667EC7C3}" type="pres">
      <dgm:prSet presAssocID="{C88B0822-160F-47FA-ACBE-526396D2F1B3}" presName="textNode" presStyleLbl="node1" presStyleIdx="2" presStyleCnt="5">
        <dgm:presLayoutVars>
          <dgm:bulletEnabled val="1"/>
        </dgm:presLayoutVars>
      </dgm:prSet>
      <dgm:spPr/>
      <dgm:t>
        <a:bodyPr/>
        <a:lstStyle/>
        <a:p>
          <a:endParaRPr lang="en-ZA"/>
        </a:p>
      </dgm:t>
    </dgm:pt>
    <dgm:pt modelId="{44F76EC9-BBB9-474F-8163-8A3D1B148609}" type="pres">
      <dgm:prSet presAssocID="{BE3DCC93-4D84-4982-8C0F-A99981E64268}" presName="sibTrans" presStyleCnt="0"/>
      <dgm:spPr/>
    </dgm:pt>
    <dgm:pt modelId="{C6F2CB16-2651-48A1-9DD4-71267280EA3D}" type="pres">
      <dgm:prSet presAssocID="{2C2DBC69-1A42-4EB5-999C-115A1A4B5449}" presName="textNode" presStyleLbl="node1" presStyleIdx="3" presStyleCnt="5" custLinFactX="90283" custLinFactNeighborX="100000" custLinFactNeighborY="668">
        <dgm:presLayoutVars>
          <dgm:bulletEnabled val="1"/>
        </dgm:presLayoutVars>
      </dgm:prSet>
      <dgm:spPr/>
      <dgm:t>
        <a:bodyPr/>
        <a:lstStyle/>
        <a:p>
          <a:endParaRPr lang="en-ZA"/>
        </a:p>
      </dgm:t>
    </dgm:pt>
    <dgm:pt modelId="{3FA3FFFA-CFD3-46DF-AAFE-EC7941CA0D63}" type="pres">
      <dgm:prSet presAssocID="{4986A32D-6C32-444D-B876-E812329C8218}" presName="sibTrans" presStyleCnt="0"/>
      <dgm:spPr/>
    </dgm:pt>
    <dgm:pt modelId="{40E7D44E-DB3E-4BA3-9524-EEB1980E7B12}" type="pres">
      <dgm:prSet presAssocID="{26D6A11B-0732-4592-A222-6CE131B71466}" presName="textNode" presStyleLbl="node1" presStyleIdx="4" presStyleCnt="5" custLinFactX="-100000" custLinFactNeighborX="-157155" custLinFactNeighborY="1544">
        <dgm:presLayoutVars>
          <dgm:bulletEnabled val="1"/>
        </dgm:presLayoutVars>
      </dgm:prSet>
      <dgm:spPr/>
      <dgm:t>
        <a:bodyPr/>
        <a:lstStyle/>
        <a:p>
          <a:endParaRPr lang="en-ZA"/>
        </a:p>
      </dgm:t>
    </dgm:pt>
  </dgm:ptLst>
  <dgm:cxnLst>
    <dgm:cxn modelId="{2181810B-3CD1-48A1-8267-13C78F8E583E}" type="presOf" srcId="{2C2DBC69-1A42-4EB5-999C-115A1A4B5449}" destId="{C6F2CB16-2651-48A1-9DD4-71267280EA3D}" srcOrd="0" destOrd="0" presId="urn:microsoft.com/office/officeart/2005/8/layout/hProcess9"/>
    <dgm:cxn modelId="{6BEB2048-C77E-4679-8335-AE3D21F04198}" srcId="{8AF3746E-2699-40A2-86A7-D805A3220FB8}" destId="{C88B0822-160F-47FA-ACBE-526396D2F1B3}" srcOrd="2" destOrd="0" parTransId="{FEBAE385-F8BA-4CD3-BCFE-4FC536D8D1AB}" sibTransId="{BE3DCC93-4D84-4982-8C0F-A99981E64268}"/>
    <dgm:cxn modelId="{B15C7B3C-7722-4416-8AF3-DFC6E57BFA5A}" srcId="{8AF3746E-2699-40A2-86A7-D805A3220FB8}" destId="{2D4C963A-696F-41C8-9F96-0BE432BE37D3}" srcOrd="1" destOrd="0" parTransId="{C03E7B48-299C-44AD-823C-98CDA84BAA27}" sibTransId="{710331F7-89DF-4466-ADE8-51E33FCE298D}"/>
    <dgm:cxn modelId="{3C394236-119D-40C0-9CDB-7EE79850756A}" type="presOf" srcId="{26D6A11B-0732-4592-A222-6CE131B71466}" destId="{40E7D44E-DB3E-4BA3-9524-EEB1980E7B12}" srcOrd="0" destOrd="0" presId="urn:microsoft.com/office/officeart/2005/8/layout/hProcess9"/>
    <dgm:cxn modelId="{C37489B5-E1B7-4CBB-AC34-7F9B89B01045}" srcId="{8AF3746E-2699-40A2-86A7-D805A3220FB8}" destId="{2C2DBC69-1A42-4EB5-999C-115A1A4B5449}" srcOrd="3" destOrd="0" parTransId="{140E4C4A-C2FD-481F-8FAA-2AD8DFE4A85E}" sibTransId="{4986A32D-6C32-444D-B876-E812329C8218}"/>
    <dgm:cxn modelId="{026B16CF-8DC5-42A6-9CEC-C4F6F72C102A}" srcId="{8AF3746E-2699-40A2-86A7-D805A3220FB8}" destId="{26D6A11B-0732-4592-A222-6CE131B71466}" srcOrd="4" destOrd="0" parTransId="{3969C05B-E341-4DD4-BFD4-9251EF81FF9A}" sibTransId="{9E53E211-FD41-44BB-B923-6683F6B91731}"/>
    <dgm:cxn modelId="{428F6735-CC8D-4290-9EC1-4025EFC24A96}" srcId="{8AF3746E-2699-40A2-86A7-D805A3220FB8}" destId="{EC33B9B4-476A-485E-BD0B-231C94C20E60}" srcOrd="0" destOrd="0" parTransId="{1312DF84-EE2A-4F56-B0C9-7D09B45DF338}" sibTransId="{71FA89D4-A198-40E0-B2D0-B9D5A66957A3}"/>
    <dgm:cxn modelId="{8E6D139D-2EA7-4D90-8F96-92D113063DE0}" type="presOf" srcId="{8AF3746E-2699-40A2-86A7-D805A3220FB8}" destId="{9AB6DF8B-07C8-44F0-AF8E-572F67F0868D}" srcOrd="0" destOrd="0" presId="urn:microsoft.com/office/officeart/2005/8/layout/hProcess9"/>
    <dgm:cxn modelId="{C0E92815-BE57-4BF2-A540-7588C74AC4C0}" type="presOf" srcId="{EC33B9B4-476A-485E-BD0B-231C94C20E60}" destId="{58FAF127-D87A-45B4-A195-ED0DC19B1729}" srcOrd="0" destOrd="0" presId="urn:microsoft.com/office/officeart/2005/8/layout/hProcess9"/>
    <dgm:cxn modelId="{71935655-BF95-433F-8143-E9F17CBDE1AB}" type="presOf" srcId="{2D4C963A-696F-41C8-9F96-0BE432BE37D3}" destId="{B00E0D92-203A-426A-9583-64ECFA4FAD59}" srcOrd="0" destOrd="0" presId="urn:microsoft.com/office/officeart/2005/8/layout/hProcess9"/>
    <dgm:cxn modelId="{E9B289DB-4E93-4197-8B37-9E3D8AF6849D}" type="presOf" srcId="{C88B0822-160F-47FA-ACBE-526396D2F1B3}" destId="{3F8D1B6E-5C1F-4853-995A-3EC1667EC7C3}" srcOrd="0" destOrd="0" presId="urn:microsoft.com/office/officeart/2005/8/layout/hProcess9"/>
    <dgm:cxn modelId="{C919F45C-88C8-43BC-AFEE-EEBC24CF60CE}" type="presParOf" srcId="{9AB6DF8B-07C8-44F0-AF8E-572F67F0868D}" destId="{FEC09B53-CCDC-4180-BE53-ED58C4483B39}" srcOrd="0" destOrd="0" presId="urn:microsoft.com/office/officeart/2005/8/layout/hProcess9"/>
    <dgm:cxn modelId="{BCD33165-A207-43A0-BBF5-C02B5088AFEA}" type="presParOf" srcId="{9AB6DF8B-07C8-44F0-AF8E-572F67F0868D}" destId="{C3622984-9438-405E-B6CB-55820DC3BE94}" srcOrd="1" destOrd="0" presId="urn:microsoft.com/office/officeart/2005/8/layout/hProcess9"/>
    <dgm:cxn modelId="{83372785-D78B-4B7A-9CEF-FDEF3646F6B1}" type="presParOf" srcId="{C3622984-9438-405E-B6CB-55820DC3BE94}" destId="{58FAF127-D87A-45B4-A195-ED0DC19B1729}" srcOrd="0" destOrd="0" presId="urn:microsoft.com/office/officeart/2005/8/layout/hProcess9"/>
    <dgm:cxn modelId="{524FD3CB-590B-41DB-B3A5-6CFA1D7E6FE4}" type="presParOf" srcId="{C3622984-9438-405E-B6CB-55820DC3BE94}" destId="{F8C937F0-6807-46B7-B1ED-3311418823D8}" srcOrd="1" destOrd="0" presId="urn:microsoft.com/office/officeart/2005/8/layout/hProcess9"/>
    <dgm:cxn modelId="{BD1553F5-DD32-45A7-80AF-8FBF2FD39E6E}" type="presParOf" srcId="{C3622984-9438-405E-B6CB-55820DC3BE94}" destId="{B00E0D92-203A-426A-9583-64ECFA4FAD59}" srcOrd="2" destOrd="0" presId="urn:microsoft.com/office/officeart/2005/8/layout/hProcess9"/>
    <dgm:cxn modelId="{F51D046C-7174-46D5-8E61-AA40D171A3A3}" type="presParOf" srcId="{C3622984-9438-405E-B6CB-55820DC3BE94}" destId="{1370F5BD-F475-4957-93A3-BD27730A0119}" srcOrd="3" destOrd="0" presId="urn:microsoft.com/office/officeart/2005/8/layout/hProcess9"/>
    <dgm:cxn modelId="{1227ED01-1A77-443D-8DDA-EED3E0C78731}" type="presParOf" srcId="{C3622984-9438-405E-B6CB-55820DC3BE94}" destId="{3F8D1B6E-5C1F-4853-995A-3EC1667EC7C3}" srcOrd="4" destOrd="0" presId="urn:microsoft.com/office/officeart/2005/8/layout/hProcess9"/>
    <dgm:cxn modelId="{6E973F36-0FF6-42CF-A6F4-A30D2583B4E7}" type="presParOf" srcId="{C3622984-9438-405E-B6CB-55820DC3BE94}" destId="{44F76EC9-BBB9-474F-8163-8A3D1B148609}" srcOrd="5" destOrd="0" presId="urn:microsoft.com/office/officeart/2005/8/layout/hProcess9"/>
    <dgm:cxn modelId="{B02CD66D-2FCC-4594-9F61-43A59B512569}" type="presParOf" srcId="{C3622984-9438-405E-B6CB-55820DC3BE94}" destId="{C6F2CB16-2651-48A1-9DD4-71267280EA3D}" srcOrd="6" destOrd="0" presId="urn:microsoft.com/office/officeart/2005/8/layout/hProcess9"/>
    <dgm:cxn modelId="{4427B230-EA4B-4744-9592-370E21BA3398}" type="presParOf" srcId="{C3622984-9438-405E-B6CB-55820DC3BE94}" destId="{3FA3FFFA-CFD3-46DF-AAFE-EC7941CA0D63}" srcOrd="7" destOrd="0" presId="urn:microsoft.com/office/officeart/2005/8/layout/hProcess9"/>
    <dgm:cxn modelId="{03683B60-DEFB-4550-AC14-3CA34EA97ACA}" type="presParOf" srcId="{C3622984-9438-405E-B6CB-55820DC3BE94}" destId="{40E7D44E-DB3E-4BA3-9524-EEB1980E7B1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7CA8FD-AEEB-4269-9A40-EB607DE015D5}"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ZA"/>
        </a:p>
      </dgm:t>
    </dgm:pt>
    <dgm:pt modelId="{31A94E52-CA64-47D9-BE30-28615F29795E}">
      <dgm:prSet phldrT="[Text]" custT="1"/>
      <dgm:spPr>
        <a:solidFill>
          <a:srgbClr val="036364"/>
        </a:solidFill>
        <a:ln>
          <a:noFill/>
        </a:ln>
      </dgm:spPr>
      <dgm:t>
        <a:bodyPr/>
        <a:lstStyle/>
        <a:p>
          <a:r>
            <a:rPr lang="en-ZA" sz="2000" dirty="0">
              <a:latin typeface="+mn-lt"/>
            </a:rPr>
            <a:t>Automatic scoring</a:t>
          </a:r>
        </a:p>
      </dgm:t>
    </dgm:pt>
    <dgm:pt modelId="{4E0ED762-0CDF-410F-BAF3-1080436DB588}" type="parTrans" cxnId="{99F20758-C650-4368-BF6D-05D7FC045C95}">
      <dgm:prSet/>
      <dgm:spPr/>
      <dgm:t>
        <a:bodyPr/>
        <a:lstStyle/>
        <a:p>
          <a:endParaRPr lang="en-ZA" sz="2000">
            <a:latin typeface="+mn-lt"/>
          </a:endParaRPr>
        </a:p>
      </dgm:t>
    </dgm:pt>
    <dgm:pt modelId="{F9CC622A-C1B3-48D8-B9C9-F65483D3DD3E}" type="sibTrans" cxnId="{99F20758-C650-4368-BF6D-05D7FC045C95}">
      <dgm:prSet/>
      <dgm:spPr/>
      <dgm:t>
        <a:bodyPr/>
        <a:lstStyle/>
        <a:p>
          <a:endParaRPr lang="en-ZA" sz="2000">
            <a:latin typeface="+mn-lt"/>
          </a:endParaRPr>
        </a:p>
      </dgm:t>
    </dgm:pt>
    <dgm:pt modelId="{8E1645C8-7878-4EB2-BE52-CC63873F38D1}">
      <dgm:prSet phldrT="[Text]" custT="1"/>
      <dgm:spPr>
        <a:solidFill>
          <a:srgbClr val="036364"/>
        </a:solidFill>
        <a:ln>
          <a:noFill/>
        </a:ln>
      </dgm:spPr>
      <dgm:t>
        <a:bodyPr/>
        <a:lstStyle/>
        <a:p>
          <a:r>
            <a:rPr lang="en-ZA" sz="2000">
              <a:latin typeface="+mn-lt"/>
            </a:rPr>
            <a:t>Variety of test methods can be used</a:t>
          </a:r>
        </a:p>
      </dgm:t>
    </dgm:pt>
    <dgm:pt modelId="{913F1EF1-E030-4384-882E-43F98915EA1B}" type="parTrans" cxnId="{1E989452-2D77-41BD-8503-947100C2BF56}">
      <dgm:prSet/>
      <dgm:spPr/>
      <dgm:t>
        <a:bodyPr/>
        <a:lstStyle/>
        <a:p>
          <a:endParaRPr lang="en-ZA" sz="2000">
            <a:latin typeface="+mn-lt"/>
          </a:endParaRPr>
        </a:p>
      </dgm:t>
    </dgm:pt>
    <dgm:pt modelId="{7ECE359C-9596-4391-AA79-B4ED3E86847B}" type="sibTrans" cxnId="{1E989452-2D77-41BD-8503-947100C2BF56}">
      <dgm:prSet/>
      <dgm:spPr/>
      <dgm:t>
        <a:bodyPr/>
        <a:lstStyle/>
        <a:p>
          <a:endParaRPr lang="en-ZA" sz="2000">
            <a:latin typeface="+mn-lt"/>
          </a:endParaRPr>
        </a:p>
      </dgm:t>
    </dgm:pt>
    <dgm:pt modelId="{DD3B359A-907D-4EE0-9CEE-80FAD0957EE8}">
      <dgm:prSet phldrT="[Text]" custT="1"/>
      <dgm:spPr>
        <a:solidFill>
          <a:srgbClr val="036364"/>
        </a:solidFill>
        <a:ln>
          <a:noFill/>
        </a:ln>
      </dgm:spPr>
      <dgm:t>
        <a:bodyPr/>
        <a:lstStyle/>
        <a:p>
          <a:r>
            <a:rPr lang="en-ZA" sz="2000">
              <a:latin typeface="+mn-lt"/>
            </a:rPr>
            <a:t>Repetitive marking is a thing of the past</a:t>
          </a:r>
        </a:p>
      </dgm:t>
    </dgm:pt>
    <dgm:pt modelId="{C5C11859-2C2E-4EE1-866E-396C460E95BC}" type="parTrans" cxnId="{FFB195F2-59CC-47D6-955E-2823D212797F}">
      <dgm:prSet/>
      <dgm:spPr/>
      <dgm:t>
        <a:bodyPr/>
        <a:lstStyle/>
        <a:p>
          <a:endParaRPr lang="en-ZA" sz="2000">
            <a:latin typeface="+mn-lt"/>
          </a:endParaRPr>
        </a:p>
      </dgm:t>
    </dgm:pt>
    <dgm:pt modelId="{71272DDE-5744-403C-895E-405D244DB66B}" type="sibTrans" cxnId="{FFB195F2-59CC-47D6-955E-2823D212797F}">
      <dgm:prSet/>
      <dgm:spPr/>
      <dgm:t>
        <a:bodyPr/>
        <a:lstStyle/>
        <a:p>
          <a:endParaRPr lang="en-ZA" sz="2000">
            <a:latin typeface="+mn-lt"/>
          </a:endParaRPr>
        </a:p>
      </dgm:t>
    </dgm:pt>
    <dgm:pt modelId="{E57DAAB3-D103-406C-88E3-866A5974FE32}">
      <dgm:prSet phldrT="[Text]" custT="1"/>
      <dgm:spPr>
        <a:solidFill>
          <a:srgbClr val="8BBBBB"/>
        </a:solidFill>
        <a:ln>
          <a:noFill/>
        </a:ln>
      </dgm:spPr>
      <dgm:t>
        <a:bodyPr/>
        <a:lstStyle/>
        <a:p>
          <a:r>
            <a:rPr lang="en-ZA" sz="2000">
              <a:solidFill>
                <a:schemeClr val="tx1"/>
              </a:solidFill>
              <a:latin typeface="+mn-lt"/>
            </a:rPr>
            <a:t>Once the test is set, can be used again</a:t>
          </a:r>
        </a:p>
      </dgm:t>
    </dgm:pt>
    <dgm:pt modelId="{CE629A71-54B6-4E8B-BA05-3FF998239E16}" type="parTrans" cxnId="{A4426256-BE9F-42D9-84E2-8CFAF94D200C}">
      <dgm:prSet/>
      <dgm:spPr/>
      <dgm:t>
        <a:bodyPr/>
        <a:lstStyle/>
        <a:p>
          <a:endParaRPr lang="en-ZA" sz="2000">
            <a:latin typeface="+mn-lt"/>
          </a:endParaRPr>
        </a:p>
      </dgm:t>
    </dgm:pt>
    <dgm:pt modelId="{15D3963A-F4CC-41FD-8B27-0833F9604CE8}" type="sibTrans" cxnId="{A4426256-BE9F-42D9-84E2-8CFAF94D200C}">
      <dgm:prSet/>
      <dgm:spPr/>
      <dgm:t>
        <a:bodyPr/>
        <a:lstStyle/>
        <a:p>
          <a:endParaRPr lang="en-ZA" sz="2000">
            <a:latin typeface="+mn-lt"/>
          </a:endParaRPr>
        </a:p>
      </dgm:t>
    </dgm:pt>
    <dgm:pt modelId="{0BF080D3-DCE1-44F5-A556-F0B63C9D38AF}">
      <dgm:prSet phldrT="[Text]" custT="1"/>
      <dgm:spPr>
        <a:solidFill>
          <a:srgbClr val="8BBBBB"/>
        </a:solidFill>
        <a:ln>
          <a:noFill/>
        </a:ln>
      </dgm:spPr>
      <dgm:t>
        <a:bodyPr/>
        <a:lstStyle/>
        <a:p>
          <a:r>
            <a:rPr lang="en-ZA" sz="2000">
              <a:solidFill>
                <a:schemeClr val="tx1"/>
              </a:solidFill>
              <a:latin typeface="+mn-lt"/>
            </a:rPr>
            <a:t>Learners get immediate feedback</a:t>
          </a:r>
        </a:p>
      </dgm:t>
    </dgm:pt>
    <dgm:pt modelId="{8B184C3E-EA65-4BB5-BA7D-A90E1427769B}" type="parTrans" cxnId="{FA70776B-2FAB-4953-BDC0-A5DF5F5A52A6}">
      <dgm:prSet/>
      <dgm:spPr/>
      <dgm:t>
        <a:bodyPr/>
        <a:lstStyle/>
        <a:p>
          <a:endParaRPr lang="en-ZA" sz="2000">
            <a:latin typeface="+mn-lt"/>
          </a:endParaRPr>
        </a:p>
      </dgm:t>
    </dgm:pt>
    <dgm:pt modelId="{4CA2FBB4-6FA8-46B3-ADFC-AC7ACABFAAF0}" type="sibTrans" cxnId="{FA70776B-2FAB-4953-BDC0-A5DF5F5A52A6}">
      <dgm:prSet/>
      <dgm:spPr/>
      <dgm:t>
        <a:bodyPr/>
        <a:lstStyle/>
        <a:p>
          <a:endParaRPr lang="en-ZA" sz="2000">
            <a:latin typeface="+mn-lt"/>
          </a:endParaRPr>
        </a:p>
      </dgm:t>
    </dgm:pt>
    <dgm:pt modelId="{DA426399-800B-413E-A602-C9684EC0D1CF}">
      <dgm:prSet custT="1"/>
      <dgm:spPr>
        <a:solidFill>
          <a:srgbClr val="8BBBBB"/>
        </a:solidFill>
        <a:ln>
          <a:noFill/>
        </a:ln>
      </dgm:spPr>
      <dgm:t>
        <a:bodyPr/>
        <a:lstStyle/>
        <a:p>
          <a:r>
            <a:rPr lang="en-ZA" sz="2000">
              <a:solidFill>
                <a:schemeClr val="tx1"/>
              </a:solidFill>
              <a:latin typeface="+mn-lt"/>
            </a:rPr>
            <a:t>Storage of completed assessments on the server</a:t>
          </a:r>
        </a:p>
      </dgm:t>
    </dgm:pt>
    <dgm:pt modelId="{22ED6CE4-E2C5-477B-815A-280DB819F5CC}" type="parTrans" cxnId="{2512B3A2-3FFA-4D33-B3C1-42197DF383C7}">
      <dgm:prSet/>
      <dgm:spPr/>
      <dgm:t>
        <a:bodyPr/>
        <a:lstStyle/>
        <a:p>
          <a:endParaRPr lang="en-ZA" sz="2000">
            <a:latin typeface="+mn-lt"/>
          </a:endParaRPr>
        </a:p>
      </dgm:t>
    </dgm:pt>
    <dgm:pt modelId="{ABF0E873-BC8F-4910-AD96-AC932087283F}" type="sibTrans" cxnId="{2512B3A2-3FFA-4D33-B3C1-42197DF383C7}">
      <dgm:prSet/>
      <dgm:spPr/>
      <dgm:t>
        <a:bodyPr/>
        <a:lstStyle/>
        <a:p>
          <a:endParaRPr lang="en-ZA" sz="2000">
            <a:latin typeface="+mn-lt"/>
          </a:endParaRPr>
        </a:p>
      </dgm:t>
    </dgm:pt>
    <dgm:pt modelId="{E48F7A94-1B22-4D3D-8978-42AE889FC173}">
      <dgm:prSet custT="1"/>
      <dgm:spPr>
        <a:solidFill>
          <a:srgbClr val="C7DFDF"/>
        </a:solidFill>
        <a:ln>
          <a:noFill/>
        </a:ln>
      </dgm:spPr>
      <dgm:t>
        <a:bodyPr/>
        <a:lstStyle/>
        <a:p>
          <a:r>
            <a:rPr lang="en-ZA" sz="2000">
              <a:solidFill>
                <a:schemeClr val="tx1"/>
              </a:solidFill>
              <a:latin typeface="+mn-lt"/>
            </a:rPr>
            <a:t>Timing of assessment, if speed is important</a:t>
          </a:r>
        </a:p>
      </dgm:t>
    </dgm:pt>
    <dgm:pt modelId="{94B0D74C-A44B-46C4-8821-4F470A6C7BCC}" type="parTrans" cxnId="{ABE9E64B-E557-49CE-9D83-62998EBCE82E}">
      <dgm:prSet/>
      <dgm:spPr/>
      <dgm:t>
        <a:bodyPr/>
        <a:lstStyle/>
        <a:p>
          <a:endParaRPr lang="en-ZA" sz="2000">
            <a:latin typeface="+mn-lt"/>
          </a:endParaRPr>
        </a:p>
      </dgm:t>
    </dgm:pt>
    <dgm:pt modelId="{66E8A5E9-22E7-40E3-A320-94FEA8491DA2}" type="sibTrans" cxnId="{ABE9E64B-E557-49CE-9D83-62998EBCE82E}">
      <dgm:prSet/>
      <dgm:spPr/>
      <dgm:t>
        <a:bodyPr/>
        <a:lstStyle/>
        <a:p>
          <a:endParaRPr lang="en-ZA" sz="2000">
            <a:latin typeface="+mn-lt"/>
          </a:endParaRPr>
        </a:p>
      </dgm:t>
    </dgm:pt>
    <dgm:pt modelId="{6994F5D8-A10D-4C7A-875F-8CD2C108AD2F}" type="pres">
      <dgm:prSet presAssocID="{787CA8FD-AEEB-4269-9A40-EB607DE015D5}" presName="diagram" presStyleCnt="0">
        <dgm:presLayoutVars>
          <dgm:dir/>
          <dgm:resizeHandles val="exact"/>
        </dgm:presLayoutVars>
      </dgm:prSet>
      <dgm:spPr/>
      <dgm:t>
        <a:bodyPr/>
        <a:lstStyle/>
        <a:p>
          <a:endParaRPr lang="en-ZA"/>
        </a:p>
      </dgm:t>
    </dgm:pt>
    <dgm:pt modelId="{0A316111-4684-4D66-87F9-1228714EBEDD}" type="pres">
      <dgm:prSet presAssocID="{31A94E52-CA64-47D9-BE30-28615F29795E}" presName="node" presStyleLbl="node1" presStyleIdx="0" presStyleCnt="7">
        <dgm:presLayoutVars>
          <dgm:bulletEnabled val="1"/>
        </dgm:presLayoutVars>
      </dgm:prSet>
      <dgm:spPr/>
      <dgm:t>
        <a:bodyPr/>
        <a:lstStyle/>
        <a:p>
          <a:endParaRPr lang="en-ZA"/>
        </a:p>
      </dgm:t>
    </dgm:pt>
    <dgm:pt modelId="{3B94380D-469E-4E2B-A71A-9DC73D376E07}" type="pres">
      <dgm:prSet presAssocID="{F9CC622A-C1B3-48D8-B9C9-F65483D3DD3E}" presName="sibTrans" presStyleCnt="0"/>
      <dgm:spPr/>
    </dgm:pt>
    <dgm:pt modelId="{946A238B-62B7-4152-A54E-CF07226B33C3}" type="pres">
      <dgm:prSet presAssocID="{8E1645C8-7878-4EB2-BE52-CC63873F38D1}" presName="node" presStyleLbl="node1" presStyleIdx="1" presStyleCnt="7">
        <dgm:presLayoutVars>
          <dgm:bulletEnabled val="1"/>
        </dgm:presLayoutVars>
      </dgm:prSet>
      <dgm:spPr/>
      <dgm:t>
        <a:bodyPr/>
        <a:lstStyle/>
        <a:p>
          <a:endParaRPr lang="en-ZA"/>
        </a:p>
      </dgm:t>
    </dgm:pt>
    <dgm:pt modelId="{729BAD86-6DC0-402D-8C02-1E93DC4E779B}" type="pres">
      <dgm:prSet presAssocID="{7ECE359C-9596-4391-AA79-B4ED3E86847B}" presName="sibTrans" presStyleCnt="0"/>
      <dgm:spPr/>
    </dgm:pt>
    <dgm:pt modelId="{116E6CA4-1136-4275-915D-D5CD3D6F4310}" type="pres">
      <dgm:prSet presAssocID="{DD3B359A-907D-4EE0-9CEE-80FAD0957EE8}" presName="node" presStyleLbl="node1" presStyleIdx="2" presStyleCnt="7">
        <dgm:presLayoutVars>
          <dgm:bulletEnabled val="1"/>
        </dgm:presLayoutVars>
      </dgm:prSet>
      <dgm:spPr/>
      <dgm:t>
        <a:bodyPr/>
        <a:lstStyle/>
        <a:p>
          <a:endParaRPr lang="en-ZA"/>
        </a:p>
      </dgm:t>
    </dgm:pt>
    <dgm:pt modelId="{B1600293-FD94-4460-8051-B96650D9565E}" type="pres">
      <dgm:prSet presAssocID="{71272DDE-5744-403C-895E-405D244DB66B}" presName="sibTrans" presStyleCnt="0"/>
      <dgm:spPr/>
    </dgm:pt>
    <dgm:pt modelId="{86DB21E0-7529-4EB9-9E9F-CD899849114A}" type="pres">
      <dgm:prSet presAssocID="{E57DAAB3-D103-406C-88E3-866A5974FE32}" presName="node" presStyleLbl="node1" presStyleIdx="3" presStyleCnt="7">
        <dgm:presLayoutVars>
          <dgm:bulletEnabled val="1"/>
        </dgm:presLayoutVars>
      </dgm:prSet>
      <dgm:spPr/>
      <dgm:t>
        <a:bodyPr/>
        <a:lstStyle/>
        <a:p>
          <a:endParaRPr lang="en-ZA"/>
        </a:p>
      </dgm:t>
    </dgm:pt>
    <dgm:pt modelId="{519AA3A8-89E6-48A8-A661-2A208F1B343C}" type="pres">
      <dgm:prSet presAssocID="{15D3963A-F4CC-41FD-8B27-0833F9604CE8}" presName="sibTrans" presStyleCnt="0"/>
      <dgm:spPr/>
    </dgm:pt>
    <dgm:pt modelId="{A7BFB598-BC34-42A1-A4D5-986D62AB304A}" type="pres">
      <dgm:prSet presAssocID="{0BF080D3-DCE1-44F5-A556-F0B63C9D38AF}" presName="node" presStyleLbl="node1" presStyleIdx="4" presStyleCnt="7">
        <dgm:presLayoutVars>
          <dgm:bulletEnabled val="1"/>
        </dgm:presLayoutVars>
      </dgm:prSet>
      <dgm:spPr/>
      <dgm:t>
        <a:bodyPr/>
        <a:lstStyle/>
        <a:p>
          <a:endParaRPr lang="en-ZA"/>
        </a:p>
      </dgm:t>
    </dgm:pt>
    <dgm:pt modelId="{6CC7D246-6B81-47CA-A173-E5DBAB6B2F55}" type="pres">
      <dgm:prSet presAssocID="{4CA2FBB4-6FA8-46B3-ADFC-AC7ACABFAAF0}" presName="sibTrans" presStyleCnt="0"/>
      <dgm:spPr/>
    </dgm:pt>
    <dgm:pt modelId="{0E2EEC73-C18D-4FAD-A6DB-52DA4380C728}" type="pres">
      <dgm:prSet presAssocID="{DA426399-800B-413E-A602-C9684EC0D1CF}" presName="node" presStyleLbl="node1" presStyleIdx="5" presStyleCnt="7">
        <dgm:presLayoutVars>
          <dgm:bulletEnabled val="1"/>
        </dgm:presLayoutVars>
      </dgm:prSet>
      <dgm:spPr/>
      <dgm:t>
        <a:bodyPr/>
        <a:lstStyle/>
        <a:p>
          <a:endParaRPr lang="en-ZA"/>
        </a:p>
      </dgm:t>
    </dgm:pt>
    <dgm:pt modelId="{BADDAD1D-9F33-468E-8B2F-9E227571D9E4}" type="pres">
      <dgm:prSet presAssocID="{ABF0E873-BC8F-4910-AD96-AC932087283F}" presName="sibTrans" presStyleCnt="0"/>
      <dgm:spPr/>
    </dgm:pt>
    <dgm:pt modelId="{0C6DC7E9-0788-4791-B5EB-F06D66F7C8D5}" type="pres">
      <dgm:prSet presAssocID="{E48F7A94-1B22-4D3D-8978-42AE889FC173}" presName="node" presStyleLbl="node1" presStyleIdx="6" presStyleCnt="7">
        <dgm:presLayoutVars>
          <dgm:bulletEnabled val="1"/>
        </dgm:presLayoutVars>
      </dgm:prSet>
      <dgm:spPr/>
      <dgm:t>
        <a:bodyPr/>
        <a:lstStyle/>
        <a:p>
          <a:endParaRPr lang="en-ZA"/>
        </a:p>
      </dgm:t>
    </dgm:pt>
  </dgm:ptLst>
  <dgm:cxnLst>
    <dgm:cxn modelId="{A4426256-BE9F-42D9-84E2-8CFAF94D200C}" srcId="{787CA8FD-AEEB-4269-9A40-EB607DE015D5}" destId="{E57DAAB3-D103-406C-88E3-866A5974FE32}" srcOrd="3" destOrd="0" parTransId="{CE629A71-54B6-4E8B-BA05-3FF998239E16}" sibTransId="{15D3963A-F4CC-41FD-8B27-0833F9604CE8}"/>
    <dgm:cxn modelId="{B30D8B9E-2534-4263-8071-C37FAEAC5CEB}" type="presOf" srcId="{DD3B359A-907D-4EE0-9CEE-80FAD0957EE8}" destId="{116E6CA4-1136-4275-915D-D5CD3D6F4310}" srcOrd="0" destOrd="0" presId="urn:microsoft.com/office/officeart/2005/8/layout/default"/>
    <dgm:cxn modelId="{7851445E-AF22-4957-BAF2-C0D3974C8266}" type="presOf" srcId="{DA426399-800B-413E-A602-C9684EC0D1CF}" destId="{0E2EEC73-C18D-4FAD-A6DB-52DA4380C728}" srcOrd="0" destOrd="0" presId="urn:microsoft.com/office/officeart/2005/8/layout/default"/>
    <dgm:cxn modelId="{2512B3A2-3FFA-4D33-B3C1-42197DF383C7}" srcId="{787CA8FD-AEEB-4269-9A40-EB607DE015D5}" destId="{DA426399-800B-413E-A602-C9684EC0D1CF}" srcOrd="5" destOrd="0" parTransId="{22ED6CE4-E2C5-477B-815A-280DB819F5CC}" sibTransId="{ABF0E873-BC8F-4910-AD96-AC932087283F}"/>
    <dgm:cxn modelId="{111916DF-57F4-4A46-A958-9D60D97637BF}" type="presOf" srcId="{E57DAAB3-D103-406C-88E3-866A5974FE32}" destId="{86DB21E0-7529-4EB9-9E9F-CD899849114A}" srcOrd="0" destOrd="0" presId="urn:microsoft.com/office/officeart/2005/8/layout/default"/>
    <dgm:cxn modelId="{1C870ECA-3495-4806-8135-A7DE2A752833}" type="presOf" srcId="{31A94E52-CA64-47D9-BE30-28615F29795E}" destId="{0A316111-4684-4D66-87F9-1228714EBEDD}" srcOrd="0" destOrd="0" presId="urn:microsoft.com/office/officeart/2005/8/layout/default"/>
    <dgm:cxn modelId="{DF3A6F72-6337-4B6C-9144-058AA50F962F}" type="presOf" srcId="{787CA8FD-AEEB-4269-9A40-EB607DE015D5}" destId="{6994F5D8-A10D-4C7A-875F-8CD2C108AD2F}" srcOrd="0" destOrd="0" presId="urn:microsoft.com/office/officeart/2005/8/layout/default"/>
    <dgm:cxn modelId="{1519924C-B33D-478E-BB92-6E0C59165DFC}" type="presOf" srcId="{E48F7A94-1B22-4D3D-8978-42AE889FC173}" destId="{0C6DC7E9-0788-4791-B5EB-F06D66F7C8D5}" srcOrd="0" destOrd="0" presId="urn:microsoft.com/office/officeart/2005/8/layout/default"/>
    <dgm:cxn modelId="{1E989452-2D77-41BD-8503-947100C2BF56}" srcId="{787CA8FD-AEEB-4269-9A40-EB607DE015D5}" destId="{8E1645C8-7878-4EB2-BE52-CC63873F38D1}" srcOrd="1" destOrd="0" parTransId="{913F1EF1-E030-4384-882E-43F98915EA1B}" sibTransId="{7ECE359C-9596-4391-AA79-B4ED3E86847B}"/>
    <dgm:cxn modelId="{5DA7D006-DE9A-4B82-82D8-E1575B171F95}" type="presOf" srcId="{0BF080D3-DCE1-44F5-A556-F0B63C9D38AF}" destId="{A7BFB598-BC34-42A1-A4D5-986D62AB304A}" srcOrd="0" destOrd="0" presId="urn:microsoft.com/office/officeart/2005/8/layout/default"/>
    <dgm:cxn modelId="{FFB195F2-59CC-47D6-955E-2823D212797F}" srcId="{787CA8FD-AEEB-4269-9A40-EB607DE015D5}" destId="{DD3B359A-907D-4EE0-9CEE-80FAD0957EE8}" srcOrd="2" destOrd="0" parTransId="{C5C11859-2C2E-4EE1-866E-396C460E95BC}" sibTransId="{71272DDE-5744-403C-895E-405D244DB66B}"/>
    <dgm:cxn modelId="{99F20758-C650-4368-BF6D-05D7FC045C95}" srcId="{787CA8FD-AEEB-4269-9A40-EB607DE015D5}" destId="{31A94E52-CA64-47D9-BE30-28615F29795E}" srcOrd="0" destOrd="0" parTransId="{4E0ED762-0CDF-410F-BAF3-1080436DB588}" sibTransId="{F9CC622A-C1B3-48D8-B9C9-F65483D3DD3E}"/>
    <dgm:cxn modelId="{FA70776B-2FAB-4953-BDC0-A5DF5F5A52A6}" srcId="{787CA8FD-AEEB-4269-9A40-EB607DE015D5}" destId="{0BF080D3-DCE1-44F5-A556-F0B63C9D38AF}" srcOrd="4" destOrd="0" parTransId="{8B184C3E-EA65-4BB5-BA7D-A90E1427769B}" sibTransId="{4CA2FBB4-6FA8-46B3-ADFC-AC7ACABFAAF0}"/>
    <dgm:cxn modelId="{ABE9E64B-E557-49CE-9D83-62998EBCE82E}" srcId="{787CA8FD-AEEB-4269-9A40-EB607DE015D5}" destId="{E48F7A94-1B22-4D3D-8978-42AE889FC173}" srcOrd="6" destOrd="0" parTransId="{94B0D74C-A44B-46C4-8821-4F470A6C7BCC}" sibTransId="{66E8A5E9-22E7-40E3-A320-94FEA8491DA2}"/>
    <dgm:cxn modelId="{2C54DF73-39EB-48D3-B72E-51834FC7B56D}" type="presOf" srcId="{8E1645C8-7878-4EB2-BE52-CC63873F38D1}" destId="{946A238B-62B7-4152-A54E-CF07226B33C3}" srcOrd="0" destOrd="0" presId="urn:microsoft.com/office/officeart/2005/8/layout/default"/>
    <dgm:cxn modelId="{FD2DC645-4DC8-445C-BC14-88F71F5F33DF}" type="presParOf" srcId="{6994F5D8-A10D-4C7A-875F-8CD2C108AD2F}" destId="{0A316111-4684-4D66-87F9-1228714EBEDD}" srcOrd="0" destOrd="0" presId="urn:microsoft.com/office/officeart/2005/8/layout/default"/>
    <dgm:cxn modelId="{A259EF71-D873-491E-99E5-B14D63562A05}" type="presParOf" srcId="{6994F5D8-A10D-4C7A-875F-8CD2C108AD2F}" destId="{3B94380D-469E-4E2B-A71A-9DC73D376E07}" srcOrd="1" destOrd="0" presId="urn:microsoft.com/office/officeart/2005/8/layout/default"/>
    <dgm:cxn modelId="{A15205DF-BA36-4EE5-8BE5-5C46BC7374AC}" type="presParOf" srcId="{6994F5D8-A10D-4C7A-875F-8CD2C108AD2F}" destId="{946A238B-62B7-4152-A54E-CF07226B33C3}" srcOrd="2" destOrd="0" presId="urn:microsoft.com/office/officeart/2005/8/layout/default"/>
    <dgm:cxn modelId="{C0E02C75-53C9-4FF8-805F-EC71FE262EB7}" type="presParOf" srcId="{6994F5D8-A10D-4C7A-875F-8CD2C108AD2F}" destId="{729BAD86-6DC0-402D-8C02-1E93DC4E779B}" srcOrd="3" destOrd="0" presId="urn:microsoft.com/office/officeart/2005/8/layout/default"/>
    <dgm:cxn modelId="{1737E1F3-0276-40A7-9E06-AA6930F0E288}" type="presParOf" srcId="{6994F5D8-A10D-4C7A-875F-8CD2C108AD2F}" destId="{116E6CA4-1136-4275-915D-D5CD3D6F4310}" srcOrd="4" destOrd="0" presId="urn:microsoft.com/office/officeart/2005/8/layout/default"/>
    <dgm:cxn modelId="{EACF5584-790C-49B0-9888-8ACD74338247}" type="presParOf" srcId="{6994F5D8-A10D-4C7A-875F-8CD2C108AD2F}" destId="{B1600293-FD94-4460-8051-B96650D9565E}" srcOrd="5" destOrd="0" presId="urn:microsoft.com/office/officeart/2005/8/layout/default"/>
    <dgm:cxn modelId="{250A7793-D325-45D4-B019-9F5D51CE3F31}" type="presParOf" srcId="{6994F5D8-A10D-4C7A-875F-8CD2C108AD2F}" destId="{86DB21E0-7529-4EB9-9E9F-CD899849114A}" srcOrd="6" destOrd="0" presId="urn:microsoft.com/office/officeart/2005/8/layout/default"/>
    <dgm:cxn modelId="{C772C05D-9D25-4256-A8B9-64C2B059AFA9}" type="presParOf" srcId="{6994F5D8-A10D-4C7A-875F-8CD2C108AD2F}" destId="{519AA3A8-89E6-48A8-A661-2A208F1B343C}" srcOrd="7" destOrd="0" presId="urn:microsoft.com/office/officeart/2005/8/layout/default"/>
    <dgm:cxn modelId="{F7EDA537-2819-4B9F-90C6-3D03BCE97599}" type="presParOf" srcId="{6994F5D8-A10D-4C7A-875F-8CD2C108AD2F}" destId="{A7BFB598-BC34-42A1-A4D5-986D62AB304A}" srcOrd="8" destOrd="0" presId="urn:microsoft.com/office/officeart/2005/8/layout/default"/>
    <dgm:cxn modelId="{2AB19F04-EB45-494E-B754-8E8166F384FD}" type="presParOf" srcId="{6994F5D8-A10D-4C7A-875F-8CD2C108AD2F}" destId="{6CC7D246-6B81-47CA-A173-E5DBAB6B2F55}" srcOrd="9" destOrd="0" presId="urn:microsoft.com/office/officeart/2005/8/layout/default"/>
    <dgm:cxn modelId="{8FE5654C-FA5F-4F6E-954B-D3A907763B1A}" type="presParOf" srcId="{6994F5D8-A10D-4C7A-875F-8CD2C108AD2F}" destId="{0E2EEC73-C18D-4FAD-A6DB-52DA4380C728}" srcOrd="10" destOrd="0" presId="urn:microsoft.com/office/officeart/2005/8/layout/default"/>
    <dgm:cxn modelId="{EE64AB04-BA76-4807-A6C1-23EF382CB0A7}" type="presParOf" srcId="{6994F5D8-A10D-4C7A-875F-8CD2C108AD2F}" destId="{BADDAD1D-9F33-468E-8B2F-9E227571D9E4}" srcOrd="11" destOrd="0" presId="urn:microsoft.com/office/officeart/2005/8/layout/default"/>
    <dgm:cxn modelId="{3A5C393A-58AC-4D8B-9769-14220AAE57FA}" type="presParOf" srcId="{6994F5D8-A10D-4C7A-875F-8CD2C108AD2F}" destId="{0C6DC7E9-0788-4791-B5EB-F06D66F7C8D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E035D-18C2-49A5-92F6-A853AD62C610}">
      <dsp:nvSpPr>
        <dsp:cNvPr id="0" name=""/>
        <dsp:cNvSpPr/>
      </dsp:nvSpPr>
      <dsp:spPr>
        <a:xfrm>
          <a:off x="278667" y="2053117"/>
          <a:ext cx="2691440" cy="855907"/>
        </a:xfrm>
        <a:prstGeom prst="roundRect">
          <a:avLst>
            <a:gd name="adj" fmla="val 10000"/>
          </a:avLst>
        </a:prstGeom>
        <a:solidFill>
          <a:srgbClr val="0066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bg1"/>
              </a:solidFill>
              <a:latin typeface="Calibri" panose="020F0502020204030204"/>
              <a:ea typeface="+mn-ea"/>
              <a:cs typeface="+mn-cs"/>
            </a:rPr>
            <a:t>70% Work Integrated Learning</a:t>
          </a:r>
          <a:endParaRPr lang="en-ZA" sz="1600" kern="1200" dirty="0">
            <a:solidFill>
              <a:schemeClr val="bg1"/>
            </a:solidFill>
            <a:latin typeface="Calibri" panose="020F0502020204030204"/>
            <a:ea typeface="+mn-ea"/>
            <a:cs typeface="+mn-cs"/>
          </a:endParaRPr>
        </a:p>
      </dsp:txBody>
      <dsp:txXfrm>
        <a:off x="303736" y="2078186"/>
        <a:ext cx="2641302" cy="805769"/>
      </dsp:txXfrm>
    </dsp:sp>
    <dsp:sp modelId="{956739CA-1BA7-410B-AA3E-0084230C711D}">
      <dsp:nvSpPr>
        <dsp:cNvPr id="0" name=""/>
        <dsp:cNvSpPr/>
      </dsp:nvSpPr>
      <dsp:spPr>
        <a:xfrm rot="4906" flipH="1">
          <a:off x="2999740" y="2356522"/>
          <a:ext cx="914849" cy="264039"/>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a:solidFill>
              <a:sysClr val="window" lastClr="FFFFFF"/>
            </a:solidFill>
            <a:latin typeface="Calibri" panose="020F0502020204030204"/>
            <a:ea typeface="+mn-ea"/>
            <a:cs typeface="+mn-cs"/>
          </a:endParaRPr>
        </a:p>
      </dsp:txBody>
      <dsp:txXfrm>
        <a:off x="3078952" y="2409387"/>
        <a:ext cx="835637" cy="158423"/>
      </dsp:txXfrm>
    </dsp:sp>
    <dsp:sp modelId="{44E6B2D6-3354-4747-99B4-45538FFEA272}">
      <dsp:nvSpPr>
        <dsp:cNvPr id="0" name=""/>
        <dsp:cNvSpPr/>
      </dsp:nvSpPr>
      <dsp:spPr>
        <a:xfrm>
          <a:off x="3807216" y="2080732"/>
          <a:ext cx="2049108" cy="786884"/>
        </a:xfrm>
        <a:prstGeom prst="roundRect">
          <a:avLst>
            <a:gd name="adj" fmla="val 10000"/>
          </a:avLst>
        </a:prstGeom>
        <a:solidFill>
          <a:srgbClr val="0066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bg1"/>
              </a:solidFill>
              <a:latin typeface="Calibri" panose="020F0502020204030204"/>
              <a:ea typeface="+mn-ea"/>
              <a:cs typeface="+mn-cs"/>
            </a:rPr>
            <a:t>20 % Practice Based Learning</a:t>
          </a:r>
          <a:endParaRPr lang="en-ZA" sz="1600" kern="1200" dirty="0">
            <a:solidFill>
              <a:schemeClr val="bg1"/>
            </a:solidFill>
            <a:latin typeface="Calibri" panose="020F0502020204030204"/>
            <a:ea typeface="+mn-ea"/>
            <a:cs typeface="+mn-cs"/>
          </a:endParaRPr>
        </a:p>
      </dsp:txBody>
      <dsp:txXfrm>
        <a:off x="3830263" y="2103779"/>
        <a:ext cx="2003014" cy="740790"/>
      </dsp:txXfrm>
    </dsp:sp>
    <dsp:sp modelId="{9C961608-1C5F-4B63-A24F-CE878F806625}">
      <dsp:nvSpPr>
        <dsp:cNvPr id="0" name=""/>
        <dsp:cNvSpPr/>
      </dsp:nvSpPr>
      <dsp:spPr>
        <a:xfrm flipH="1">
          <a:off x="5867610" y="2356590"/>
          <a:ext cx="1123695" cy="248885"/>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ZA" sz="1000" kern="1200">
            <a:solidFill>
              <a:sysClr val="window" lastClr="FFFFFF"/>
            </a:solidFill>
            <a:latin typeface="Calibri" panose="020F0502020204030204"/>
            <a:ea typeface="+mn-ea"/>
            <a:cs typeface="+mn-cs"/>
          </a:endParaRPr>
        </a:p>
      </dsp:txBody>
      <dsp:txXfrm>
        <a:off x="5942275" y="2406367"/>
        <a:ext cx="1049030" cy="149331"/>
      </dsp:txXfrm>
    </dsp:sp>
    <dsp:sp modelId="{ED827035-6713-4E78-9726-E3A6C3E0039A}">
      <dsp:nvSpPr>
        <dsp:cNvPr id="0" name=""/>
        <dsp:cNvSpPr/>
      </dsp:nvSpPr>
      <dsp:spPr>
        <a:xfrm>
          <a:off x="6810238" y="2092956"/>
          <a:ext cx="1712183" cy="788085"/>
        </a:xfrm>
        <a:prstGeom prst="roundRect">
          <a:avLst>
            <a:gd name="adj" fmla="val 10000"/>
          </a:avLst>
        </a:prstGeom>
        <a:solidFill>
          <a:srgbClr val="00666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kern="1200" dirty="0" smtClean="0">
              <a:solidFill>
                <a:schemeClr val="bg1"/>
              </a:solidFill>
              <a:latin typeface="Calibri" panose="020F0502020204030204"/>
              <a:ea typeface="+mn-ea"/>
              <a:cs typeface="+mn-cs"/>
            </a:rPr>
            <a:t>10% Formal Learning</a:t>
          </a:r>
          <a:endParaRPr lang="en-ZA" sz="1600" kern="1200" dirty="0">
            <a:solidFill>
              <a:schemeClr val="bg1"/>
            </a:solidFill>
            <a:latin typeface="Calibri" panose="020F0502020204030204"/>
            <a:ea typeface="+mn-ea"/>
            <a:cs typeface="+mn-cs"/>
          </a:endParaRPr>
        </a:p>
      </dsp:txBody>
      <dsp:txXfrm>
        <a:off x="6833320" y="2116038"/>
        <a:ext cx="1666019" cy="741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09B53-CCDC-4180-BE53-ED58C4483B39}">
      <dsp:nvSpPr>
        <dsp:cNvPr id="0" name=""/>
        <dsp:cNvSpPr/>
      </dsp:nvSpPr>
      <dsp:spPr>
        <a:xfrm>
          <a:off x="628649" y="0"/>
          <a:ext cx="7124700" cy="2272944"/>
        </a:xfrm>
        <a:prstGeom prst="rightArrow">
          <a:avLst/>
        </a:prstGeom>
        <a:solidFill>
          <a:srgbClr val="8BBBBB"/>
        </a:solidFill>
        <a:ln>
          <a:noFill/>
        </a:ln>
        <a:effectLst/>
      </dsp:spPr>
      <dsp:style>
        <a:lnRef idx="0">
          <a:scrgbClr r="0" g="0" b="0"/>
        </a:lnRef>
        <a:fillRef idx="1">
          <a:scrgbClr r="0" g="0" b="0"/>
        </a:fillRef>
        <a:effectRef idx="0">
          <a:scrgbClr r="0" g="0" b="0"/>
        </a:effectRef>
        <a:fontRef idx="minor"/>
      </dsp:style>
    </dsp:sp>
    <dsp:sp modelId="{58FAF127-D87A-45B4-A195-ED0DC19B1729}">
      <dsp:nvSpPr>
        <dsp:cNvPr id="0" name=""/>
        <dsp:cNvSpPr/>
      </dsp:nvSpPr>
      <dsp:spPr>
        <a:xfrm>
          <a:off x="2455" y="681883"/>
          <a:ext cx="1478309" cy="909177"/>
        </a:xfrm>
        <a:prstGeom prst="roundRect">
          <a:avLst/>
        </a:prstGeom>
        <a:solidFill>
          <a:srgbClr val="03636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a:solidFill>
                <a:schemeClr val="bg1"/>
              </a:solidFill>
              <a:latin typeface="+mn-lt"/>
            </a:rPr>
            <a:t>Planning</a:t>
          </a:r>
        </a:p>
      </dsp:txBody>
      <dsp:txXfrm>
        <a:off x="46837" y="726265"/>
        <a:ext cx="1389545" cy="820413"/>
      </dsp:txXfrm>
    </dsp:sp>
    <dsp:sp modelId="{B00E0D92-203A-426A-9583-64ECFA4FAD59}">
      <dsp:nvSpPr>
        <dsp:cNvPr id="0" name=""/>
        <dsp:cNvSpPr/>
      </dsp:nvSpPr>
      <dsp:spPr>
        <a:xfrm>
          <a:off x="1727150" y="681883"/>
          <a:ext cx="1478309" cy="909177"/>
        </a:xfrm>
        <a:prstGeom prst="roundRect">
          <a:avLst/>
        </a:prstGeom>
        <a:solidFill>
          <a:srgbClr val="03636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a:solidFill>
                <a:schemeClr val="bg1"/>
              </a:solidFill>
              <a:latin typeface="+mn-lt"/>
            </a:rPr>
            <a:t>Preparation</a:t>
          </a:r>
        </a:p>
      </dsp:txBody>
      <dsp:txXfrm>
        <a:off x="1771532" y="726265"/>
        <a:ext cx="1389545" cy="820413"/>
      </dsp:txXfrm>
    </dsp:sp>
    <dsp:sp modelId="{3F8D1B6E-5C1F-4853-995A-3EC1667EC7C3}">
      <dsp:nvSpPr>
        <dsp:cNvPr id="0" name=""/>
        <dsp:cNvSpPr/>
      </dsp:nvSpPr>
      <dsp:spPr>
        <a:xfrm>
          <a:off x="3451845" y="681883"/>
          <a:ext cx="1478309" cy="909177"/>
        </a:xfrm>
        <a:prstGeom prst="roundRect">
          <a:avLst/>
        </a:prstGeom>
        <a:solidFill>
          <a:srgbClr val="03636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a:solidFill>
                <a:schemeClr val="bg1"/>
              </a:solidFill>
              <a:latin typeface="+mn-lt"/>
            </a:rPr>
            <a:t>Lesson delivery</a:t>
          </a:r>
        </a:p>
      </dsp:txBody>
      <dsp:txXfrm>
        <a:off x="3496227" y="726265"/>
        <a:ext cx="1389545" cy="820413"/>
      </dsp:txXfrm>
    </dsp:sp>
    <dsp:sp modelId="{C6F2CB16-2651-48A1-9DD4-71267280EA3D}">
      <dsp:nvSpPr>
        <dsp:cNvPr id="0" name=""/>
        <dsp:cNvSpPr/>
      </dsp:nvSpPr>
      <dsp:spPr>
        <a:xfrm>
          <a:off x="6757587" y="687956"/>
          <a:ext cx="1478309" cy="909177"/>
        </a:xfrm>
        <a:prstGeom prst="roundRect">
          <a:avLst/>
        </a:prstGeom>
        <a:solidFill>
          <a:srgbClr val="03636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a:solidFill>
                <a:schemeClr val="bg1"/>
              </a:solidFill>
              <a:latin typeface="+mn-lt"/>
            </a:rPr>
            <a:t>Evaluation of the lesson</a:t>
          </a:r>
        </a:p>
      </dsp:txBody>
      <dsp:txXfrm>
        <a:off x="6801969" y="732338"/>
        <a:ext cx="1389545" cy="820413"/>
      </dsp:txXfrm>
    </dsp:sp>
    <dsp:sp modelId="{40E7D44E-DB3E-4BA3-9524-EEB1980E7B12}">
      <dsp:nvSpPr>
        <dsp:cNvPr id="0" name=""/>
        <dsp:cNvSpPr/>
      </dsp:nvSpPr>
      <dsp:spPr>
        <a:xfrm>
          <a:off x="5035718" y="695920"/>
          <a:ext cx="1478309" cy="909177"/>
        </a:xfrm>
        <a:prstGeom prst="roundRect">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a:solidFill>
                <a:schemeClr val="tx1"/>
              </a:solidFill>
              <a:latin typeface="+mn-lt"/>
            </a:rPr>
            <a:t>Assessment of learning</a:t>
          </a:r>
        </a:p>
      </dsp:txBody>
      <dsp:txXfrm>
        <a:off x="5080100" y="740302"/>
        <a:ext cx="1389545" cy="820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2583" tIns="46292" rIns="92583" bIns="46292" rtlCol="0"/>
          <a:lstStyle>
            <a:lvl1pPr algn="l">
              <a:defRPr sz="1200"/>
            </a:lvl1pPr>
          </a:lstStyle>
          <a:p>
            <a:r>
              <a:rPr lang="en-ZA" dirty="0" smtClean="0"/>
              <a:t>School Based ICT Committees</a:t>
            </a:r>
            <a:endParaRPr lang="en-ZA" dirty="0"/>
          </a:p>
        </p:txBody>
      </p:sp>
      <p:sp>
        <p:nvSpPr>
          <p:cNvPr id="3" name="Date Placeholder 2"/>
          <p:cNvSpPr>
            <a:spLocks noGrp="1"/>
          </p:cNvSpPr>
          <p:nvPr>
            <p:ph type="dt" sz="quarter" idx="1"/>
          </p:nvPr>
        </p:nvSpPr>
        <p:spPr>
          <a:xfrm>
            <a:off x="3884613" y="0"/>
            <a:ext cx="2971800" cy="499012"/>
          </a:xfrm>
          <a:prstGeom prst="rect">
            <a:avLst/>
          </a:prstGeom>
        </p:spPr>
        <p:txBody>
          <a:bodyPr vert="horz" lIns="92583" tIns="46292" rIns="92583" bIns="46292" rtlCol="0"/>
          <a:lstStyle>
            <a:lvl1pPr algn="r">
              <a:defRPr sz="1200"/>
            </a:lvl1pPr>
          </a:lstStyle>
          <a:p>
            <a:fld id="{96F4AD5C-6564-4451-8059-CD1BC5AF408E}" type="datetime3">
              <a:rPr lang="en-US" smtClean="0"/>
              <a:t>15 April 2020</a:t>
            </a:fld>
            <a:endParaRPr lang="en-ZA" dirty="0"/>
          </a:p>
        </p:txBody>
      </p:sp>
      <p:sp>
        <p:nvSpPr>
          <p:cNvPr id="4" name="Footer Placeholder 3"/>
          <p:cNvSpPr>
            <a:spLocks noGrp="1"/>
          </p:cNvSpPr>
          <p:nvPr>
            <p:ph type="ftr" sz="quarter" idx="2"/>
          </p:nvPr>
        </p:nvSpPr>
        <p:spPr>
          <a:xfrm>
            <a:off x="0" y="9446679"/>
            <a:ext cx="2971800" cy="499011"/>
          </a:xfrm>
          <a:prstGeom prst="rect">
            <a:avLst/>
          </a:prstGeom>
        </p:spPr>
        <p:txBody>
          <a:bodyPr vert="horz" lIns="92583" tIns="46292" rIns="92583" bIns="46292" rtlCol="0" anchor="b"/>
          <a:lstStyle>
            <a:lvl1pPr algn="l">
              <a:defRPr sz="1200"/>
            </a:lvl1pPr>
          </a:lstStyle>
          <a:p>
            <a:r>
              <a:rPr lang="en-ZA" dirty="0" smtClean="0"/>
              <a:t>Subject Advisors</a:t>
            </a:r>
            <a:endParaRPr lang="en-ZA" dirty="0"/>
          </a:p>
        </p:txBody>
      </p:sp>
      <p:sp>
        <p:nvSpPr>
          <p:cNvPr id="5" name="Slide Number Placeholder 4"/>
          <p:cNvSpPr>
            <a:spLocks noGrp="1"/>
          </p:cNvSpPr>
          <p:nvPr>
            <p:ph type="sldNum" sz="quarter" idx="3"/>
          </p:nvPr>
        </p:nvSpPr>
        <p:spPr>
          <a:xfrm>
            <a:off x="3884613" y="9446679"/>
            <a:ext cx="2971800" cy="499011"/>
          </a:xfrm>
          <a:prstGeom prst="rect">
            <a:avLst/>
          </a:prstGeom>
        </p:spPr>
        <p:txBody>
          <a:bodyPr vert="horz" lIns="92583" tIns="46292" rIns="92583" bIns="46292" rtlCol="0" anchor="b"/>
          <a:lstStyle>
            <a:lvl1pPr algn="r">
              <a:defRPr sz="1200"/>
            </a:lvl1pPr>
          </a:lstStyle>
          <a:p>
            <a:fld id="{259D8A6A-88C6-423A-9AAB-A42F98C7E9BA}" type="slidenum">
              <a:rPr lang="en-ZA" smtClean="0"/>
              <a:pPr/>
              <a:t>‹#›</a:t>
            </a:fld>
            <a:endParaRPr lang="en-ZA"/>
          </a:p>
        </p:txBody>
      </p:sp>
    </p:spTree>
    <p:extLst>
      <p:ext uri="{BB962C8B-B14F-4D97-AF65-F5344CB8AC3E}">
        <p14:creationId xmlns:p14="http://schemas.microsoft.com/office/powerpoint/2010/main" val="380058368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85801" y="186051"/>
            <a:ext cx="2590800" cy="497285"/>
          </a:xfrm>
          <a:prstGeom prst="rect">
            <a:avLst/>
          </a:prstGeom>
        </p:spPr>
        <p:txBody>
          <a:bodyPr vert="horz" lIns="92583" tIns="46292" rIns="92583" bIns="46292" rtlCol="0"/>
          <a:lstStyle>
            <a:lvl1pPr algn="l">
              <a:defRPr sz="1100" i="1"/>
            </a:lvl1pPr>
          </a:lstStyle>
          <a:p>
            <a:r>
              <a:rPr lang="en-US" smtClean="0"/>
              <a:t>School Based ICT Committees</a:t>
            </a:r>
            <a:endParaRPr lang="en-US"/>
          </a:p>
        </p:txBody>
      </p:sp>
      <p:sp>
        <p:nvSpPr>
          <p:cNvPr id="3" name="Date Placeholder 2"/>
          <p:cNvSpPr>
            <a:spLocks noGrp="1"/>
          </p:cNvSpPr>
          <p:nvPr>
            <p:ph type="dt" idx="1"/>
          </p:nvPr>
        </p:nvSpPr>
        <p:spPr>
          <a:xfrm>
            <a:off x="3884612" y="186051"/>
            <a:ext cx="2287588" cy="497285"/>
          </a:xfrm>
          <a:prstGeom prst="rect">
            <a:avLst/>
          </a:prstGeom>
        </p:spPr>
        <p:txBody>
          <a:bodyPr vert="horz" lIns="92583" tIns="46292" rIns="92583" bIns="46292" rtlCol="0"/>
          <a:lstStyle>
            <a:lvl1pPr algn="r">
              <a:defRPr sz="1100" i="1"/>
            </a:lvl1pPr>
          </a:lstStyle>
          <a:p>
            <a:fld id="{2BBE053D-30C7-4335-81BC-EAF6EEA612DD}" type="datetime3">
              <a:rPr lang="en-US" smtClean="0"/>
              <a:t>15 April 2020</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2583" tIns="46292" rIns="92583" bIns="46292" rtlCol="0" anchor="ctr"/>
          <a:lstStyle/>
          <a:p>
            <a:endParaRPr lang="en-US"/>
          </a:p>
        </p:txBody>
      </p:sp>
      <p:sp>
        <p:nvSpPr>
          <p:cNvPr id="5" name="Notes Placeholder 4"/>
          <p:cNvSpPr>
            <a:spLocks noGrp="1"/>
          </p:cNvSpPr>
          <p:nvPr>
            <p:ph type="body" sz="quarter" idx="3"/>
          </p:nvPr>
        </p:nvSpPr>
        <p:spPr>
          <a:xfrm>
            <a:off x="685800" y="4724203"/>
            <a:ext cx="5486400" cy="4475559"/>
          </a:xfrm>
          <a:prstGeom prst="rect">
            <a:avLst/>
          </a:prstGeom>
        </p:spPr>
        <p:txBody>
          <a:bodyPr vert="horz" lIns="92583" tIns="46292" rIns="92583" bIns="462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09600" y="9446677"/>
            <a:ext cx="3275013" cy="497285"/>
          </a:xfrm>
          <a:prstGeom prst="rect">
            <a:avLst/>
          </a:prstGeom>
        </p:spPr>
        <p:txBody>
          <a:bodyPr vert="horz" lIns="92583" tIns="46292" rIns="92583" bIns="46292" rtlCol="0" anchor="t"/>
          <a:lstStyle>
            <a:lvl1pPr algn="l">
              <a:defRPr sz="1100" i="1"/>
            </a:lvl1pPr>
          </a:lstStyle>
          <a:p>
            <a:r>
              <a:rPr lang="en-ZA" dirty="0" smtClean="0"/>
              <a:t>Practical Guide for Subject Advisors</a:t>
            </a:r>
            <a:endParaRPr lang="en-US" dirty="0"/>
          </a:p>
        </p:txBody>
      </p:sp>
      <p:sp>
        <p:nvSpPr>
          <p:cNvPr id="7" name="Slide Number Placeholder 6"/>
          <p:cNvSpPr>
            <a:spLocks noGrp="1"/>
          </p:cNvSpPr>
          <p:nvPr>
            <p:ph type="sldNum" sz="quarter" idx="5"/>
          </p:nvPr>
        </p:nvSpPr>
        <p:spPr>
          <a:xfrm>
            <a:off x="5145087" y="9448403"/>
            <a:ext cx="1139826" cy="497285"/>
          </a:xfrm>
          <a:prstGeom prst="rect">
            <a:avLst/>
          </a:prstGeom>
        </p:spPr>
        <p:txBody>
          <a:bodyPr vert="horz" lIns="92583" tIns="46292" rIns="92583" bIns="46292" rtlCol="0" anchor="t"/>
          <a:lstStyle>
            <a:lvl1pPr algn="r">
              <a:defRPr sz="1100" i="1"/>
            </a:lvl1pPr>
          </a:lstStyle>
          <a:p>
            <a:fld id="{4E93A24C-B7E9-4423-9CF2-DADFC3BA44ED}" type="slidenum">
              <a:rPr lang="en-US" smtClean="0"/>
              <a:pPr/>
              <a:t>‹#›</a:t>
            </a:fld>
            <a:endParaRPr lang="en-US"/>
          </a:p>
        </p:txBody>
      </p:sp>
    </p:spTree>
    <p:extLst>
      <p:ext uri="{BB962C8B-B14F-4D97-AF65-F5344CB8AC3E}">
        <p14:creationId xmlns:p14="http://schemas.microsoft.com/office/powerpoint/2010/main" val="129824840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[2 </a:t>
            </a:r>
            <a:r>
              <a:rPr lang="en-US" b="1" dirty="0"/>
              <a:t>min] </a:t>
            </a:r>
            <a:endParaRPr lang="en-US" b="1" dirty="0" smtClean="0"/>
          </a:p>
          <a:p>
            <a:pPr marL="171450" lvl="0" indent="-171450">
              <a:buFont typeface="Arial" panose="020B0604020202020204" pitchFamily="34" charset="0"/>
              <a:buChar char="•"/>
            </a:pPr>
            <a:r>
              <a:rPr lang="en-US" dirty="0" smtClean="0"/>
              <a:t>Please </a:t>
            </a:r>
            <a:r>
              <a:rPr lang="en-US" dirty="0"/>
              <a:t>read the whole workbook before you go through these </a:t>
            </a:r>
            <a:r>
              <a:rPr lang="en-US" dirty="0" smtClean="0"/>
              <a:t>slides</a:t>
            </a:r>
            <a:endParaRPr lang="en-ZA" dirty="0"/>
          </a:p>
          <a:p>
            <a:pPr marL="171450" lvl="0" indent="-171450">
              <a:buFont typeface="Arial" panose="020B0604020202020204" pitchFamily="34" charset="0"/>
              <a:buChar char="•"/>
            </a:pPr>
            <a:r>
              <a:rPr lang="en-US" dirty="0"/>
              <a:t>This year the focus for full ICT schools, is to ensure ICTs are integrated into teaching and learning in the classroom </a:t>
            </a:r>
            <a:endParaRPr lang="en-ZA" dirty="0"/>
          </a:p>
          <a:p>
            <a:pPr marL="171450" lvl="0" indent="-171450">
              <a:buFont typeface="Arial" panose="020B0604020202020204" pitchFamily="34" charset="0"/>
              <a:buChar char="•"/>
            </a:pPr>
            <a:r>
              <a:rPr lang="en-US" dirty="0"/>
              <a:t>Commend these </a:t>
            </a:r>
            <a:r>
              <a:rPr lang="en-US" dirty="0" smtClean="0"/>
              <a:t>Subject Advisors for </a:t>
            </a:r>
            <a:r>
              <a:rPr lang="en-US" dirty="0"/>
              <a:t>the initiative they have made to support this </a:t>
            </a:r>
            <a:r>
              <a:rPr lang="en-US" dirty="0" smtClean="0"/>
              <a:t>process</a:t>
            </a:r>
          </a:p>
          <a:p>
            <a:pPr marL="171450" lvl="0" indent="-171450">
              <a:buFont typeface="Arial" panose="020B0604020202020204" pitchFamily="34" charset="0"/>
              <a:buChar char="•"/>
            </a:pPr>
            <a:r>
              <a:rPr lang="en-US" dirty="0" smtClean="0"/>
              <a:t>Read </a:t>
            </a:r>
            <a:r>
              <a:rPr lang="en-US" dirty="0"/>
              <a:t>the quotation on the slide and discuss what it means in the context of ICT in </a:t>
            </a:r>
            <a:r>
              <a:rPr lang="en-US" dirty="0" smtClean="0"/>
              <a:t>education</a:t>
            </a:r>
          </a:p>
        </p:txBody>
      </p:sp>
      <p:sp>
        <p:nvSpPr>
          <p:cNvPr id="4" name="Slide Number Placeholder 3"/>
          <p:cNvSpPr>
            <a:spLocks noGrp="1"/>
          </p:cNvSpPr>
          <p:nvPr>
            <p:ph type="sldNum" sz="quarter" idx="10"/>
          </p:nvPr>
        </p:nvSpPr>
        <p:spPr/>
        <p:txBody>
          <a:bodyPr/>
          <a:lstStyle/>
          <a:p>
            <a:fld id="{4E93A24C-B7E9-4423-9CF2-DADFC3BA44ED}"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7E9FE04A-D895-4C84-8731-F795CEF33948}"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dirty="0" smtClean="0">
                <a:solidFill>
                  <a:prstClr val="black"/>
                </a:solidFill>
              </a:rPr>
              <a:t>Module 1: Introduction to School-Based ICT Committees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School Based ICT Committees</a:t>
            </a:r>
            <a:endParaRPr lang="en-US">
              <a:solidFill>
                <a:prstClr val="black"/>
              </a:solidFill>
            </a:endParaRPr>
          </a:p>
        </p:txBody>
      </p:sp>
    </p:spTree>
    <p:extLst>
      <p:ext uri="{BB962C8B-B14F-4D97-AF65-F5344CB8AC3E}">
        <p14:creationId xmlns:p14="http://schemas.microsoft.com/office/powerpoint/2010/main" val="1514773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smtClean="0"/>
              <a:t>School Based ICT Committees</a:t>
            </a:r>
            <a:endParaRPr lang="en-US"/>
          </a:p>
        </p:txBody>
      </p:sp>
      <p:sp>
        <p:nvSpPr>
          <p:cNvPr id="5" name="Date Placeholder 4"/>
          <p:cNvSpPr>
            <a:spLocks noGrp="1"/>
          </p:cNvSpPr>
          <p:nvPr>
            <p:ph type="dt" idx="11"/>
          </p:nvPr>
        </p:nvSpPr>
        <p:spPr/>
        <p:txBody>
          <a:bodyPr/>
          <a:lstStyle/>
          <a:p>
            <a:fld id="{2BBE053D-30C7-4335-81BC-EAF6EEA612DD}"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smtClean="0"/>
              <a:t>Practical Guide for Subject Advisors</a:t>
            </a:r>
            <a:endParaRPr lang="en-US" dirty="0"/>
          </a:p>
        </p:txBody>
      </p:sp>
      <p:sp>
        <p:nvSpPr>
          <p:cNvPr id="7" name="Slide Number Placeholder 6"/>
          <p:cNvSpPr>
            <a:spLocks noGrp="1"/>
          </p:cNvSpPr>
          <p:nvPr>
            <p:ph type="sldNum" sz="quarter" idx="13"/>
          </p:nvPr>
        </p:nvSpPr>
        <p:spPr/>
        <p:txBody>
          <a:bodyPr/>
          <a:lstStyle/>
          <a:p>
            <a:fld id="{4E93A24C-B7E9-4423-9CF2-DADFC3BA44ED}" type="slidenum">
              <a:rPr lang="en-US" smtClean="0"/>
              <a:pPr/>
              <a:t>35</a:t>
            </a:fld>
            <a:endParaRPr lang="en-US"/>
          </a:p>
        </p:txBody>
      </p:sp>
    </p:spTree>
    <p:extLst>
      <p:ext uri="{BB962C8B-B14F-4D97-AF65-F5344CB8AC3E}">
        <p14:creationId xmlns:p14="http://schemas.microsoft.com/office/powerpoint/2010/main" val="131782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min]</a:t>
            </a:r>
            <a:endParaRPr lang="en-ZA" dirty="0" smtClean="0"/>
          </a:p>
          <a:p>
            <a:pPr marL="173593" indent="-173593">
              <a:buFont typeface="Arial" panose="020B0604020202020204" pitchFamily="34" charset="0"/>
              <a:buChar char="•"/>
            </a:pPr>
            <a:r>
              <a:rPr lang="en-ZA" dirty="0"/>
              <a:t>Discuss some of the advantages of ICTs when used for assessment</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A3B0D923-626B-41BF-8030-27AD3DE2CB64}"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68721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min]</a:t>
            </a:r>
          </a:p>
          <a:p>
            <a:r>
              <a:rPr lang="en-ZA" dirty="0" smtClean="0"/>
              <a:t>A number of test formats can be set and used very effectively by the teacher. These include:</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ACFFE162-A998-4CC0-A6B5-17F73D5FA4D4}"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95784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p>
          <a:p>
            <a:endParaRPr lang="en-ZA" dirty="0" smtClean="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758C8427-1BBE-47E6-9A38-E4D9565FB91B}"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86308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p>
          <a:p>
            <a:pPr marL="171450" indent="-171450">
              <a:buFont typeface="Arial" panose="020B0604020202020204" pitchFamily="34" charset="0"/>
              <a:buChar char="•"/>
            </a:pPr>
            <a:r>
              <a:rPr lang="en-ZA" dirty="0" smtClean="0"/>
              <a:t>Herewith a guide on how to set good questions</a:t>
            </a:r>
          </a:p>
          <a:p>
            <a:endParaRPr lang="en-ZA" dirty="0" smtClean="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61E366C8-E81D-4FAB-B460-FFBA12483F34}"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6808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min]</a:t>
            </a:r>
            <a:endParaRPr lang="en-ZA" dirty="0" smtClean="0"/>
          </a:p>
          <a:p>
            <a:pPr marL="173593" indent="-173593">
              <a:buFont typeface="Arial" panose="020B0604020202020204" pitchFamily="34" charset="0"/>
              <a:buChar char="•"/>
            </a:pPr>
            <a:r>
              <a:rPr lang="en-GB" dirty="0"/>
              <a:t>The information provides guidance in setting multiple choice questions for assessment. </a:t>
            </a:r>
          </a:p>
          <a:p>
            <a:pPr marL="173593" indent="-173593">
              <a:buFont typeface="Arial" panose="020B0604020202020204" pitchFamily="34" charset="0"/>
              <a:buChar char="•"/>
            </a:pPr>
            <a:r>
              <a:rPr lang="en-GB" dirty="0"/>
              <a:t>These are based on a short piece of information so that you can see very clearly how the questions are devised</a:t>
            </a:r>
            <a:endParaRPr lang="en-ZA" dirty="0" smtClean="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AD65166C-AE78-419E-AB8F-7B5FD158CD0A}"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27972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min]</a:t>
            </a:r>
            <a:endParaRPr lang="en-ZA" dirty="0" smtClean="0"/>
          </a:p>
          <a:p>
            <a:pPr marL="173593" indent="-173593">
              <a:buFont typeface="Arial" panose="020B0604020202020204" pitchFamily="34" charset="0"/>
              <a:buChar char="•"/>
            </a:pPr>
            <a:r>
              <a:rPr lang="en-ZA" dirty="0" smtClean="0"/>
              <a:t>Discuss the examples</a:t>
            </a:r>
            <a:r>
              <a:rPr lang="en-ZA" baseline="0" dirty="0" smtClean="0"/>
              <a:t> on page 45-46 of the workbook in terms of multiple questions</a:t>
            </a:r>
            <a:endParaRPr lang="en-ZA" dirty="0" smtClean="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828A68DD-B609-4940-87E9-6BD49F40F146}"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12554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[30 min]</a:t>
            </a:r>
            <a:endParaRPr lang="en-ZA" dirty="0" smtClean="0"/>
          </a:p>
          <a:p>
            <a:pPr marL="173593" indent="-173593">
              <a:buFont typeface="Arial" panose="020B0604020202020204" pitchFamily="34" charset="0"/>
              <a:buChar char="•"/>
            </a:pPr>
            <a:r>
              <a:rPr lang="en-ZA" dirty="0" smtClean="0"/>
              <a:t>Ask the</a:t>
            </a:r>
            <a:r>
              <a:rPr lang="en-ZA" baseline="0" dirty="0" smtClean="0"/>
              <a:t> participants to turn to page 47 of their workbooks</a:t>
            </a:r>
          </a:p>
          <a:p>
            <a:pPr marL="173593" indent="-173593">
              <a:buFont typeface="Arial" panose="020B0604020202020204" pitchFamily="34" charset="0"/>
              <a:buChar char="•"/>
            </a:pPr>
            <a:r>
              <a:rPr lang="en-ZA" baseline="0" dirty="0" smtClean="0"/>
              <a:t>Let them do Activity 5.1</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77049826-683E-4073-8DE9-CD943D92331A}"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590513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44600"/>
            <a:ext cx="4473575" cy="3355975"/>
          </a:xfrm>
        </p:spPr>
      </p:sp>
      <p:sp>
        <p:nvSpPr>
          <p:cNvPr id="3" name="Notes Placeholder 2"/>
          <p:cNvSpPr>
            <a:spLocks noGrp="1"/>
          </p:cNvSpPr>
          <p:nvPr>
            <p:ph type="body" idx="1"/>
          </p:nvPr>
        </p:nvSpPr>
        <p:spPr/>
        <p:txBody>
          <a:bodyPr/>
          <a:lstStyle/>
          <a:p>
            <a:pPr defTabSz="925830">
              <a:defRPr/>
            </a:pPr>
            <a:r>
              <a:rPr lang="en-US" b="1" dirty="0" smtClean="0"/>
              <a:t>[5 min]</a:t>
            </a:r>
            <a:endParaRPr lang="en-ZA" dirty="0" smtClean="0"/>
          </a:p>
          <a:p>
            <a:pPr marL="173593" indent="-173593">
              <a:buFont typeface="Arial" panose="020B0604020202020204" pitchFamily="34" charset="0"/>
              <a:buChar char="•"/>
            </a:pPr>
            <a:r>
              <a:rPr lang="en-US" dirty="0" smtClean="0"/>
              <a:t>Thank the Subject Advisors</a:t>
            </a:r>
            <a:r>
              <a:rPr lang="en-US" baseline="0" dirty="0" smtClean="0"/>
              <a:t> </a:t>
            </a:r>
            <a:r>
              <a:rPr lang="en-US" dirty="0" smtClean="0"/>
              <a:t>for taking part in this training</a:t>
            </a:r>
          </a:p>
          <a:p>
            <a:pPr marL="173593" indent="-17359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93A24C-B7E9-4423-9CF2-DADFC3BA44E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19117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[2 min]</a:t>
            </a:r>
          </a:p>
          <a:p>
            <a:pPr marL="171450" lvl="0" indent="-171450">
              <a:buFont typeface="Arial" panose="020B0604020202020204" pitchFamily="34" charset="0"/>
              <a:buChar char="•"/>
            </a:pPr>
            <a:r>
              <a:rPr lang="en-ZA" dirty="0" smtClean="0"/>
              <a:t>Discuss </a:t>
            </a:r>
            <a:r>
              <a:rPr lang="en-ZA" dirty="0"/>
              <a:t>the program of the day with the </a:t>
            </a:r>
            <a:r>
              <a:rPr lang="en-ZA" dirty="0" smtClean="0"/>
              <a:t>participants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same group attends each day, only discuss slide 2 </a:t>
            </a:r>
            <a:endParaRPr lang="en-ZA"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smtClean="0">
                <a:solidFill>
                  <a:schemeClr val="tx1"/>
                </a:solidFill>
                <a:effectLst/>
                <a:latin typeface="+mn-lt"/>
                <a:ea typeface="+mn-ea"/>
                <a:cs typeface="+mn-cs"/>
              </a:rPr>
              <a:t>Module 5 will take 4.45 hours excluding tea and Lunch breaks</a:t>
            </a:r>
            <a:endParaRPr lang="en-Z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ZA" dirty="0" smtClean="0"/>
          </a:p>
          <a:p>
            <a:pPr marL="171450" lvl="0" indent="-171450">
              <a:buFont typeface="Arial" panose="020B0604020202020204" pitchFamily="34" charset="0"/>
              <a:buChar char="•"/>
            </a:pPr>
            <a:endParaRPr lang="en-Z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ZA" dirty="0" smtClean="0"/>
          </a:p>
          <a:p>
            <a:pPr marL="171450" lvl="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2</a:t>
            </a:fld>
            <a:endParaRPr lang="en-US"/>
          </a:p>
        </p:txBody>
      </p:sp>
      <p:sp>
        <p:nvSpPr>
          <p:cNvPr id="5" name="Date Placeholder 4"/>
          <p:cNvSpPr>
            <a:spLocks noGrp="1"/>
          </p:cNvSpPr>
          <p:nvPr>
            <p:ph type="dt" idx="11"/>
          </p:nvPr>
        </p:nvSpPr>
        <p:spPr/>
        <p:txBody>
          <a:bodyPr/>
          <a:lstStyle/>
          <a:p>
            <a:fld id="{E2684376-2697-4906-B576-E137A9D3CFD3}"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Module 2: Developing an ICT Integration Master Plan</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34838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1450" lvl="0" indent="-171450">
              <a:buFont typeface="Arial" panose="020B0604020202020204" pitchFamily="34" charset="0"/>
              <a:buChar char="•"/>
            </a:pPr>
            <a:r>
              <a:rPr lang="en-US" dirty="0" smtClean="0"/>
              <a:t>Remind </a:t>
            </a:r>
            <a:r>
              <a:rPr lang="en-US" dirty="0"/>
              <a:t>the participants that this applies to all </a:t>
            </a:r>
            <a:r>
              <a:rPr lang="en-US" dirty="0" smtClean="0"/>
              <a:t>Matthew </a:t>
            </a:r>
            <a:r>
              <a:rPr lang="en-US" dirty="0"/>
              <a:t>Goniwe School of Leadership and Governance materials they receive. They must comply. </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3</a:t>
            </a:fld>
            <a:endParaRPr lang="en-US"/>
          </a:p>
        </p:txBody>
      </p:sp>
      <p:sp>
        <p:nvSpPr>
          <p:cNvPr id="5" name="Date Placeholder 4"/>
          <p:cNvSpPr>
            <a:spLocks noGrp="1"/>
          </p:cNvSpPr>
          <p:nvPr>
            <p:ph type="dt" idx="11"/>
          </p:nvPr>
        </p:nvSpPr>
        <p:spPr/>
        <p:txBody>
          <a:bodyPr/>
          <a:lstStyle/>
          <a:p>
            <a:fld id="{EC32AFD2-48B0-484A-9577-0FE833D5A076}"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Module 2: Developing an ICT Integration Master Plan</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46286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3593" indent="-173593">
              <a:buFont typeface="Arial" panose="020B0604020202020204" pitchFamily="34" charset="0"/>
              <a:buChar char="•"/>
            </a:pPr>
            <a:r>
              <a:rPr lang="en-US" dirty="0"/>
              <a:t>Describe the purpose of the program to the Subject Advisors</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4</a:t>
            </a:fld>
            <a:endParaRPr lang="en-US"/>
          </a:p>
        </p:txBody>
      </p:sp>
      <p:sp>
        <p:nvSpPr>
          <p:cNvPr id="5" name="Date Placeholder 4"/>
          <p:cNvSpPr>
            <a:spLocks noGrp="1"/>
          </p:cNvSpPr>
          <p:nvPr>
            <p:ph type="dt" idx="11"/>
          </p:nvPr>
        </p:nvSpPr>
        <p:spPr/>
        <p:txBody>
          <a:bodyPr/>
          <a:lstStyle/>
          <a:p>
            <a:fld id="{B62F30BD-449F-4B11-8485-88FC05C92C1F}"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00142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3593" indent="-173593">
              <a:buFont typeface="Arial" panose="020B0604020202020204" pitchFamily="34" charset="0"/>
              <a:buChar char="•"/>
            </a:pPr>
            <a:r>
              <a:rPr lang="en-US" dirty="0"/>
              <a:t>Discuss the Learning  Outcomes with the Subject Advisors</a:t>
            </a:r>
            <a:endParaRPr lang="en-ZA" dirty="0"/>
          </a:p>
        </p:txBody>
      </p:sp>
      <p:sp>
        <p:nvSpPr>
          <p:cNvPr id="4" name="Slide Number Placeholder 3"/>
          <p:cNvSpPr>
            <a:spLocks noGrp="1"/>
          </p:cNvSpPr>
          <p:nvPr>
            <p:ph type="sldNum" sz="quarter" idx="10"/>
          </p:nvPr>
        </p:nvSpPr>
        <p:spPr/>
        <p:txBody>
          <a:bodyPr/>
          <a:lstStyle/>
          <a:p>
            <a:fld id="{4E93A24C-B7E9-4423-9CF2-DADFC3BA44ED}" type="slidenum">
              <a:rPr lang="en-US" smtClean="0"/>
              <a:pPr/>
              <a:t>5</a:t>
            </a:fld>
            <a:endParaRPr lang="en-US"/>
          </a:p>
        </p:txBody>
      </p:sp>
      <p:sp>
        <p:nvSpPr>
          <p:cNvPr id="5" name="Date Placeholder 4"/>
          <p:cNvSpPr>
            <a:spLocks noGrp="1"/>
          </p:cNvSpPr>
          <p:nvPr>
            <p:ph type="dt" idx="11"/>
          </p:nvPr>
        </p:nvSpPr>
        <p:spPr/>
        <p:txBody>
          <a:bodyPr/>
          <a:lstStyle/>
          <a:p>
            <a:fld id="{D5707346-8B29-4B99-99EA-82280B414228}"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405703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[3 min]</a:t>
            </a:r>
          </a:p>
          <a:p>
            <a:pPr marL="173593" indent="-173593">
              <a:buFont typeface="Arial" panose="020B0604020202020204" pitchFamily="34" charset="0"/>
              <a:buChar char="•"/>
            </a:pPr>
            <a:r>
              <a:rPr lang="en-ZA" dirty="0"/>
              <a:t>MGSLG uses the above framework for all its teacher professional development as an effort to promote continuous learning for its trainees. </a:t>
            </a:r>
          </a:p>
          <a:p>
            <a:pPr marL="173593" indent="-173593">
              <a:buFont typeface="Arial" panose="020B0604020202020204" pitchFamily="34" charset="0"/>
              <a:buChar char="•"/>
            </a:pPr>
            <a:r>
              <a:rPr lang="en-ZA" dirty="0"/>
              <a:t>On the right hand side of the model above, the trainer presents the theory and this is where concepts are introduced and explained. </a:t>
            </a:r>
          </a:p>
          <a:p>
            <a:pPr marL="173593" indent="-173593">
              <a:buFont typeface="Arial" panose="020B0604020202020204" pitchFamily="34" charset="0"/>
              <a:buChar char="•"/>
            </a:pPr>
            <a:r>
              <a:rPr lang="en-ZA" dirty="0"/>
              <a:t>Interaction at this level is encouraged to facilitate learning environments where learners actively participate in the learning experience. </a:t>
            </a:r>
          </a:p>
          <a:p>
            <a:pPr marL="173593" indent="-173593">
              <a:buFont typeface="Arial" panose="020B0604020202020204" pitchFamily="34" charset="0"/>
              <a:buChar char="•"/>
            </a:pPr>
            <a:r>
              <a:rPr lang="en-ZA" dirty="0"/>
              <a:t>This should occupy 10% of the time allocated for the training. </a:t>
            </a:r>
          </a:p>
          <a:p>
            <a:pPr marL="173593" indent="-173593">
              <a:buFont typeface="Arial" panose="020B0604020202020204" pitchFamily="34" charset="0"/>
              <a:buChar char="•"/>
            </a:pPr>
            <a:r>
              <a:rPr lang="en-ZA" dirty="0"/>
              <a:t>In the middle, is the practical part where learners actually practice what they have learnt in simulated or real life experiences? </a:t>
            </a:r>
          </a:p>
          <a:p>
            <a:pPr marL="173593" indent="-173593">
              <a:buFont typeface="Arial" panose="020B0604020202020204" pitchFamily="34" charset="0"/>
              <a:buChar char="•"/>
            </a:pPr>
            <a:r>
              <a:rPr lang="en-ZA" dirty="0"/>
              <a:t>Lastly, the trainee adopts the knowledge and skills in their work environment and integrates these into their practice</a:t>
            </a:r>
          </a:p>
        </p:txBody>
      </p:sp>
      <p:sp>
        <p:nvSpPr>
          <p:cNvPr id="4" name="Slide Number Placeholder 3"/>
          <p:cNvSpPr>
            <a:spLocks noGrp="1"/>
          </p:cNvSpPr>
          <p:nvPr>
            <p:ph type="sldNum" sz="quarter" idx="10"/>
          </p:nvPr>
        </p:nvSpPr>
        <p:spPr/>
        <p:txBody>
          <a:bodyPr/>
          <a:lstStyle/>
          <a:p>
            <a:fld id="{4E93A24C-B7E9-4423-9CF2-DADFC3BA44ED}" type="slidenum">
              <a:rPr lang="en-US" smtClean="0"/>
              <a:pPr/>
              <a:t>6</a:t>
            </a:fld>
            <a:endParaRPr lang="en-US"/>
          </a:p>
        </p:txBody>
      </p:sp>
      <p:sp>
        <p:nvSpPr>
          <p:cNvPr id="5" name="Date Placeholder 4"/>
          <p:cNvSpPr>
            <a:spLocks noGrp="1"/>
          </p:cNvSpPr>
          <p:nvPr>
            <p:ph type="dt" idx="11"/>
          </p:nvPr>
        </p:nvSpPr>
        <p:spPr/>
        <p:txBody>
          <a:bodyPr/>
          <a:lstStyle/>
          <a:p>
            <a:fld id="{AC66579B-C380-458C-AF78-C15051376736}" type="datetime3">
              <a:rPr lang="en-US" smtClean="0"/>
              <a:t>15 April 2020</a:t>
            </a:fld>
            <a:endParaRPr lang="en-US"/>
          </a:p>
        </p:txBody>
      </p:sp>
      <p:sp>
        <p:nvSpPr>
          <p:cNvPr id="6" name="Footer Placeholder 5"/>
          <p:cNvSpPr>
            <a:spLocks noGrp="1"/>
          </p:cNvSpPr>
          <p:nvPr>
            <p:ph type="ftr" sz="quarter" idx="12"/>
          </p:nvPr>
        </p:nvSpPr>
        <p:spPr/>
        <p:txBody>
          <a:bodyPr/>
          <a:lstStyle/>
          <a:p>
            <a:r>
              <a:rPr lang="en-ZA" dirty="0" smtClean="0"/>
              <a:t>Introduction to School-Based ICT Committees</a:t>
            </a:r>
            <a:endParaRPr lang="en-US" dirty="0"/>
          </a:p>
        </p:txBody>
      </p:sp>
      <p:sp>
        <p:nvSpPr>
          <p:cNvPr id="7" name="Header Placeholder 6"/>
          <p:cNvSpPr>
            <a:spLocks noGrp="1"/>
          </p:cNvSpPr>
          <p:nvPr>
            <p:ph type="hdr" sz="quarter" idx="13"/>
          </p:nvPr>
        </p:nvSpPr>
        <p:spPr/>
        <p:txBody>
          <a:bodyPr/>
          <a:lstStyle/>
          <a:p>
            <a:r>
              <a:rPr lang="en-US" smtClean="0"/>
              <a:t>School Based ICT Committees</a:t>
            </a:r>
            <a:endParaRPr lang="en-US"/>
          </a:p>
        </p:txBody>
      </p:sp>
    </p:spTree>
    <p:extLst>
      <p:ext uri="{BB962C8B-B14F-4D97-AF65-F5344CB8AC3E}">
        <p14:creationId xmlns:p14="http://schemas.microsoft.com/office/powerpoint/2010/main" val="154292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endParaRPr lang="en-ZA" dirty="0" smtClean="0"/>
          </a:p>
          <a:p>
            <a:pPr marL="173593" indent="-173593">
              <a:buFont typeface="Arial" panose="020B0604020202020204" pitchFamily="34" charset="0"/>
              <a:buChar char="•"/>
            </a:pPr>
            <a:r>
              <a:rPr lang="en-ZA" dirty="0" smtClean="0"/>
              <a:t>Explain</a:t>
            </a:r>
            <a:r>
              <a:rPr lang="en-ZA" baseline="0" dirty="0" smtClean="0"/>
              <a:t> to the participants the aim of module 5</a:t>
            </a:r>
            <a:endParaRPr lang="en-ZA" dirty="0"/>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2F9D915A-F074-4431-8137-7995BFB8C334}"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5081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a:t>
            </a:r>
            <a:endParaRPr lang="en-ZA" dirty="0" smtClean="0"/>
          </a:p>
          <a:p>
            <a:pPr marL="173593" indent="-173593">
              <a:buFont typeface="Arial" panose="020B0604020202020204" pitchFamily="34" charset="0"/>
              <a:buChar char="•"/>
            </a:pPr>
            <a:r>
              <a:rPr lang="en-ZA" dirty="0" smtClean="0"/>
              <a:t>Read through the objectives and explain to the participants</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293C9D6D-6BFB-40D1-99F8-3FACC837E682}"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7860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[10 min]</a:t>
            </a:r>
            <a:endParaRPr lang="en-ZA" dirty="0" smtClean="0"/>
          </a:p>
          <a:p>
            <a:pPr marL="173593" indent="-173593">
              <a:buFont typeface="Arial" panose="020B0604020202020204" pitchFamily="34" charset="0"/>
              <a:buChar char="•"/>
            </a:pPr>
            <a:r>
              <a:rPr lang="en-ZA" dirty="0"/>
              <a:t>E-Assessment is the use of digital technology or ICTs for different forms of assessment. </a:t>
            </a:r>
          </a:p>
          <a:p>
            <a:pPr marL="173593" indent="-173593">
              <a:buFont typeface="Arial" panose="020B0604020202020204" pitchFamily="34" charset="0"/>
              <a:buChar char="•"/>
            </a:pPr>
            <a:r>
              <a:rPr lang="en-ZA" dirty="0"/>
              <a:t>ICTs can be used for diagnostic (before the lesson), formative (during the lesson) and in the end (summative) on the lesson. </a:t>
            </a:r>
          </a:p>
          <a:p>
            <a:pPr marL="173593" indent="-173593">
              <a:buFont typeface="Arial" panose="020B0604020202020204" pitchFamily="34" charset="0"/>
              <a:buChar char="•"/>
            </a:pPr>
            <a:r>
              <a:rPr lang="en-ZA" dirty="0"/>
              <a:t>The main advantage of e-assessment is immediacy – depending on how it is designed and for what purpose. </a:t>
            </a:r>
          </a:p>
          <a:p>
            <a:pPr marL="173593" indent="-173593">
              <a:buFont typeface="Arial" panose="020B0604020202020204" pitchFamily="34" charset="0"/>
              <a:buChar char="•"/>
            </a:pPr>
            <a:r>
              <a:rPr lang="en-ZA" dirty="0"/>
              <a:t>The information that follows provides general information on assessment, a new skill in setting multiple choice assessment questions and then introduces tools that can be used to track trends in assessment results. </a:t>
            </a:r>
          </a:p>
        </p:txBody>
      </p:sp>
      <p:sp>
        <p:nvSpPr>
          <p:cNvPr id="4" name="Header Placeholder 3"/>
          <p:cNvSpPr>
            <a:spLocks noGrp="1"/>
          </p:cNvSpPr>
          <p:nvPr>
            <p:ph type="hdr" sz="quarter" idx="10"/>
          </p:nvPr>
        </p:nvSpPr>
        <p:spPr/>
        <p:txBody>
          <a:bodyPr/>
          <a:lstStyle/>
          <a:p>
            <a:r>
              <a:rPr lang="en-US" smtClean="0">
                <a:solidFill>
                  <a:prstClr val="black"/>
                </a:solidFill>
              </a:rPr>
              <a:t>School Based ICT Committees</a:t>
            </a:r>
            <a:endParaRPr lang="en-US">
              <a:solidFill>
                <a:prstClr val="black"/>
              </a:solidFill>
            </a:endParaRPr>
          </a:p>
        </p:txBody>
      </p:sp>
      <p:sp>
        <p:nvSpPr>
          <p:cNvPr id="5" name="Date Placeholder 4"/>
          <p:cNvSpPr>
            <a:spLocks noGrp="1"/>
          </p:cNvSpPr>
          <p:nvPr>
            <p:ph type="dt" idx="11"/>
          </p:nvPr>
        </p:nvSpPr>
        <p:spPr/>
        <p:txBody>
          <a:bodyPr/>
          <a:lstStyle/>
          <a:p>
            <a:fld id="{4D5D9407-4DE4-4605-8F95-3F6D46C137CB}" type="datetime3">
              <a:rPr lang="en-US" smtClean="0">
                <a:solidFill>
                  <a:prstClr val="black"/>
                </a:solidFill>
              </a:rPr>
              <a:pPr/>
              <a:t>15 April 2020</a:t>
            </a:fld>
            <a:endParaRPr lang="en-US">
              <a:solidFill>
                <a:prstClr val="black"/>
              </a:solidFill>
            </a:endParaRPr>
          </a:p>
        </p:txBody>
      </p:sp>
      <p:sp>
        <p:nvSpPr>
          <p:cNvPr id="6" name="Footer Placeholder 5"/>
          <p:cNvSpPr>
            <a:spLocks noGrp="1"/>
          </p:cNvSpPr>
          <p:nvPr>
            <p:ph type="ftr" sz="quarter" idx="12"/>
          </p:nvPr>
        </p:nvSpPr>
        <p:spPr/>
        <p:txBody>
          <a:bodyPr/>
          <a:lstStyle/>
          <a:p>
            <a:r>
              <a:rPr lang="en-ZA" smtClean="0">
                <a:solidFill>
                  <a:prstClr val="black"/>
                </a:solidFill>
              </a:rPr>
              <a:t>Module 2: Developing an ICT Integration Master Plan</a:t>
            </a:r>
            <a:endParaRPr lang="en-US">
              <a:solidFill>
                <a:prstClr val="black"/>
              </a:solidFill>
            </a:endParaRPr>
          </a:p>
        </p:txBody>
      </p:sp>
      <p:sp>
        <p:nvSpPr>
          <p:cNvPr id="7" name="Slide Number Placeholder 6"/>
          <p:cNvSpPr>
            <a:spLocks noGrp="1"/>
          </p:cNvSpPr>
          <p:nvPr>
            <p:ph type="sldNum" sz="quarter" idx="13"/>
          </p:nvPr>
        </p:nvSpPr>
        <p:spPr/>
        <p:txBody>
          <a:bodyPr/>
          <a:lstStyle/>
          <a:p>
            <a:fld id="{4E93A24C-B7E9-4423-9CF2-DADFC3BA44E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07241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1</a:t>
            </a:r>
            <a:endParaRPr lang="en-US"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778" y="228600"/>
            <a:ext cx="295538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6895" y="152400"/>
            <a:ext cx="217519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9" y="0"/>
            <a:ext cx="9152709" cy="6858000"/>
          </a:xfrm>
          <a:prstGeom prst="rect">
            <a:avLst/>
          </a:prstGeom>
        </p:spPr>
      </p:pic>
    </p:spTree>
    <p:extLst>
      <p:ext uri="{BB962C8B-B14F-4D97-AF65-F5344CB8AC3E}">
        <p14:creationId xmlns:p14="http://schemas.microsoft.com/office/powerpoint/2010/main" val="163668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73007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991877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4487" y="466903"/>
            <a:ext cx="7494348" cy="549273"/>
          </a:xfrm>
        </p:spPr>
        <p:txBody>
          <a:bodyPr>
            <a:normAutofit/>
          </a:bodyPr>
          <a:lstStyle>
            <a:lvl1pPr>
              <a:defRPr sz="2800" b="1" cap="all" baseline="0">
                <a:latin typeface="+mn-lt"/>
              </a:defRPr>
            </a:lvl1pPr>
          </a:lstStyle>
          <a:p>
            <a:r>
              <a:rPr lang="en-US" dirty="0"/>
              <a:t>Click to edit Master title style</a:t>
            </a:r>
            <a:endParaRPr lang="en-ZA" dirty="0"/>
          </a:p>
        </p:txBody>
      </p:sp>
      <p:sp>
        <p:nvSpPr>
          <p:cNvPr id="3" name="Content Placeholder 2"/>
          <p:cNvSpPr>
            <a:spLocks noGrp="1"/>
          </p:cNvSpPr>
          <p:nvPr>
            <p:ph idx="1"/>
          </p:nvPr>
        </p:nvSpPr>
        <p:spPr>
          <a:xfrm>
            <a:off x="471089" y="1446045"/>
            <a:ext cx="8201823" cy="4261374"/>
          </a:xfrm>
        </p:spPr>
        <p:txBody>
          <a:bodyPr>
            <a:normAutofit/>
          </a:bodyPr>
          <a:lstStyle>
            <a:lvl1pPr marL="128588" indent="-128588">
              <a:buFontTx/>
              <a:buBlip>
                <a:blip r:embed="rId2"/>
              </a:buBlip>
              <a:defRPr sz="3000" b="0" i="0">
                <a:latin typeface="+mn-lt"/>
              </a:defRPr>
            </a:lvl1pPr>
            <a:lvl2pPr marL="385763" indent="-128588">
              <a:buFontTx/>
              <a:buBlip>
                <a:blip r:embed="rId2"/>
              </a:buBlip>
              <a:defRPr sz="2800" b="0" i="0">
                <a:latin typeface="+mn-lt"/>
              </a:defRPr>
            </a:lvl2pPr>
            <a:lvl3pPr marL="642938" indent="-128588">
              <a:buFontTx/>
              <a:buBlip>
                <a:blip r:embed="rId2"/>
              </a:buBlip>
              <a:defRPr sz="2800" b="0" i="0">
                <a:latin typeface="+mn-lt"/>
              </a:defRPr>
            </a:lvl3pPr>
            <a:lvl4pPr marL="900113" indent="-128588">
              <a:buFontTx/>
              <a:buBlip>
                <a:blip r:embed="rId2"/>
              </a:buBlip>
              <a:defRPr sz="1350" b="0" i="0">
                <a:latin typeface="+mn-lt"/>
              </a:defRPr>
            </a:lvl4pPr>
            <a:lvl5pPr marL="1157288" indent="-128588">
              <a:buFontTx/>
              <a:buBlip>
                <a:blip r:embed="rId2"/>
              </a:buBlip>
              <a:defRPr sz="1350"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206424" y="6147606"/>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8777" y="6170058"/>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userDrawn="1"/>
        </p:nvGrpSpPr>
        <p:grpSpPr>
          <a:xfrm>
            <a:off x="6681338" y="6137288"/>
            <a:ext cx="2231977" cy="568312"/>
            <a:chOff x="5796034" y="4409282"/>
            <a:chExt cx="2231977" cy="568312"/>
          </a:xfrm>
        </p:grpSpPr>
        <p:pic>
          <p:nvPicPr>
            <p:cNvPr id="1026"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gr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254313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dirty="0">
              <a:solidFill>
                <a:prstClr val="white"/>
              </a:solidFill>
            </a:endParaRPr>
          </a:p>
        </p:txBody>
      </p:sp>
      <p:sp>
        <p:nvSpPr>
          <p:cNvPr id="2" name="Title 1"/>
          <p:cNvSpPr>
            <a:spLocks noGrp="1"/>
          </p:cNvSpPr>
          <p:nvPr>
            <p:ph type="title"/>
          </p:nvPr>
        </p:nvSpPr>
        <p:spPr/>
        <p:txBody>
          <a:bodyPr>
            <a:normAutofit/>
          </a:bodyPr>
          <a:lstStyle>
            <a:lvl1pPr>
              <a:defRPr sz="2800" b="1" cap="all" baseline="0"/>
            </a:lvl1pPr>
          </a:lstStyle>
          <a:p>
            <a:r>
              <a:rPr lang="en-US" dirty="0"/>
              <a:t>Click to edit Master title style</a:t>
            </a:r>
            <a:endParaRPr lang="en-ZA" dirty="0"/>
          </a:p>
        </p:txBody>
      </p:sp>
      <p:sp>
        <p:nvSpPr>
          <p:cNvPr id="3" name="Content Placeholder 2"/>
          <p:cNvSpPr>
            <a:spLocks noGrp="1"/>
          </p:cNvSpPr>
          <p:nvPr>
            <p:ph idx="1"/>
          </p:nvPr>
        </p:nvSpPr>
        <p:spPr>
          <a:xfrm>
            <a:off x="628650" y="1825624"/>
            <a:ext cx="7886700" cy="2136775"/>
          </a:xfrm>
        </p:spPr>
        <p:txBody>
          <a:bodyPr>
            <a:normAutofit/>
          </a:bodyPr>
          <a:lstStyle>
            <a:lvl1pPr marL="171450" indent="-171450">
              <a:buFontTx/>
              <a:buBlip>
                <a:blip r:embed="rId2"/>
              </a:buBlip>
              <a:defRPr sz="1800" b="0" i="0">
                <a:latin typeface="+mn-lt"/>
              </a:defRPr>
            </a:lvl1pPr>
            <a:lvl2pPr marL="514350" indent="-171450">
              <a:buFontTx/>
              <a:buBlip>
                <a:blip r:embed="rId2"/>
              </a:buBlip>
              <a:defRPr sz="1800" b="0" i="0">
                <a:latin typeface="+mn-lt"/>
              </a:defRPr>
            </a:lvl2pPr>
            <a:lvl3pPr marL="857250" indent="-171450">
              <a:buFontTx/>
              <a:buBlip>
                <a:blip r:embed="rId2"/>
              </a:buBlip>
              <a:defRPr sz="1800" b="0" i="0">
                <a:latin typeface="+mn-lt"/>
              </a:defRPr>
            </a:lvl3pPr>
            <a:lvl4pPr marL="1200150" indent="-171450">
              <a:buFontTx/>
              <a:buBlip>
                <a:blip r:embed="rId2"/>
              </a:buBlip>
              <a:defRPr sz="1800" b="0" i="0">
                <a:latin typeface="+mn-lt"/>
              </a:defRPr>
            </a:lvl4pPr>
            <a:lvl5pPr marL="1543050" indent="-171450">
              <a:buFontTx/>
              <a:buBlip>
                <a:blip r:embed="rId2"/>
              </a:buBlip>
              <a:defRPr sz="1800" b="0" i="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Rectangle 13"/>
          <p:cNvSpPr/>
          <p:nvPr userDrawn="1"/>
        </p:nvSpPr>
        <p:spPr>
          <a:xfrm>
            <a:off x="206423" y="6147606"/>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a:solidFill>
                <a:prstClr val="white"/>
              </a:solidFill>
            </a:endParaRPr>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userDrawn="1"/>
        </p:nvGrpSpPr>
        <p:grpSpPr>
          <a:xfrm>
            <a:off x="6681337" y="6137288"/>
            <a:ext cx="2231977" cy="568312"/>
            <a:chOff x="5796034" y="4409282"/>
            <a:chExt cx="2231977" cy="568312"/>
          </a:xfrm>
        </p:grpSpPr>
        <p:pic>
          <p:nvPicPr>
            <p:cNvPr id="1026"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ZA">
                <a:solidFill>
                  <a:prstClr val="white"/>
                </a:solidFill>
              </a:endParaRPr>
            </a:p>
          </p:txBody>
        </p:sp>
      </p:grpSp>
      <p:sp>
        <p:nvSpPr>
          <p:cNvPr id="16" name="TextBox 15"/>
          <p:cNvSpPr txBox="1"/>
          <p:nvPr userDrawn="1"/>
        </p:nvSpPr>
        <p:spPr>
          <a:xfrm>
            <a:off x="2481525" y="6468674"/>
            <a:ext cx="4224075" cy="307777"/>
          </a:xfrm>
          <a:prstGeom prst="rect">
            <a:avLst/>
          </a:prstGeom>
          <a:noFill/>
        </p:spPr>
        <p:txBody>
          <a:bodyPr wrap="square" rtlCol="0">
            <a:spAutoFit/>
          </a:bodyPr>
          <a:lstStyle/>
          <a:p>
            <a:pPr marL="0" lvl="1" algn="ctr" defTabSz="914400">
              <a:defRPr/>
            </a:pPr>
            <a:r>
              <a:rPr lang="en-US" sz="1400" dirty="0" smtClean="0">
                <a:solidFill>
                  <a:prstClr val="white"/>
                </a:solidFill>
              </a:rPr>
              <a:t>Introduction for School-Based ICT Committees</a:t>
            </a:r>
            <a:r>
              <a:rPr lang="en-ZA" sz="1000" dirty="0" smtClean="0">
                <a:solidFill>
                  <a:prstClr val="white"/>
                </a:solidFill>
              </a:rPr>
              <a:t>.</a:t>
            </a:r>
            <a:endParaRPr lang="en-ZA" sz="1000" dirty="0">
              <a:solidFill>
                <a:prstClr val="white"/>
              </a:solidFill>
            </a:endParaRPr>
          </a:p>
        </p:txBody>
      </p:sp>
    </p:spTree>
    <p:extLst>
      <p:ext uri="{BB962C8B-B14F-4D97-AF65-F5344CB8AC3E}">
        <p14:creationId xmlns:p14="http://schemas.microsoft.com/office/powerpoint/2010/main" val="7352944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0734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smtClean="0">
                <a:solidFill>
                  <a:prstClr val="black">
                    <a:tint val="75000"/>
                  </a:prstClr>
                </a:solidFill>
              </a:rPr>
              <a:t>1</a:t>
            </a:r>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778" y="228600"/>
            <a:ext cx="295538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6895" y="152400"/>
            <a:ext cx="217519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9" y="0"/>
            <a:ext cx="9152709" cy="6858000"/>
          </a:xfrm>
          <a:prstGeom prst="rect">
            <a:avLst/>
          </a:prstGeom>
        </p:spPr>
      </p:pic>
    </p:spTree>
    <p:extLst>
      <p:ext uri="{BB962C8B-B14F-4D97-AF65-F5344CB8AC3E}">
        <p14:creationId xmlns:p14="http://schemas.microsoft.com/office/powerpoint/2010/main" val="1831094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4204" y="607771"/>
            <a:ext cx="6762750" cy="549274"/>
          </a:xfrm>
        </p:spPr>
        <p:txBody>
          <a:bodyPr/>
          <a:lstStyle>
            <a:lvl1pPr>
              <a:defRPr cap="all" baseline="0">
                <a:latin typeface="+mn-lt"/>
              </a:defRPr>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grpSp>
        <p:nvGrpSpPr>
          <p:cNvPr id="6" name="Group 5"/>
          <p:cNvGrpSpPr/>
          <p:nvPr userDrawn="1"/>
        </p:nvGrpSpPr>
        <p:grpSpPr>
          <a:xfrm>
            <a:off x="598170" y="301727"/>
            <a:ext cx="933347" cy="933347"/>
            <a:chOff x="1143000" y="838200"/>
            <a:chExt cx="1028700" cy="1028700"/>
          </a:xfrm>
        </p:grpSpPr>
        <p:sp>
          <p:nvSpPr>
            <p:cNvPr id="7" name="Oval 6"/>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grpSp>
        <p:nvGrpSpPr>
          <p:cNvPr id="9" name="Group 8"/>
          <p:cNvGrpSpPr/>
          <p:nvPr userDrawn="1"/>
        </p:nvGrpSpPr>
        <p:grpSpPr>
          <a:xfrm>
            <a:off x="996295" y="3006030"/>
            <a:ext cx="1322110" cy="1226700"/>
            <a:chOff x="1143000" y="838200"/>
            <a:chExt cx="1028700" cy="1028700"/>
          </a:xfrm>
        </p:grpSpPr>
        <p:sp>
          <p:nvSpPr>
            <p:cNvPr id="10" name="Oval 9"/>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sp>
        <p:nvSpPr>
          <p:cNvPr id="13" name="Text Placeholder 12"/>
          <p:cNvSpPr>
            <a:spLocks noGrp="1"/>
          </p:cNvSpPr>
          <p:nvPr>
            <p:ph type="body" sz="quarter" idx="13" hasCustomPrompt="1"/>
          </p:nvPr>
        </p:nvSpPr>
        <p:spPr>
          <a:xfrm>
            <a:off x="2518375" y="2951042"/>
            <a:ext cx="6369050" cy="1336675"/>
          </a:xfrm>
        </p:spPr>
        <p:txBody>
          <a:bodyPr>
            <a:normAutofit/>
          </a:bodyPr>
          <a:lstStyle>
            <a:lvl1pPr marL="0" indent="0">
              <a:buNone/>
              <a:defRPr sz="2800" b="1" baseline="0">
                <a:solidFill>
                  <a:srgbClr val="006666"/>
                </a:solidFill>
              </a:defRPr>
            </a:lvl1pPr>
          </a:lstStyle>
          <a:p>
            <a:pPr lvl="0"/>
            <a:r>
              <a:rPr lang="en-ZA" sz="2800" b="1" dirty="0" smtClean="0"/>
              <a:t>Attend </a:t>
            </a:r>
            <a:endParaRPr lang="en-ZA" dirty="0"/>
          </a:p>
        </p:txBody>
      </p:sp>
    </p:spTree>
    <p:extLst>
      <p:ext uri="{BB962C8B-B14F-4D97-AF65-F5344CB8AC3E}">
        <p14:creationId xmlns:p14="http://schemas.microsoft.com/office/powerpoint/2010/main" val="4134562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610526"/>
            <a:ext cx="6762750" cy="527674"/>
          </a:xfrm>
        </p:spPr>
        <p:txBody>
          <a:bodyPr>
            <a:normAutofit/>
          </a:bodyPr>
          <a:lstStyle>
            <a:lvl1pPr>
              <a:defRPr sz="2800" b="1" cap="all" baseline="0">
                <a:solidFill>
                  <a:schemeClr val="bg1"/>
                </a:solidFill>
                <a:latin typeface="+mn-l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marL="287338"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1pPr>
            <a:lvl2pPr marL="627063"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9" name="Group 8"/>
          <p:cNvGrpSpPr/>
          <p:nvPr userDrawn="1"/>
        </p:nvGrpSpPr>
        <p:grpSpPr>
          <a:xfrm>
            <a:off x="6681337" y="6128580"/>
            <a:ext cx="2231977" cy="568312"/>
            <a:chOff x="5796034" y="4409282"/>
            <a:chExt cx="2231977" cy="568312"/>
          </a:xfrm>
        </p:grpSpPr>
        <p:pic>
          <p:nvPicPr>
            <p:cNvPr id="10"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grpSp>
        <p:nvGrpSpPr>
          <p:cNvPr id="12" name="Group 11"/>
          <p:cNvGrpSpPr/>
          <p:nvPr userDrawn="1"/>
        </p:nvGrpSpPr>
        <p:grpSpPr>
          <a:xfrm>
            <a:off x="206423" y="6156315"/>
            <a:ext cx="2231977" cy="557994"/>
            <a:chOff x="206423" y="6156315"/>
            <a:chExt cx="2231977" cy="557994"/>
          </a:xfrm>
        </p:grpSpPr>
        <p:sp>
          <p:nvSpPr>
            <p:cNvPr id="13" name="Rectangle 12"/>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Date Placeholder 15"/>
          <p:cNvSpPr>
            <a:spLocks noGrp="1"/>
          </p:cNvSpPr>
          <p:nvPr>
            <p:ph type="dt" sz="half" idx="10"/>
          </p:nvPr>
        </p:nvSpPr>
        <p:spPr/>
        <p:txBody>
          <a:bodyPr/>
          <a:lstStyle/>
          <a:p>
            <a:endParaRPr lang="en-US">
              <a:solidFill>
                <a:prstClr val="black">
                  <a:tint val="75000"/>
                </a:prstClr>
              </a:solidFill>
            </a:endParaRPr>
          </a:p>
        </p:txBody>
      </p:sp>
      <p:sp>
        <p:nvSpPr>
          <p:cNvPr id="18" name="Slide Number Placeholder 17"/>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24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836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701674"/>
          </a:xfrm>
        </p:spPr>
        <p:txBody>
          <a:bodyPr/>
          <a:lstStyle>
            <a:lvl1pPr>
              <a:defRPr cap="all" baseline="0">
                <a:latin typeface="+mn-lt"/>
              </a:defRPr>
            </a:lvl1p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0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4204" y="607771"/>
            <a:ext cx="6762750" cy="549274"/>
          </a:xfrm>
        </p:spPr>
        <p:txBody>
          <a:bodyPr/>
          <a:lstStyle>
            <a:lvl1pPr>
              <a:defRPr cap="all" baseline="0">
                <a:latin typeface="+mn-lt"/>
              </a:defRPr>
            </a:lvl1pPr>
          </a:lstStyle>
          <a:p>
            <a:r>
              <a:rPr lang="en-US" dirty="0" smtClean="0"/>
              <a:t>Click to edit Master title style</a:t>
            </a:r>
            <a:endParaRPr lang="en-ZA"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10EC9F23-26B9-4C40-A8F9-8D347148D9A0}" type="slidenum">
              <a:rPr lang="en-US" smtClean="0"/>
              <a:pPr/>
              <a:t>‹#›</a:t>
            </a:fld>
            <a:endParaRPr lang="en-US"/>
          </a:p>
        </p:txBody>
      </p:sp>
      <p:grpSp>
        <p:nvGrpSpPr>
          <p:cNvPr id="6" name="Group 5"/>
          <p:cNvGrpSpPr/>
          <p:nvPr userDrawn="1"/>
        </p:nvGrpSpPr>
        <p:grpSpPr>
          <a:xfrm>
            <a:off x="598170" y="301727"/>
            <a:ext cx="933347" cy="933347"/>
            <a:chOff x="1143000" y="838200"/>
            <a:chExt cx="1028700" cy="1028700"/>
          </a:xfrm>
        </p:grpSpPr>
        <p:sp>
          <p:nvSpPr>
            <p:cNvPr id="7" name="Oval 6"/>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grpSp>
        <p:nvGrpSpPr>
          <p:cNvPr id="9" name="Group 8"/>
          <p:cNvGrpSpPr/>
          <p:nvPr userDrawn="1"/>
        </p:nvGrpSpPr>
        <p:grpSpPr>
          <a:xfrm>
            <a:off x="996295" y="3006030"/>
            <a:ext cx="1322110" cy="1226700"/>
            <a:chOff x="1143000" y="838200"/>
            <a:chExt cx="1028700" cy="1028700"/>
          </a:xfrm>
        </p:grpSpPr>
        <p:sp>
          <p:nvSpPr>
            <p:cNvPr id="10" name="Oval 9"/>
            <p:cNvSpPr/>
            <p:nvPr/>
          </p:nvSpPr>
          <p:spPr>
            <a:xfrm>
              <a:off x="1143000" y="838200"/>
              <a:ext cx="1028700" cy="1028700"/>
            </a:xfrm>
            <a:prstGeom prst="ellipse">
              <a:avLst/>
            </a:prstGeom>
            <a:solidFill>
              <a:schemeClr val="bg1"/>
            </a:solidFill>
            <a:ln w="38100">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307" y="1019219"/>
              <a:ext cx="670086" cy="653334"/>
            </a:xfrm>
            <a:prstGeom prst="rect">
              <a:avLst/>
            </a:prstGeom>
          </p:spPr>
        </p:pic>
      </p:grpSp>
      <p:sp>
        <p:nvSpPr>
          <p:cNvPr id="13" name="Text Placeholder 12"/>
          <p:cNvSpPr>
            <a:spLocks noGrp="1"/>
          </p:cNvSpPr>
          <p:nvPr>
            <p:ph type="body" sz="quarter" idx="13" hasCustomPrompt="1"/>
          </p:nvPr>
        </p:nvSpPr>
        <p:spPr>
          <a:xfrm>
            <a:off x="2518375" y="2951042"/>
            <a:ext cx="6369050" cy="1336675"/>
          </a:xfrm>
        </p:spPr>
        <p:txBody>
          <a:bodyPr>
            <a:normAutofit/>
          </a:bodyPr>
          <a:lstStyle>
            <a:lvl1pPr marL="0" indent="0">
              <a:buNone/>
              <a:defRPr sz="2800" b="1" baseline="0">
                <a:solidFill>
                  <a:srgbClr val="006666"/>
                </a:solidFill>
              </a:defRPr>
            </a:lvl1pPr>
          </a:lstStyle>
          <a:p>
            <a:pPr lvl="0"/>
            <a:r>
              <a:rPr lang="en-ZA" sz="2800" b="1" dirty="0" smtClean="0"/>
              <a:t>Attend </a:t>
            </a:r>
            <a:endParaRPr lang="en-ZA" dirty="0"/>
          </a:p>
        </p:txBody>
      </p:sp>
    </p:spTree>
    <p:extLst>
      <p:ext uri="{BB962C8B-B14F-4D97-AF65-F5344CB8AC3E}">
        <p14:creationId xmlns:p14="http://schemas.microsoft.com/office/powerpoint/2010/main" val="4187973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7886700" cy="625474"/>
          </a:xfrm>
        </p:spPr>
        <p:txBody>
          <a:bodyPr/>
          <a:lstStyle>
            <a:lvl1pPr>
              <a:defRPr cap="all" baseline="0">
                <a:latin typeface="+mn-lt"/>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50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935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23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332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344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337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8386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610526"/>
            <a:ext cx="6762750" cy="527674"/>
          </a:xfrm>
        </p:spPr>
        <p:txBody>
          <a:bodyPr>
            <a:normAutofit/>
          </a:bodyPr>
          <a:lstStyle>
            <a:lvl1pPr>
              <a:defRPr sz="2800" b="1" cap="all" baseline="0">
                <a:solidFill>
                  <a:schemeClr val="bg1"/>
                </a:solidFill>
                <a:latin typeface="+mn-lt"/>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marL="287338"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1pPr>
            <a:lvl2pPr marL="627063" indent="-287338" algn="l" defTabSz="685800" rtl="0" eaLnBrk="1" latinLnBrk="0" hangingPunct="1">
              <a:lnSpc>
                <a:spcPct val="90000"/>
              </a:lnSpc>
              <a:spcBef>
                <a:spcPts val="750"/>
              </a:spcBef>
              <a:buFontTx/>
              <a:buBlip>
                <a:blip r:embed="rId3"/>
              </a:buBlip>
              <a:defRPr lang="en-US" sz="2000" b="0" i="0" kern="1200" dirty="0" smtClean="0">
                <a:solidFill>
                  <a:schemeClr val="tx1"/>
                </a:solidFill>
                <a:latin typeface="+mn-lt"/>
                <a:ea typeface="+mn-ea"/>
                <a:cs typeface="+mn-cs"/>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grpSp>
        <p:nvGrpSpPr>
          <p:cNvPr id="9" name="Group 8"/>
          <p:cNvGrpSpPr/>
          <p:nvPr userDrawn="1"/>
        </p:nvGrpSpPr>
        <p:grpSpPr>
          <a:xfrm>
            <a:off x="6681337" y="6128580"/>
            <a:ext cx="2231977" cy="568312"/>
            <a:chOff x="5796034" y="4409282"/>
            <a:chExt cx="2231977" cy="568312"/>
          </a:xfrm>
        </p:grpSpPr>
        <p:pic>
          <p:nvPicPr>
            <p:cNvPr id="10" name="Picture 2" descr="Related imag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2" name="Group 11"/>
          <p:cNvGrpSpPr/>
          <p:nvPr userDrawn="1"/>
        </p:nvGrpSpPr>
        <p:grpSpPr>
          <a:xfrm>
            <a:off x="206423" y="6156315"/>
            <a:ext cx="2231977" cy="557994"/>
            <a:chOff x="206423" y="6156315"/>
            <a:chExt cx="2231977" cy="557994"/>
          </a:xfrm>
        </p:grpSpPr>
        <p:sp>
          <p:nvSpPr>
            <p:cNvPr id="13" name="Rectangle 12"/>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Date Placeholder 15"/>
          <p:cNvSpPr>
            <a:spLocks noGrp="1"/>
          </p:cNvSpPr>
          <p:nvPr>
            <p:ph type="dt" sz="half" idx="10"/>
          </p:nvPr>
        </p:nvSpPr>
        <p:spPr/>
        <p:txBody>
          <a:bodyPr/>
          <a:lstStyle/>
          <a:p>
            <a:endParaRPr lang="en-US"/>
          </a:p>
        </p:txBody>
      </p:sp>
      <p:sp>
        <p:nvSpPr>
          <p:cNvPr id="18" name="Slide Number Placeholder 17"/>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13492036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32813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6762750" cy="701674"/>
          </a:xfrm>
        </p:spPr>
        <p:txBody>
          <a:bodyPr/>
          <a:lstStyle>
            <a:lvl1pPr>
              <a:defRPr cap="all" baseline="0">
                <a:latin typeface="+mn-lt"/>
              </a:defRPr>
            </a:lvl1p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151547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7886700" cy="625474"/>
          </a:xfrm>
        </p:spPr>
        <p:txBody>
          <a:bodyPr/>
          <a:lstStyle>
            <a:lvl1pPr>
              <a:defRPr cap="all" baseline="0">
                <a:latin typeface="+mn-lt"/>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6312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59043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262804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0EC9F23-26B9-4C40-A8F9-8D347148D9A0}" type="slidenum">
              <a:rPr lang="en-US" smtClean="0"/>
              <a:pPr/>
              <a:t>‹#›</a:t>
            </a:fld>
            <a:endParaRPr lang="en-US"/>
          </a:p>
        </p:txBody>
      </p:sp>
    </p:spTree>
    <p:extLst>
      <p:ext uri="{BB962C8B-B14F-4D97-AF65-F5344CB8AC3E}">
        <p14:creationId xmlns:p14="http://schemas.microsoft.com/office/powerpoint/2010/main" val="326384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1380313"/>
          </a:xfrm>
          <a:prstGeom prst="rect">
            <a:avLst/>
          </a:prstGeom>
        </p:spPr>
      </p:pic>
      <p:sp>
        <p:nvSpPr>
          <p:cNvPr id="2" name="Title Placeholder 1"/>
          <p:cNvSpPr>
            <a:spLocks noGrp="1"/>
          </p:cNvSpPr>
          <p:nvPr>
            <p:ph type="title"/>
          </p:nvPr>
        </p:nvSpPr>
        <p:spPr>
          <a:xfrm>
            <a:off x="1722120" y="519799"/>
            <a:ext cx="6762750" cy="575396"/>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628650" y="1825625"/>
            <a:ext cx="7886700" cy="41331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3"/>
            <a:r>
              <a:rPr lang="en-US" dirty="0" smtClean="0"/>
              <a:t>Fifth level</a:t>
            </a:r>
            <a:endParaRPr lang="en-ZA"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EC9F23-26B9-4C40-A8F9-8D347148D9A0}" type="slidenum">
              <a:rPr lang="en-US" smtClean="0"/>
              <a:pPr/>
              <a:t>‹#›</a:t>
            </a:fld>
            <a:endParaRPr lang="en-US"/>
          </a:p>
        </p:txBody>
      </p:sp>
      <p:sp>
        <p:nvSpPr>
          <p:cNvPr id="7" name="Rectangle 6"/>
          <p:cNvSpPr/>
          <p:nvPr userDrawn="1"/>
        </p:nvSpPr>
        <p:spPr>
          <a:xfrm>
            <a:off x="0" y="6356351"/>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8" name="Group 7"/>
          <p:cNvGrpSpPr/>
          <p:nvPr userDrawn="1"/>
        </p:nvGrpSpPr>
        <p:grpSpPr>
          <a:xfrm>
            <a:off x="6681337" y="6128580"/>
            <a:ext cx="2231977" cy="568312"/>
            <a:chOff x="5796034" y="4409282"/>
            <a:chExt cx="2231977" cy="568312"/>
          </a:xfrm>
        </p:grpSpPr>
        <p:pic>
          <p:nvPicPr>
            <p:cNvPr id="9" name="Picture 2" descr="Related imag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1" name="Group 10"/>
          <p:cNvGrpSpPr/>
          <p:nvPr userDrawn="1"/>
        </p:nvGrpSpPr>
        <p:grpSpPr>
          <a:xfrm>
            <a:off x="206423" y="6156315"/>
            <a:ext cx="2231977" cy="557994"/>
            <a:chOff x="206423" y="6156315"/>
            <a:chExt cx="2231977" cy="557994"/>
          </a:xfrm>
        </p:grpSpPr>
        <p:sp>
          <p:nvSpPr>
            <p:cNvPr id="12" name="Rectangle 11"/>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Footer Placeholder 4"/>
          <p:cNvSpPr txBox="1">
            <a:spLocks/>
          </p:cNvSpPr>
          <p:nvPr userDrawn="1"/>
        </p:nvSpPr>
        <p:spPr>
          <a:xfrm>
            <a:off x="3181350" y="6508751"/>
            <a:ext cx="30861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1100" dirty="0" smtClean="0"/>
              <a:t>Practical Guide for Subject Advisors</a:t>
            </a:r>
            <a:endParaRPr lang="en-US" sz="1100" dirty="0"/>
          </a:p>
        </p:txBody>
      </p:sp>
    </p:spTree>
    <p:extLst>
      <p:ext uri="{BB962C8B-B14F-4D97-AF65-F5344CB8AC3E}">
        <p14:creationId xmlns:p14="http://schemas.microsoft.com/office/powerpoint/2010/main" val="284361586"/>
      </p:ext>
    </p:extLst>
  </p:cSld>
  <p:clrMap bg1="lt1" tx1="dk1" bg2="lt2" tx2="dk2" accent1="accent1" accent2="accent2" accent3="accent3" accent4="accent4" accent5="accent5" accent6="accent6" hlink="hlink" folHlink="folHlink"/>
  <p:sldLayoutIdLst>
    <p:sldLayoutId id="2147483691" r:id="rId1"/>
    <p:sldLayoutId id="2147483696" r:id="rId2"/>
    <p:sldLayoutId id="2147483692" r:id="rId3"/>
    <p:sldLayoutId id="2147483693" r:id="rId4"/>
    <p:sldLayoutId id="2147483694" r:id="rId5"/>
    <p:sldLayoutId id="2147483695" r:id="rId6"/>
    <p:sldLayoutId id="2147483697" r:id="rId7"/>
    <p:sldLayoutId id="2147483698" r:id="rId8"/>
    <p:sldLayoutId id="2147483699" r:id="rId9"/>
    <p:sldLayoutId id="2147483700" r:id="rId10"/>
    <p:sldLayoutId id="2147483701" r:id="rId11"/>
    <p:sldLayoutId id="2147483705" r:id="rId12"/>
  </p:sldLayoutIdLst>
  <p:hf sldNum="0" hdr="0" dt="0"/>
  <p:txStyles>
    <p:titleStyle>
      <a:lvl1pPr algn="l" defTabSz="685800" rtl="0" eaLnBrk="1" latinLnBrk="0" hangingPunct="1">
        <a:lnSpc>
          <a:spcPct val="90000"/>
        </a:lnSpc>
        <a:spcBef>
          <a:spcPct val="0"/>
        </a:spcBef>
        <a:buNone/>
        <a:defRPr sz="2800" b="1" kern="1200" cap="all" baseline="0">
          <a:solidFill>
            <a:schemeClr val="bg1"/>
          </a:solidFill>
          <a:latin typeface="+mn-lt"/>
          <a:ea typeface="+mj-ea"/>
          <a:cs typeface="+mj-cs"/>
        </a:defRPr>
      </a:lvl1pPr>
    </p:titleStyle>
    <p:bodyStyle>
      <a:lvl1pPr marL="517525" indent="-517525" algn="l" defTabSz="685800" rtl="0" eaLnBrk="1" latinLnBrk="0" hangingPunct="1">
        <a:lnSpc>
          <a:spcPct val="90000"/>
        </a:lnSpc>
        <a:spcBef>
          <a:spcPts val="750"/>
        </a:spcBef>
        <a:buFont typeface="Webdings" panose="05030102010509060703" pitchFamily="18" charset="2"/>
        <a:buChar char="4"/>
        <a:defRPr lang="en-US" sz="3000" b="0" i="0" kern="1200" dirty="0" smtClean="0">
          <a:solidFill>
            <a:schemeClr val="tx1"/>
          </a:solidFill>
          <a:latin typeface="+mn-lt"/>
          <a:ea typeface="+mn-ea"/>
          <a:cs typeface="Times New Roman"/>
        </a:defRPr>
      </a:lvl1pPr>
      <a:lvl2pPr marL="1082675" indent="-565150" algn="l" defTabSz="685800" rtl="0" eaLnBrk="1" latinLnBrk="0" hangingPunct="1">
        <a:lnSpc>
          <a:spcPct val="90000"/>
        </a:lnSpc>
        <a:spcBef>
          <a:spcPts val="375"/>
        </a:spcBef>
        <a:buClr>
          <a:schemeClr val="tx1"/>
        </a:buClr>
        <a:buFont typeface="Webdings" panose="05030102010509060703" pitchFamily="18" charset="2"/>
        <a:buChar char="4"/>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           Fifth level   </a:t>
            </a:r>
            <a:endParaRPr lang="en-ZA" dirty="0"/>
          </a:p>
        </p:txBody>
      </p:sp>
      <p:sp>
        <p:nvSpPr>
          <p:cNvPr id="5" name="Footer Placeholder 4"/>
          <p:cNvSpPr>
            <a:spLocks noGrp="1"/>
          </p:cNvSpPr>
          <p:nvPr>
            <p:ph type="ftr" sz="quarter" idx="3"/>
          </p:nvPr>
        </p:nvSpPr>
        <p:spPr>
          <a:xfrm>
            <a:off x="3803682" y="6311898"/>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prstClr val="black">
                  <a:tint val="75000"/>
                </a:prstClr>
              </a:solidFill>
            </a:endParaRPr>
          </a:p>
        </p:txBody>
      </p:sp>
    </p:spTree>
    <p:extLst>
      <p:ext uri="{BB962C8B-B14F-4D97-AF65-F5344CB8AC3E}">
        <p14:creationId xmlns:p14="http://schemas.microsoft.com/office/powerpoint/2010/main" val="3676839343"/>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1380313"/>
          </a:xfrm>
          <a:prstGeom prst="rect">
            <a:avLst/>
          </a:prstGeom>
        </p:spPr>
      </p:pic>
      <p:sp>
        <p:nvSpPr>
          <p:cNvPr id="2" name="Title Placeholder 1"/>
          <p:cNvSpPr>
            <a:spLocks noGrp="1"/>
          </p:cNvSpPr>
          <p:nvPr>
            <p:ph type="title"/>
          </p:nvPr>
        </p:nvSpPr>
        <p:spPr>
          <a:xfrm>
            <a:off x="1722120" y="519799"/>
            <a:ext cx="6762750" cy="575396"/>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628650" y="1825625"/>
            <a:ext cx="7886700" cy="41331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p>
          <a:p>
            <a:pPr lvl="3"/>
            <a:r>
              <a:rPr lang="en-US" dirty="0" smtClean="0"/>
              <a:t>Fifth level</a:t>
            </a:r>
            <a:endParaRPr lang="en-ZA"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EC9F23-26B9-4C40-A8F9-8D347148D9A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6356351"/>
            <a:ext cx="9144000" cy="501649"/>
          </a:xfrm>
          <a:prstGeom prst="rect">
            <a:avLst/>
          </a:prstGeom>
          <a:solidFill>
            <a:srgbClr val="03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nvGrpSpPr>
          <p:cNvPr id="8" name="Group 7"/>
          <p:cNvGrpSpPr/>
          <p:nvPr userDrawn="1"/>
        </p:nvGrpSpPr>
        <p:grpSpPr>
          <a:xfrm>
            <a:off x="6681337" y="6128580"/>
            <a:ext cx="2231977" cy="568312"/>
            <a:chOff x="5796034" y="4409282"/>
            <a:chExt cx="2231977" cy="568312"/>
          </a:xfrm>
        </p:grpSpPr>
        <p:pic>
          <p:nvPicPr>
            <p:cNvPr id="9" name="Picture 2" descr="Related imag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6034" y="4414441"/>
              <a:ext cx="2231977" cy="557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796034" y="4409282"/>
              <a:ext cx="2231977" cy="568312"/>
            </a:xfrm>
            <a:prstGeom prst="rect">
              <a:avLst/>
            </a:prstGeom>
            <a:no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grpSp>
        <p:nvGrpSpPr>
          <p:cNvPr id="11" name="Group 10"/>
          <p:cNvGrpSpPr/>
          <p:nvPr userDrawn="1"/>
        </p:nvGrpSpPr>
        <p:grpSpPr>
          <a:xfrm>
            <a:off x="206423" y="6156315"/>
            <a:ext cx="2231977" cy="557994"/>
            <a:chOff x="206423" y="6156315"/>
            <a:chExt cx="2231977" cy="557994"/>
          </a:xfrm>
        </p:grpSpPr>
        <p:sp>
          <p:nvSpPr>
            <p:cNvPr id="12" name="Rectangle 11"/>
            <p:cNvSpPr/>
            <p:nvPr userDrawn="1"/>
          </p:nvSpPr>
          <p:spPr>
            <a:xfrm>
              <a:off x="206423" y="6156315"/>
              <a:ext cx="2231977" cy="557994"/>
            </a:xfrm>
            <a:prstGeom prst="rect">
              <a:avLst/>
            </a:prstGeom>
            <a:solidFill>
              <a:schemeClr val="bg1"/>
            </a:solidFill>
            <a:ln>
              <a:solidFill>
                <a:srgbClr val="03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3"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08777" y="6182440"/>
              <a:ext cx="1827268" cy="51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Footer Placeholder 4"/>
          <p:cNvSpPr txBox="1">
            <a:spLocks/>
          </p:cNvSpPr>
          <p:nvPr userDrawn="1"/>
        </p:nvSpPr>
        <p:spPr>
          <a:xfrm>
            <a:off x="3181350" y="6508751"/>
            <a:ext cx="3086100"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ZA" sz="1100" dirty="0" smtClean="0">
                <a:solidFill>
                  <a:prstClr val="white"/>
                </a:solidFill>
              </a:rPr>
              <a:t>Practical Guide for Subject Advisors</a:t>
            </a:r>
            <a:endParaRPr lang="en-US" sz="1100" dirty="0">
              <a:solidFill>
                <a:prstClr val="white"/>
              </a:solidFill>
            </a:endParaRPr>
          </a:p>
        </p:txBody>
      </p:sp>
    </p:spTree>
    <p:extLst>
      <p:ext uri="{BB962C8B-B14F-4D97-AF65-F5344CB8AC3E}">
        <p14:creationId xmlns:p14="http://schemas.microsoft.com/office/powerpoint/2010/main" val="9837325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2" r:id="rId12"/>
  </p:sldLayoutIdLst>
  <p:hf sldNum="0" hdr="0" dt="0"/>
  <p:txStyles>
    <p:titleStyle>
      <a:lvl1pPr algn="l" defTabSz="685800" rtl="0" eaLnBrk="1" latinLnBrk="0" hangingPunct="1">
        <a:lnSpc>
          <a:spcPct val="90000"/>
        </a:lnSpc>
        <a:spcBef>
          <a:spcPct val="0"/>
        </a:spcBef>
        <a:buNone/>
        <a:defRPr sz="2800" b="1" kern="1200" cap="all" baseline="0">
          <a:solidFill>
            <a:schemeClr val="bg1"/>
          </a:solidFill>
          <a:latin typeface="+mn-lt"/>
          <a:ea typeface="+mj-ea"/>
          <a:cs typeface="+mj-cs"/>
        </a:defRPr>
      </a:lvl1pPr>
    </p:titleStyle>
    <p:bodyStyle>
      <a:lvl1pPr marL="517525" indent="-517525" algn="l" defTabSz="685800" rtl="0" eaLnBrk="1" latinLnBrk="0" hangingPunct="1">
        <a:lnSpc>
          <a:spcPct val="90000"/>
        </a:lnSpc>
        <a:spcBef>
          <a:spcPts val="750"/>
        </a:spcBef>
        <a:buFont typeface="Webdings" panose="05030102010509060703" pitchFamily="18" charset="2"/>
        <a:buChar char="4"/>
        <a:defRPr lang="en-US" sz="3000" b="0" i="0" kern="1200" dirty="0" smtClean="0">
          <a:solidFill>
            <a:schemeClr val="tx1"/>
          </a:solidFill>
          <a:latin typeface="+mn-lt"/>
          <a:ea typeface="+mn-ea"/>
          <a:cs typeface="Times New Roman"/>
        </a:defRPr>
      </a:lvl1pPr>
      <a:lvl2pPr marL="1082675" indent="-565150" algn="l" defTabSz="685800" rtl="0" eaLnBrk="1" latinLnBrk="0" hangingPunct="1">
        <a:lnSpc>
          <a:spcPct val="90000"/>
        </a:lnSpc>
        <a:spcBef>
          <a:spcPts val="375"/>
        </a:spcBef>
        <a:buClr>
          <a:schemeClr val="tx1"/>
        </a:buClr>
        <a:buFont typeface="Webdings" panose="05030102010509060703" pitchFamily="18" charset="2"/>
        <a:buChar char="4"/>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eaadev.ecomscotland.net/e-assessment-toolkit" TargetMode="External"/><Relationship Id="rId2" Type="http://schemas.openxmlformats.org/officeDocument/2006/relationships/hyperlink" Target="http://en.wikipedia.org/wiki/E-assessment" TargetMode="External"/><Relationship Id="rId1" Type="http://schemas.openxmlformats.org/officeDocument/2006/relationships/slideLayout" Target="../slideLayouts/slideLayout17.xml"/><Relationship Id="rId4" Type="http://schemas.openxmlformats.org/officeDocument/2006/relationships/hyperlink" Target="http://www.jiscinfonet.ac.uk/InfoKits/effective-use-of-VLEs/index_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forms.google.com/" TargetMode="External"/><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forms.google.com/"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www.adobe.com/products/captivate.html"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edu.glogster.com/what-is-glogster-edu/"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http://www.slideshare.net/jasondenys/wikis-and-blogs-in-education"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bubbl.us/" TargetMode="External"/><Relationship Id="rId2" Type="http://schemas.openxmlformats.org/officeDocument/2006/relationships/hyperlink" Target="http://www.gliffy.com/" TargetMode="Externa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hyperlink" Target="http://www.exploratree.org.uk/" TargetMode="External"/><Relationship Id="rId4" Type="http://schemas.openxmlformats.org/officeDocument/2006/relationships/hyperlink" Target="http://creately.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ebinars.voicethread.com" TargetMode="External"/><Relationship Id="rId2" Type="http://schemas.openxmlformats.org/officeDocument/2006/relationships/hyperlink" Target="http://voicethread.com/#home"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www.wallwisher.com/" TargetMode="External"/><Relationship Id="rId2" Type="http://schemas.openxmlformats.org/officeDocument/2006/relationships/hyperlink" Target="http://wallwisher.com" TargetMode="Externa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allwisher.com"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wallwisher.com" TargetMode="External"/><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polleverywhere.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Claudette's%20PPP.pptx"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hyperlink" Target="powerpoint%20template%20for%20webquests.pptx" TargetMode="Externa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hyperlink" Target="Activities.docx"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jpeg"/><Relationship Id="rId4" Type="http://schemas.openxmlformats.org/officeDocument/2006/relationships/diagramLayout" Target="../diagrams/layout1.xml"/><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14300" y="228600"/>
            <a:ext cx="8877300" cy="2133600"/>
          </a:xfrm>
        </p:spPr>
        <p:txBody>
          <a:bodyPr>
            <a:noAutofit/>
          </a:bodyPr>
          <a:lstStyle/>
          <a:p>
            <a:pPr marL="0" indent="0" algn="ctr">
              <a:lnSpc>
                <a:spcPct val="105000"/>
              </a:lnSpc>
              <a:spcBef>
                <a:spcPts val="0"/>
              </a:spcBef>
              <a:spcAft>
                <a:spcPts val="800"/>
              </a:spcAft>
              <a:buNone/>
            </a:pPr>
            <a:r>
              <a:rPr lang="en-US" sz="3200" b="1" dirty="0">
                <a:solidFill>
                  <a:srgbClr val="371D0C"/>
                </a:solidFill>
                <a:ea typeface="Calibri"/>
                <a:cs typeface="Times New Roman"/>
              </a:rPr>
              <a:t>INTEGRATING TECHNOLOGY IN THE CLASSROOM</a:t>
            </a:r>
          </a:p>
          <a:p>
            <a:pPr algn="ctr">
              <a:lnSpc>
                <a:spcPct val="105000"/>
              </a:lnSpc>
              <a:spcBef>
                <a:spcPts val="0"/>
              </a:spcBef>
              <a:spcAft>
                <a:spcPts val="800"/>
              </a:spcAft>
            </a:pPr>
            <a:endParaRPr lang="en-US" sz="3200" b="1" dirty="0">
              <a:solidFill>
                <a:srgbClr val="371D0C"/>
              </a:solidFill>
              <a:ea typeface="Calibri"/>
              <a:cs typeface="Times New Roman"/>
            </a:endParaRPr>
          </a:p>
          <a:p>
            <a:pPr marL="0" indent="0" algn="ctr">
              <a:lnSpc>
                <a:spcPct val="100000"/>
              </a:lnSpc>
              <a:spcBef>
                <a:spcPts val="0"/>
              </a:spcBef>
              <a:buNone/>
            </a:pPr>
            <a:r>
              <a:rPr lang="en-US" sz="2800" b="1" dirty="0" smtClean="0">
                <a:solidFill>
                  <a:srgbClr val="371D0C"/>
                </a:solidFill>
                <a:ea typeface="Calibri"/>
                <a:cs typeface="Times New Roman"/>
              </a:rPr>
              <a:t>Module 5: </a:t>
            </a:r>
            <a:r>
              <a:rPr lang="en-ZA" sz="2800" dirty="0" smtClean="0"/>
              <a:t>E-assessment/ Automated Assessment</a:t>
            </a:r>
            <a:endParaRPr lang="en-US" sz="2800" b="1" dirty="0">
              <a:solidFill>
                <a:srgbClr val="371D0C"/>
              </a:solidFill>
              <a:ea typeface="Calibri"/>
              <a:cs typeface="Times New Roman"/>
            </a:endParaRPr>
          </a:p>
        </p:txBody>
      </p:sp>
      <p:sp>
        <p:nvSpPr>
          <p:cNvPr id="4" name="TextBox 3"/>
          <p:cNvSpPr txBox="1"/>
          <p:nvPr/>
        </p:nvSpPr>
        <p:spPr>
          <a:xfrm>
            <a:off x="4343400" y="2667000"/>
            <a:ext cx="4648200" cy="1546577"/>
          </a:xfrm>
          <a:prstGeom prst="rect">
            <a:avLst/>
          </a:prstGeom>
          <a:noFill/>
        </p:spPr>
        <p:txBody>
          <a:bodyPr wrap="square" rtlCol="0">
            <a:spAutoFit/>
          </a:bodyPr>
          <a:lstStyle/>
          <a:p>
            <a:pPr algn="ctr" defTabSz="914400">
              <a:lnSpc>
                <a:spcPct val="105000"/>
              </a:lnSpc>
              <a:spcAft>
                <a:spcPts val="800"/>
              </a:spcAft>
            </a:pPr>
            <a:r>
              <a:rPr lang="en-US" b="1" i="1" dirty="0">
                <a:solidFill>
                  <a:prstClr val="white"/>
                </a:solidFill>
                <a:ea typeface="Calibri"/>
                <a:cs typeface="Times New Roman"/>
              </a:rPr>
              <a:t>“If we have a passion to keep learning, a will to innovate, and a capacity to problem-solve and collaborate, we can make great things happen for the children who we serve.” </a:t>
            </a:r>
            <a:br>
              <a:rPr lang="en-US" b="1" i="1" dirty="0">
                <a:solidFill>
                  <a:prstClr val="white"/>
                </a:solidFill>
                <a:ea typeface="Calibri"/>
                <a:cs typeface="Times New Roman"/>
              </a:rPr>
            </a:br>
            <a:r>
              <a:rPr lang="en-US" b="1" i="1" dirty="0">
                <a:solidFill>
                  <a:prstClr val="white"/>
                </a:solidFill>
                <a:ea typeface="Calibri"/>
                <a:cs typeface="Times New Roman"/>
              </a:rPr>
              <a:t>(Will Richardson, 2012)</a:t>
            </a:r>
            <a:endParaRPr lang="en-US" b="1" dirty="0">
              <a:solidFill>
                <a:prstClr val="white"/>
              </a:solidFill>
              <a:ea typeface="Calibri"/>
              <a:cs typeface="Times New Roman"/>
            </a:endParaRPr>
          </a:p>
        </p:txBody>
      </p:sp>
      <p:sp>
        <p:nvSpPr>
          <p:cNvPr id="2" name="Rectangle 1"/>
          <p:cNvSpPr/>
          <p:nvPr/>
        </p:nvSpPr>
        <p:spPr>
          <a:xfrm>
            <a:off x="0" y="990600"/>
            <a:ext cx="9144000" cy="480131"/>
          </a:xfrm>
          <a:prstGeom prst="rect">
            <a:avLst/>
          </a:prstGeom>
        </p:spPr>
        <p:txBody>
          <a:bodyPr wrap="square">
            <a:spAutoFit/>
          </a:bodyPr>
          <a:lstStyle/>
          <a:p>
            <a:pPr algn="ctr" defTabSz="914400">
              <a:lnSpc>
                <a:spcPct val="105000"/>
              </a:lnSpc>
              <a:spcAft>
                <a:spcPts val="800"/>
              </a:spcAft>
            </a:pPr>
            <a:r>
              <a:rPr lang="en-US" sz="2400" b="1" dirty="0">
                <a:solidFill>
                  <a:srgbClr val="DB6519"/>
                </a:solidFill>
                <a:ea typeface="Calibri"/>
                <a:cs typeface="Times New Roman"/>
              </a:rPr>
              <a:t>“A Guide for </a:t>
            </a:r>
            <a:r>
              <a:rPr lang="en-US" sz="2400" b="1" dirty="0" smtClean="0">
                <a:solidFill>
                  <a:srgbClr val="DB6519"/>
                </a:solidFill>
                <a:ea typeface="Calibri"/>
                <a:cs typeface="Times New Roman"/>
              </a:rPr>
              <a:t>Subject Advisors”</a:t>
            </a:r>
            <a:r>
              <a:rPr lang="en-US" sz="2400" b="1" dirty="0">
                <a:solidFill>
                  <a:srgbClr val="DB6519"/>
                </a:solidFill>
                <a:ea typeface="Calibri"/>
                <a:cs typeface="Times New Roman"/>
              </a:rPr>
              <a:t> </a:t>
            </a:r>
            <a:endParaRPr lang="en-ZA" sz="2400" dirty="0">
              <a:solidFill>
                <a:srgbClr val="DB6519"/>
              </a:solidFill>
            </a:endParaRPr>
          </a:p>
        </p:txBody>
      </p:sp>
      <p:sp>
        <p:nvSpPr>
          <p:cNvPr id="5" name="Rectangle 4"/>
          <p:cNvSpPr/>
          <p:nvPr/>
        </p:nvSpPr>
        <p:spPr>
          <a:xfrm>
            <a:off x="0" y="1491309"/>
            <a:ext cx="9144000" cy="480131"/>
          </a:xfrm>
          <a:prstGeom prst="rect">
            <a:avLst/>
          </a:prstGeom>
        </p:spPr>
        <p:txBody>
          <a:bodyPr wrap="square">
            <a:spAutoFit/>
          </a:bodyPr>
          <a:lstStyle/>
          <a:p>
            <a:pPr algn="ctr" defTabSz="914400">
              <a:lnSpc>
                <a:spcPct val="105000"/>
              </a:lnSpc>
              <a:spcAft>
                <a:spcPts val="800"/>
              </a:spcAft>
            </a:pPr>
            <a:r>
              <a:rPr lang="en-US" sz="2400" b="1" dirty="0">
                <a:solidFill>
                  <a:srgbClr val="DB6519"/>
                </a:solidFill>
                <a:ea typeface="Calibri"/>
                <a:cs typeface="Times New Roman"/>
              </a:rPr>
              <a:t> </a:t>
            </a:r>
            <a:endParaRPr lang="en-ZA" sz="2400" dirty="0">
              <a:solidFill>
                <a:srgbClr val="DB6519"/>
              </a:solidFill>
            </a:endParaRPr>
          </a:p>
        </p:txBody>
      </p:sp>
    </p:spTree>
    <p:extLst>
      <p:ext uri="{BB962C8B-B14F-4D97-AF65-F5344CB8AC3E}">
        <p14:creationId xmlns:p14="http://schemas.microsoft.com/office/powerpoint/2010/main" val="303213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ONLINE ASSESSMENT</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289"/>
          <a:stretch/>
        </p:blipFill>
        <p:spPr bwMode="auto">
          <a:xfrm>
            <a:off x="1143000" y="1295400"/>
            <a:ext cx="6705600" cy="574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044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ZA" dirty="0"/>
          </a:p>
        </p:txBody>
      </p:sp>
      <p:sp>
        <p:nvSpPr>
          <p:cNvPr id="3" name="Content Placeholder 2"/>
          <p:cNvSpPr>
            <a:spLocks noGrp="1"/>
          </p:cNvSpPr>
          <p:nvPr>
            <p:ph idx="1"/>
          </p:nvPr>
        </p:nvSpPr>
        <p:spPr>
          <a:xfrm>
            <a:off x="597368" y="1752600"/>
            <a:ext cx="7886700" cy="4133138"/>
          </a:xfrm>
        </p:spPr>
        <p:txBody>
          <a:bodyPr/>
          <a:lstStyle/>
          <a:p>
            <a:r>
              <a:rPr lang="en-ZA" sz="2800" dirty="0"/>
              <a:t>Today’s generation of learners are social beings who communicate, collaborate, create, co-create and connect using online technologies. This Net Generation, or Net Gens as Tapscott (2008) defines them, are a generation whose modus operandi is networking where they can let their voices be heard in the crowd. They want to be active learners rather than consumers of information. </a:t>
            </a:r>
            <a:r>
              <a:rPr lang="en-ZA" sz="2800" dirty="0" smtClean="0"/>
              <a:t>Digital platforms allow them to  </a:t>
            </a:r>
            <a:r>
              <a:rPr lang="en-ZA" sz="2800" dirty="0"/>
              <a:t>be prosumers rather </a:t>
            </a:r>
            <a:r>
              <a:rPr lang="en-ZA" sz="2800" dirty="0" smtClean="0"/>
              <a:t>consumers!</a:t>
            </a:r>
          </a:p>
          <a:p>
            <a:endParaRPr lang="en-ZA" dirty="0"/>
          </a:p>
        </p:txBody>
      </p:sp>
    </p:spTree>
    <p:extLst>
      <p:ext uri="{BB962C8B-B14F-4D97-AF65-F5344CB8AC3E}">
        <p14:creationId xmlns:p14="http://schemas.microsoft.com/office/powerpoint/2010/main" val="1413686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ZA"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ZA" dirty="0"/>
          </a:p>
        </p:txBody>
      </p:sp>
      <p:sp>
        <p:nvSpPr>
          <p:cNvPr id="6" name="TextBox 5"/>
          <p:cNvSpPr txBox="1"/>
          <p:nvPr/>
        </p:nvSpPr>
        <p:spPr>
          <a:xfrm>
            <a:off x="1070394" y="1056184"/>
            <a:ext cx="6774611" cy="769441"/>
          </a:xfrm>
          <a:prstGeom prst="rect">
            <a:avLst/>
          </a:prstGeom>
          <a:noFill/>
        </p:spPr>
        <p:txBody>
          <a:bodyPr wrap="none" rtlCol="0">
            <a:spAutoFit/>
          </a:bodyPr>
          <a:lstStyle/>
          <a:p>
            <a:r>
              <a:rPr lang="en-US" sz="4400" dirty="0">
                <a:latin typeface="Gill Sans"/>
              </a:rPr>
              <a:t>e</a:t>
            </a:r>
            <a:r>
              <a:rPr lang="en-US" sz="4400" dirty="0" smtClean="0">
                <a:latin typeface="Gill Sans"/>
              </a:rPr>
              <a:t>-Assessment definitions?</a:t>
            </a:r>
            <a:endParaRPr lang="en-ZA" sz="4400" dirty="0">
              <a:latin typeface="Gill Sans"/>
            </a:endParaRPr>
          </a:p>
        </p:txBody>
      </p:sp>
      <p:graphicFrame>
        <p:nvGraphicFramePr>
          <p:cNvPr id="7" name="Table 6"/>
          <p:cNvGraphicFramePr>
            <a:graphicFrameLocks noGrp="1"/>
          </p:cNvGraphicFramePr>
          <p:nvPr>
            <p:extLst>
              <p:ext uri="{D42A27DB-BD31-4B8C-83A1-F6EECF244321}">
                <p14:modId xmlns:p14="http://schemas.microsoft.com/office/powerpoint/2010/main" val="66714211"/>
              </p:ext>
            </p:extLst>
          </p:nvPr>
        </p:nvGraphicFramePr>
        <p:xfrm>
          <a:off x="762000" y="1775383"/>
          <a:ext cx="7391400" cy="4183380"/>
        </p:xfrm>
        <a:graphic>
          <a:graphicData uri="http://schemas.openxmlformats.org/drawingml/2006/table">
            <a:tbl>
              <a:tblPr firstRow="1" bandRow="1">
                <a:tableStyleId>{5C22544A-7EE6-4342-B048-85BDC9FD1C3A}</a:tableStyleId>
              </a:tblPr>
              <a:tblGrid>
                <a:gridCol w="3695700"/>
                <a:gridCol w="3695700"/>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smtClean="0">
                          <a:ln>
                            <a:noFill/>
                          </a:ln>
                          <a:solidFill>
                            <a:schemeClr val="tx1"/>
                          </a:solidFill>
                          <a:effectLst/>
                          <a:latin typeface="Gill Sans" charset="0"/>
                          <a:sym typeface="Gill Sans" charset="0"/>
                        </a:rPr>
                        <a:t>Definition</a:t>
                      </a:r>
                    </a:p>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1" i="0" u="none" strike="noStrike" cap="none" normalizeH="0" baseline="0" dirty="0" smtClean="0">
                          <a:ln>
                            <a:noFill/>
                          </a:ln>
                          <a:solidFill>
                            <a:schemeClr val="tx1"/>
                          </a:solidFill>
                          <a:effectLst/>
                          <a:latin typeface="Gill Sans" charset="0"/>
                          <a:sym typeface="Gill Sans" charset="0"/>
                        </a:rPr>
                        <a:t>Source</a:t>
                      </a:r>
                    </a:p>
                    <a:p>
                      <a:endParaRPr lang="en-ZA" dirty="0"/>
                    </a:p>
                  </a:txBody>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sym typeface="Helvetica" panose="020B0604020202020204" pitchFamily="34" charset="0"/>
                        </a:rPr>
                        <a:t>the use of information technology for any assessment-related activity.’</a:t>
                      </a:r>
                    </a:p>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Wikipedia: </a:t>
                      </a:r>
                      <a:r>
                        <a:rPr kumimoji="0" lang="en-US" altLang="en-US" sz="1400" b="0" i="0" u="sng" strike="noStrike" cap="none" normalizeH="0" baseline="0" dirty="0" smtClean="0">
                          <a:ln>
                            <a:noFill/>
                          </a:ln>
                          <a:solidFill>
                            <a:schemeClr val="tx1"/>
                          </a:solidFill>
                          <a:effectLst/>
                          <a:latin typeface="Gill Sans" charset="0"/>
                          <a:sym typeface="Gill Sans" charset="0"/>
                          <a:hlinkClick r:id="rId2"/>
                        </a:rPr>
                        <a:t>http://en.wikipedia.org/wiki/E-assessment</a:t>
                      </a:r>
                      <a:r>
                        <a:rPr kumimoji="0" lang="en-US" altLang="en-US" sz="1400" b="0" i="0" u="none" strike="noStrike" cap="none" normalizeH="0" baseline="0" dirty="0" smtClean="0">
                          <a:ln>
                            <a:noFill/>
                          </a:ln>
                          <a:solidFill>
                            <a:schemeClr val="tx1"/>
                          </a:solidFill>
                          <a:effectLst/>
                          <a:latin typeface="Gill Sans" charset="0"/>
                          <a:sym typeface="Gill Sans" charset="0"/>
                        </a:rPr>
                        <a:t> </a:t>
                      </a:r>
                    </a:p>
                    <a:p>
                      <a:endParaRPr lang="en-ZA" dirty="0"/>
                    </a:p>
                  </a:txBody>
                  <a:tcPr/>
                </a:tc>
              </a:tr>
              <a:tr h="370840">
                <a:tc>
                  <a:txBody>
                    <a:bodyPr/>
                    <a:lstStyle/>
                    <a:p>
                      <a:r>
                        <a:rPr kumimoji="0" lang="en-US" altLang="en-US" sz="14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sym typeface="Helvetica" panose="020B0604020202020204" pitchFamily="34" charset="0"/>
                        </a:rPr>
                        <a:t>e-assessment as a single term describes a range of learning and assessment activities that have distinct meanings in their own contexts e.g. electronic marking, online assessment, computer-aided assessment and direct on-screen testing are all referred to as e-assessment.’</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sym typeface="Helvetica" panose="020B0604020202020204" pitchFamily="34" charset="0"/>
                        </a:rPr>
                        <a:t>e-Assessment Association:  </a:t>
                      </a:r>
                      <a:r>
                        <a:rPr kumimoji="0" lang="en-US" altLang="en-US" sz="1400" b="0" i="0" u="sng" strike="noStrike" cap="none" normalizeH="0" baseline="0" dirty="0" smtClean="0">
                          <a:ln>
                            <a:noFill/>
                          </a:ln>
                          <a:solidFill>
                            <a:schemeClr val="tx1"/>
                          </a:solidFill>
                          <a:effectLst/>
                          <a:latin typeface="Helvetica" panose="020B0604020202020204" pitchFamily="34" charset="0"/>
                          <a:cs typeface="Helvetica" panose="020B0604020202020204" pitchFamily="34" charset="0"/>
                          <a:sym typeface="Helvetica" panose="020B0604020202020204" pitchFamily="34" charset="0"/>
                          <a:hlinkClick r:id="rId3"/>
                        </a:rPr>
                        <a:t>http://eaadev.ecomscotland.net/e-assessment-toolkit</a:t>
                      </a:r>
                      <a:r>
                        <a:rPr kumimoji="0" lang="en-US" altLang="en-US" sz="14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sym typeface="Helvetica" panose="020B0604020202020204" pitchFamily="34" charset="0"/>
                        </a:rPr>
                        <a:t> </a:t>
                      </a:r>
                    </a:p>
                    <a:p>
                      <a:endParaRPr lang="en-ZA" dirty="0"/>
                    </a:p>
                  </a:txBody>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sym typeface="Helvetica" panose="020B0604020202020204" pitchFamily="34" charset="0"/>
                        </a:rPr>
                        <a:t>e−Assessment is often seen as providing a partial solution to providing assessment for increasing numbers of students and declining staff to student ratios (Sim et al., 2004).</a:t>
                      </a:r>
                    </a:p>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sym typeface="Helvetica" panose="020B0604020202020204" pitchFamily="34" charset="0"/>
                        </a:rPr>
                        <a:t>cited in </a:t>
                      </a:r>
                      <a:r>
                        <a:rPr kumimoji="0" lang="en-US" altLang="en-US" sz="1400" b="0" i="1"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sym typeface="Helvetica" panose="020B0604020202020204" pitchFamily="34" charset="0"/>
                        </a:rPr>
                        <a:t>Effective use of VLEs</a:t>
                      </a:r>
                      <a:r>
                        <a:rPr kumimoji="0" lang="en-US" altLang="en-US" sz="14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sym typeface="Helvetica" panose="020B0604020202020204" pitchFamily="34" charset="0"/>
                        </a:rPr>
                        <a:t>: </a:t>
                      </a:r>
                      <a:r>
                        <a:rPr kumimoji="0" lang="en-US" altLang="en-US" sz="1400" b="0" i="0" u="sng" strike="noStrike" cap="none" normalizeH="0" baseline="0" dirty="0" smtClean="0">
                          <a:ln>
                            <a:noFill/>
                          </a:ln>
                          <a:solidFill>
                            <a:schemeClr val="tx1"/>
                          </a:solidFill>
                          <a:effectLst/>
                          <a:latin typeface="Helvetica" panose="020B0604020202020204" pitchFamily="34" charset="0"/>
                          <a:cs typeface="Helvetica" panose="020B0604020202020204" pitchFamily="34" charset="0"/>
                          <a:sym typeface="Helvetica" panose="020B0604020202020204" pitchFamily="34" charset="0"/>
                          <a:hlinkClick r:id="rId4"/>
                        </a:rPr>
                        <a:t>http://www.jiscinfonet.ac.uk/InfoKits/effective-use-of-VLEs/index_html</a:t>
                      </a:r>
                      <a:r>
                        <a:rPr kumimoji="0" lang="en-US" altLang="en-US" sz="1400" b="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sym typeface="Helvetica" panose="020B0604020202020204" pitchFamily="34" charset="0"/>
                        </a:rPr>
                        <a:t> </a:t>
                      </a:r>
                    </a:p>
                    <a:p>
                      <a:endParaRPr lang="en-ZA" dirty="0"/>
                    </a:p>
                  </a:txBody>
                  <a:tcPr/>
                </a:tc>
              </a:tr>
            </a:tbl>
          </a:graphicData>
        </a:graphic>
      </p:graphicFrame>
    </p:spTree>
    <p:extLst>
      <p:ext uri="{BB962C8B-B14F-4D97-AF65-F5344CB8AC3E}">
        <p14:creationId xmlns:p14="http://schemas.microsoft.com/office/powerpoint/2010/main" val="1435810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ZA"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ZA" dirty="0"/>
          </a:p>
        </p:txBody>
      </p:sp>
      <p:sp>
        <p:nvSpPr>
          <p:cNvPr id="6" name="TextBox 5"/>
          <p:cNvSpPr txBox="1"/>
          <p:nvPr/>
        </p:nvSpPr>
        <p:spPr>
          <a:xfrm>
            <a:off x="962024" y="1299480"/>
            <a:ext cx="6774611" cy="769441"/>
          </a:xfrm>
          <a:prstGeom prst="rect">
            <a:avLst/>
          </a:prstGeom>
          <a:noFill/>
        </p:spPr>
        <p:txBody>
          <a:bodyPr wrap="none" rtlCol="0">
            <a:spAutoFit/>
          </a:bodyPr>
          <a:lstStyle/>
          <a:p>
            <a:r>
              <a:rPr lang="en-US" sz="4400" dirty="0">
                <a:latin typeface="Gill Sans"/>
              </a:rPr>
              <a:t>e</a:t>
            </a:r>
            <a:r>
              <a:rPr lang="en-US" sz="4400" dirty="0" smtClean="0">
                <a:latin typeface="Gill Sans"/>
              </a:rPr>
              <a:t>-Assessment definitions?</a:t>
            </a:r>
            <a:endParaRPr lang="en-ZA" sz="4400" dirty="0">
              <a:latin typeface="Gill Sans"/>
            </a:endParaRPr>
          </a:p>
        </p:txBody>
      </p:sp>
      <p:sp>
        <p:nvSpPr>
          <p:cNvPr id="4" name="Rectangle 3"/>
          <p:cNvSpPr/>
          <p:nvPr/>
        </p:nvSpPr>
        <p:spPr>
          <a:xfrm>
            <a:off x="628650" y="2312216"/>
            <a:ext cx="8134349" cy="1631216"/>
          </a:xfrm>
          <a:prstGeom prst="rect">
            <a:avLst/>
          </a:prstGeom>
        </p:spPr>
        <p:txBody>
          <a:bodyPr wrap="square">
            <a:spAutoFit/>
          </a:bodyPr>
          <a:lstStyle/>
          <a:p>
            <a:pPr>
              <a:spcBef>
                <a:spcPts val="1200"/>
              </a:spcBef>
            </a:pPr>
            <a:r>
              <a:rPr lang="en-US" altLang="en-US" dirty="0">
                <a:latin typeface="Helvetica" panose="020B0604020202020204" pitchFamily="34" charset="0"/>
                <a:cs typeface="Helvetica" panose="020B0604020202020204" pitchFamily="34" charset="0"/>
                <a:sym typeface="Helvetica" panose="020B0604020202020204" pitchFamily="34" charset="0"/>
              </a:rPr>
              <a:t>JISC (2007) define e-Assessment as:</a:t>
            </a:r>
          </a:p>
          <a:p>
            <a:pPr>
              <a:spcBef>
                <a:spcPts val="1200"/>
              </a:spcBef>
            </a:pPr>
            <a:r>
              <a:rPr lang="en-US" altLang="en-US" sz="2400" i="1" dirty="0" smtClean="0">
                <a:latin typeface="Helvetica" panose="020B0604020202020204" pitchFamily="34" charset="0"/>
                <a:cs typeface="Helvetica" panose="020B0604020202020204" pitchFamily="34" charset="0"/>
                <a:sym typeface="Helvetica" panose="020B0604020202020204" pitchFamily="34" charset="0"/>
              </a:rPr>
              <a:t>‘</a:t>
            </a:r>
            <a:r>
              <a:rPr lang="en-US" altLang="en-US" sz="2400" i="1" dirty="0">
                <a:latin typeface="Helvetica" panose="020B0604020202020204" pitchFamily="34" charset="0"/>
                <a:cs typeface="Helvetica" panose="020B0604020202020204" pitchFamily="34" charset="0"/>
                <a:sym typeface="Helvetica" panose="020B0604020202020204" pitchFamily="34" charset="0"/>
              </a:rPr>
              <a:t>the end-to-end electronic assessment processes where ICT is used for the presentation of assessment activity, and the recording of responses’ </a:t>
            </a:r>
            <a:r>
              <a:rPr lang="en-US" altLang="en-US" dirty="0">
                <a:latin typeface="Helvetica" panose="020B0604020202020204" pitchFamily="34" charset="0"/>
                <a:cs typeface="Helvetica" panose="020B0604020202020204" pitchFamily="34" charset="0"/>
                <a:sym typeface="Helvetica" panose="020B0604020202020204" pitchFamily="34" charset="0"/>
              </a:rPr>
              <a:t>(p6).</a:t>
            </a:r>
            <a:endParaRPr lang="en-US" altLang="en-US" i="1" dirty="0">
              <a:latin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26607117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ZA" dirty="0"/>
          </a:p>
        </p:txBody>
      </p:sp>
      <p:sp>
        <p:nvSpPr>
          <p:cNvPr id="3" name="Content Placeholder 2"/>
          <p:cNvSpPr>
            <a:spLocks noGrp="1"/>
          </p:cNvSpPr>
          <p:nvPr>
            <p:ph idx="1"/>
          </p:nvPr>
        </p:nvSpPr>
        <p:spPr/>
        <p:txBody>
          <a:bodyPr/>
          <a:lstStyle/>
          <a:p>
            <a:endParaRPr lang="en-ZA" dirty="0"/>
          </a:p>
        </p:txBody>
      </p:sp>
      <p:pic>
        <p:nvPicPr>
          <p:cNvPr id="5" name="Picture 4"/>
          <p:cNvPicPr>
            <a:picLocks noChangeAspect="1"/>
          </p:cNvPicPr>
          <p:nvPr/>
        </p:nvPicPr>
        <p:blipFill rotWithShape="1">
          <a:blip r:embed="rId2"/>
          <a:srcRect b="5534"/>
          <a:stretch/>
        </p:blipFill>
        <p:spPr>
          <a:xfrm>
            <a:off x="623446" y="1825625"/>
            <a:ext cx="7888271" cy="4253878"/>
          </a:xfrm>
          <a:prstGeom prst="rect">
            <a:avLst/>
          </a:prstGeom>
        </p:spPr>
      </p:pic>
      <p:sp>
        <p:nvSpPr>
          <p:cNvPr id="6" name="TextBox 5"/>
          <p:cNvSpPr txBox="1"/>
          <p:nvPr/>
        </p:nvSpPr>
        <p:spPr>
          <a:xfrm>
            <a:off x="1752600" y="1050685"/>
            <a:ext cx="3760966" cy="769441"/>
          </a:xfrm>
          <a:prstGeom prst="rect">
            <a:avLst/>
          </a:prstGeom>
          <a:noFill/>
        </p:spPr>
        <p:txBody>
          <a:bodyPr wrap="none" rtlCol="0">
            <a:spAutoFit/>
          </a:bodyPr>
          <a:lstStyle/>
          <a:p>
            <a:r>
              <a:rPr lang="en-US" sz="4400" dirty="0" smtClean="0">
                <a:latin typeface="Gill Sans"/>
              </a:rPr>
              <a:t>Google Forms</a:t>
            </a:r>
            <a:endParaRPr lang="en-ZA" sz="4400" dirty="0">
              <a:latin typeface="Gill Sans"/>
            </a:endParaRPr>
          </a:p>
        </p:txBody>
      </p:sp>
    </p:spTree>
    <p:extLst>
      <p:ext uri="{BB962C8B-B14F-4D97-AF65-F5344CB8AC3E}">
        <p14:creationId xmlns:p14="http://schemas.microsoft.com/office/powerpoint/2010/main" val="1593886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ZA" dirty="0"/>
          </a:p>
        </p:txBody>
      </p:sp>
      <p:pic>
        <p:nvPicPr>
          <p:cNvPr id="4" name="Content Placeholder 3"/>
          <p:cNvPicPr>
            <a:picLocks noGrp="1" noChangeAspect="1"/>
          </p:cNvPicPr>
          <p:nvPr>
            <p:ph idx="1"/>
          </p:nvPr>
        </p:nvPicPr>
        <p:blipFill rotWithShape="1">
          <a:blip r:embed="rId2"/>
          <a:srcRect l="48068" t="25454" b="5454"/>
          <a:stretch/>
        </p:blipFill>
        <p:spPr>
          <a:xfrm>
            <a:off x="152400" y="1295400"/>
            <a:ext cx="8534400" cy="4495800"/>
          </a:xfrm>
          <a:prstGeom prst="rect">
            <a:avLst/>
          </a:prstGeom>
        </p:spPr>
      </p:pic>
      <p:sp>
        <p:nvSpPr>
          <p:cNvPr id="6" name="Rectangle 5"/>
          <p:cNvSpPr/>
          <p:nvPr/>
        </p:nvSpPr>
        <p:spPr>
          <a:xfrm>
            <a:off x="2590800" y="5791200"/>
            <a:ext cx="2569999" cy="369332"/>
          </a:xfrm>
          <a:prstGeom prst="rect">
            <a:avLst/>
          </a:prstGeom>
        </p:spPr>
        <p:txBody>
          <a:bodyPr wrap="none">
            <a:spAutoFit/>
          </a:bodyPr>
          <a:lstStyle/>
          <a:p>
            <a:r>
              <a:rPr lang="en-ZA" u="sng" dirty="0" smtClean="0">
                <a:solidFill>
                  <a:srgbClr val="4285F4"/>
                </a:solidFill>
                <a:latin typeface="Roboto"/>
                <a:hlinkClick r:id="rId3"/>
              </a:rPr>
              <a:t>www.forms.google.com</a:t>
            </a:r>
            <a:endParaRPr lang="en-ZA" dirty="0"/>
          </a:p>
        </p:txBody>
      </p:sp>
    </p:spTree>
    <p:extLst>
      <p:ext uri="{BB962C8B-B14F-4D97-AF65-F5344CB8AC3E}">
        <p14:creationId xmlns:p14="http://schemas.microsoft.com/office/powerpoint/2010/main" val="3365731608"/>
      </p:ext>
    </p:extLst>
  </p:cSld>
  <p:clrMapOvr>
    <a:masterClrMapping/>
  </p:clrMapOvr>
  <mc:AlternateContent xmlns:mc="http://schemas.openxmlformats.org/markup-compatibility/2006" xmlns:p14="http://schemas.microsoft.com/office/powerpoint/2010/main">
    <mc:Choice Requires="p14">
      <p:transition spd="slow" p14:dur="45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ZA" dirty="0"/>
          </a:p>
        </p:txBody>
      </p:sp>
      <p:sp>
        <p:nvSpPr>
          <p:cNvPr id="3" name="Content Placeholder 2"/>
          <p:cNvSpPr>
            <a:spLocks noGrp="1"/>
          </p:cNvSpPr>
          <p:nvPr>
            <p:ph idx="1"/>
          </p:nvPr>
        </p:nvSpPr>
        <p:spPr/>
        <p:txBody>
          <a:bodyPr/>
          <a:lstStyle/>
          <a:p>
            <a:pPr marL="0" indent="0">
              <a:buNone/>
            </a:pPr>
            <a:r>
              <a:rPr lang="en-ZA" dirty="0" err="1" smtClean="0"/>
              <a:t>Siyavula</a:t>
            </a:r>
            <a:r>
              <a:rPr lang="en-ZA" dirty="0" smtClean="0"/>
              <a:t> practice service is </a:t>
            </a:r>
            <a:r>
              <a:rPr lang="en-ZA" dirty="0"/>
              <a:t>an online tool for high school learners to practise maths and science, with:</a:t>
            </a:r>
          </a:p>
          <a:p>
            <a:r>
              <a:rPr lang="en-ZA" dirty="0"/>
              <a:t>questions that are tailored according to learners' individual ability, becoming more difficult as they improve;</a:t>
            </a:r>
          </a:p>
          <a:p>
            <a:r>
              <a:rPr lang="en-ZA" dirty="0"/>
              <a:t>immediate feedback on the questions learners tackle;</a:t>
            </a:r>
          </a:p>
          <a:p>
            <a:r>
              <a:rPr lang="en-ZA" dirty="0"/>
              <a:t>step-by-step explanations of every exercise;</a:t>
            </a:r>
          </a:p>
          <a:p>
            <a:r>
              <a:rPr lang="en-ZA" dirty="0"/>
              <a:t>a dashboard for each learner, so that they can set their own goals and track their progress; and</a:t>
            </a:r>
          </a:p>
          <a:p>
            <a:r>
              <a:rPr lang="en-ZA" dirty="0"/>
              <a:t>a teacher dashboard, so that you can track the progress of individual learners and your whole class.</a:t>
            </a:r>
          </a:p>
          <a:p>
            <a:r>
              <a:rPr lang="en-ZA" dirty="0"/>
              <a:t>All you need to access Siyavula's practice service is a computer, tablet or phone with access to the internet.</a:t>
            </a:r>
          </a:p>
        </p:txBody>
      </p:sp>
      <p:sp>
        <p:nvSpPr>
          <p:cNvPr id="5" name="Rectangle 4"/>
          <p:cNvSpPr/>
          <p:nvPr/>
        </p:nvSpPr>
        <p:spPr>
          <a:xfrm>
            <a:off x="1219200" y="1160981"/>
            <a:ext cx="6030818" cy="707886"/>
          </a:xfrm>
          <a:prstGeom prst="rect">
            <a:avLst/>
          </a:prstGeom>
        </p:spPr>
        <p:txBody>
          <a:bodyPr wrap="none">
            <a:spAutoFit/>
          </a:bodyPr>
          <a:lstStyle/>
          <a:p>
            <a:r>
              <a:rPr lang="en-US" sz="4000" dirty="0">
                <a:latin typeface="Gill Sans"/>
              </a:rPr>
              <a:t>Siyavula online resources</a:t>
            </a:r>
            <a:endParaRPr lang="en-ZA" sz="4000" dirty="0">
              <a:latin typeface="Gill Sans"/>
            </a:endParaRPr>
          </a:p>
        </p:txBody>
      </p:sp>
    </p:spTree>
    <p:extLst>
      <p:ext uri="{BB962C8B-B14F-4D97-AF65-F5344CB8AC3E}">
        <p14:creationId xmlns:p14="http://schemas.microsoft.com/office/powerpoint/2010/main" val="32002831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ZA" dirty="0"/>
          </a:p>
        </p:txBody>
      </p:sp>
      <p:sp>
        <p:nvSpPr>
          <p:cNvPr id="6" name="Rectangle 5"/>
          <p:cNvSpPr/>
          <p:nvPr/>
        </p:nvSpPr>
        <p:spPr>
          <a:xfrm>
            <a:off x="2590800" y="5791200"/>
            <a:ext cx="2069862" cy="369332"/>
          </a:xfrm>
          <a:prstGeom prst="rect">
            <a:avLst/>
          </a:prstGeom>
        </p:spPr>
        <p:txBody>
          <a:bodyPr wrap="none">
            <a:spAutoFit/>
          </a:bodyPr>
          <a:lstStyle/>
          <a:p>
            <a:r>
              <a:rPr lang="en-ZA" u="sng" dirty="0" smtClean="0">
                <a:solidFill>
                  <a:srgbClr val="4285F4"/>
                </a:solidFill>
                <a:latin typeface="Roboto"/>
                <a:hlinkClick r:id="rId2"/>
              </a:rPr>
              <a:t>www.siyavula.com</a:t>
            </a:r>
            <a:endParaRPr lang="en-ZA" dirty="0"/>
          </a:p>
        </p:txBody>
      </p:sp>
      <p:pic>
        <p:nvPicPr>
          <p:cNvPr id="5" name="Content Placeholder 4"/>
          <p:cNvPicPr>
            <a:picLocks noGrp="1" noChangeAspect="1"/>
          </p:cNvPicPr>
          <p:nvPr>
            <p:ph idx="1"/>
          </p:nvPr>
        </p:nvPicPr>
        <p:blipFill rotWithShape="1">
          <a:blip r:embed="rId3"/>
          <a:srcRect r="1291" b="5914"/>
          <a:stretch/>
        </p:blipFill>
        <p:spPr>
          <a:xfrm>
            <a:off x="762000" y="1676400"/>
            <a:ext cx="7257728" cy="3889375"/>
          </a:xfrm>
          <a:prstGeom prst="rect">
            <a:avLst/>
          </a:prstGeom>
        </p:spPr>
      </p:pic>
    </p:spTree>
    <p:extLst>
      <p:ext uri="{BB962C8B-B14F-4D97-AF65-F5344CB8AC3E}">
        <p14:creationId xmlns:p14="http://schemas.microsoft.com/office/powerpoint/2010/main" val="1818325799"/>
      </p:ext>
    </p:extLst>
  </p:cSld>
  <p:clrMapOvr>
    <a:masterClrMapping/>
  </p:clrMapOvr>
  <mc:AlternateContent xmlns:mc="http://schemas.openxmlformats.org/markup-compatibility/2006" xmlns:p14="http://schemas.microsoft.com/office/powerpoint/2010/main">
    <mc:Choice Requires="p14">
      <p:transition spd="slow" p14:dur="45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ZA" dirty="0"/>
          </a:p>
        </p:txBody>
      </p:sp>
      <p:sp>
        <p:nvSpPr>
          <p:cNvPr id="3" name="Content Placeholder 2"/>
          <p:cNvSpPr>
            <a:spLocks noGrp="1"/>
          </p:cNvSpPr>
          <p:nvPr>
            <p:ph idx="1"/>
          </p:nvPr>
        </p:nvSpPr>
        <p:spPr>
          <a:xfrm>
            <a:off x="494977" y="1600200"/>
            <a:ext cx="7886700" cy="4133138"/>
          </a:xfrm>
        </p:spPr>
        <p:txBody>
          <a:bodyPr/>
          <a:lstStyle/>
          <a:p>
            <a:r>
              <a:rPr lang="en-ZA" dirty="0"/>
              <a:t>Based on cognitive science research, Mastering with Adaptive Learning assesses student performance and activity in real time and, using data and analytics, personalizes content to reinforce concepts that target each student’s strengths and weaknesses.</a:t>
            </a:r>
          </a:p>
        </p:txBody>
      </p:sp>
      <p:pic>
        <p:nvPicPr>
          <p:cNvPr id="8" name="Content Placeholder 3"/>
          <p:cNvPicPr>
            <a:picLocks noChangeAspect="1"/>
          </p:cNvPicPr>
          <p:nvPr/>
        </p:nvPicPr>
        <p:blipFill rotWithShape="1">
          <a:blip r:embed="rId2"/>
          <a:srcRect b="4147"/>
          <a:stretch/>
        </p:blipFill>
        <p:spPr>
          <a:xfrm>
            <a:off x="654966" y="2724981"/>
            <a:ext cx="7848600" cy="3336012"/>
          </a:xfrm>
          <a:prstGeom prst="rect">
            <a:avLst/>
          </a:prstGeom>
        </p:spPr>
      </p:pic>
      <p:sp>
        <p:nvSpPr>
          <p:cNvPr id="9" name="TextBox 8"/>
          <p:cNvSpPr txBox="1"/>
          <p:nvPr/>
        </p:nvSpPr>
        <p:spPr>
          <a:xfrm>
            <a:off x="1371600" y="1039515"/>
            <a:ext cx="6135013" cy="646331"/>
          </a:xfrm>
          <a:prstGeom prst="rect">
            <a:avLst/>
          </a:prstGeom>
          <a:noFill/>
        </p:spPr>
        <p:txBody>
          <a:bodyPr wrap="none" rtlCol="0">
            <a:spAutoFit/>
          </a:bodyPr>
          <a:lstStyle/>
          <a:p>
            <a:r>
              <a:rPr lang="en-US" sz="3600" dirty="0" smtClean="0">
                <a:latin typeface="Gill Sans"/>
              </a:rPr>
              <a:t>Mastering Physics/Chemistry</a:t>
            </a:r>
            <a:endParaRPr lang="en-ZA" sz="3600" dirty="0">
              <a:latin typeface="Gill Sans"/>
            </a:endParaRPr>
          </a:p>
        </p:txBody>
      </p:sp>
      <p:sp>
        <p:nvSpPr>
          <p:cNvPr id="10" name="Rectangle 9"/>
          <p:cNvSpPr/>
          <p:nvPr/>
        </p:nvSpPr>
        <p:spPr>
          <a:xfrm>
            <a:off x="1676400" y="6032413"/>
            <a:ext cx="5181600" cy="307777"/>
          </a:xfrm>
          <a:prstGeom prst="rect">
            <a:avLst/>
          </a:prstGeom>
        </p:spPr>
        <p:txBody>
          <a:bodyPr wrap="square">
            <a:spAutoFit/>
          </a:bodyPr>
          <a:lstStyle/>
          <a:p>
            <a:r>
              <a:rPr lang="en-ZA" sz="1400" b="1" dirty="0">
                <a:solidFill>
                  <a:srgbClr val="006D21"/>
                </a:solidFill>
                <a:latin typeface="Arial" panose="020B0604020202020204" pitchFamily="34" charset="0"/>
              </a:rPr>
              <a:t>www.pearsonmylabandmastering.com</a:t>
            </a:r>
            <a:r>
              <a:rPr lang="en-ZA" sz="1400" dirty="0">
                <a:solidFill>
                  <a:srgbClr val="006D21"/>
                </a:solidFill>
                <a:latin typeface="Arial" panose="020B0604020202020204" pitchFamily="34" charset="0"/>
              </a:rPr>
              <a:t>/</a:t>
            </a:r>
            <a:r>
              <a:rPr lang="en-ZA" sz="1400" b="1" dirty="0">
                <a:solidFill>
                  <a:srgbClr val="006D21"/>
                </a:solidFill>
                <a:latin typeface="Arial" panose="020B0604020202020204" pitchFamily="34" charset="0"/>
              </a:rPr>
              <a:t>masteringphysics</a:t>
            </a:r>
            <a:endParaRPr lang="en-ZA" sz="1400" dirty="0"/>
          </a:p>
        </p:txBody>
      </p:sp>
    </p:spTree>
    <p:extLst>
      <p:ext uri="{BB962C8B-B14F-4D97-AF65-F5344CB8AC3E}">
        <p14:creationId xmlns:p14="http://schemas.microsoft.com/office/powerpoint/2010/main" val="243978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41575" y="1826722"/>
            <a:ext cx="7886700" cy="4133138"/>
          </a:xfrm>
        </p:spPr>
        <p:txBody>
          <a:bodyPr/>
          <a:lstStyle/>
          <a:p>
            <a:r>
              <a:rPr lang="en-ZA" dirty="0"/>
              <a:t>Adobe Captivate allows educators to capture on-screen action, build quizzes and create interactive activities.</a:t>
            </a:r>
          </a:p>
          <a:p>
            <a:endParaRPr lang="en-US" dirty="0"/>
          </a:p>
        </p:txBody>
      </p:sp>
      <p:sp>
        <p:nvSpPr>
          <p:cNvPr id="6" name="Rectangle 1"/>
          <p:cNvSpPr txBox="1">
            <a:spLocks noChangeArrowheads="1"/>
          </p:cNvSpPr>
          <p:nvPr/>
        </p:nvSpPr>
        <p:spPr bwMode="auto">
          <a:xfrm>
            <a:off x="762000" y="1138200"/>
            <a:ext cx="93853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lvl1pPr algn="ctr" rtl="0" eaLnBrk="0" fontAlgn="base" hangingPunct="0">
              <a:spcBef>
                <a:spcPct val="0"/>
              </a:spcBef>
              <a:spcAft>
                <a:spcPct val="0"/>
              </a:spcAft>
              <a:defRPr sz="84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sym typeface="Gill Sans" charset="0"/>
              </a:defRPr>
            </a:lvl2pPr>
            <a:lvl3pPr algn="ctr" rtl="0" eaLnBrk="0" fontAlgn="base" hangingPunct="0">
              <a:spcBef>
                <a:spcPct val="0"/>
              </a:spcBef>
              <a:spcAft>
                <a:spcPct val="0"/>
              </a:spcAft>
              <a:defRPr sz="8400">
                <a:solidFill>
                  <a:schemeClr val="tx1"/>
                </a:solidFill>
                <a:latin typeface="Gill Sans" charset="0"/>
                <a:sym typeface="Gill Sans" charset="0"/>
              </a:defRPr>
            </a:lvl3pPr>
            <a:lvl4pPr algn="ctr" rtl="0" eaLnBrk="0" fontAlgn="base" hangingPunct="0">
              <a:spcBef>
                <a:spcPct val="0"/>
              </a:spcBef>
              <a:spcAft>
                <a:spcPct val="0"/>
              </a:spcAft>
              <a:defRPr sz="8400">
                <a:solidFill>
                  <a:schemeClr val="tx1"/>
                </a:solidFill>
                <a:latin typeface="Gill Sans" charset="0"/>
                <a:sym typeface="Gill Sans" charset="0"/>
              </a:defRPr>
            </a:lvl4pPr>
            <a:lvl5pPr algn="ctr" rtl="0" eaLnBrk="0" fontAlgn="base" hangingPunct="0">
              <a:spcBef>
                <a:spcPct val="0"/>
              </a:spcBef>
              <a:spcAft>
                <a:spcPct val="0"/>
              </a:spcAft>
              <a:defRPr sz="8400">
                <a:solidFill>
                  <a:schemeClr val="tx1"/>
                </a:solidFill>
                <a:latin typeface="Gill Sans" charset="0"/>
                <a:sym typeface="Gill Sans" charset="0"/>
              </a:defRPr>
            </a:lvl5pPr>
            <a:lvl6pPr marL="457200" algn="ctr" rtl="0" fontAlgn="base">
              <a:spcBef>
                <a:spcPct val="0"/>
              </a:spcBef>
              <a:spcAft>
                <a:spcPct val="0"/>
              </a:spcAft>
              <a:defRPr sz="8400">
                <a:solidFill>
                  <a:schemeClr val="tx1"/>
                </a:solidFill>
                <a:latin typeface="Gill Sans" charset="0"/>
                <a:sym typeface="Gill Sans" charset="0"/>
              </a:defRPr>
            </a:lvl6pPr>
            <a:lvl7pPr marL="914400" algn="ctr" rtl="0" fontAlgn="base">
              <a:spcBef>
                <a:spcPct val="0"/>
              </a:spcBef>
              <a:spcAft>
                <a:spcPct val="0"/>
              </a:spcAft>
              <a:defRPr sz="8400">
                <a:solidFill>
                  <a:schemeClr val="tx1"/>
                </a:solidFill>
                <a:latin typeface="Gill Sans" charset="0"/>
                <a:sym typeface="Gill Sans" charset="0"/>
              </a:defRPr>
            </a:lvl7pPr>
            <a:lvl8pPr marL="1371600" algn="ctr" rtl="0" fontAlgn="base">
              <a:spcBef>
                <a:spcPct val="0"/>
              </a:spcBef>
              <a:spcAft>
                <a:spcPct val="0"/>
              </a:spcAft>
              <a:defRPr sz="8400">
                <a:solidFill>
                  <a:schemeClr val="tx1"/>
                </a:solidFill>
                <a:latin typeface="Gill Sans" charset="0"/>
                <a:sym typeface="Gill Sans" charset="0"/>
              </a:defRPr>
            </a:lvl8pPr>
            <a:lvl9pPr marL="1828800" algn="ctr" rtl="0" fontAlgn="base">
              <a:spcBef>
                <a:spcPct val="0"/>
              </a:spcBef>
              <a:spcAft>
                <a:spcPct val="0"/>
              </a:spcAft>
              <a:defRPr sz="8400">
                <a:solidFill>
                  <a:schemeClr val="tx1"/>
                </a:solidFill>
                <a:latin typeface="Gill Sans" charset="0"/>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smtClean="0">
                <a:ln>
                  <a:noFill/>
                </a:ln>
                <a:solidFill>
                  <a:srgbClr val="000000"/>
                </a:solidFill>
                <a:effectLst/>
                <a:uLnTx/>
                <a:uFillTx/>
                <a:latin typeface="Gill Sans"/>
                <a:ea typeface="+mj-ea"/>
                <a:cs typeface="+mj-cs"/>
                <a:sym typeface="Gill Sans" charset="0"/>
              </a:rPr>
              <a:t>Adobe Captivate</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90800"/>
            <a:ext cx="4953000" cy="299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 name="Rectangle 3"/>
          <p:cNvSpPr>
            <a:spLocks/>
          </p:cNvSpPr>
          <p:nvPr/>
        </p:nvSpPr>
        <p:spPr bwMode="auto">
          <a:xfrm>
            <a:off x="2093405" y="5703730"/>
            <a:ext cx="3164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4200">
                <a:solidFill>
                  <a:srgbClr val="000000"/>
                </a:solidFill>
                <a:latin typeface="Gill Sans" charset="0"/>
                <a:sym typeface="Gill Sans" charset="0"/>
              </a:defRPr>
            </a:lvl1pPr>
            <a:lvl2pPr marL="742950" indent="-285750" algn="ctr">
              <a:defRPr sz="4200">
                <a:solidFill>
                  <a:srgbClr val="000000"/>
                </a:solidFill>
                <a:latin typeface="Gill Sans" charset="0"/>
                <a:sym typeface="Gill Sans" charset="0"/>
              </a:defRPr>
            </a:lvl2pPr>
            <a:lvl3pPr marL="1143000" indent="-228600" algn="ctr">
              <a:defRPr sz="4200">
                <a:solidFill>
                  <a:srgbClr val="000000"/>
                </a:solidFill>
                <a:latin typeface="Gill Sans" charset="0"/>
                <a:sym typeface="Gill Sans" charset="0"/>
              </a:defRPr>
            </a:lvl3pPr>
            <a:lvl4pPr marL="1600200" indent="-228600" algn="ctr">
              <a:defRPr sz="4200">
                <a:solidFill>
                  <a:srgbClr val="000000"/>
                </a:solidFill>
                <a:latin typeface="Gill Sans" charset="0"/>
                <a:sym typeface="Gill Sans" charset="0"/>
              </a:defRPr>
            </a:lvl4pPr>
            <a:lvl5pPr marL="2057400" indent="-228600" algn="ctr">
              <a:defRPr sz="4200">
                <a:solidFill>
                  <a:srgbClr val="000000"/>
                </a:solidFill>
                <a:latin typeface="Gill Sans"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sym typeface="Gill Sans" charset="0"/>
              </a:defRPr>
            </a:lvl9pPr>
          </a:lstStyle>
          <a:p>
            <a:pPr eaLnBrk="1" hangingPunct="1"/>
            <a:r>
              <a:rPr lang="en-US" altLang="en-US" sz="1200" u="sng" dirty="0">
                <a:solidFill>
                  <a:schemeClr val="tx1"/>
                </a:solidFill>
                <a:hlinkClick r:id="rId3"/>
              </a:rPr>
              <a:t>http://www.adobe.com/products/captivate.html</a:t>
            </a:r>
            <a:endParaRPr lang="en-US" altLang="en-US" sz="1200" u="sng" dirty="0">
              <a:solidFill>
                <a:schemeClr val="tx1"/>
              </a:solidFill>
            </a:endParaRPr>
          </a:p>
        </p:txBody>
      </p:sp>
    </p:spTree>
    <p:extLst>
      <p:ext uri="{BB962C8B-B14F-4D97-AF65-F5344CB8AC3E}">
        <p14:creationId xmlns:p14="http://schemas.microsoft.com/office/powerpoint/2010/main" val="238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OF THE DAY: MODULE 5</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02521125"/>
              </p:ext>
            </p:extLst>
          </p:nvPr>
        </p:nvGraphicFramePr>
        <p:xfrm>
          <a:off x="914400" y="1905004"/>
          <a:ext cx="7315200" cy="4023360"/>
        </p:xfrm>
        <a:graphic>
          <a:graphicData uri="http://schemas.openxmlformats.org/drawingml/2006/table">
            <a:tbl>
              <a:tblPr firstRow="1" firstCol="1" bandRow="1"/>
              <a:tblGrid>
                <a:gridCol w="3076724">
                  <a:extLst>
                    <a:ext uri="{9D8B030D-6E8A-4147-A177-3AD203B41FA5}">
                      <a16:colId xmlns:a16="http://schemas.microsoft.com/office/drawing/2014/main" xmlns="" val="20000"/>
                    </a:ext>
                  </a:extLst>
                </a:gridCol>
                <a:gridCol w="4238476">
                  <a:extLst>
                    <a:ext uri="{9D8B030D-6E8A-4147-A177-3AD203B41FA5}">
                      <a16:colId xmlns:a16="http://schemas.microsoft.com/office/drawing/2014/main" xmlns="" val="20001"/>
                    </a:ext>
                  </a:extLst>
                </a:gridCol>
              </a:tblGrid>
              <a:tr h="332509">
                <a:tc>
                  <a:txBody>
                    <a:bodyPr/>
                    <a:lstStyle/>
                    <a:p>
                      <a:pPr algn="ctr">
                        <a:lnSpc>
                          <a:spcPct val="150000"/>
                        </a:lnSpc>
                        <a:spcBef>
                          <a:spcPts val="720"/>
                        </a:spcBef>
                        <a:spcAft>
                          <a:spcPts val="720"/>
                        </a:spcAft>
                      </a:pPr>
                      <a:r>
                        <a:rPr lang="en-GB"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Time</a:t>
                      </a:r>
                      <a:endParaRPr lang="en-ZA" sz="16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ctr">
                        <a:lnSpc>
                          <a:spcPct val="150000"/>
                        </a:lnSpc>
                        <a:spcBef>
                          <a:spcPts val="720"/>
                        </a:spcBef>
                        <a:spcAft>
                          <a:spcPts val="720"/>
                        </a:spcAft>
                      </a:pPr>
                      <a:r>
                        <a:rPr lang="en-GB"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Detail</a:t>
                      </a:r>
                      <a:endParaRPr lang="en-ZA" sz="16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extLst>
                  <a:ext uri="{0D108BD9-81ED-4DB2-BD59-A6C34878D82A}">
                    <a16:rowId xmlns:a16="http://schemas.microsoft.com/office/drawing/2014/main" xmlns="" val="10000"/>
                  </a:ext>
                </a:extLst>
              </a:tr>
              <a:tr h="332509">
                <a:tc>
                  <a:txBody>
                    <a:bodyPr/>
                    <a:lstStyle/>
                    <a:p>
                      <a:pPr>
                        <a:lnSpc>
                          <a:spcPct val="150000"/>
                        </a:lnSpc>
                        <a:spcBef>
                          <a:spcPts val="300"/>
                        </a:spcBef>
                        <a:spcAft>
                          <a:spcPts val="720"/>
                        </a:spcAft>
                      </a:pP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08:00-08:04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Welcome and Introduction, Slides 1-2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32509">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08:04-08:30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Slides 3-10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2"/>
                  </a:ext>
                </a:extLst>
              </a:tr>
              <a:tr h="332509">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08:30-09:30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Slides 11-18</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32509">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09:30-10:30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Slides 19-23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4"/>
                  </a:ext>
                </a:extLst>
              </a:tr>
              <a:tr h="332509">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10:30-10:45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TEA BREAK</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32509">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10:45-11:55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Slides 24-29</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6"/>
                  </a:ext>
                </a:extLst>
              </a:tr>
              <a:tr h="332509">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11:55-12:35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Slides 30-33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32509">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12:35-13:35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LUNCH BREAK</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8"/>
                  </a:ext>
                </a:extLst>
              </a:tr>
              <a:tr h="332509">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13:35-14:25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Slides 34-37</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32509">
                <a:tc>
                  <a:txBody>
                    <a:bodyPr/>
                    <a:lstStyle/>
                    <a:p>
                      <a:pPr>
                        <a:lnSpc>
                          <a:spcPct val="150000"/>
                        </a:lnSpc>
                        <a:spcBef>
                          <a:spcPts val="300"/>
                        </a:spcBef>
                        <a:spcAft>
                          <a:spcPts val="72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14:25-14:30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nSpc>
                          <a:spcPct val="150000"/>
                        </a:lnSpc>
                        <a:spcBef>
                          <a:spcPts val="300"/>
                        </a:spcBef>
                        <a:spcAft>
                          <a:spcPts val="720"/>
                        </a:spcAft>
                      </a:pP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PACK UP AND DEPART, Slide 38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291442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41575" y="1826722"/>
            <a:ext cx="7886700" cy="4133138"/>
          </a:xfrm>
        </p:spPr>
        <p:txBody>
          <a:bodyPr/>
          <a:lstStyle/>
          <a:p>
            <a:r>
              <a:rPr lang="en-US" altLang="en-US" dirty="0">
                <a:latin typeface="Helvetica" panose="020B0604020202020204" pitchFamily="34" charset="0"/>
                <a:cs typeface="Helvetica" panose="020B0604020202020204" pitchFamily="34" charset="0"/>
                <a:sym typeface="Helvetica" panose="020B0604020202020204" pitchFamily="34" charset="0"/>
              </a:rPr>
              <a:t>Glogster is a tool to create online multimedia posters that incorporate multimedia</a:t>
            </a:r>
            <a:r>
              <a:rPr lang="en-US" altLang="en-US" dirty="0" smtClean="0">
                <a:latin typeface="Helvetica" panose="020B0604020202020204" pitchFamily="34" charset="0"/>
                <a:cs typeface="Helvetica" panose="020B0604020202020204" pitchFamily="34" charset="0"/>
                <a:sym typeface="Helvetica" panose="020B0604020202020204" pitchFamily="34" charset="0"/>
              </a:rPr>
              <a:t>.</a:t>
            </a:r>
          </a:p>
          <a:p>
            <a:r>
              <a:rPr lang="en-US" dirty="0" smtClean="0">
                <a:latin typeface="Helvetica" panose="020B0604020202020204" pitchFamily="34" charset="0"/>
                <a:cs typeface="Helvetica" panose="020B0604020202020204" pitchFamily="34" charset="0"/>
                <a:sym typeface="Helvetica" panose="020B0604020202020204" pitchFamily="34" charset="0"/>
              </a:rPr>
              <a:t>Has a mobile app as well</a:t>
            </a:r>
            <a:endParaRPr lang="en-US" dirty="0"/>
          </a:p>
        </p:txBody>
      </p:sp>
      <p:sp>
        <p:nvSpPr>
          <p:cNvPr id="8" name="Rectangle 3"/>
          <p:cNvSpPr>
            <a:spLocks/>
          </p:cNvSpPr>
          <p:nvPr/>
        </p:nvSpPr>
        <p:spPr bwMode="auto">
          <a:xfrm>
            <a:off x="2093405" y="5703730"/>
            <a:ext cx="31643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4200">
                <a:solidFill>
                  <a:srgbClr val="000000"/>
                </a:solidFill>
                <a:latin typeface="Gill Sans" charset="0"/>
                <a:sym typeface="Gill Sans" charset="0"/>
              </a:defRPr>
            </a:lvl1pPr>
            <a:lvl2pPr marL="742950" indent="-285750" algn="ctr">
              <a:defRPr sz="4200">
                <a:solidFill>
                  <a:srgbClr val="000000"/>
                </a:solidFill>
                <a:latin typeface="Gill Sans" charset="0"/>
                <a:sym typeface="Gill Sans" charset="0"/>
              </a:defRPr>
            </a:lvl2pPr>
            <a:lvl3pPr marL="1143000" indent="-228600" algn="ctr">
              <a:defRPr sz="4200">
                <a:solidFill>
                  <a:srgbClr val="000000"/>
                </a:solidFill>
                <a:latin typeface="Gill Sans" charset="0"/>
                <a:sym typeface="Gill Sans" charset="0"/>
              </a:defRPr>
            </a:lvl3pPr>
            <a:lvl4pPr marL="1600200" indent="-228600" algn="ctr">
              <a:defRPr sz="4200">
                <a:solidFill>
                  <a:srgbClr val="000000"/>
                </a:solidFill>
                <a:latin typeface="Gill Sans" charset="0"/>
                <a:sym typeface="Gill Sans" charset="0"/>
              </a:defRPr>
            </a:lvl4pPr>
            <a:lvl5pPr marL="2057400" indent="-228600" algn="ctr">
              <a:defRPr sz="4200">
                <a:solidFill>
                  <a:srgbClr val="000000"/>
                </a:solidFill>
                <a:latin typeface="Gill Sans"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sym typeface="Gill Sans" charset="0"/>
              </a:defRPr>
            </a:lvl9pPr>
          </a:lstStyle>
          <a:p>
            <a:r>
              <a:rPr lang="en-US" altLang="en-US" sz="1200" u="sng" dirty="0">
                <a:solidFill>
                  <a:schemeClr val="tx1"/>
                </a:solidFill>
                <a:hlinkClick r:id="rId2"/>
              </a:rPr>
              <a:t>http://edu.glogster.com/what-is-glogster-edu/</a:t>
            </a:r>
            <a:endParaRPr lang="en-US" altLang="en-US" sz="1200" u="sng" dirty="0">
              <a:solidFill>
                <a:schemeClr val="tx1"/>
              </a:solidFill>
            </a:endParaRPr>
          </a:p>
        </p:txBody>
      </p:sp>
      <p:sp>
        <p:nvSpPr>
          <p:cNvPr id="4" name="Rectangle 3"/>
          <p:cNvSpPr/>
          <p:nvPr/>
        </p:nvSpPr>
        <p:spPr>
          <a:xfrm>
            <a:off x="1295400" y="1133487"/>
            <a:ext cx="4371942" cy="769441"/>
          </a:xfrm>
          <a:prstGeom prst="rect">
            <a:avLst/>
          </a:prstGeom>
        </p:spPr>
        <p:txBody>
          <a:bodyPr wrap="square">
            <a:spAutoFit/>
          </a:bodyPr>
          <a:lstStyle/>
          <a:p>
            <a:r>
              <a:rPr lang="en-US" altLang="en-US" sz="4400" dirty="0"/>
              <a:t>Glogster</a:t>
            </a:r>
            <a:endParaRPr lang="en-ZA" sz="44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8478"/>
            <a:ext cx="4418029" cy="295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1632798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41575" y="1826722"/>
            <a:ext cx="7886700" cy="4133138"/>
          </a:xfrm>
        </p:spPr>
        <p:txBody>
          <a:bodyPr/>
          <a:lstStyle/>
          <a:p>
            <a:pPr>
              <a:lnSpc>
                <a:spcPct val="120000"/>
              </a:lnSpc>
            </a:pPr>
            <a:r>
              <a:rPr lang="en-US" altLang="en-US" dirty="0" smtClean="0">
                <a:latin typeface="Helvetica" panose="020B0604020202020204" pitchFamily="34" charset="0"/>
                <a:cs typeface="Helvetica" panose="020B0604020202020204" pitchFamily="34" charset="0"/>
                <a:sym typeface="Helvetica" panose="020B0604020202020204" pitchFamily="34" charset="0"/>
              </a:rPr>
              <a:t>Blogs(logbook/diary, e-portfolio, authentication) </a:t>
            </a:r>
            <a:r>
              <a:rPr lang="en-US" altLang="en-US" dirty="0">
                <a:latin typeface="Helvetica" panose="020B0604020202020204" pitchFamily="34" charset="0"/>
                <a:cs typeface="Helvetica" panose="020B0604020202020204" pitchFamily="34" charset="0"/>
                <a:sym typeface="Helvetica" panose="020B0604020202020204" pitchFamily="34" charset="0"/>
              </a:rPr>
              <a:t>and </a:t>
            </a:r>
            <a:r>
              <a:rPr lang="en-US" altLang="en-US" dirty="0" smtClean="0">
                <a:latin typeface="Helvetica" panose="020B0604020202020204" pitchFamily="34" charset="0"/>
                <a:cs typeface="Helvetica" panose="020B0604020202020204" pitchFamily="34" charset="0"/>
                <a:sym typeface="Helvetica" panose="020B0604020202020204" pitchFamily="34" charset="0"/>
              </a:rPr>
              <a:t>wikis (used for collaborative writing, projects, research findings, group work) </a:t>
            </a:r>
            <a:r>
              <a:rPr lang="en-US" altLang="en-US" dirty="0">
                <a:latin typeface="Helvetica" panose="020B0604020202020204" pitchFamily="34" charset="0"/>
                <a:cs typeface="Helvetica" panose="020B0604020202020204" pitchFamily="34" charset="0"/>
                <a:sym typeface="Helvetica" panose="020B0604020202020204" pitchFamily="34" charset="0"/>
              </a:rPr>
              <a:t>can be used as tools for learners to record their learning journeys, reflect upon learning and evidence content.  These tools can be used as a method of tutor, peer or self assessment.</a:t>
            </a:r>
          </a:p>
          <a:p>
            <a:r>
              <a:rPr lang="en-US" altLang="en-US" u="sng" dirty="0">
                <a:hlinkClick r:id="rId2"/>
              </a:rPr>
              <a:t>http://www.slideshare.net/jasondenys/wikis-and-blogs-in-education</a:t>
            </a:r>
            <a:endParaRPr lang="en-US" altLang="en-US" u="sng" dirty="0"/>
          </a:p>
        </p:txBody>
      </p:sp>
      <p:sp>
        <p:nvSpPr>
          <p:cNvPr id="4" name="Rectangle 3"/>
          <p:cNvSpPr/>
          <p:nvPr/>
        </p:nvSpPr>
        <p:spPr>
          <a:xfrm>
            <a:off x="1295400" y="1133487"/>
            <a:ext cx="4371942" cy="769441"/>
          </a:xfrm>
          <a:prstGeom prst="rect">
            <a:avLst/>
          </a:prstGeom>
        </p:spPr>
        <p:txBody>
          <a:bodyPr wrap="square">
            <a:spAutoFit/>
          </a:bodyPr>
          <a:lstStyle/>
          <a:p>
            <a:r>
              <a:rPr lang="en-US" altLang="en-US" sz="4400" dirty="0"/>
              <a:t>Blogs &amp; Wikis</a:t>
            </a:r>
            <a:endParaRPr lang="en-ZA" sz="4400" dirty="0"/>
          </a:p>
        </p:txBody>
      </p:sp>
    </p:spTree>
    <p:extLst>
      <p:ext uri="{BB962C8B-B14F-4D97-AF65-F5344CB8AC3E}">
        <p14:creationId xmlns:p14="http://schemas.microsoft.com/office/powerpoint/2010/main" val="974401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fallOve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41575" y="1826722"/>
            <a:ext cx="7886700" cy="4133138"/>
          </a:xfrm>
        </p:spPr>
        <p:txBody>
          <a:bodyPr>
            <a:normAutofit/>
          </a:bodyPr>
          <a:lstStyle/>
          <a:p>
            <a:pPr>
              <a:lnSpc>
                <a:spcPct val="150000"/>
              </a:lnSpc>
            </a:pPr>
            <a:r>
              <a:rPr lang="en-US" altLang="en-US" dirty="0">
                <a:latin typeface="Arial" panose="020B0604020202020204" pitchFamily="34" charset="0"/>
                <a:cs typeface="Arial" panose="020B0604020202020204" pitchFamily="34" charset="0"/>
                <a:sym typeface="Arial" panose="020B0604020202020204" pitchFamily="34" charset="0"/>
              </a:rPr>
              <a:t>A Mind Map is a highly effective way of assimilating external information, in the format of symbols, words, </a:t>
            </a:r>
            <a:r>
              <a:rPr lang="en-US" altLang="en-US" dirty="0" err="1">
                <a:latin typeface="Arial" panose="020B0604020202020204" pitchFamily="34" charset="0"/>
                <a:cs typeface="Arial" panose="020B0604020202020204" pitchFamily="34" charset="0"/>
                <a:sym typeface="Arial" panose="020B0604020202020204" pitchFamily="34" charset="0"/>
              </a:rPr>
              <a:t>colours</a:t>
            </a:r>
            <a:r>
              <a:rPr lang="en-US" altLang="en-US" dirty="0">
                <a:latin typeface="Arial" panose="020B0604020202020204" pitchFamily="34" charset="0"/>
                <a:cs typeface="Arial" panose="020B0604020202020204" pitchFamily="34" charset="0"/>
                <a:sym typeface="Arial" panose="020B0604020202020204" pitchFamily="34" charset="0"/>
              </a:rPr>
              <a:t> and images, into the brain's memory system. A Mind Map also works the opposite way by enabling internal thoughts and information to be transferred into a highly </a:t>
            </a:r>
            <a:r>
              <a:rPr lang="en-US" altLang="en-US" dirty="0" err="1">
                <a:latin typeface="Arial" panose="020B0604020202020204" pitchFamily="34" charset="0"/>
                <a:cs typeface="Arial" panose="020B0604020202020204" pitchFamily="34" charset="0"/>
                <a:sym typeface="Arial" panose="020B0604020202020204" pitchFamily="34" charset="0"/>
              </a:rPr>
              <a:t>organised</a:t>
            </a:r>
            <a:r>
              <a:rPr lang="en-US" altLang="en-US" dirty="0">
                <a:latin typeface="Arial" panose="020B0604020202020204" pitchFamily="34" charset="0"/>
                <a:cs typeface="Arial" panose="020B0604020202020204" pitchFamily="34" charset="0"/>
                <a:sym typeface="Arial" panose="020B0604020202020204" pitchFamily="34" charset="0"/>
              </a:rPr>
              <a:t> visual diagram. Originated in the late 1960s by Tony </a:t>
            </a:r>
            <a:r>
              <a:rPr lang="en-US" altLang="en-US" dirty="0" err="1">
                <a:latin typeface="Arial" panose="020B0604020202020204" pitchFamily="34" charset="0"/>
                <a:cs typeface="Arial" panose="020B0604020202020204" pitchFamily="34" charset="0"/>
                <a:sym typeface="Arial" panose="020B0604020202020204" pitchFamily="34" charset="0"/>
              </a:rPr>
              <a:t>Buzan</a:t>
            </a:r>
            <a:r>
              <a:rPr lang="en-US" altLang="en-US" dirty="0">
                <a:latin typeface="Arial" panose="020B0604020202020204" pitchFamily="34" charset="0"/>
                <a:cs typeface="Arial" panose="020B0604020202020204" pitchFamily="34" charset="0"/>
                <a:sym typeface="Arial" panose="020B0604020202020204" pitchFamily="34" charset="0"/>
              </a:rPr>
              <a:t>, Mind Maps are now used by many in all areas and stages of Education to enable users to </a:t>
            </a:r>
            <a:r>
              <a:rPr lang="en-US" altLang="en-US" dirty="0" err="1">
                <a:latin typeface="Arial" panose="020B0604020202020204" pitchFamily="34" charset="0"/>
                <a:cs typeface="Arial" panose="020B0604020202020204" pitchFamily="34" charset="0"/>
                <a:sym typeface="Arial" panose="020B0604020202020204" pitchFamily="34" charset="0"/>
              </a:rPr>
              <a:t>visualise</a:t>
            </a:r>
            <a:r>
              <a:rPr lang="en-US" altLang="en-US" dirty="0">
                <a:latin typeface="Arial" panose="020B0604020202020204" pitchFamily="34" charset="0"/>
                <a:cs typeface="Arial" panose="020B0604020202020204" pitchFamily="34" charset="0"/>
                <a:sym typeface="Arial" panose="020B0604020202020204" pitchFamily="34" charset="0"/>
              </a:rPr>
              <a:t> their thinking.  </a:t>
            </a:r>
            <a:endParaRPr lang="en-US" altLang="en-US" dirty="0" smtClean="0">
              <a:latin typeface="Arial" panose="020B0604020202020204" pitchFamily="34" charset="0"/>
              <a:cs typeface="Arial" panose="020B0604020202020204" pitchFamily="34" charset="0"/>
              <a:sym typeface="Arial" panose="020B0604020202020204" pitchFamily="34" charset="0"/>
            </a:endParaRPr>
          </a:p>
        </p:txBody>
      </p:sp>
      <p:sp>
        <p:nvSpPr>
          <p:cNvPr id="4" name="Rectangle 3"/>
          <p:cNvSpPr/>
          <p:nvPr/>
        </p:nvSpPr>
        <p:spPr>
          <a:xfrm>
            <a:off x="1295400" y="1133487"/>
            <a:ext cx="4371942" cy="769441"/>
          </a:xfrm>
          <a:prstGeom prst="rect">
            <a:avLst/>
          </a:prstGeom>
        </p:spPr>
        <p:txBody>
          <a:bodyPr wrap="square">
            <a:spAutoFit/>
          </a:bodyPr>
          <a:lstStyle/>
          <a:p>
            <a:r>
              <a:rPr lang="en-US" altLang="en-US" sz="4400" dirty="0"/>
              <a:t>Mindmaps</a:t>
            </a:r>
            <a:endParaRPr lang="en-ZA" sz="4400" dirty="0"/>
          </a:p>
        </p:txBody>
      </p:sp>
    </p:spTree>
    <p:extLst>
      <p:ext uri="{BB962C8B-B14F-4D97-AF65-F5344CB8AC3E}">
        <p14:creationId xmlns:p14="http://schemas.microsoft.com/office/powerpoint/2010/main" val="2282151947"/>
      </p:ext>
    </p:extLst>
  </p:cSld>
  <p:clrMapOvr>
    <a:masterClrMapping/>
  </p:clrMapOvr>
  <mc:AlternateContent xmlns:mc="http://schemas.openxmlformats.org/markup-compatibility/2006" xmlns:p14="http://schemas.microsoft.com/office/powerpoint/2010/main">
    <mc:Choice Requires="p14">
      <p:transition spd="slow" p14:dur="45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41575" y="1826722"/>
            <a:ext cx="7886700" cy="4133138"/>
          </a:xfrm>
        </p:spPr>
        <p:txBody>
          <a:bodyPr>
            <a:normAutofit/>
          </a:bodyPr>
          <a:lstStyle/>
          <a:p>
            <a:pPr>
              <a:lnSpc>
                <a:spcPct val="150000"/>
              </a:lnSpc>
            </a:pPr>
            <a:r>
              <a:rPr lang="en-US" altLang="en-US" dirty="0">
                <a:latin typeface="Arial" panose="020B0604020202020204" pitchFamily="34" charset="0"/>
                <a:cs typeface="Arial" panose="020B0604020202020204" pitchFamily="34" charset="0"/>
                <a:sym typeface="Arial" panose="020B0604020202020204" pitchFamily="34" charset="0"/>
              </a:rPr>
              <a:t>Explore the different online Mind Mapping tools:</a:t>
            </a:r>
          </a:p>
          <a:p>
            <a:pPr>
              <a:lnSpc>
                <a:spcPct val="150000"/>
              </a:lnSpc>
            </a:pPr>
            <a:r>
              <a:rPr lang="en-US" altLang="en-US" u="sng" dirty="0" smtClean="0">
                <a:hlinkClick r:id="rId2"/>
              </a:rPr>
              <a:t>http</a:t>
            </a:r>
            <a:r>
              <a:rPr lang="en-US" altLang="en-US" u="sng" dirty="0">
                <a:hlinkClick r:id="rId2"/>
              </a:rPr>
              <a:t>://</a:t>
            </a:r>
            <a:r>
              <a:rPr lang="en-US" altLang="en-US" u="sng" dirty="0" smtClean="0">
                <a:hlinkClick r:id="rId2"/>
              </a:rPr>
              <a:t>www.gliffy.com</a:t>
            </a:r>
            <a:r>
              <a:rPr lang="en-US" altLang="en-US" u="sng" dirty="0" smtClean="0"/>
              <a:t> ;     </a:t>
            </a:r>
            <a:r>
              <a:rPr lang="en-US" altLang="en-US" u="sng" dirty="0">
                <a:hlinkClick r:id="rId3"/>
              </a:rPr>
              <a:t>https://</a:t>
            </a:r>
            <a:r>
              <a:rPr lang="en-US" altLang="en-US" u="sng" dirty="0" smtClean="0">
                <a:hlinkClick r:id="rId3"/>
              </a:rPr>
              <a:t>bubbl.us</a:t>
            </a:r>
            <a:r>
              <a:rPr lang="en-US" altLang="en-US" u="sng" dirty="0" smtClean="0"/>
              <a:t>; </a:t>
            </a:r>
            <a:r>
              <a:rPr lang="en-US" altLang="en-US" u="sng" dirty="0">
                <a:hlinkClick r:id="rId4"/>
              </a:rPr>
              <a:t>http://creately.com</a:t>
            </a:r>
            <a:r>
              <a:rPr lang="en-US" altLang="en-US" dirty="0"/>
              <a:t>/</a:t>
            </a:r>
          </a:p>
          <a:p>
            <a:pPr>
              <a:lnSpc>
                <a:spcPct val="150000"/>
              </a:lnSpc>
            </a:pPr>
            <a:r>
              <a:rPr lang="en-US" altLang="en-US" u="sng" dirty="0">
                <a:hlinkClick r:id="rId5"/>
              </a:rPr>
              <a:t>http://</a:t>
            </a:r>
            <a:r>
              <a:rPr lang="en-US" altLang="en-US" u="sng" dirty="0" smtClean="0">
                <a:hlinkClick r:id="rId5"/>
              </a:rPr>
              <a:t>www.exploratree.org.uk</a:t>
            </a:r>
            <a:endParaRPr lang="en-US" altLang="en-US" u="sng" dirty="0" smtClean="0"/>
          </a:p>
          <a:p>
            <a:pPr>
              <a:lnSpc>
                <a:spcPct val="150000"/>
              </a:lnSpc>
            </a:pPr>
            <a:endParaRPr lang="en-US" altLang="en-US" dirty="0">
              <a:latin typeface="Arial" panose="020B0604020202020204" pitchFamily="34" charset="0"/>
              <a:cs typeface="Arial" panose="020B0604020202020204" pitchFamily="34" charset="0"/>
              <a:sym typeface="Arial" panose="020B0604020202020204" pitchFamily="34" charset="0"/>
            </a:endParaRPr>
          </a:p>
        </p:txBody>
      </p:sp>
      <p:sp>
        <p:nvSpPr>
          <p:cNvPr id="4" name="Rectangle 3"/>
          <p:cNvSpPr/>
          <p:nvPr/>
        </p:nvSpPr>
        <p:spPr>
          <a:xfrm>
            <a:off x="1295400" y="1133487"/>
            <a:ext cx="4371942" cy="769441"/>
          </a:xfrm>
          <a:prstGeom prst="rect">
            <a:avLst/>
          </a:prstGeom>
        </p:spPr>
        <p:txBody>
          <a:bodyPr wrap="square">
            <a:spAutoFit/>
          </a:bodyPr>
          <a:lstStyle/>
          <a:p>
            <a:r>
              <a:rPr lang="en-US" altLang="en-US" sz="4400" dirty="0"/>
              <a:t>Mindmaps</a:t>
            </a:r>
            <a:endParaRPr lang="en-ZA" sz="4400" dirty="0"/>
          </a:p>
        </p:txBody>
      </p:sp>
      <p:pic>
        <p:nvPicPr>
          <p:cNvPr id="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621100"/>
            <a:ext cx="32639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7711303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41575" y="1826722"/>
            <a:ext cx="7886700" cy="4133138"/>
          </a:xfrm>
        </p:spPr>
        <p:txBody>
          <a:bodyPr>
            <a:normAutofit fontScale="92500" lnSpcReduction="10000"/>
          </a:bodyPr>
          <a:lstStyle/>
          <a:p>
            <a:pPr>
              <a:lnSpc>
                <a:spcPct val="150000"/>
              </a:lnSpc>
              <a:spcBef>
                <a:spcPts val="1200"/>
              </a:spcBef>
            </a:pPr>
            <a:r>
              <a:rPr lang="en-US" altLang="en-US" dirty="0" smtClean="0">
                <a:solidFill>
                  <a:srgbClr val="2E2E2E"/>
                </a:solidFill>
                <a:latin typeface="Verdana" panose="020B0604030504040204" pitchFamily="34" charset="0"/>
                <a:sym typeface="Verdana" panose="020B0604030504040204" pitchFamily="34" charset="0"/>
              </a:rPr>
              <a:t>A </a:t>
            </a:r>
            <a:r>
              <a:rPr lang="en-US" altLang="en-US" u="sng" dirty="0">
                <a:solidFill>
                  <a:srgbClr val="1F4D5D"/>
                </a:solidFill>
                <a:latin typeface="Verdana" panose="020B0604030504040204" pitchFamily="34" charset="0"/>
                <a:sym typeface="Verdana" panose="020B0604030504040204" pitchFamily="34" charset="0"/>
                <a:hlinkClick r:id="rId2"/>
              </a:rPr>
              <a:t>VoiceThread</a:t>
            </a:r>
            <a:r>
              <a:rPr lang="en-US" altLang="en-US" dirty="0">
                <a:solidFill>
                  <a:srgbClr val="2E2E2E"/>
                </a:solidFill>
                <a:latin typeface="Verdana" panose="020B0604030504040204" pitchFamily="34" charset="0"/>
                <a:sym typeface="Verdana" panose="020B0604030504040204" pitchFamily="34" charset="0"/>
              </a:rPr>
              <a:t> is an online media album that can hold essentially any type of media (images, documents and videos) and allows people to make comments in 5 different ways – using voice (with a microphone or telephone), text, audio file, or video (with a webcam) – and share them with anyone they wish. A VoiceThread allows group conversations to be collected and shared in one place, from anywhere in the world</a:t>
            </a:r>
            <a:r>
              <a:rPr lang="en-US" altLang="en-US" dirty="0" smtClean="0">
                <a:solidFill>
                  <a:srgbClr val="2E2E2E"/>
                </a:solidFill>
                <a:latin typeface="Verdana" panose="020B0604030504040204" pitchFamily="34" charset="0"/>
                <a:sym typeface="Verdana" panose="020B0604030504040204" pitchFamily="34" charset="0"/>
              </a:rPr>
              <a:t>.</a:t>
            </a:r>
          </a:p>
          <a:p>
            <a:pPr>
              <a:lnSpc>
                <a:spcPct val="150000"/>
              </a:lnSpc>
              <a:spcBef>
                <a:spcPts val="1200"/>
              </a:spcBef>
            </a:pPr>
            <a:r>
              <a:rPr lang="en-US" altLang="en-US" u="sng" dirty="0">
                <a:hlinkClick r:id="rId3"/>
              </a:rPr>
              <a:t>http://webinars.voicethread.com</a:t>
            </a:r>
            <a:r>
              <a:rPr lang="en-US" altLang="en-US" dirty="0"/>
              <a:t>/</a:t>
            </a:r>
          </a:p>
          <a:p>
            <a:pPr>
              <a:lnSpc>
                <a:spcPct val="150000"/>
              </a:lnSpc>
              <a:spcBef>
                <a:spcPts val="1200"/>
              </a:spcBef>
            </a:pPr>
            <a:endParaRPr lang="en-US" altLang="en-US" dirty="0">
              <a:solidFill>
                <a:srgbClr val="2E2E2E"/>
              </a:solidFill>
              <a:latin typeface="Verdana" panose="020B0604030504040204" pitchFamily="34" charset="0"/>
              <a:sym typeface="Verdana" panose="020B0604030504040204" pitchFamily="34" charset="0"/>
            </a:endParaRPr>
          </a:p>
          <a:p>
            <a:pPr>
              <a:lnSpc>
                <a:spcPct val="150000"/>
              </a:lnSpc>
            </a:pPr>
            <a:endParaRPr lang="en-US" altLang="en-US" dirty="0">
              <a:latin typeface="Arial" panose="020B0604020202020204" pitchFamily="34" charset="0"/>
              <a:cs typeface="Arial" panose="020B0604020202020204" pitchFamily="34" charset="0"/>
              <a:sym typeface="Arial" panose="020B0604020202020204" pitchFamily="34" charset="0"/>
            </a:endParaRPr>
          </a:p>
        </p:txBody>
      </p:sp>
      <p:sp>
        <p:nvSpPr>
          <p:cNvPr id="4" name="Rectangle 3"/>
          <p:cNvSpPr/>
          <p:nvPr/>
        </p:nvSpPr>
        <p:spPr>
          <a:xfrm>
            <a:off x="1295400" y="1133487"/>
            <a:ext cx="4371942" cy="769441"/>
          </a:xfrm>
          <a:prstGeom prst="rect">
            <a:avLst/>
          </a:prstGeom>
        </p:spPr>
        <p:txBody>
          <a:bodyPr wrap="square">
            <a:spAutoFit/>
          </a:bodyPr>
          <a:lstStyle/>
          <a:p>
            <a:r>
              <a:rPr lang="en-US" altLang="en-US" sz="4400" dirty="0"/>
              <a:t>VoiceThread</a:t>
            </a:r>
            <a:endParaRPr lang="en-ZA" sz="4400" dirty="0"/>
          </a:p>
        </p:txBody>
      </p:sp>
    </p:spTree>
    <p:extLst>
      <p:ext uri="{BB962C8B-B14F-4D97-AF65-F5344CB8AC3E}">
        <p14:creationId xmlns:p14="http://schemas.microsoft.com/office/powerpoint/2010/main" val="2054788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41575" y="1826722"/>
            <a:ext cx="7886700" cy="4133138"/>
          </a:xfrm>
        </p:spPr>
        <p:txBody>
          <a:bodyPr>
            <a:normAutofit fontScale="85000" lnSpcReduction="10000"/>
          </a:bodyPr>
          <a:lstStyle/>
          <a:p>
            <a:pPr>
              <a:lnSpc>
                <a:spcPct val="150000"/>
              </a:lnSpc>
              <a:spcBef>
                <a:spcPts val="1200"/>
              </a:spcBef>
            </a:pPr>
            <a:r>
              <a:rPr lang="en-ZA" dirty="0"/>
              <a:t>Wallwisher is an Internet application that allows </a:t>
            </a:r>
            <a:r>
              <a:rPr lang="en-ZA" dirty="0" smtClean="0"/>
              <a:t>learners </a:t>
            </a:r>
            <a:r>
              <a:rPr lang="en-ZA" dirty="0"/>
              <a:t>to post their thoughts on a common topic using electronic sticky notes on a shared digital wall. </a:t>
            </a:r>
            <a:r>
              <a:rPr lang="en-ZA" dirty="0" smtClean="0"/>
              <a:t>Learners </a:t>
            </a:r>
            <a:r>
              <a:rPr lang="en-ZA" dirty="0"/>
              <a:t>can type a maximum of 160 characters per electronic sticky note that can incorporate an image, audio or video using the appropriate web address link</a:t>
            </a:r>
            <a:r>
              <a:rPr lang="en-ZA" dirty="0" smtClean="0"/>
              <a:t>.</a:t>
            </a:r>
          </a:p>
          <a:p>
            <a:pPr>
              <a:lnSpc>
                <a:spcPct val="150000"/>
              </a:lnSpc>
              <a:spcBef>
                <a:spcPts val="1200"/>
              </a:spcBef>
            </a:pPr>
            <a:r>
              <a:rPr lang="en-ZA" dirty="0"/>
              <a:t>Wallwisher provides a collaborative area online where </a:t>
            </a:r>
            <a:r>
              <a:rPr lang="en-ZA" dirty="0" smtClean="0"/>
              <a:t>learners </a:t>
            </a:r>
            <a:r>
              <a:rPr lang="en-ZA" dirty="0"/>
              <a:t>can contribute to learning anonymously or authored. </a:t>
            </a:r>
            <a:r>
              <a:rPr lang="en-ZA" dirty="0" smtClean="0"/>
              <a:t>Learners</a:t>
            </a:r>
            <a:r>
              <a:rPr lang="en-ZA" dirty="0"/>
              <a:t>’ contributions can be made synchronously (during </a:t>
            </a:r>
            <a:r>
              <a:rPr lang="en-ZA" dirty="0" smtClean="0"/>
              <a:t>teaching </a:t>
            </a:r>
            <a:r>
              <a:rPr lang="en-ZA" dirty="0"/>
              <a:t>inputs) and displayed immediately to the whole cohort or asynchronously (anytime, anyplace, anywhere) with the added bonus of </a:t>
            </a:r>
            <a:r>
              <a:rPr lang="en-ZA" dirty="0" smtClean="0"/>
              <a:t>learners </a:t>
            </a:r>
            <a:r>
              <a:rPr lang="en-ZA" dirty="0"/>
              <a:t>being able to access the collaborative area after the input to assimilate the information gathered</a:t>
            </a:r>
            <a:endParaRPr lang="en-ZA" dirty="0" smtClean="0"/>
          </a:p>
          <a:p>
            <a:pPr>
              <a:lnSpc>
                <a:spcPct val="150000"/>
              </a:lnSpc>
              <a:spcBef>
                <a:spcPts val="1200"/>
              </a:spcBef>
            </a:pPr>
            <a:endParaRPr lang="en-US" altLang="en-US" dirty="0">
              <a:solidFill>
                <a:srgbClr val="2E2E2E"/>
              </a:solidFill>
              <a:latin typeface="Verdana" panose="020B0604030504040204" pitchFamily="34" charset="0"/>
              <a:sym typeface="Verdana" panose="020B0604030504040204" pitchFamily="34" charset="0"/>
            </a:endParaRPr>
          </a:p>
          <a:p>
            <a:pPr>
              <a:lnSpc>
                <a:spcPct val="150000"/>
              </a:lnSpc>
              <a:spcBef>
                <a:spcPts val="1200"/>
              </a:spcBef>
            </a:pPr>
            <a:endParaRPr lang="en-US" altLang="en-US" dirty="0">
              <a:solidFill>
                <a:srgbClr val="2E2E2E"/>
              </a:solidFill>
              <a:latin typeface="Verdana" panose="020B0604030504040204" pitchFamily="34" charset="0"/>
              <a:sym typeface="Verdana" panose="020B0604030504040204" pitchFamily="34" charset="0"/>
            </a:endParaRPr>
          </a:p>
          <a:p>
            <a:pPr>
              <a:lnSpc>
                <a:spcPct val="150000"/>
              </a:lnSpc>
            </a:pPr>
            <a:endParaRPr lang="en-US" altLang="en-US" dirty="0">
              <a:latin typeface="Arial" panose="020B0604020202020204" pitchFamily="34" charset="0"/>
              <a:cs typeface="Arial" panose="020B0604020202020204" pitchFamily="34" charset="0"/>
              <a:sym typeface="Arial" panose="020B0604020202020204" pitchFamily="34" charset="0"/>
            </a:endParaRPr>
          </a:p>
        </p:txBody>
      </p:sp>
      <p:sp>
        <p:nvSpPr>
          <p:cNvPr id="4" name="Rectangle 3"/>
          <p:cNvSpPr/>
          <p:nvPr/>
        </p:nvSpPr>
        <p:spPr>
          <a:xfrm>
            <a:off x="1295400" y="1133487"/>
            <a:ext cx="4371942" cy="769441"/>
          </a:xfrm>
          <a:prstGeom prst="rect">
            <a:avLst/>
          </a:prstGeom>
        </p:spPr>
        <p:txBody>
          <a:bodyPr wrap="square">
            <a:spAutoFit/>
          </a:bodyPr>
          <a:lstStyle/>
          <a:p>
            <a:r>
              <a:rPr lang="en-US" altLang="en-US" sz="4400" dirty="0"/>
              <a:t>Wallwisher</a:t>
            </a:r>
            <a:endParaRPr lang="en-ZA" sz="4400" dirty="0"/>
          </a:p>
        </p:txBody>
      </p:sp>
    </p:spTree>
    <p:extLst>
      <p:ext uri="{BB962C8B-B14F-4D97-AF65-F5344CB8AC3E}">
        <p14:creationId xmlns:p14="http://schemas.microsoft.com/office/powerpoint/2010/main" val="3232478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41575" y="1826722"/>
            <a:ext cx="7886700" cy="4133138"/>
          </a:xfrm>
        </p:spPr>
        <p:txBody>
          <a:bodyPr>
            <a:normAutofit/>
          </a:bodyPr>
          <a:lstStyle/>
          <a:p>
            <a:pPr>
              <a:lnSpc>
                <a:spcPct val="150000"/>
              </a:lnSpc>
              <a:spcBef>
                <a:spcPts val="1200"/>
              </a:spcBef>
            </a:pPr>
            <a:endParaRPr lang="en-US" altLang="en-US" dirty="0">
              <a:solidFill>
                <a:srgbClr val="2E2E2E"/>
              </a:solidFill>
              <a:latin typeface="Verdana" panose="020B0604030504040204" pitchFamily="34" charset="0"/>
              <a:sym typeface="Verdana" panose="020B0604030504040204" pitchFamily="34" charset="0"/>
            </a:endParaRPr>
          </a:p>
          <a:p>
            <a:pPr>
              <a:lnSpc>
                <a:spcPct val="150000"/>
              </a:lnSpc>
            </a:pPr>
            <a:endParaRPr lang="en-US" altLang="en-US" dirty="0">
              <a:latin typeface="Arial" panose="020B0604020202020204" pitchFamily="34" charset="0"/>
              <a:cs typeface="Arial" panose="020B0604020202020204" pitchFamily="34" charset="0"/>
              <a:sym typeface="Arial" panose="020B0604020202020204" pitchFamily="34" charset="0"/>
            </a:endParaRPr>
          </a:p>
        </p:txBody>
      </p:sp>
      <p:sp>
        <p:nvSpPr>
          <p:cNvPr id="4" name="Rectangle 3"/>
          <p:cNvSpPr/>
          <p:nvPr/>
        </p:nvSpPr>
        <p:spPr>
          <a:xfrm>
            <a:off x="1295400" y="1133487"/>
            <a:ext cx="4371942" cy="769441"/>
          </a:xfrm>
          <a:prstGeom prst="rect">
            <a:avLst/>
          </a:prstGeom>
        </p:spPr>
        <p:txBody>
          <a:bodyPr wrap="square">
            <a:spAutoFit/>
          </a:bodyPr>
          <a:lstStyle/>
          <a:p>
            <a:r>
              <a:rPr lang="en-US" altLang="en-US" sz="4400" dirty="0"/>
              <a:t>Wallwisher</a:t>
            </a:r>
            <a:endParaRPr lang="en-ZA" sz="4400" dirty="0"/>
          </a:p>
        </p:txBody>
      </p:sp>
      <p:sp>
        <p:nvSpPr>
          <p:cNvPr id="6" name="Rectangle 5"/>
          <p:cNvSpPr/>
          <p:nvPr/>
        </p:nvSpPr>
        <p:spPr>
          <a:xfrm>
            <a:off x="2335628" y="5874178"/>
            <a:ext cx="2349297" cy="369332"/>
          </a:xfrm>
          <a:prstGeom prst="rect">
            <a:avLst/>
          </a:prstGeom>
        </p:spPr>
        <p:txBody>
          <a:bodyPr wrap="none">
            <a:spAutoFit/>
          </a:bodyPr>
          <a:lstStyle/>
          <a:p>
            <a:r>
              <a:rPr lang="en-US" altLang="en-US" u="sng" dirty="0">
                <a:hlinkClick r:id="rId2"/>
              </a:rPr>
              <a:t>http://wallwisher.com</a:t>
            </a:r>
            <a:r>
              <a:rPr lang="en-US" altLang="en-US" dirty="0"/>
              <a:t>/</a:t>
            </a:r>
          </a:p>
        </p:txBody>
      </p:sp>
      <p:pic>
        <p:nvPicPr>
          <p:cNvPr id="1027" name="Picture 3" descr="wallwisher_regist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1964147"/>
            <a:ext cx="8088189" cy="314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932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41575" y="1826722"/>
            <a:ext cx="7886700" cy="4133138"/>
          </a:xfrm>
        </p:spPr>
        <p:txBody>
          <a:bodyPr>
            <a:normAutofit/>
          </a:bodyPr>
          <a:lstStyle/>
          <a:p>
            <a:pPr>
              <a:lnSpc>
                <a:spcPct val="150000"/>
              </a:lnSpc>
              <a:spcBef>
                <a:spcPts val="1200"/>
              </a:spcBef>
            </a:pPr>
            <a:endParaRPr lang="en-US" altLang="en-US" dirty="0">
              <a:solidFill>
                <a:srgbClr val="2E2E2E"/>
              </a:solidFill>
              <a:latin typeface="Verdana" panose="020B0604030504040204" pitchFamily="34" charset="0"/>
              <a:sym typeface="Verdana" panose="020B0604030504040204" pitchFamily="34" charset="0"/>
            </a:endParaRPr>
          </a:p>
          <a:p>
            <a:pPr>
              <a:lnSpc>
                <a:spcPct val="150000"/>
              </a:lnSpc>
            </a:pPr>
            <a:endParaRPr lang="en-US" altLang="en-US" dirty="0">
              <a:latin typeface="Arial" panose="020B0604020202020204" pitchFamily="34" charset="0"/>
              <a:cs typeface="Arial" panose="020B0604020202020204" pitchFamily="34" charset="0"/>
              <a:sym typeface="Arial" panose="020B0604020202020204" pitchFamily="34" charset="0"/>
            </a:endParaRPr>
          </a:p>
        </p:txBody>
      </p:sp>
      <p:sp>
        <p:nvSpPr>
          <p:cNvPr id="4" name="Rectangle 3"/>
          <p:cNvSpPr/>
          <p:nvPr/>
        </p:nvSpPr>
        <p:spPr>
          <a:xfrm>
            <a:off x="1295400" y="1133487"/>
            <a:ext cx="4371942" cy="769441"/>
          </a:xfrm>
          <a:prstGeom prst="rect">
            <a:avLst/>
          </a:prstGeom>
        </p:spPr>
        <p:txBody>
          <a:bodyPr wrap="square">
            <a:spAutoFit/>
          </a:bodyPr>
          <a:lstStyle/>
          <a:p>
            <a:r>
              <a:rPr lang="en-US" altLang="en-US" sz="4400" dirty="0"/>
              <a:t>Wallwisher</a:t>
            </a:r>
            <a:endParaRPr lang="en-ZA" sz="4400" dirty="0"/>
          </a:p>
        </p:txBody>
      </p:sp>
      <p:sp>
        <p:nvSpPr>
          <p:cNvPr id="6" name="Rectangle 5"/>
          <p:cNvSpPr/>
          <p:nvPr/>
        </p:nvSpPr>
        <p:spPr>
          <a:xfrm>
            <a:off x="2335628" y="5874178"/>
            <a:ext cx="2349297" cy="369332"/>
          </a:xfrm>
          <a:prstGeom prst="rect">
            <a:avLst/>
          </a:prstGeom>
        </p:spPr>
        <p:txBody>
          <a:bodyPr wrap="none">
            <a:spAutoFit/>
          </a:bodyPr>
          <a:lstStyle/>
          <a:p>
            <a:r>
              <a:rPr lang="en-US" altLang="en-US" u="sng" dirty="0">
                <a:hlinkClick r:id="rId2"/>
              </a:rPr>
              <a:t>http://wallwisher.com</a:t>
            </a:r>
            <a:r>
              <a:rPr lang="en-US" altLang="en-US" dirty="0"/>
              <a:t>/</a:t>
            </a:r>
          </a:p>
        </p:txBody>
      </p:sp>
      <p:pic>
        <p:nvPicPr>
          <p:cNvPr id="11267" name="Picture 3" descr="wallwisher_w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12103"/>
            <a:ext cx="762000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25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41575" y="1826722"/>
            <a:ext cx="7886700" cy="4133138"/>
          </a:xfrm>
        </p:spPr>
        <p:txBody>
          <a:bodyPr>
            <a:normAutofit/>
          </a:bodyPr>
          <a:lstStyle/>
          <a:p>
            <a:pPr>
              <a:lnSpc>
                <a:spcPct val="150000"/>
              </a:lnSpc>
              <a:spcBef>
                <a:spcPts val="1200"/>
              </a:spcBef>
            </a:pPr>
            <a:r>
              <a:rPr lang="en-US" altLang="en-US" dirty="0" smtClean="0">
                <a:solidFill>
                  <a:srgbClr val="2E2E2E"/>
                </a:solidFill>
                <a:latin typeface="Verdana" panose="020B0604030504040204" pitchFamily="34" charset="0"/>
                <a:sym typeface="Verdana" panose="020B0604030504040204" pitchFamily="34" charset="0"/>
              </a:rPr>
              <a:t>Wallwisher </a:t>
            </a:r>
            <a:r>
              <a:rPr lang="en-US" altLang="en-US" dirty="0">
                <a:solidFill>
                  <a:srgbClr val="2E2E2E"/>
                </a:solidFill>
                <a:latin typeface="Verdana" panose="020B0604030504040204" pitchFamily="34" charset="0"/>
                <a:sym typeface="Verdana" panose="020B0604030504040204" pitchFamily="34" charset="0"/>
              </a:rPr>
              <a:t>allows learners to provided collaborative feedback in the format of electronic post-its</a:t>
            </a:r>
            <a:r>
              <a:rPr lang="en-US" altLang="en-US" dirty="0" smtClean="0">
                <a:solidFill>
                  <a:srgbClr val="2E2E2E"/>
                </a:solidFill>
                <a:latin typeface="Verdana" panose="020B0604030504040204" pitchFamily="34" charset="0"/>
                <a:sym typeface="Verdana" panose="020B0604030504040204" pitchFamily="34" charset="0"/>
              </a:rPr>
              <a:t>.</a:t>
            </a:r>
          </a:p>
          <a:p>
            <a:pPr>
              <a:lnSpc>
                <a:spcPct val="150000"/>
              </a:lnSpc>
              <a:spcBef>
                <a:spcPts val="1200"/>
              </a:spcBef>
            </a:pPr>
            <a:endParaRPr lang="en-US" altLang="en-US" dirty="0">
              <a:solidFill>
                <a:srgbClr val="2E2E2E"/>
              </a:solidFill>
              <a:latin typeface="Verdana" panose="020B0604030504040204" pitchFamily="34" charset="0"/>
              <a:sym typeface="Verdana" panose="020B0604030504040204" pitchFamily="34" charset="0"/>
            </a:endParaRPr>
          </a:p>
          <a:p>
            <a:pPr>
              <a:lnSpc>
                <a:spcPct val="150000"/>
              </a:lnSpc>
              <a:spcBef>
                <a:spcPts val="1200"/>
              </a:spcBef>
            </a:pPr>
            <a:endParaRPr lang="en-US" altLang="en-US" dirty="0">
              <a:solidFill>
                <a:srgbClr val="2E2E2E"/>
              </a:solidFill>
              <a:latin typeface="Verdana" panose="020B0604030504040204" pitchFamily="34" charset="0"/>
              <a:sym typeface="Verdana" panose="020B0604030504040204" pitchFamily="34" charset="0"/>
            </a:endParaRPr>
          </a:p>
          <a:p>
            <a:pPr>
              <a:lnSpc>
                <a:spcPct val="150000"/>
              </a:lnSpc>
            </a:pPr>
            <a:endParaRPr lang="en-US" altLang="en-US" dirty="0">
              <a:latin typeface="Arial" panose="020B0604020202020204" pitchFamily="34" charset="0"/>
              <a:cs typeface="Arial" panose="020B0604020202020204" pitchFamily="34" charset="0"/>
              <a:sym typeface="Arial" panose="020B0604020202020204" pitchFamily="34" charset="0"/>
            </a:endParaRPr>
          </a:p>
        </p:txBody>
      </p:sp>
      <p:sp>
        <p:nvSpPr>
          <p:cNvPr id="4" name="Rectangle 3"/>
          <p:cNvSpPr/>
          <p:nvPr/>
        </p:nvSpPr>
        <p:spPr>
          <a:xfrm>
            <a:off x="1295400" y="1133487"/>
            <a:ext cx="4371942" cy="769441"/>
          </a:xfrm>
          <a:prstGeom prst="rect">
            <a:avLst/>
          </a:prstGeom>
        </p:spPr>
        <p:txBody>
          <a:bodyPr wrap="square">
            <a:spAutoFit/>
          </a:bodyPr>
          <a:lstStyle/>
          <a:p>
            <a:r>
              <a:rPr lang="en-US" altLang="en-US" sz="4400" dirty="0"/>
              <a:t>Wallwisher</a:t>
            </a:r>
            <a:endParaRPr lang="en-ZA" sz="44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895600"/>
            <a:ext cx="4800600" cy="300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Rectangle 5"/>
          <p:cNvSpPr/>
          <p:nvPr/>
        </p:nvSpPr>
        <p:spPr>
          <a:xfrm>
            <a:off x="2335628" y="5874178"/>
            <a:ext cx="2349297" cy="369332"/>
          </a:xfrm>
          <a:prstGeom prst="rect">
            <a:avLst/>
          </a:prstGeom>
        </p:spPr>
        <p:txBody>
          <a:bodyPr wrap="none">
            <a:spAutoFit/>
          </a:bodyPr>
          <a:lstStyle/>
          <a:p>
            <a:r>
              <a:rPr lang="en-US" altLang="en-US" u="sng" dirty="0">
                <a:hlinkClick r:id="rId3"/>
              </a:rPr>
              <a:t>http://wallwisher.com</a:t>
            </a:r>
            <a:r>
              <a:rPr lang="en-US" altLang="en-US" dirty="0"/>
              <a:t>/</a:t>
            </a:r>
          </a:p>
        </p:txBody>
      </p:sp>
      <p:sp>
        <p:nvSpPr>
          <p:cNvPr id="7" name="Rectangle 6"/>
          <p:cNvSpPr/>
          <p:nvPr/>
        </p:nvSpPr>
        <p:spPr>
          <a:xfrm>
            <a:off x="1095342" y="4543808"/>
            <a:ext cx="4572000" cy="923330"/>
          </a:xfrm>
          <a:prstGeom prst="rect">
            <a:avLst/>
          </a:prstGeom>
        </p:spPr>
        <p:txBody>
          <a:bodyPr>
            <a:spAutoFit/>
          </a:bodyPr>
          <a:lstStyle/>
          <a:p>
            <a:r>
              <a:rPr lang="en-ZA" dirty="0"/>
              <a:t>http://</a:t>
            </a:r>
            <a:r>
              <a:rPr lang="en-ZA" dirty="0" smtClean="0"/>
              <a:t>www.freetech4teachers.com/2011/10/using-wall-wisher-in-classroom.html</a:t>
            </a:r>
            <a:r>
              <a:rPr lang="en-ZA" dirty="0"/>
              <a:t>#.Wo4CSUxuLIU</a:t>
            </a:r>
          </a:p>
        </p:txBody>
      </p:sp>
    </p:spTree>
    <p:extLst>
      <p:ext uri="{BB962C8B-B14F-4D97-AF65-F5344CB8AC3E}">
        <p14:creationId xmlns:p14="http://schemas.microsoft.com/office/powerpoint/2010/main" val="2192446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62000" y="1817246"/>
            <a:ext cx="7886700" cy="4133138"/>
          </a:xfrm>
        </p:spPr>
        <p:txBody>
          <a:bodyPr>
            <a:normAutofit/>
          </a:bodyPr>
          <a:lstStyle/>
          <a:p>
            <a:pPr>
              <a:lnSpc>
                <a:spcPct val="150000"/>
              </a:lnSpc>
              <a:spcBef>
                <a:spcPts val="1200"/>
              </a:spcBef>
            </a:pPr>
            <a:r>
              <a:rPr lang="en-US" altLang="en-US" sz="1600" dirty="0">
                <a:latin typeface="Helvetica" panose="020B0604020202020204" pitchFamily="34" charset="0"/>
                <a:cs typeface="Helvetica" panose="020B0604020202020204" pitchFamily="34" charset="0"/>
                <a:sym typeface="Helvetica" panose="020B0604020202020204" pitchFamily="34" charset="0"/>
              </a:rPr>
              <a:t>Poll Everywhere is an online question and response application that allows </a:t>
            </a:r>
            <a:r>
              <a:rPr lang="en-US" altLang="en-US" sz="1600" dirty="0" smtClean="0">
                <a:latin typeface="Helvetica" panose="020B0604020202020204" pitchFamily="34" charset="0"/>
                <a:cs typeface="Helvetica" panose="020B0604020202020204" pitchFamily="34" charset="0"/>
                <a:sym typeface="Helvetica" panose="020B0604020202020204" pitchFamily="34" charset="0"/>
              </a:rPr>
              <a:t>teachers </a:t>
            </a:r>
            <a:r>
              <a:rPr lang="en-US" altLang="en-US" sz="1600" dirty="0">
                <a:latin typeface="Helvetica" panose="020B0604020202020204" pitchFamily="34" charset="0"/>
                <a:cs typeface="Helvetica" panose="020B0604020202020204" pitchFamily="34" charset="0"/>
                <a:sym typeface="Helvetica" panose="020B0604020202020204" pitchFamily="34" charset="0"/>
              </a:rPr>
              <a:t>to post questions to students during a lecture scenario and receive live feedback through students using portable devices that have internet capability.</a:t>
            </a:r>
            <a:endParaRPr lang="en-US" altLang="en-US" sz="1600" dirty="0">
              <a:solidFill>
                <a:srgbClr val="2E2E2E"/>
              </a:solidFill>
              <a:latin typeface="Verdana" panose="020B0604030504040204" pitchFamily="34" charset="0"/>
              <a:sym typeface="Verdana" panose="020B0604030504040204" pitchFamily="34" charset="0"/>
            </a:endParaRPr>
          </a:p>
          <a:p>
            <a:pPr>
              <a:lnSpc>
                <a:spcPct val="150000"/>
              </a:lnSpc>
            </a:pPr>
            <a:endParaRPr lang="en-US" altLang="en-US" dirty="0">
              <a:latin typeface="Arial" panose="020B0604020202020204" pitchFamily="34" charset="0"/>
              <a:cs typeface="Arial" panose="020B0604020202020204" pitchFamily="34" charset="0"/>
              <a:sym typeface="Arial" panose="020B0604020202020204" pitchFamily="34" charset="0"/>
            </a:endParaRPr>
          </a:p>
        </p:txBody>
      </p:sp>
      <p:sp>
        <p:nvSpPr>
          <p:cNvPr id="4" name="Rectangle 3"/>
          <p:cNvSpPr/>
          <p:nvPr/>
        </p:nvSpPr>
        <p:spPr>
          <a:xfrm>
            <a:off x="1295400" y="1133487"/>
            <a:ext cx="4371942" cy="769441"/>
          </a:xfrm>
          <a:prstGeom prst="rect">
            <a:avLst/>
          </a:prstGeom>
        </p:spPr>
        <p:txBody>
          <a:bodyPr wrap="square">
            <a:spAutoFit/>
          </a:bodyPr>
          <a:lstStyle/>
          <a:p>
            <a:r>
              <a:rPr lang="en-US" altLang="en-US" sz="4400" dirty="0"/>
              <a:t>Response System</a:t>
            </a:r>
            <a:endParaRPr lang="en-ZA" sz="4400" dirty="0"/>
          </a:p>
        </p:txBody>
      </p:sp>
      <p:sp>
        <p:nvSpPr>
          <p:cNvPr id="6" name="Rectangle 5"/>
          <p:cNvSpPr/>
          <p:nvPr/>
        </p:nvSpPr>
        <p:spPr>
          <a:xfrm>
            <a:off x="2335628" y="5874178"/>
            <a:ext cx="3370859" cy="369332"/>
          </a:xfrm>
          <a:prstGeom prst="rect">
            <a:avLst/>
          </a:prstGeom>
        </p:spPr>
        <p:txBody>
          <a:bodyPr wrap="none">
            <a:spAutoFit/>
          </a:bodyPr>
          <a:lstStyle/>
          <a:p>
            <a:r>
              <a:rPr lang="en-US" altLang="en-US" u="sng" dirty="0">
                <a:hlinkClick r:id="rId2"/>
              </a:rPr>
              <a:t>http://www.polleverywhere.com</a:t>
            </a:r>
            <a:r>
              <a:rPr lang="en-US" altLang="en-US" dirty="0"/>
              <a:t>/</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2978205"/>
            <a:ext cx="5548595" cy="297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586837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
            </a:r>
            <a:br>
              <a:rPr lang="en-US" b="1" dirty="0"/>
            </a:br>
            <a:r>
              <a:rPr lang="en-US" sz="3100" b="1" dirty="0"/>
              <a:t>COPYRIGHT </a:t>
            </a:r>
            <a:r>
              <a:rPr lang="en-US" b="1" dirty="0"/>
              <a:t/>
            </a:r>
            <a:br>
              <a:rPr lang="en-US" b="1" dirty="0"/>
            </a:br>
            <a:endParaRPr lang="en-US" dirty="0"/>
          </a:p>
        </p:txBody>
      </p:sp>
      <p:sp>
        <p:nvSpPr>
          <p:cNvPr id="3" name="Content Placeholder 2"/>
          <p:cNvSpPr>
            <a:spLocks noGrp="1"/>
          </p:cNvSpPr>
          <p:nvPr>
            <p:ph idx="1"/>
          </p:nvPr>
        </p:nvSpPr>
        <p:spPr/>
        <p:txBody>
          <a:bodyPr>
            <a:noAutofit/>
          </a:bodyPr>
          <a:lstStyle/>
          <a:p>
            <a:pPr marL="0" marR="0" indent="0" algn="ctr">
              <a:lnSpc>
                <a:spcPct val="105000"/>
              </a:lnSpc>
              <a:spcBef>
                <a:spcPts val="0"/>
              </a:spcBef>
              <a:spcAft>
                <a:spcPts val="800"/>
              </a:spcAft>
              <a:buNone/>
            </a:pPr>
            <a:r>
              <a:rPr lang="en-US" sz="2400" i="1" dirty="0">
                <a:solidFill>
                  <a:srgbClr val="006666"/>
                </a:solidFill>
                <a:effectLst/>
                <a:latin typeface="Arial"/>
                <a:ea typeface="Calibri"/>
                <a:cs typeface="Times New Roman"/>
              </a:rPr>
              <a:t>This work is protected by the Copyright Act 98 of 1978. No part of this work may be reproduced or transmitted in any form or by any means, electronic or mechanical, including photocopying, recording or by any information storage and retrieval system, without permission in writing from Matthew Goniwe School of Leadership and Governance. </a:t>
            </a:r>
            <a:endParaRPr lang="en-US" sz="2400" dirty="0">
              <a:solidFill>
                <a:srgbClr val="006666"/>
              </a:solidFill>
              <a:ea typeface="Calibri"/>
              <a:cs typeface="Times New Roman"/>
            </a:endParaRPr>
          </a:p>
        </p:txBody>
      </p:sp>
    </p:spTree>
    <p:extLst>
      <p:ext uri="{BB962C8B-B14F-4D97-AF65-F5344CB8AC3E}">
        <p14:creationId xmlns:p14="http://schemas.microsoft.com/office/powerpoint/2010/main" val="2950000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3" name="Content Placeholder 2"/>
          <p:cNvSpPr>
            <a:spLocks noGrp="1"/>
          </p:cNvSpPr>
          <p:nvPr>
            <p:ph idx="1"/>
          </p:nvPr>
        </p:nvSpPr>
        <p:spPr>
          <a:xfrm>
            <a:off x="766011" y="1661161"/>
            <a:ext cx="7886700" cy="4133138"/>
          </a:xfrm>
        </p:spPr>
        <p:txBody>
          <a:bodyPr>
            <a:normAutofit/>
          </a:bodyPr>
          <a:lstStyle/>
          <a:p>
            <a:pPr>
              <a:lnSpc>
                <a:spcPct val="150000"/>
              </a:lnSpc>
              <a:spcBef>
                <a:spcPts val="1200"/>
              </a:spcBef>
            </a:pPr>
            <a:r>
              <a:rPr lang="en-US" altLang="en-US" sz="1600" dirty="0" smtClean="0">
                <a:latin typeface="Helvetica" panose="020B0604020202020204" pitchFamily="34" charset="0"/>
                <a:cs typeface="Helvetica" panose="020B0604020202020204" pitchFamily="34" charset="0"/>
                <a:sym typeface="Helvetica" panose="020B0604020202020204" pitchFamily="34" charset="0"/>
              </a:rPr>
              <a:t>This is an online and offline marking tool that works with pdf documents and allows paperless assessment of learners’ work.</a:t>
            </a:r>
            <a:endParaRPr lang="en-US" altLang="en-US" sz="1600" dirty="0">
              <a:solidFill>
                <a:srgbClr val="2E2E2E"/>
              </a:solidFill>
              <a:latin typeface="Verdana" panose="020B0604030504040204" pitchFamily="34" charset="0"/>
              <a:sym typeface="Verdana" panose="020B0604030504040204" pitchFamily="34" charset="0"/>
            </a:endParaRPr>
          </a:p>
          <a:p>
            <a:pPr>
              <a:lnSpc>
                <a:spcPct val="150000"/>
              </a:lnSpc>
            </a:pPr>
            <a:endParaRPr lang="en-US" altLang="en-US" dirty="0">
              <a:latin typeface="Arial" panose="020B0604020202020204" pitchFamily="34" charset="0"/>
              <a:cs typeface="Arial" panose="020B0604020202020204" pitchFamily="34" charset="0"/>
              <a:sym typeface="Arial" panose="020B0604020202020204" pitchFamily="34" charset="0"/>
            </a:endParaRPr>
          </a:p>
        </p:txBody>
      </p:sp>
      <p:sp>
        <p:nvSpPr>
          <p:cNvPr id="4" name="Rectangle 3"/>
          <p:cNvSpPr/>
          <p:nvPr/>
        </p:nvSpPr>
        <p:spPr>
          <a:xfrm>
            <a:off x="1295400" y="1133487"/>
            <a:ext cx="7010400" cy="646331"/>
          </a:xfrm>
          <a:prstGeom prst="rect">
            <a:avLst/>
          </a:prstGeom>
        </p:spPr>
        <p:txBody>
          <a:bodyPr wrap="square">
            <a:spAutoFit/>
          </a:bodyPr>
          <a:lstStyle/>
          <a:p>
            <a:r>
              <a:rPr lang="en-US" altLang="en-US" sz="3600" dirty="0" smtClean="0"/>
              <a:t>Adobe Acrobat Pro &amp; J-router </a:t>
            </a:r>
            <a:endParaRPr lang="en-ZA" sz="3600" dirty="0"/>
          </a:p>
        </p:txBody>
      </p:sp>
      <p:pic>
        <p:nvPicPr>
          <p:cNvPr id="5" name="Picture 4"/>
          <p:cNvPicPr>
            <a:picLocks noChangeAspect="1"/>
          </p:cNvPicPr>
          <p:nvPr/>
        </p:nvPicPr>
        <p:blipFill rotWithShape="1">
          <a:blip r:embed="rId2"/>
          <a:srcRect r="1720" b="3144"/>
          <a:stretch/>
        </p:blipFill>
        <p:spPr>
          <a:xfrm>
            <a:off x="925630" y="2438400"/>
            <a:ext cx="7734300" cy="3657600"/>
          </a:xfrm>
          <a:prstGeom prst="rect">
            <a:avLst/>
          </a:prstGeom>
        </p:spPr>
      </p:pic>
    </p:spTree>
    <p:extLst>
      <p:ext uri="{BB962C8B-B14F-4D97-AF65-F5344CB8AC3E}">
        <p14:creationId xmlns:p14="http://schemas.microsoft.com/office/powerpoint/2010/main" val="25553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airplan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pic>
        <p:nvPicPr>
          <p:cNvPr id="6" name="Content Placeholder 5"/>
          <p:cNvPicPr>
            <a:picLocks noGrp="1" noChangeAspect="1"/>
          </p:cNvPicPr>
          <p:nvPr>
            <p:ph idx="1"/>
          </p:nvPr>
        </p:nvPicPr>
        <p:blipFill>
          <a:blip r:embed="rId2"/>
          <a:stretch>
            <a:fillRect/>
          </a:stretch>
        </p:blipFill>
        <p:spPr>
          <a:xfrm>
            <a:off x="639847" y="1661161"/>
            <a:ext cx="7889139" cy="4435475"/>
          </a:xfrm>
          <a:prstGeom prst="rect">
            <a:avLst/>
          </a:prstGeom>
        </p:spPr>
      </p:pic>
      <p:sp>
        <p:nvSpPr>
          <p:cNvPr id="4" name="Rectangle 3"/>
          <p:cNvSpPr/>
          <p:nvPr/>
        </p:nvSpPr>
        <p:spPr>
          <a:xfrm>
            <a:off x="1295400" y="1133487"/>
            <a:ext cx="7010400" cy="646331"/>
          </a:xfrm>
          <a:prstGeom prst="rect">
            <a:avLst/>
          </a:prstGeom>
        </p:spPr>
        <p:txBody>
          <a:bodyPr wrap="square">
            <a:spAutoFit/>
          </a:bodyPr>
          <a:lstStyle/>
          <a:p>
            <a:r>
              <a:rPr lang="en-US" altLang="en-US" sz="3600" dirty="0" smtClean="0"/>
              <a:t>Adobe Acrobat Pro &amp; J-router </a:t>
            </a:r>
            <a:endParaRPr lang="en-ZA" sz="3600" dirty="0"/>
          </a:p>
        </p:txBody>
      </p:sp>
    </p:spTree>
    <p:extLst>
      <p:ext uri="{BB962C8B-B14F-4D97-AF65-F5344CB8AC3E}">
        <p14:creationId xmlns:p14="http://schemas.microsoft.com/office/powerpoint/2010/main" val="429194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4" name="Rectangle 3"/>
          <p:cNvSpPr/>
          <p:nvPr/>
        </p:nvSpPr>
        <p:spPr>
          <a:xfrm>
            <a:off x="1295400" y="1133487"/>
            <a:ext cx="7010400" cy="646331"/>
          </a:xfrm>
          <a:prstGeom prst="rect">
            <a:avLst/>
          </a:prstGeom>
        </p:spPr>
        <p:txBody>
          <a:bodyPr wrap="square">
            <a:spAutoFit/>
          </a:bodyPr>
          <a:lstStyle/>
          <a:p>
            <a:r>
              <a:rPr lang="en-US" altLang="en-US" sz="3600" dirty="0"/>
              <a:t>e-Assessment: Tools</a:t>
            </a:r>
            <a:endParaRPr lang="en-ZA" sz="3600" dirty="0"/>
          </a:p>
        </p:txBody>
      </p:sp>
      <p:sp>
        <p:nvSpPr>
          <p:cNvPr id="3" name="Content Placeholder 2"/>
          <p:cNvSpPr>
            <a:spLocks noGrp="1"/>
          </p:cNvSpPr>
          <p:nvPr>
            <p:ph idx="1"/>
          </p:nvPr>
        </p:nvSpPr>
        <p:spPr/>
        <p:txBody>
          <a:bodyPr/>
          <a:lstStyle/>
          <a:p>
            <a:r>
              <a:rPr lang="en-US" b="1" u="sng" dirty="0" smtClean="0"/>
              <a:t>Activity</a:t>
            </a:r>
          </a:p>
          <a:p>
            <a:pPr marL="0" indent="0">
              <a:buNone/>
            </a:pPr>
            <a:r>
              <a:rPr lang="en-US" dirty="0" smtClean="0"/>
              <a:t>Explore , </a:t>
            </a:r>
            <a:r>
              <a:rPr lang="en-US" dirty="0" err="1" smtClean="0"/>
              <a:t>categorise</a:t>
            </a:r>
            <a:r>
              <a:rPr lang="en-US" dirty="0" smtClean="0"/>
              <a:t> and evaluate the variety of e-Assessment tools in the table below</a:t>
            </a:r>
          </a:p>
          <a:p>
            <a:pPr marL="0" indent="0">
              <a:buNone/>
            </a:pPr>
            <a:endParaRPr lang="en-US"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78423779"/>
              </p:ext>
            </p:extLst>
          </p:nvPr>
        </p:nvGraphicFramePr>
        <p:xfrm>
          <a:off x="533400" y="2819400"/>
          <a:ext cx="7772400" cy="3214521"/>
        </p:xfrm>
        <a:graphic>
          <a:graphicData uri="http://schemas.openxmlformats.org/drawingml/2006/table">
            <a:tbl>
              <a:tblPr firstRow="1" bandRow="1">
                <a:tableStyleId>{5C22544A-7EE6-4342-B048-85BDC9FD1C3A}</a:tableStyleId>
              </a:tblPr>
              <a:tblGrid>
                <a:gridCol w="2590800"/>
                <a:gridCol w="2590800"/>
                <a:gridCol w="2590800"/>
              </a:tblGrid>
              <a:tr h="6945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Tool</a:t>
                      </a:r>
                    </a:p>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Formative/Summative/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Diagnostic?</a:t>
                      </a:r>
                    </a:p>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Evaluation</a:t>
                      </a:r>
                    </a:p>
                    <a:p>
                      <a:endParaRPr lang="en-ZA" dirty="0"/>
                    </a:p>
                  </a:txBody>
                  <a:tcPr/>
                </a:tc>
              </a:tr>
              <a:tr h="355803">
                <a:tc>
                  <a:txBody>
                    <a:bodyPr/>
                    <a:lstStyle/>
                    <a:p>
                      <a:endParaRPr lang="en-ZA" dirty="0"/>
                    </a:p>
                  </a:txBody>
                  <a:tcPr/>
                </a:tc>
                <a:tc>
                  <a:txBody>
                    <a:bodyPr/>
                    <a:lstStyle/>
                    <a:p>
                      <a:endParaRPr lang="en-ZA" dirty="0"/>
                    </a:p>
                  </a:txBody>
                  <a:tcPr/>
                </a:tc>
                <a:tc>
                  <a:txBody>
                    <a:bodyPr/>
                    <a:lstStyle/>
                    <a:p>
                      <a:endParaRPr lang="en-ZA"/>
                    </a:p>
                  </a:txBody>
                  <a:tcPr/>
                </a:tc>
              </a:tr>
              <a:tr h="355803">
                <a:tc>
                  <a:txBody>
                    <a:bodyPr/>
                    <a:lstStyle/>
                    <a:p>
                      <a:endParaRPr lang="en-ZA"/>
                    </a:p>
                  </a:txBody>
                  <a:tcPr/>
                </a:tc>
                <a:tc>
                  <a:txBody>
                    <a:bodyPr/>
                    <a:lstStyle/>
                    <a:p>
                      <a:endParaRPr lang="en-ZA"/>
                    </a:p>
                  </a:txBody>
                  <a:tcPr/>
                </a:tc>
                <a:tc>
                  <a:txBody>
                    <a:bodyPr/>
                    <a:lstStyle/>
                    <a:p>
                      <a:endParaRPr lang="en-ZA"/>
                    </a:p>
                  </a:txBody>
                  <a:tcPr/>
                </a:tc>
              </a:tr>
              <a:tr h="355803">
                <a:tc>
                  <a:txBody>
                    <a:bodyPr/>
                    <a:lstStyle/>
                    <a:p>
                      <a:endParaRPr lang="en-ZA"/>
                    </a:p>
                  </a:txBody>
                  <a:tcPr/>
                </a:tc>
                <a:tc>
                  <a:txBody>
                    <a:bodyPr/>
                    <a:lstStyle/>
                    <a:p>
                      <a:endParaRPr lang="en-ZA" dirty="0"/>
                    </a:p>
                  </a:txBody>
                  <a:tcPr/>
                </a:tc>
                <a:tc>
                  <a:txBody>
                    <a:bodyPr/>
                    <a:lstStyle/>
                    <a:p>
                      <a:endParaRPr lang="en-ZA" dirty="0"/>
                    </a:p>
                  </a:txBody>
                  <a:tcPr/>
                </a:tc>
              </a:tr>
              <a:tr h="355803">
                <a:tc>
                  <a:txBody>
                    <a:bodyPr/>
                    <a:lstStyle/>
                    <a:p>
                      <a:endParaRPr lang="en-ZA"/>
                    </a:p>
                  </a:txBody>
                  <a:tcPr/>
                </a:tc>
                <a:tc>
                  <a:txBody>
                    <a:bodyPr/>
                    <a:lstStyle/>
                    <a:p>
                      <a:endParaRPr lang="en-ZA"/>
                    </a:p>
                  </a:txBody>
                  <a:tcPr/>
                </a:tc>
                <a:tc>
                  <a:txBody>
                    <a:bodyPr/>
                    <a:lstStyle/>
                    <a:p>
                      <a:endParaRPr lang="en-ZA"/>
                    </a:p>
                  </a:txBody>
                  <a:tcPr/>
                </a:tc>
              </a:tr>
              <a:tr h="355803">
                <a:tc>
                  <a:txBody>
                    <a:bodyPr/>
                    <a:lstStyle/>
                    <a:p>
                      <a:endParaRPr lang="en-ZA"/>
                    </a:p>
                  </a:txBody>
                  <a:tcPr/>
                </a:tc>
                <a:tc>
                  <a:txBody>
                    <a:bodyPr/>
                    <a:lstStyle/>
                    <a:p>
                      <a:endParaRPr lang="en-ZA"/>
                    </a:p>
                  </a:txBody>
                  <a:tcPr/>
                </a:tc>
                <a:tc>
                  <a:txBody>
                    <a:bodyPr/>
                    <a:lstStyle/>
                    <a:p>
                      <a:endParaRPr lang="en-ZA"/>
                    </a:p>
                  </a:txBody>
                  <a:tcPr/>
                </a:tc>
              </a:tr>
              <a:tr h="355803">
                <a:tc>
                  <a:txBody>
                    <a:bodyPr/>
                    <a:lstStyle/>
                    <a:p>
                      <a:endParaRPr lang="en-ZA"/>
                    </a:p>
                  </a:txBody>
                  <a:tcPr/>
                </a:tc>
                <a:tc>
                  <a:txBody>
                    <a:bodyPr/>
                    <a:lstStyle/>
                    <a:p>
                      <a:endParaRPr lang="en-ZA"/>
                    </a:p>
                  </a:txBody>
                  <a:tcPr/>
                </a:tc>
                <a:tc>
                  <a:txBody>
                    <a:bodyPr/>
                    <a:lstStyle/>
                    <a:p>
                      <a:endParaRPr lang="en-ZA"/>
                    </a:p>
                  </a:txBody>
                  <a:tcPr/>
                </a:tc>
              </a:tr>
              <a:tr h="355803">
                <a:tc>
                  <a:txBody>
                    <a:bodyPr/>
                    <a:lstStyle/>
                    <a:p>
                      <a:endParaRPr lang="en-ZA"/>
                    </a:p>
                  </a:txBody>
                  <a:tcPr/>
                </a:tc>
                <a:tc>
                  <a:txBody>
                    <a:bodyPr/>
                    <a:lstStyle/>
                    <a:p>
                      <a:endParaRPr lang="en-ZA"/>
                    </a:p>
                  </a:txBody>
                  <a:tcPr/>
                </a:tc>
                <a:tc>
                  <a:txBody>
                    <a:bodyPr/>
                    <a:lstStyle/>
                    <a:p>
                      <a:endParaRPr lang="en-ZA" dirty="0"/>
                    </a:p>
                  </a:txBody>
                  <a:tcPr/>
                </a:tc>
              </a:tr>
            </a:tbl>
          </a:graphicData>
        </a:graphic>
      </p:graphicFrame>
    </p:spTree>
    <p:extLst>
      <p:ext uri="{BB962C8B-B14F-4D97-AF65-F5344CB8AC3E}">
        <p14:creationId xmlns:p14="http://schemas.microsoft.com/office/powerpoint/2010/main" val="627946965"/>
      </p:ext>
    </p:extLst>
  </p:cSld>
  <p:clrMapOvr>
    <a:masterClrMapping/>
  </p:clrMapOvr>
  <mc:AlternateContent xmlns:mc="http://schemas.openxmlformats.org/markup-compatibility/2006" xmlns:p14="http://schemas.microsoft.com/office/powerpoint/2010/main">
    <mc:Choice Requires="p14">
      <p:transition spd="slow" p14:dur="45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4" name="Rectangle 3"/>
          <p:cNvSpPr/>
          <p:nvPr/>
        </p:nvSpPr>
        <p:spPr>
          <a:xfrm>
            <a:off x="533400" y="1133487"/>
            <a:ext cx="7772400" cy="584775"/>
          </a:xfrm>
          <a:prstGeom prst="rect">
            <a:avLst/>
          </a:prstGeom>
        </p:spPr>
        <p:txBody>
          <a:bodyPr wrap="square">
            <a:spAutoFit/>
          </a:bodyPr>
          <a:lstStyle/>
          <a:p>
            <a:r>
              <a:rPr lang="en-US" altLang="en-US" sz="3200" dirty="0"/>
              <a:t>Advantages &amp; Disadvantages of e-Assessment</a:t>
            </a:r>
            <a:endParaRPr lang="en-ZA" sz="3200" dirty="0"/>
          </a:p>
        </p:txBody>
      </p:sp>
      <p:sp>
        <p:nvSpPr>
          <p:cNvPr id="3" name="Content Placeholder 2"/>
          <p:cNvSpPr>
            <a:spLocks noGrp="1"/>
          </p:cNvSpPr>
          <p:nvPr>
            <p:ph idx="1"/>
          </p:nvPr>
        </p:nvSpPr>
        <p:spPr>
          <a:xfrm>
            <a:off x="628650" y="2133600"/>
            <a:ext cx="7886700" cy="4133138"/>
          </a:xfrm>
        </p:spPr>
        <p:txBody>
          <a:bodyPr/>
          <a:lstStyle/>
          <a:p>
            <a:pPr marL="0" indent="0">
              <a:buNone/>
            </a:pPr>
            <a:endParaRPr lang="en-US" dirty="0"/>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427423815"/>
              </p:ext>
            </p:extLst>
          </p:nvPr>
        </p:nvGraphicFramePr>
        <p:xfrm>
          <a:off x="1371600" y="1981200"/>
          <a:ext cx="6096000" cy="38049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Advantages (Assesses)</a:t>
                      </a:r>
                      <a:endParaRPr lang="en-ZA" dirty="0"/>
                    </a:p>
                  </a:txBody>
                  <a:tcPr/>
                </a:tc>
                <a:tc>
                  <a:txBody>
                    <a:bodyPr/>
                    <a:lstStyle/>
                    <a:p>
                      <a:r>
                        <a:rPr lang="en-US" dirty="0" smtClean="0"/>
                        <a:t>Disadvantages(Barriers)</a:t>
                      </a:r>
                      <a:endParaRPr lang="en-ZA" dirty="0"/>
                    </a:p>
                  </a:txBody>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Metacognition</a:t>
                      </a:r>
                    </a:p>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Reliability</a:t>
                      </a:r>
                    </a:p>
                    <a:p>
                      <a:endParaRPr lang="en-ZA" dirty="0"/>
                    </a:p>
                  </a:txBody>
                  <a:tcPr/>
                </a:tc>
              </a:tr>
              <a:tr h="370840">
                <a:tc>
                  <a:txBody>
                    <a:bodyPr/>
                    <a:lstStyle/>
                    <a:p>
                      <a:r>
                        <a:rPr kumimoji="0" lang="en-US" altLang="en-US" sz="1400" b="0" i="0" u="none" strike="noStrike" cap="none" normalizeH="0" baseline="0" dirty="0" smtClean="0">
                          <a:ln>
                            <a:noFill/>
                          </a:ln>
                          <a:solidFill>
                            <a:schemeClr val="tx1"/>
                          </a:solidFill>
                          <a:effectLst/>
                          <a:latin typeface="Gill Sans" charset="0"/>
                          <a:sym typeface="Gill Sans" charset="0"/>
                        </a:rPr>
                        <a:t>Group projects</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Plagiarism</a:t>
                      </a:r>
                    </a:p>
                    <a:p>
                      <a:endParaRPr lang="en-ZA" dirty="0"/>
                    </a:p>
                  </a:txBody>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Creativity</a:t>
                      </a:r>
                    </a:p>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Equity</a:t>
                      </a:r>
                    </a:p>
                    <a:p>
                      <a:endParaRPr lang="en-ZA" dirty="0"/>
                    </a:p>
                  </a:txBody>
                  <a:tcPr/>
                </a:tc>
              </a:tr>
              <a:tr h="370840">
                <a:tc>
                  <a:txBody>
                    <a:bodyPr/>
                    <a:lstStyle/>
                    <a:p>
                      <a:r>
                        <a:rPr kumimoji="0" lang="en-US" altLang="en-US" sz="1400" b="0" i="0" u="none" strike="noStrike" cap="none" normalizeH="0" baseline="0" dirty="0" smtClean="0">
                          <a:ln>
                            <a:noFill/>
                          </a:ln>
                          <a:solidFill>
                            <a:schemeClr val="tx1"/>
                          </a:solidFill>
                          <a:effectLst/>
                          <a:latin typeface="Gill Sans" charset="0"/>
                          <a:sym typeface="Gill Sans" charset="0"/>
                        </a:rPr>
                        <a:t>Communication skills</a:t>
                      </a: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Technical Skills</a:t>
                      </a:r>
                    </a:p>
                    <a:p>
                      <a:endParaRPr lang="en-ZA" dirty="0"/>
                    </a:p>
                  </a:txBody>
                  <a:tcPr/>
                </a:tc>
              </a:tr>
              <a:tr h="370840">
                <a:tc>
                  <a:txBody>
                    <a:bodyPr/>
                    <a:lstStyle/>
                    <a:p>
                      <a:endParaRPr lang="en-ZA"/>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ICT infrastructure</a:t>
                      </a:r>
                    </a:p>
                    <a:p>
                      <a:endParaRPr lang="en-ZA" dirty="0"/>
                    </a:p>
                  </a:txBody>
                  <a:tcPr/>
                </a:tc>
              </a:tr>
              <a:tr h="370840">
                <a:tc>
                  <a:txBody>
                    <a:bodyPr/>
                    <a:lstStyle/>
                    <a:p>
                      <a:endParaRPr lang="en-ZA"/>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chemeClr val="tx1"/>
                          </a:solidFill>
                          <a:effectLst/>
                          <a:latin typeface="Gill Sans" charset="0"/>
                          <a:sym typeface="Gill Sans" charset="0"/>
                        </a:rPr>
                        <a:t>Examination process</a:t>
                      </a:r>
                    </a:p>
                    <a:p>
                      <a:endParaRPr lang="en-ZA" dirty="0"/>
                    </a:p>
                  </a:txBody>
                  <a:tcPr/>
                </a:tc>
              </a:tr>
              <a:tr h="370840">
                <a:tc>
                  <a:txBody>
                    <a:bodyPr/>
                    <a:lstStyle/>
                    <a:p>
                      <a:endParaRPr lang="en-ZA"/>
                    </a:p>
                  </a:txBody>
                  <a:tcPr/>
                </a:tc>
                <a:tc>
                  <a:txBody>
                    <a:bodyPr/>
                    <a:lstStyle/>
                    <a:p>
                      <a:endParaRPr lang="en-ZA" dirty="0"/>
                    </a:p>
                  </a:txBody>
                  <a:tcPr/>
                </a:tc>
              </a:tr>
            </a:tbl>
          </a:graphicData>
        </a:graphic>
      </p:graphicFrame>
    </p:spTree>
    <p:extLst>
      <p:ext uri="{BB962C8B-B14F-4D97-AF65-F5344CB8AC3E}">
        <p14:creationId xmlns:p14="http://schemas.microsoft.com/office/powerpoint/2010/main" val="1141271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assessment tools</a:t>
            </a:r>
            <a:endParaRPr lang="en-US" dirty="0"/>
          </a:p>
        </p:txBody>
      </p:sp>
      <p:sp>
        <p:nvSpPr>
          <p:cNvPr id="4" name="Rectangle 3"/>
          <p:cNvSpPr/>
          <p:nvPr/>
        </p:nvSpPr>
        <p:spPr>
          <a:xfrm>
            <a:off x="533400" y="1133487"/>
            <a:ext cx="7772400" cy="584775"/>
          </a:xfrm>
          <a:prstGeom prst="rect">
            <a:avLst/>
          </a:prstGeom>
        </p:spPr>
        <p:txBody>
          <a:bodyPr wrap="square">
            <a:spAutoFit/>
          </a:bodyPr>
          <a:lstStyle/>
          <a:p>
            <a:r>
              <a:rPr lang="en-US" altLang="en-US" sz="3200" dirty="0"/>
              <a:t>Self Assessment Task</a:t>
            </a:r>
            <a:endParaRPr lang="en-ZA" sz="3200" dirty="0"/>
          </a:p>
        </p:txBody>
      </p:sp>
      <p:sp>
        <p:nvSpPr>
          <p:cNvPr id="3" name="Content Placeholder 2"/>
          <p:cNvSpPr>
            <a:spLocks noGrp="1"/>
          </p:cNvSpPr>
          <p:nvPr>
            <p:ph idx="1"/>
          </p:nvPr>
        </p:nvSpPr>
        <p:spPr>
          <a:xfrm>
            <a:off x="533400" y="1743929"/>
            <a:ext cx="7886700" cy="4133138"/>
          </a:xfrm>
        </p:spPr>
        <p:txBody>
          <a:bodyPr>
            <a:normAutofit fontScale="70000" lnSpcReduction="20000"/>
          </a:bodyPr>
          <a:lstStyle/>
          <a:p>
            <a:pPr>
              <a:lnSpc>
                <a:spcPct val="150000"/>
              </a:lnSpc>
              <a:spcBef>
                <a:spcPts val="1200"/>
              </a:spcBef>
            </a:pPr>
            <a:r>
              <a:rPr lang="en-US" altLang="en-US" dirty="0">
                <a:solidFill>
                  <a:srgbClr val="2E2E2E"/>
                </a:solidFill>
                <a:latin typeface="Verdana" panose="020B0604030504040204" pitchFamily="34" charset="0"/>
                <a:sym typeface="Verdana" panose="020B0604030504040204" pitchFamily="34" charset="0"/>
              </a:rPr>
              <a:t>Through undertaking this module you should have knowledge and understanding of:</a:t>
            </a:r>
          </a:p>
          <a:p>
            <a:pPr>
              <a:lnSpc>
                <a:spcPct val="150000"/>
              </a:lnSpc>
              <a:spcBef>
                <a:spcPts val="1200"/>
              </a:spcBef>
            </a:pPr>
            <a:r>
              <a:rPr lang="en-US" altLang="en-US" dirty="0">
                <a:solidFill>
                  <a:srgbClr val="2E2E2E"/>
                </a:solidFill>
                <a:latin typeface="Verdana" panose="020B0604030504040204" pitchFamily="34" charset="0"/>
                <a:sym typeface="Verdana" panose="020B0604030504040204" pitchFamily="34" charset="0"/>
              </a:rPr>
              <a:t>1. What is e-Assessment;</a:t>
            </a:r>
          </a:p>
          <a:p>
            <a:pPr>
              <a:lnSpc>
                <a:spcPct val="150000"/>
              </a:lnSpc>
              <a:spcBef>
                <a:spcPts val="1200"/>
              </a:spcBef>
            </a:pPr>
            <a:r>
              <a:rPr lang="en-US" altLang="en-US" dirty="0">
                <a:solidFill>
                  <a:srgbClr val="2E2E2E"/>
                </a:solidFill>
                <a:latin typeface="Verdana" panose="020B0604030504040204" pitchFamily="34" charset="0"/>
                <a:sym typeface="Verdana" panose="020B0604030504040204" pitchFamily="34" charset="0"/>
              </a:rPr>
              <a:t>2.  What, why and how to assess;</a:t>
            </a:r>
          </a:p>
          <a:p>
            <a:pPr>
              <a:lnSpc>
                <a:spcPct val="150000"/>
              </a:lnSpc>
              <a:spcBef>
                <a:spcPts val="1200"/>
              </a:spcBef>
            </a:pPr>
            <a:r>
              <a:rPr lang="en-US" altLang="en-US" dirty="0">
                <a:solidFill>
                  <a:srgbClr val="2E2E2E"/>
                </a:solidFill>
                <a:latin typeface="Verdana" panose="020B0604030504040204" pitchFamily="34" charset="0"/>
                <a:sym typeface="Verdana" panose="020B0604030504040204" pitchFamily="34" charset="0"/>
              </a:rPr>
              <a:t>3.  Different online tools for assessment purposes;</a:t>
            </a:r>
          </a:p>
          <a:p>
            <a:pPr>
              <a:lnSpc>
                <a:spcPct val="150000"/>
              </a:lnSpc>
              <a:spcBef>
                <a:spcPts val="1200"/>
              </a:spcBef>
            </a:pPr>
            <a:r>
              <a:rPr lang="en-US" altLang="en-US" dirty="0">
                <a:solidFill>
                  <a:srgbClr val="2E2E2E"/>
                </a:solidFill>
                <a:latin typeface="Verdana" panose="020B0604030504040204" pitchFamily="34" charset="0"/>
                <a:sym typeface="Verdana" panose="020B0604030504040204" pitchFamily="34" charset="0"/>
              </a:rPr>
              <a:t>4.  Advantages and disadvantages of e-Assessment.</a:t>
            </a:r>
          </a:p>
          <a:p>
            <a:pPr>
              <a:lnSpc>
                <a:spcPct val="150000"/>
              </a:lnSpc>
              <a:spcBef>
                <a:spcPts val="1200"/>
              </a:spcBef>
            </a:pPr>
            <a:endParaRPr lang="en-US" altLang="en-US" dirty="0">
              <a:solidFill>
                <a:srgbClr val="2E2E2E"/>
              </a:solidFill>
              <a:latin typeface="Verdana" panose="020B0604030504040204" pitchFamily="34" charset="0"/>
              <a:sym typeface="Verdana" panose="020B0604030504040204" pitchFamily="34" charset="0"/>
            </a:endParaRPr>
          </a:p>
          <a:p>
            <a:pPr>
              <a:lnSpc>
                <a:spcPct val="150000"/>
              </a:lnSpc>
              <a:spcBef>
                <a:spcPts val="1200"/>
              </a:spcBef>
            </a:pPr>
            <a:r>
              <a:rPr lang="en-US" altLang="en-US" b="1" dirty="0">
                <a:solidFill>
                  <a:srgbClr val="2E2E2E"/>
                </a:solidFill>
                <a:latin typeface="Verdana" panose="020B0604030504040204" pitchFamily="34" charset="0"/>
                <a:sym typeface="Verdana" panose="020B0604030504040204" pitchFamily="34" charset="0"/>
              </a:rPr>
              <a:t>Your task is now to choose one of the e-Assessment tools to reflect upon the </a:t>
            </a:r>
            <a:r>
              <a:rPr lang="en-US" altLang="en-US" b="1" dirty="0" smtClean="0">
                <a:solidFill>
                  <a:srgbClr val="2E2E2E"/>
                </a:solidFill>
                <a:latin typeface="Verdana" panose="020B0604030504040204" pitchFamily="34" charset="0"/>
                <a:sym typeface="Verdana" panose="020B0604030504040204" pitchFamily="34" charset="0"/>
              </a:rPr>
              <a:t>today’s </a:t>
            </a:r>
            <a:r>
              <a:rPr lang="en-US" altLang="en-US" b="1" dirty="0">
                <a:solidFill>
                  <a:srgbClr val="2E2E2E"/>
                </a:solidFill>
                <a:latin typeface="Verdana" panose="020B0604030504040204" pitchFamily="34" charset="0"/>
                <a:sym typeface="Verdana" panose="020B0604030504040204" pitchFamily="34" charset="0"/>
              </a:rPr>
              <a:t>learning outcomes in relation to your personal development of e-Assessment.</a:t>
            </a:r>
          </a:p>
          <a:p>
            <a:pPr marL="0" indent="0">
              <a:buNone/>
            </a:pPr>
            <a:endParaRPr lang="en-ZA" dirty="0"/>
          </a:p>
        </p:txBody>
      </p:sp>
    </p:spTree>
    <p:extLst>
      <p:ext uri="{BB962C8B-B14F-4D97-AF65-F5344CB8AC3E}">
        <p14:creationId xmlns:p14="http://schemas.microsoft.com/office/powerpoint/2010/main" val="296562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assessment tool </a:t>
            </a:r>
            <a:endParaRPr lang="en-US" dirty="0"/>
          </a:p>
        </p:txBody>
      </p:sp>
      <p:sp>
        <p:nvSpPr>
          <p:cNvPr id="3" name="Content Placeholder 2"/>
          <p:cNvSpPr>
            <a:spLocks noGrp="1"/>
          </p:cNvSpPr>
          <p:nvPr>
            <p:ph idx="1"/>
          </p:nvPr>
        </p:nvSpPr>
        <p:spPr>
          <a:xfrm>
            <a:off x="533400" y="1828800"/>
            <a:ext cx="7886700" cy="4133138"/>
          </a:xfrm>
        </p:spPr>
        <p:txBody>
          <a:bodyPr/>
          <a:lstStyle/>
          <a:p>
            <a:r>
              <a:rPr lang="en-US" b="1" dirty="0" smtClean="0"/>
              <a:t>Claudette’s PPP</a:t>
            </a:r>
          </a:p>
          <a:p>
            <a:endParaRPr lang="en-US" dirty="0"/>
          </a:p>
          <a:p>
            <a:endParaRPr lang="en-US" dirty="0"/>
          </a:p>
        </p:txBody>
      </p:sp>
      <p:pic>
        <p:nvPicPr>
          <p:cNvPr id="2050" name="Picture 2">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362200"/>
            <a:ext cx="5943600" cy="3517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540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10526"/>
            <a:ext cx="7391400" cy="527674"/>
          </a:xfrm>
        </p:spPr>
        <p:txBody>
          <a:bodyPr>
            <a:normAutofit fontScale="90000"/>
          </a:bodyPr>
          <a:lstStyle/>
          <a:p>
            <a:r>
              <a:rPr lang="en-ZA" dirty="0"/>
              <a:t>Advantages of ICTs when used for assessment</a:t>
            </a:r>
          </a:p>
        </p:txBody>
      </p:sp>
      <p:graphicFrame>
        <p:nvGraphicFramePr>
          <p:cNvPr id="13" name="Diagram 12"/>
          <p:cNvGraphicFramePr/>
          <p:nvPr>
            <p:extLst>
              <p:ext uri="{D42A27DB-BD31-4B8C-83A1-F6EECF244321}">
                <p14:modId xmlns:p14="http://schemas.microsoft.com/office/powerpoint/2010/main" val="2028833696"/>
              </p:ext>
            </p:extLst>
          </p:nvPr>
        </p:nvGraphicFramePr>
        <p:xfrm>
          <a:off x="838200" y="1524000"/>
          <a:ext cx="7467600" cy="4343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528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TASKS SUITABLE FOR ICTS</a:t>
            </a:r>
          </a:p>
        </p:txBody>
      </p:sp>
      <p:sp>
        <p:nvSpPr>
          <p:cNvPr id="5" name="Content Placeholder 4"/>
          <p:cNvSpPr>
            <a:spLocks noGrp="1"/>
          </p:cNvSpPr>
          <p:nvPr>
            <p:ph idx="1"/>
          </p:nvPr>
        </p:nvSpPr>
        <p:spPr>
          <a:xfrm>
            <a:off x="685800" y="1295400"/>
            <a:ext cx="8686800" cy="5060951"/>
          </a:xfrm>
        </p:spPr>
        <p:txBody>
          <a:bodyPr>
            <a:noAutofit/>
          </a:bodyPr>
          <a:lstStyle/>
          <a:p>
            <a:pPr lvl="0"/>
            <a:r>
              <a:rPr lang="en-AU" sz="2800" dirty="0"/>
              <a:t>indicate if an answer is ‘true’ or ‘false’</a:t>
            </a:r>
            <a:endParaRPr lang="en-ZA" sz="2800" dirty="0"/>
          </a:p>
          <a:p>
            <a:pPr lvl="0"/>
            <a:r>
              <a:rPr lang="en-AU" sz="2800" dirty="0"/>
              <a:t>matching columns</a:t>
            </a:r>
            <a:endParaRPr lang="en-ZA" sz="2800" dirty="0"/>
          </a:p>
          <a:p>
            <a:pPr lvl="0"/>
            <a:r>
              <a:rPr lang="en-AU" sz="2800" dirty="0"/>
              <a:t>fill in the missing word</a:t>
            </a:r>
            <a:endParaRPr lang="en-ZA" sz="2800" dirty="0"/>
          </a:p>
          <a:p>
            <a:pPr lvl="0"/>
            <a:r>
              <a:rPr lang="en-AU" sz="2800" dirty="0"/>
              <a:t>drag and drop the correct answer</a:t>
            </a:r>
            <a:endParaRPr lang="en-ZA" sz="2800" dirty="0"/>
          </a:p>
          <a:p>
            <a:pPr lvl="0"/>
            <a:r>
              <a:rPr lang="en-AU" sz="2800" dirty="0"/>
              <a:t>circle or underline the correct answer or cross out the incorrect answer</a:t>
            </a:r>
            <a:endParaRPr lang="en-ZA" sz="2800" dirty="0"/>
          </a:p>
          <a:p>
            <a:pPr lvl="0"/>
            <a:r>
              <a:rPr lang="en-AU" sz="2800" dirty="0"/>
              <a:t>label a diagram or map</a:t>
            </a:r>
            <a:endParaRPr lang="en-ZA" sz="2800" dirty="0"/>
          </a:p>
          <a:p>
            <a:pPr lvl="0"/>
            <a:r>
              <a:rPr lang="en-AU" sz="2800" dirty="0"/>
              <a:t>add the missing information to a </a:t>
            </a:r>
            <a:r>
              <a:rPr lang="en-AU" sz="2800" dirty="0" smtClean="0"/>
              <a:t>document</a:t>
            </a:r>
            <a:endParaRPr lang="en-ZA" sz="2800" dirty="0"/>
          </a:p>
          <a:p>
            <a:pPr lvl="0"/>
            <a:r>
              <a:rPr lang="en-AU" sz="2800" dirty="0"/>
              <a:t>enter data into a spreadsheet and</a:t>
            </a:r>
            <a:endParaRPr lang="en-ZA" sz="2800" dirty="0"/>
          </a:p>
          <a:p>
            <a:r>
              <a:rPr lang="en-ZA" sz="2800" dirty="0"/>
              <a:t>multiple choice</a:t>
            </a:r>
          </a:p>
        </p:txBody>
      </p:sp>
    </p:spTree>
    <p:extLst>
      <p:ext uri="{BB962C8B-B14F-4D97-AF65-F5344CB8AC3E}">
        <p14:creationId xmlns:p14="http://schemas.microsoft.com/office/powerpoint/2010/main" val="777480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tasks - concern</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rot="558167">
            <a:off x="1116974" y="3988217"/>
            <a:ext cx="6742399" cy="646331"/>
          </a:xfrm>
          <a:prstGeom prst="rect">
            <a:avLst/>
          </a:prstGeom>
          <a:solidFill>
            <a:srgbClr val="006666"/>
          </a:solid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Can online assessment test higher cognitive levels</a:t>
            </a: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3132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MCQs: definition</a:t>
            </a:r>
            <a:endParaRPr lang="en-ZA" dirty="0"/>
          </a:p>
        </p:txBody>
      </p:sp>
      <p:sp>
        <p:nvSpPr>
          <p:cNvPr id="5" name="Content Placeholder 4"/>
          <p:cNvSpPr>
            <a:spLocks noGrp="1"/>
          </p:cNvSpPr>
          <p:nvPr>
            <p:ph idx="1"/>
          </p:nvPr>
        </p:nvSpPr>
        <p:spPr>
          <a:xfrm>
            <a:off x="304800" y="1752600"/>
            <a:ext cx="8686800" cy="3505200"/>
          </a:xfrm>
        </p:spPr>
        <p:txBody>
          <a:bodyPr>
            <a:noAutofit/>
          </a:bodyPr>
          <a:lstStyle/>
          <a:p>
            <a:r>
              <a:rPr lang="en-ZA" sz="2800" dirty="0"/>
              <a:t>A multiple choice test item consists of the following:</a:t>
            </a:r>
          </a:p>
          <a:p>
            <a:pPr lvl="1"/>
            <a:r>
              <a:rPr lang="en-AU" sz="2800" dirty="0"/>
              <a:t>An incomplete statement (the </a:t>
            </a:r>
            <a:r>
              <a:rPr lang="en-AU" sz="2800" i="1" dirty="0"/>
              <a:t>stem</a:t>
            </a:r>
            <a:r>
              <a:rPr lang="en-AU" sz="2800" dirty="0"/>
              <a:t>)</a:t>
            </a:r>
            <a:endParaRPr lang="en-ZA" sz="2800" dirty="0"/>
          </a:p>
          <a:p>
            <a:pPr lvl="1"/>
            <a:r>
              <a:rPr lang="en-AU" sz="2800" dirty="0"/>
              <a:t>Four or five possible answers of which only one is correct and that is called the </a:t>
            </a:r>
            <a:r>
              <a:rPr lang="en-AU" sz="2800" b="1" i="1" dirty="0"/>
              <a:t>key</a:t>
            </a:r>
            <a:endParaRPr lang="en-ZA" sz="2800" dirty="0"/>
          </a:p>
          <a:p>
            <a:pPr lvl="1"/>
            <a:r>
              <a:rPr lang="en-AU" sz="2800" dirty="0"/>
              <a:t>The incorrect answers are called </a:t>
            </a:r>
            <a:r>
              <a:rPr lang="en-AU" sz="2800" i="1" dirty="0"/>
              <a:t>distractors</a:t>
            </a:r>
            <a:r>
              <a:rPr lang="en-AU" sz="2800" dirty="0"/>
              <a:t>.  They must be definitely but not obviously wrong</a:t>
            </a:r>
            <a:endParaRPr lang="en-ZA" sz="2800" dirty="0"/>
          </a:p>
          <a:p>
            <a:pPr lvl="1"/>
            <a:r>
              <a:rPr lang="en-ZA" sz="2800" dirty="0"/>
              <a:t>The learner must choose the answer he or she regards as correct</a:t>
            </a:r>
            <a:endParaRPr lang="en-ZA" sz="2700" dirty="0"/>
          </a:p>
        </p:txBody>
      </p:sp>
    </p:spTree>
    <p:extLst>
      <p:ext uri="{BB962C8B-B14F-4D97-AF65-F5344CB8AC3E}">
        <p14:creationId xmlns:p14="http://schemas.microsoft.com/office/powerpoint/2010/main" val="2628284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PROGRAM</a:t>
            </a:r>
            <a:endParaRPr lang="en-US" dirty="0">
              <a:solidFill>
                <a:schemeClr val="bg1"/>
              </a:solidFill>
            </a:endParaRPr>
          </a:p>
        </p:txBody>
      </p:sp>
      <p:sp>
        <p:nvSpPr>
          <p:cNvPr id="5" name="Content Placeholder 4"/>
          <p:cNvSpPr>
            <a:spLocks noGrp="1"/>
          </p:cNvSpPr>
          <p:nvPr>
            <p:ph idx="1"/>
          </p:nvPr>
        </p:nvSpPr>
        <p:spPr>
          <a:xfrm>
            <a:off x="609600" y="1524000"/>
            <a:ext cx="8229600" cy="4133138"/>
          </a:xfrm>
        </p:spPr>
        <p:txBody>
          <a:bodyPr>
            <a:noAutofit/>
          </a:bodyPr>
          <a:lstStyle/>
          <a:p>
            <a:r>
              <a:rPr lang="en-ZA" sz="2800" dirty="0">
                <a:latin typeface="Calibri" panose="020F0502020204030204" pitchFamily="34" charset="0"/>
                <a:ea typeface="Calibri" panose="020F0502020204030204" pitchFamily="34" charset="0"/>
                <a:cs typeface="Times New Roman" panose="02020603050405020304" pitchFamily="18" charset="0"/>
              </a:rPr>
              <a:t>The programme aims at capacitating Subject Advisors to drive and support curriculum delivery through technology-based teaching in the </a:t>
            </a:r>
            <a:r>
              <a:rPr lang="en-ZA" sz="2800" dirty="0" smtClean="0">
                <a:latin typeface="Calibri" panose="020F0502020204030204" pitchFamily="34" charset="0"/>
                <a:ea typeface="Calibri" panose="020F0502020204030204" pitchFamily="34" charset="0"/>
                <a:cs typeface="Times New Roman" panose="02020603050405020304" pitchFamily="18" charset="0"/>
              </a:rPr>
              <a:t>classroom</a:t>
            </a:r>
          </a:p>
          <a:p>
            <a:r>
              <a:rPr lang="en-ZA" sz="2800" dirty="0"/>
              <a:t>T</a:t>
            </a:r>
            <a:r>
              <a:rPr lang="en-ZA" sz="2800" dirty="0" smtClean="0"/>
              <a:t>heir </a:t>
            </a:r>
            <a:r>
              <a:rPr lang="en-ZA" sz="2800" dirty="0"/>
              <a:t>knowledge and role in the curriculum interpretation, delivery and assessment is the basis on which the technology must be utilised in supporting what happens in the </a:t>
            </a:r>
            <a:r>
              <a:rPr lang="en-ZA" sz="2800" dirty="0" smtClean="0"/>
              <a:t>classroom</a:t>
            </a:r>
          </a:p>
          <a:p>
            <a:r>
              <a:rPr lang="en-ZA" sz="2800" dirty="0" smtClean="0"/>
              <a:t>Without </a:t>
            </a:r>
            <a:r>
              <a:rPr lang="en-ZA" sz="2800" dirty="0"/>
              <a:t>this fundamental understanding, the use of digital technology in particular will remain trivial to the successful implementation of </a:t>
            </a:r>
            <a:r>
              <a:rPr lang="en-ZA" sz="2800" dirty="0" smtClean="0"/>
              <a:t>the </a:t>
            </a:r>
            <a:r>
              <a:rPr lang="en-ZA" sz="2800" dirty="0"/>
              <a:t>of the curriculum</a:t>
            </a:r>
          </a:p>
        </p:txBody>
      </p:sp>
    </p:spTree>
    <p:extLst>
      <p:ext uri="{BB962C8B-B14F-4D97-AF65-F5344CB8AC3E}">
        <p14:creationId xmlns:p14="http://schemas.microsoft.com/office/powerpoint/2010/main" val="2248869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Criteria for multiple questions</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23001587"/>
              </p:ext>
            </p:extLst>
          </p:nvPr>
        </p:nvGraphicFramePr>
        <p:xfrm>
          <a:off x="685800" y="1447800"/>
          <a:ext cx="7829550" cy="4267199"/>
        </p:xfrm>
        <a:graphic>
          <a:graphicData uri="http://schemas.openxmlformats.org/drawingml/2006/table">
            <a:tbl>
              <a:tblPr firstRow="1" firstCol="1" bandRow="1"/>
              <a:tblGrid>
                <a:gridCol w="1465340">
                  <a:extLst>
                    <a:ext uri="{9D8B030D-6E8A-4147-A177-3AD203B41FA5}">
                      <a16:colId xmlns:a16="http://schemas.microsoft.com/office/drawing/2014/main" xmlns="" val="20000"/>
                    </a:ext>
                  </a:extLst>
                </a:gridCol>
                <a:gridCol w="6364210">
                  <a:extLst>
                    <a:ext uri="{9D8B030D-6E8A-4147-A177-3AD203B41FA5}">
                      <a16:colId xmlns:a16="http://schemas.microsoft.com/office/drawing/2014/main" xmlns="" val="20001"/>
                    </a:ext>
                  </a:extLst>
                </a:gridCol>
              </a:tblGrid>
              <a:tr h="1644448">
                <a:tc>
                  <a:txBody>
                    <a:bodyPr/>
                    <a:lstStyle/>
                    <a:p>
                      <a:pPr algn="just">
                        <a:lnSpc>
                          <a:spcPct val="115000"/>
                        </a:lnSpc>
                        <a:spcBef>
                          <a:spcPts val="600"/>
                        </a:spcBef>
                        <a:spcAft>
                          <a:spcPts val="600"/>
                        </a:spcAft>
                      </a:pPr>
                      <a:r>
                        <a:rPr lang="en-GB"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STEM</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marL="342900" lvl="0" indent="-342900" algn="just">
                        <a:lnSpc>
                          <a:spcPct val="115000"/>
                        </a:lnSpc>
                        <a:spcBef>
                          <a:spcPts val="600"/>
                        </a:spcBef>
                        <a:spcAft>
                          <a:spcPts val="600"/>
                        </a:spcAft>
                        <a:buFont typeface="Times New Roman" panose="02020603050405020304" pitchFamily="18" charset="0"/>
                        <a:buChar char="•"/>
                        <a:tabLst>
                          <a:tab pos="457200" algn="l"/>
                        </a:tabLst>
                      </a:pPr>
                      <a:r>
                        <a:rPr lang="en-ZA" sz="1600">
                          <a:effectLst/>
                          <a:latin typeface="Calibri" panose="020F0502020204030204" pitchFamily="34" charset="0"/>
                          <a:ea typeface="Calibri" panose="020F0502020204030204" pitchFamily="34" charset="0"/>
                          <a:cs typeface="Times New Roman" panose="02020603050405020304" pitchFamily="18" charset="0"/>
                        </a:rPr>
                        <a:t>Must be clearly formulated</a:t>
                      </a:r>
                    </a:p>
                    <a:p>
                      <a:pPr marL="342900" lvl="0" indent="-342900" algn="just">
                        <a:lnSpc>
                          <a:spcPct val="115000"/>
                        </a:lnSpc>
                        <a:spcBef>
                          <a:spcPts val="600"/>
                        </a:spcBef>
                        <a:spcAft>
                          <a:spcPts val="600"/>
                        </a:spcAft>
                        <a:buFont typeface="Times New Roman" panose="02020603050405020304" pitchFamily="18" charset="0"/>
                        <a:buChar char="•"/>
                        <a:tabLst>
                          <a:tab pos="457200" algn="l"/>
                        </a:tabLst>
                      </a:pPr>
                      <a:r>
                        <a:rPr lang="en-ZA" sz="1600">
                          <a:effectLst/>
                          <a:latin typeface="Calibri" panose="020F0502020204030204" pitchFamily="34" charset="0"/>
                          <a:ea typeface="Calibri" panose="020F0502020204030204" pitchFamily="34" charset="0"/>
                          <a:cs typeface="Times New Roman" panose="02020603050405020304" pitchFamily="18" charset="0"/>
                        </a:rPr>
                        <a:t>Avoid giving grammatical clues in the stem</a:t>
                      </a:r>
                    </a:p>
                    <a:p>
                      <a:pPr marL="342900" lvl="0" indent="-342900" algn="just">
                        <a:lnSpc>
                          <a:spcPct val="115000"/>
                        </a:lnSpc>
                        <a:spcBef>
                          <a:spcPts val="600"/>
                        </a:spcBef>
                        <a:spcAft>
                          <a:spcPts val="600"/>
                        </a:spcAft>
                        <a:buFont typeface="Times New Roman" panose="02020603050405020304" pitchFamily="18" charset="0"/>
                        <a:buChar char="•"/>
                        <a:tabLst>
                          <a:tab pos="457200" algn="l"/>
                        </a:tabLst>
                      </a:pPr>
                      <a:r>
                        <a:rPr lang="en-ZA" sz="1600">
                          <a:effectLst/>
                          <a:latin typeface="Calibri" panose="020F0502020204030204" pitchFamily="34" charset="0"/>
                          <a:ea typeface="Calibri" panose="020F0502020204030204" pitchFamily="34" charset="0"/>
                          <a:cs typeface="Times New Roman" panose="02020603050405020304" pitchFamily="18" charset="0"/>
                        </a:rPr>
                        <a:t>The stem and possible answers should flow grammatically</a:t>
                      </a:r>
                    </a:p>
                    <a:p>
                      <a:pPr marL="342900" lvl="0" indent="-342900" algn="just">
                        <a:lnSpc>
                          <a:spcPct val="115000"/>
                        </a:lnSpc>
                        <a:spcBef>
                          <a:spcPts val="600"/>
                        </a:spcBef>
                        <a:spcAft>
                          <a:spcPts val="600"/>
                        </a:spcAft>
                        <a:buFont typeface="Times New Roman" panose="02020603050405020304" pitchFamily="18" charset="0"/>
                        <a:buChar char="•"/>
                        <a:tabLst>
                          <a:tab pos="457200" algn="l"/>
                        </a:tabLst>
                      </a:pPr>
                      <a:r>
                        <a:rPr lang="en-ZA" sz="1600">
                          <a:effectLst/>
                          <a:latin typeface="Calibri" panose="020F0502020204030204" pitchFamily="34" charset="0"/>
                          <a:ea typeface="Calibri" panose="020F0502020204030204" pitchFamily="34" charset="0"/>
                          <a:cs typeface="Times New Roman" panose="02020603050405020304" pitchFamily="18" charset="0"/>
                        </a:rPr>
                        <a:t>Should contain as much of the wording as possible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FDF"/>
                    </a:solidFill>
                  </a:tcPr>
                </a:tc>
                <a:extLst>
                  <a:ext uri="{0D108BD9-81ED-4DB2-BD59-A6C34878D82A}">
                    <a16:rowId xmlns:a16="http://schemas.microsoft.com/office/drawing/2014/main" xmlns="" val="10000"/>
                  </a:ext>
                </a:extLst>
              </a:tr>
              <a:tr h="1182329">
                <a:tc>
                  <a:txBody>
                    <a:bodyPr/>
                    <a:lstStyle/>
                    <a:p>
                      <a:pPr algn="just">
                        <a:lnSpc>
                          <a:spcPct val="115000"/>
                        </a:lnSpc>
                        <a:spcBef>
                          <a:spcPts val="600"/>
                        </a:spcBef>
                        <a:spcAft>
                          <a:spcPts val="600"/>
                        </a:spcAft>
                      </a:pPr>
                      <a:r>
                        <a:rPr lang="en-GB"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ANSWERS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marL="342900" lvl="0" indent="-342900" algn="just">
                        <a:lnSpc>
                          <a:spcPct val="115000"/>
                        </a:lnSpc>
                        <a:spcBef>
                          <a:spcPts val="600"/>
                        </a:spcBef>
                        <a:spcAft>
                          <a:spcPts val="600"/>
                        </a:spcAft>
                        <a:buFont typeface="Times New Roman" panose="02020603050405020304" pitchFamily="18" charset="0"/>
                        <a:buChar char="•"/>
                        <a:tabLst>
                          <a:tab pos="457200" algn="l"/>
                        </a:tabLst>
                      </a:pPr>
                      <a:r>
                        <a:rPr lang="en-ZA" sz="1600">
                          <a:effectLst/>
                          <a:latin typeface="Calibri" panose="020F0502020204030204" pitchFamily="34" charset="0"/>
                          <a:ea typeface="Calibri" panose="020F0502020204030204" pitchFamily="34" charset="0"/>
                          <a:cs typeface="Times New Roman" panose="02020603050405020304" pitchFamily="18" charset="0"/>
                        </a:rPr>
                        <a:t>Only one correct answer</a:t>
                      </a:r>
                    </a:p>
                    <a:p>
                      <a:pPr marL="342900" lvl="0" indent="-342900" algn="just">
                        <a:lnSpc>
                          <a:spcPct val="115000"/>
                        </a:lnSpc>
                        <a:spcBef>
                          <a:spcPts val="600"/>
                        </a:spcBef>
                        <a:spcAft>
                          <a:spcPts val="600"/>
                        </a:spcAft>
                        <a:buFont typeface="Times New Roman" panose="02020603050405020304" pitchFamily="18" charset="0"/>
                        <a:buChar char="•"/>
                        <a:tabLst>
                          <a:tab pos="457200" algn="l"/>
                        </a:tabLst>
                      </a:pPr>
                      <a:r>
                        <a:rPr lang="en-ZA" sz="1600">
                          <a:effectLst/>
                          <a:latin typeface="Calibri" panose="020F0502020204030204" pitchFamily="34" charset="0"/>
                          <a:ea typeface="Calibri" panose="020F0502020204030204" pitchFamily="34" charset="0"/>
                          <a:cs typeface="Times New Roman" panose="02020603050405020304" pitchFamily="18" charset="0"/>
                        </a:rPr>
                        <a:t>Incorrect answers should be plausible</a:t>
                      </a:r>
                    </a:p>
                    <a:p>
                      <a:pPr marL="342900" lvl="0" indent="-342900" algn="just">
                        <a:lnSpc>
                          <a:spcPct val="115000"/>
                        </a:lnSpc>
                        <a:spcBef>
                          <a:spcPts val="600"/>
                        </a:spcBef>
                        <a:spcAft>
                          <a:spcPts val="600"/>
                        </a:spcAft>
                        <a:buFont typeface="Times New Roman" panose="02020603050405020304" pitchFamily="18" charset="0"/>
                        <a:buChar char="•"/>
                        <a:tabLst>
                          <a:tab pos="457200" algn="l"/>
                        </a:tabLst>
                      </a:pPr>
                      <a:r>
                        <a:rPr lang="en-ZA" sz="1600">
                          <a:effectLst/>
                          <a:latin typeface="Calibri" panose="020F0502020204030204" pitchFamily="34" charset="0"/>
                          <a:ea typeface="Calibri" panose="020F0502020204030204" pitchFamily="34" charset="0"/>
                          <a:cs typeface="Times New Roman" panose="02020603050405020304" pitchFamily="18" charset="0"/>
                        </a:rPr>
                        <a:t>There should be 3-5 options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40422">
                <a:tc>
                  <a:txBody>
                    <a:bodyPr/>
                    <a:lstStyle/>
                    <a:p>
                      <a:pPr algn="just">
                        <a:lnSpc>
                          <a:spcPct val="115000"/>
                        </a:lnSpc>
                        <a:spcBef>
                          <a:spcPts val="600"/>
                        </a:spcBef>
                        <a:spcAft>
                          <a:spcPts val="600"/>
                        </a:spcAft>
                      </a:pPr>
                      <a:r>
                        <a:rPr lang="en-GB"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AVOID</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marL="342900" lvl="0" indent="-342900" algn="just">
                        <a:lnSpc>
                          <a:spcPct val="115000"/>
                        </a:lnSpc>
                        <a:spcBef>
                          <a:spcPts val="600"/>
                        </a:spcBef>
                        <a:spcAft>
                          <a:spcPts val="600"/>
                        </a:spcAft>
                        <a:buFont typeface="Times New Roman" panose="02020603050405020304" pitchFamily="18" charset="0"/>
                        <a:buChar char="•"/>
                        <a:tabLst>
                          <a:tab pos="457200" algn="l"/>
                        </a:tabLst>
                      </a:pPr>
                      <a:r>
                        <a:rPr lang="en-ZA" sz="1600" dirty="0">
                          <a:effectLst/>
                          <a:latin typeface="Calibri" panose="020F0502020204030204" pitchFamily="34" charset="0"/>
                          <a:ea typeface="Calibri" panose="020F0502020204030204" pitchFamily="34" charset="0"/>
                          <a:cs typeface="Times New Roman" panose="02020603050405020304" pitchFamily="18" charset="0"/>
                        </a:rPr>
                        <a:t>Do not use the option "none of the above"</a:t>
                      </a:r>
                    </a:p>
                    <a:p>
                      <a:pPr marL="342900" lvl="0" indent="-342900" algn="just">
                        <a:lnSpc>
                          <a:spcPct val="115000"/>
                        </a:lnSpc>
                        <a:spcBef>
                          <a:spcPts val="600"/>
                        </a:spcBef>
                        <a:spcAft>
                          <a:spcPts val="600"/>
                        </a:spcAft>
                        <a:buFont typeface="Times New Roman" panose="02020603050405020304" pitchFamily="18" charset="0"/>
                        <a:buChar char="•"/>
                        <a:tabLst>
                          <a:tab pos="457200" algn="l"/>
                        </a:tabLst>
                      </a:pPr>
                      <a:r>
                        <a:rPr lang="en-ZA" sz="1600" dirty="0">
                          <a:effectLst/>
                          <a:latin typeface="Calibri" panose="020F0502020204030204" pitchFamily="34" charset="0"/>
                          <a:ea typeface="Calibri" panose="020F0502020204030204" pitchFamily="34" charset="0"/>
                          <a:cs typeface="Times New Roman" panose="02020603050405020304" pitchFamily="18" charset="0"/>
                        </a:rPr>
                        <a:t>Do not use the option "all of the above"</a:t>
                      </a:r>
                    </a:p>
                    <a:p>
                      <a:pPr marL="342900" lvl="0" indent="-342900" algn="just">
                        <a:lnSpc>
                          <a:spcPct val="115000"/>
                        </a:lnSpc>
                        <a:spcBef>
                          <a:spcPts val="600"/>
                        </a:spcBef>
                        <a:spcAft>
                          <a:spcPts val="600"/>
                        </a:spcAft>
                        <a:buFont typeface="Times New Roman" panose="02020603050405020304" pitchFamily="18" charset="0"/>
                        <a:buChar char="•"/>
                        <a:tabLst>
                          <a:tab pos="457200" algn="l"/>
                        </a:tabLst>
                      </a:pPr>
                      <a:r>
                        <a:rPr lang="en-ZA" sz="1600" dirty="0">
                          <a:effectLst/>
                          <a:latin typeface="Calibri" panose="020F0502020204030204" pitchFamily="34" charset="0"/>
                          <a:ea typeface="Calibri" panose="020F0502020204030204" pitchFamily="34" charset="0"/>
                          <a:cs typeface="Times New Roman" panose="02020603050405020304" pitchFamily="18" charset="0"/>
                        </a:rPr>
                        <a:t>Do not write a question in the negative (E.g. Which of the following is NOT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FDF"/>
                    </a:solidFill>
                  </a:tcPr>
                </a:tc>
                <a:extLst>
                  <a:ext uri="{0D108BD9-81ED-4DB2-BD59-A6C34878D82A}">
                    <a16:rowId xmlns:a16="http://schemas.microsoft.com/office/drawing/2014/main" xmlns="" val="10002"/>
                  </a:ext>
                </a:extLst>
              </a:tr>
            </a:tbl>
          </a:graphicData>
        </a:graphic>
      </p:graphicFrame>
      <p:sp>
        <p:nvSpPr>
          <p:cNvPr id="8" name="Rectangle 7"/>
          <p:cNvSpPr/>
          <p:nvPr/>
        </p:nvSpPr>
        <p:spPr>
          <a:xfrm>
            <a:off x="3582883" y="5867400"/>
            <a:ext cx="1978234" cy="369332"/>
          </a:xfrm>
          <a:prstGeom prst="rect">
            <a:avLst/>
          </a:prstGeom>
        </p:spPr>
        <p:txBody>
          <a:bodyPr wrap="none">
            <a:spAutoFit/>
          </a:bodyPr>
          <a:lstStyle/>
          <a:p>
            <a:r>
              <a:rPr lang="en-ZA" i="1" dirty="0">
                <a:solidFill>
                  <a:schemeClr val="accent2"/>
                </a:solidFill>
                <a:ea typeface="Calibri" panose="020F0502020204030204" pitchFamily="34" charset="0"/>
                <a:cs typeface="Times New Roman" panose="02020603050405020304" pitchFamily="18" charset="0"/>
              </a:rPr>
              <a:t>Source: </a:t>
            </a:r>
            <a:r>
              <a:rPr lang="en-GB" i="1" dirty="0" err="1">
                <a:solidFill>
                  <a:schemeClr val="accent2"/>
                </a:solidFill>
                <a:ea typeface="Calibri" panose="020F0502020204030204" pitchFamily="34" charset="0"/>
                <a:cs typeface="Times New Roman" panose="02020603050405020304" pitchFamily="18" charset="0"/>
              </a:rPr>
              <a:t>Kühn</a:t>
            </a:r>
            <a:r>
              <a:rPr lang="en-GB" i="1" dirty="0">
                <a:solidFill>
                  <a:schemeClr val="accent2"/>
                </a:solidFill>
                <a:ea typeface="Calibri" panose="020F0502020204030204" pitchFamily="34" charset="0"/>
                <a:cs typeface="Times New Roman" panose="02020603050405020304" pitchFamily="18" charset="0"/>
              </a:rPr>
              <a:t>. 2014</a:t>
            </a:r>
            <a:endParaRPr lang="en-ZA" dirty="0">
              <a:solidFill>
                <a:schemeClr val="accent2"/>
              </a:solidFill>
            </a:endParaRPr>
          </a:p>
        </p:txBody>
      </p:sp>
    </p:spTree>
    <p:extLst>
      <p:ext uri="{BB962C8B-B14F-4D97-AF65-F5344CB8AC3E}">
        <p14:creationId xmlns:p14="http://schemas.microsoft.com/office/powerpoint/2010/main" val="2599799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Setting up multiple questions</a:t>
            </a:r>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val="4077449845"/>
              </p:ext>
            </p:extLst>
          </p:nvPr>
        </p:nvGraphicFramePr>
        <p:xfrm>
          <a:off x="1143000" y="1295400"/>
          <a:ext cx="7372350" cy="4724399"/>
        </p:xfrm>
        <a:graphic>
          <a:graphicData uri="http://schemas.openxmlformats.org/drawingml/2006/table">
            <a:tbl>
              <a:tblPr firstRow="1" firstCol="1" bandRow="1"/>
              <a:tblGrid>
                <a:gridCol w="6915137">
                  <a:extLst>
                    <a:ext uri="{9D8B030D-6E8A-4147-A177-3AD203B41FA5}">
                      <a16:colId xmlns:a16="http://schemas.microsoft.com/office/drawing/2014/main" xmlns="" val="20000"/>
                    </a:ext>
                  </a:extLst>
                </a:gridCol>
                <a:gridCol w="457213">
                  <a:extLst>
                    <a:ext uri="{9D8B030D-6E8A-4147-A177-3AD203B41FA5}">
                      <a16:colId xmlns:a16="http://schemas.microsoft.com/office/drawing/2014/main" xmlns="" val="20001"/>
                    </a:ext>
                  </a:extLst>
                </a:gridCol>
              </a:tblGrid>
              <a:tr h="205409">
                <a:tc>
                  <a:txBody>
                    <a:bodyPr/>
                    <a:lstStyle/>
                    <a:p>
                      <a:pPr algn="just">
                        <a:lnSpc>
                          <a:spcPct val="115000"/>
                        </a:lnSpc>
                        <a:spcBef>
                          <a:spcPts val="720"/>
                        </a:spcBef>
                        <a:spcAft>
                          <a:spcPts val="720"/>
                        </a:spcAft>
                      </a:pPr>
                      <a:r>
                        <a:rPr lang="en-GB" sz="105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ANIMALS AND US</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tc>
                  <a:txBody>
                    <a:bodyPr/>
                    <a:lstStyle/>
                    <a:p>
                      <a:pPr algn="just">
                        <a:lnSpc>
                          <a:spcPct val="115000"/>
                        </a:lnSpc>
                        <a:spcBef>
                          <a:spcPts val="720"/>
                        </a:spcBef>
                        <a:spcAft>
                          <a:spcPts val="720"/>
                        </a:spcAft>
                      </a:pPr>
                      <a:r>
                        <a:rPr lang="en-GB" sz="105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6364"/>
                    </a:solidFill>
                  </a:tcPr>
                </a:tc>
                <a:extLst>
                  <a:ext uri="{0D108BD9-81ED-4DB2-BD59-A6C34878D82A}">
                    <a16:rowId xmlns:a16="http://schemas.microsoft.com/office/drawing/2014/main" xmlns="" val="10000"/>
                  </a:ext>
                </a:extLst>
              </a:tr>
              <a:tr h="616227">
                <a:tc>
                  <a:txBody>
                    <a:bodyPr/>
                    <a:lstStyle/>
                    <a:p>
                      <a:pPr algn="just">
                        <a:lnSpc>
                          <a:spcPct val="115000"/>
                        </a:lnSpc>
                        <a:spcBef>
                          <a:spcPts val="600"/>
                        </a:spcBef>
                        <a:spcAft>
                          <a:spcPts val="600"/>
                        </a:spcAft>
                      </a:pPr>
                      <a:r>
                        <a:rPr lang="en-GB" sz="1050">
                          <a:effectLst/>
                          <a:latin typeface="Calibri" panose="020F0502020204030204" pitchFamily="34" charset="0"/>
                          <a:ea typeface="Calibri" panose="020F0502020204030204" pitchFamily="34" charset="0"/>
                          <a:cs typeface="Times New Roman" panose="02020603050405020304" pitchFamily="18" charset="0"/>
                        </a:rPr>
                        <a:t>Why do people love watching the monkeys in the zoo? Do we perhaps laugh because we recognise ourselves in them? Man is himself an animal, after all, and some animals can be all too human.</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50">
                          <a:effectLst/>
                          <a:latin typeface="Calibri" panose="020F0502020204030204" pitchFamily="34" charset="0"/>
                          <a:ea typeface="Calibri" panose="020F0502020204030204" pitchFamily="34" charset="0"/>
                          <a:cs typeface="Times New Roman" panose="02020603050405020304" pitchFamily="18" charset="0"/>
                        </a:rPr>
                        <a:t>1</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10817">
                <a:tc>
                  <a:txBody>
                    <a:bodyPr/>
                    <a:lstStyle/>
                    <a:p>
                      <a:pPr algn="just">
                        <a:lnSpc>
                          <a:spcPct val="115000"/>
                        </a:lnSpc>
                        <a:spcBef>
                          <a:spcPts val="600"/>
                        </a:spcBef>
                        <a:spcAft>
                          <a:spcPts val="720"/>
                        </a:spcAft>
                      </a:pPr>
                      <a:r>
                        <a:rPr lang="en-GB" sz="1050">
                          <a:effectLst/>
                          <a:latin typeface="Calibri" panose="020F0502020204030204" pitchFamily="34" charset="0"/>
                          <a:ea typeface="Calibri" panose="020F0502020204030204" pitchFamily="34" charset="0"/>
                          <a:cs typeface="Times New Roman" panose="02020603050405020304" pitchFamily="18" charset="0"/>
                        </a:rPr>
                        <a:t>Have you ever wondered what our </a:t>
                      </a:r>
                      <a:r>
                        <a:rPr lang="en-GB" sz="1050" i="1">
                          <a:effectLst/>
                          <a:latin typeface="Calibri" panose="020F0502020204030204" pitchFamily="34" charset="0"/>
                          <a:ea typeface="Calibri" panose="020F0502020204030204" pitchFamily="34" charset="0"/>
                          <a:cs typeface="Times New Roman" panose="02020603050405020304" pitchFamily="18" charset="0"/>
                        </a:rPr>
                        <a:t>pets</a:t>
                      </a:r>
                      <a:r>
                        <a:rPr lang="en-GB" sz="1050">
                          <a:effectLst/>
                          <a:latin typeface="Calibri" panose="020F0502020204030204" pitchFamily="34" charset="0"/>
                          <a:ea typeface="Calibri" panose="020F0502020204030204" pitchFamily="34" charset="0"/>
                          <a:cs typeface="Times New Roman" panose="02020603050405020304" pitchFamily="18" charset="0"/>
                        </a:rPr>
                        <a:t> think when they watch </a:t>
                      </a:r>
                      <a:r>
                        <a:rPr lang="en-GB" sz="1050" i="1">
                          <a:effectLst/>
                          <a:latin typeface="Calibri" panose="020F0502020204030204" pitchFamily="34" charset="0"/>
                          <a:ea typeface="Calibri" panose="020F0502020204030204" pitchFamily="34" charset="0"/>
                          <a:cs typeface="Times New Roman" panose="02020603050405020304" pitchFamily="18" charset="0"/>
                        </a:rPr>
                        <a:t>us</a:t>
                      </a:r>
                      <a:r>
                        <a:rPr lang="en-GB" sz="1050">
                          <a:effectLst/>
                          <a:latin typeface="Calibri" panose="020F0502020204030204" pitchFamily="34" charset="0"/>
                          <a:ea typeface="Calibri" panose="020F0502020204030204" pitchFamily="34" charset="0"/>
                          <a:cs typeface="Times New Roman" panose="02020603050405020304" pitchFamily="18" charset="0"/>
                        </a:rPr>
                        <a:t>? Do they see us as humans, or do they, perhaps, regard us as big cats or dogs or canaries?</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GB" sz="1050">
                          <a:effectLst/>
                          <a:latin typeface="Calibri" panose="020F0502020204030204" pitchFamily="34" charset="0"/>
                          <a:ea typeface="Calibri" panose="020F0502020204030204" pitchFamily="34" charset="0"/>
                          <a:cs typeface="Times New Roman" panose="02020603050405020304" pitchFamily="18" charset="0"/>
                        </a:rPr>
                        <a:t>2</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2"/>
                  </a:ext>
                </a:extLst>
              </a:tr>
              <a:tr h="821634">
                <a:tc>
                  <a:txBody>
                    <a:bodyPr/>
                    <a:lstStyle/>
                    <a:p>
                      <a:pPr algn="just">
                        <a:lnSpc>
                          <a:spcPct val="115000"/>
                        </a:lnSpc>
                        <a:spcBef>
                          <a:spcPts val="600"/>
                        </a:spcBef>
                        <a:spcAft>
                          <a:spcPts val="600"/>
                        </a:spcAft>
                      </a:pPr>
                      <a:r>
                        <a:rPr lang="en-GB" sz="1050">
                          <a:effectLst/>
                          <a:latin typeface="Calibri" panose="020F0502020204030204" pitchFamily="34" charset="0"/>
                          <a:ea typeface="Calibri" panose="020F0502020204030204" pitchFamily="34" charset="0"/>
                          <a:cs typeface="Times New Roman" panose="02020603050405020304" pitchFamily="18" charset="0"/>
                        </a:rPr>
                        <a:t>Take cats, for instance. They say that the relationship of the human to the domestic cat is that of the mother cat to the kitten. When a cat is hungry, it rubs up against the legs of its owner, like in the wild, thirsty kittens rub up against the mother’s legs to get her to lie down and nurse.</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50">
                          <a:effectLst/>
                          <a:latin typeface="Calibri" panose="020F0502020204030204" pitchFamily="34" charset="0"/>
                          <a:ea typeface="Calibri" panose="020F0502020204030204" pitchFamily="34" charset="0"/>
                          <a:cs typeface="Times New Roman" panose="02020603050405020304" pitchFamily="18" charset="0"/>
                        </a:rPr>
                        <a:t>3</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16227">
                <a:tc>
                  <a:txBody>
                    <a:bodyPr/>
                    <a:lstStyle/>
                    <a:p>
                      <a:pPr algn="just">
                        <a:lnSpc>
                          <a:spcPct val="115000"/>
                        </a:lnSpc>
                        <a:spcBef>
                          <a:spcPts val="600"/>
                        </a:spcBef>
                        <a:spcAft>
                          <a:spcPts val="720"/>
                        </a:spcAft>
                      </a:pPr>
                      <a:r>
                        <a:rPr lang="en-GB" sz="1050">
                          <a:effectLst/>
                          <a:latin typeface="Calibri" panose="020F0502020204030204" pitchFamily="34" charset="0"/>
                          <a:ea typeface="Calibri" panose="020F0502020204030204" pitchFamily="34" charset="0"/>
                          <a:cs typeface="Times New Roman" panose="02020603050405020304" pitchFamily="18" charset="0"/>
                        </a:rPr>
                        <a:t>Wild dogs, unlike the wild cats that hunt alone, are pack animals. They like to follow a strong leader. The domesticated dog seems to take his owner as the pack leader rather than as a mother, and if allowed, will follow him everywhere</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GB" sz="1050">
                          <a:effectLst/>
                          <a:latin typeface="Calibri" panose="020F0502020204030204" pitchFamily="34" charset="0"/>
                          <a:ea typeface="Calibri" panose="020F0502020204030204" pitchFamily="34" charset="0"/>
                          <a:cs typeface="Times New Roman" panose="02020603050405020304" pitchFamily="18" charset="0"/>
                        </a:rPr>
                        <a:t>4</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4"/>
                  </a:ext>
                </a:extLst>
              </a:tr>
              <a:tr h="410817">
                <a:tc>
                  <a:txBody>
                    <a:bodyPr/>
                    <a:lstStyle/>
                    <a:p>
                      <a:pPr algn="just">
                        <a:lnSpc>
                          <a:spcPct val="115000"/>
                        </a:lnSpc>
                        <a:spcBef>
                          <a:spcPts val="600"/>
                        </a:spcBef>
                        <a:spcAft>
                          <a:spcPts val="600"/>
                        </a:spcAft>
                      </a:pPr>
                      <a:r>
                        <a:rPr lang="en-GB" sz="1050">
                          <a:effectLst/>
                          <a:latin typeface="Calibri" panose="020F0502020204030204" pitchFamily="34" charset="0"/>
                          <a:ea typeface="Calibri" panose="020F0502020204030204" pitchFamily="34" charset="0"/>
                          <a:cs typeface="Times New Roman" panose="02020603050405020304" pitchFamily="18" charset="0"/>
                        </a:rPr>
                        <a:t>Tame animals are followers, not leaders. In the wild, however, many animals reveal great responsibility, particularly when it comes to education their young.</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50">
                          <a:effectLst/>
                          <a:latin typeface="Calibri" panose="020F0502020204030204" pitchFamily="34" charset="0"/>
                          <a:ea typeface="Calibri" panose="020F0502020204030204" pitchFamily="34" charset="0"/>
                          <a:cs typeface="Times New Roman" panose="02020603050405020304" pitchFamily="18" charset="0"/>
                        </a:rPr>
                        <a:t>5</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21634">
                <a:tc>
                  <a:txBody>
                    <a:bodyPr/>
                    <a:lstStyle/>
                    <a:p>
                      <a:pPr algn="just">
                        <a:lnSpc>
                          <a:spcPct val="115000"/>
                        </a:lnSpc>
                        <a:spcBef>
                          <a:spcPts val="600"/>
                        </a:spcBef>
                        <a:spcAft>
                          <a:spcPts val="720"/>
                        </a:spcAft>
                      </a:pPr>
                      <a:r>
                        <a:rPr lang="en-GB" sz="1050">
                          <a:effectLst/>
                          <a:latin typeface="Calibri" panose="020F0502020204030204" pitchFamily="34" charset="0"/>
                          <a:ea typeface="Calibri" panose="020F0502020204030204" pitchFamily="34" charset="0"/>
                          <a:cs typeface="Times New Roman" panose="02020603050405020304" pitchFamily="18" charset="0"/>
                        </a:rPr>
                        <a:t>Foxes go to much trouble to educate their cubs. The father plays with them, teaching them how to co-ordinate their muscles and senses. The mother makes them jump to “catch” food from her mouth while moving her head up and down. Later she takes them hunting and shows them how to make a kill.</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GB" sz="1050">
                          <a:effectLst/>
                          <a:latin typeface="Calibri" panose="020F0502020204030204" pitchFamily="34" charset="0"/>
                          <a:ea typeface="Calibri" panose="020F0502020204030204" pitchFamily="34" charset="0"/>
                          <a:cs typeface="Times New Roman" panose="02020603050405020304" pitchFamily="18" charset="0"/>
                        </a:rPr>
                        <a:t>6</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6"/>
                  </a:ext>
                </a:extLst>
              </a:tr>
              <a:tr h="410817">
                <a:tc>
                  <a:txBody>
                    <a:bodyPr/>
                    <a:lstStyle/>
                    <a:p>
                      <a:pPr algn="just">
                        <a:lnSpc>
                          <a:spcPct val="115000"/>
                        </a:lnSpc>
                        <a:spcBef>
                          <a:spcPts val="600"/>
                        </a:spcBef>
                        <a:spcAft>
                          <a:spcPts val="600"/>
                        </a:spcAft>
                      </a:pPr>
                      <a:r>
                        <a:rPr lang="en-GB" sz="1050">
                          <a:effectLst/>
                          <a:latin typeface="Calibri" panose="020F0502020204030204" pitchFamily="34" charset="0"/>
                          <a:ea typeface="Calibri" panose="020F0502020204030204" pitchFamily="34" charset="0"/>
                          <a:cs typeface="Times New Roman" panose="02020603050405020304" pitchFamily="18" charset="0"/>
                        </a:rPr>
                        <a:t>Hippo mothers are very caring. When foraging for food, they leave their babies in the care of a “baby-sitter” to enable them to find food on their own.</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GB" sz="1050">
                          <a:effectLst/>
                          <a:latin typeface="Calibri" panose="020F0502020204030204" pitchFamily="34" charset="0"/>
                          <a:ea typeface="Calibri" panose="020F0502020204030204" pitchFamily="34" charset="0"/>
                          <a:cs typeface="Times New Roman" panose="02020603050405020304" pitchFamily="18" charset="0"/>
                        </a:rPr>
                        <a:t>7</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10817">
                <a:tc>
                  <a:txBody>
                    <a:bodyPr/>
                    <a:lstStyle/>
                    <a:p>
                      <a:pPr algn="just">
                        <a:lnSpc>
                          <a:spcPct val="115000"/>
                        </a:lnSpc>
                        <a:spcBef>
                          <a:spcPts val="600"/>
                        </a:spcBef>
                        <a:spcAft>
                          <a:spcPts val="720"/>
                        </a:spcAft>
                      </a:pPr>
                      <a:r>
                        <a:rPr lang="en-GB" sz="1050">
                          <a:effectLst/>
                          <a:latin typeface="Calibri" panose="020F0502020204030204" pitchFamily="34" charset="0"/>
                          <a:ea typeface="Calibri" panose="020F0502020204030204" pitchFamily="34" charset="0"/>
                          <a:cs typeface="Times New Roman" panose="02020603050405020304" pitchFamily="18" charset="0"/>
                        </a:rPr>
                        <a:t>Unfortunately, not all animals are good parents.  Some species neglect their young. In this, too, animals seem all too human.</a:t>
                      </a:r>
                      <a:endParaRPr lang="en-ZA" sz="105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tc>
                  <a:txBody>
                    <a:bodyPr/>
                    <a:lstStyle/>
                    <a:p>
                      <a:pPr algn="just">
                        <a:lnSpc>
                          <a:spcPct val="115000"/>
                        </a:lnSpc>
                        <a:spcBef>
                          <a:spcPts val="600"/>
                        </a:spcBef>
                        <a:spcAft>
                          <a:spcPts val="720"/>
                        </a:spcAft>
                      </a:pPr>
                      <a:r>
                        <a:rPr lang="en-GB" sz="1050" dirty="0">
                          <a:effectLst/>
                          <a:latin typeface="Calibri" panose="020F0502020204030204" pitchFamily="34" charset="0"/>
                          <a:ea typeface="Calibri" panose="020F0502020204030204" pitchFamily="34" charset="0"/>
                          <a:cs typeface="Times New Roman" panose="02020603050405020304" pitchFamily="18" charset="0"/>
                        </a:rPr>
                        <a:t>8</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3937" marR="63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F"/>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531142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Hints for multiple questions</a:t>
            </a:r>
            <a:endParaRPr lang="en-ZA" dirty="0"/>
          </a:p>
        </p:txBody>
      </p:sp>
      <p:sp>
        <p:nvSpPr>
          <p:cNvPr id="5" name="Content Placeholder 4"/>
          <p:cNvSpPr>
            <a:spLocks noGrp="1"/>
          </p:cNvSpPr>
          <p:nvPr>
            <p:ph idx="1"/>
          </p:nvPr>
        </p:nvSpPr>
        <p:spPr>
          <a:xfrm>
            <a:off x="473242" y="1981200"/>
            <a:ext cx="8686800" cy="3200400"/>
          </a:xfrm>
        </p:spPr>
        <p:txBody>
          <a:bodyPr>
            <a:noAutofit/>
          </a:bodyPr>
          <a:lstStyle/>
          <a:p>
            <a:pPr marL="401638" lvl="0" indent="-401638"/>
            <a:r>
              <a:rPr lang="en-AU" sz="2800" dirty="0"/>
              <a:t>Choose the distractors carefully so that they will appear correct to candidates who do not have the knowledge to answer the question correctly.  Include the mistakes you know the weaker learners are likely to make</a:t>
            </a:r>
            <a:r>
              <a:rPr lang="en-AU" sz="2800" dirty="0" smtClean="0"/>
              <a:t>.</a:t>
            </a:r>
          </a:p>
          <a:p>
            <a:pPr marL="401638" indent="-401638"/>
            <a:endParaRPr lang="en-ZA" sz="2800" dirty="0" smtClean="0"/>
          </a:p>
          <a:p>
            <a:pPr marL="401638" indent="-401638"/>
            <a:r>
              <a:rPr lang="en-ZA" sz="2800" dirty="0" smtClean="0"/>
              <a:t>Resist </a:t>
            </a:r>
            <a:r>
              <a:rPr lang="en-ZA" sz="2800" dirty="0"/>
              <a:t>the temptation to describe the correct answer better and in more detail than the distractors.  Answers should be more or less the same </a:t>
            </a:r>
            <a:r>
              <a:rPr lang="en-ZA" sz="2800" dirty="0" smtClean="0"/>
              <a:t>length.</a:t>
            </a:r>
            <a:endParaRPr lang="en-ZA" sz="2800" dirty="0"/>
          </a:p>
        </p:txBody>
      </p:sp>
    </p:spTree>
    <p:extLst>
      <p:ext uri="{BB962C8B-B14F-4D97-AF65-F5344CB8AC3E}">
        <p14:creationId xmlns:p14="http://schemas.microsoft.com/office/powerpoint/2010/main" val="2517006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higher levels of thinking</a:t>
            </a:r>
            <a:endParaRPr lang="en-US" dirty="0"/>
          </a:p>
        </p:txBody>
      </p:sp>
      <p:sp>
        <p:nvSpPr>
          <p:cNvPr id="3" name="Text Placeholder 2"/>
          <p:cNvSpPr>
            <a:spLocks noGrp="1"/>
          </p:cNvSpPr>
          <p:nvPr>
            <p:ph type="body" sz="quarter" idx="13"/>
          </p:nvPr>
        </p:nvSpPr>
        <p:spPr/>
        <p:txBody>
          <a:bodyPr/>
          <a:lstStyle/>
          <a:p>
            <a:r>
              <a:rPr lang="en-US" dirty="0" err="1" smtClean="0">
                <a:hlinkClick r:id="rId2" action="ppaction://hlinkpres?slideindex=1&amp;slidetitle="/>
              </a:rPr>
              <a:t>Webquest</a:t>
            </a:r>
            <a:r>
              <a:rPr lang="en-US" dirty="0" smtClean="0">
                <a:hlinkClick r:id="rId2" action="ppaction://hlinkpres?slideindex=1&amp;slidetitle="/>
              </a:rPr>
              <a:t> Template</a:t>
            </a:r>
            <a:endParaRPr lang="en-US" dirty="0"/>
          </a:p>
        </p:txBody>
      </p:sp>
    </p:spTree>
    <p:extLst>
      <p:ext uri="{BB962C8B-B14F-4D97-AF65-F5344CB8AC3E}">
        <p14:creationId xmlns:p14="http://schemas.microsoft.com/office/powerpoint/2010/main" val="25171031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Activity 5.1 – e-Portfolio</a:t>
            </a:r>
            <a:endParaRPr lang="en-ZA" dirty="0"/>
          </a:p>
        </p:txBody>
      </p:sp>
      <p:sp>
        <p:nvSpPr>
          <p:cNvPr id="4" name="Text Placeholder 12"/>
          <p:cNvSpPr>
            <a:spLocks noGrp="1"/>
          </p:cNvSpPr>
          <p:nvPr>
            <p:ph type="body" sz="quarter" idx="13"/>
          </p:nvPr>
        </p:nvSpPr>
        <p:spPr>
          <a:xfrm>
            <a:off x="2438400" y="3200400"/>
            <a:ext cx="6369050" cy="1011358"/>
          </a:xfrm>
        </p:spPr>
        <p:txBody>
          <a:bodyPr>
            <a:normAutofit fontScale="70000" lnSpcReduction="20000"/>
          </a:bodyPr>
          <a:lstStyle>
            <a:lvl1pPr marL="0" indent="0">
              <a:buNone/>
              <a:defRPr sz="2800" b="1" baseline="0">
                <a:solidFill>
                  <a:srgbClr val="006666"/>
                </a:solidFill>
              </a:defRPr>
            </a:lvl1pPr>
          </a:lstStyle>
          <a:p>
            <a:pPr lvl="0"/>
            <a:r>
              <a:rPr lang="en-ZA" sz="3200" b="1" i="1" dirty="0" smtClean="0">
                <a:hlinkClick r:id="rId3" action="ppaction://hlinkfile"/>
              </a:rPr>
              <a:t>Attend to Activity 5.1 on page 47 of your  workbooks </a:t>
            </a:r>
            <a:endParaRPr lang="en-ZA" sz="3200" b="1" i="1" dirty="0" smtClean="0"/>
          </a:p>
          <a:p>
            <a:pPr lvl="0"/>
            <a:endParaRPr lang="en-ZA" sz="3200" i="1" dirty="0"/>
          </a:p>
          <a:p>
            <a:pPr lvl="0"/>
            <a:r>
              <a:rPr lang="en-ZA" sz="3200" i="1" dirty="0" smtClean="0">
                <a:solidFill>
                  <a:srgbClr val="FF0000"/>
                </a:solidFill>
              </a:rPr>
              <a:t>Due date: 27 October 2017</a:t>
            </a:r>
            <a:endParaRPr lang="en-ZA" sz="3200" i="1" dirty="0">
              <a:solidFill>
                <a:srgbClr val="FF0000"/>
              </a:solidFill>
            </a:endParaRPr>
          </a:p>
        </p:txBody>
      </p:sp>
      <p:sp>
        <p:nvSpPr>
          <p:cNvPr id="3" name="TextBox 2"/>
          <p:cNvSpPr txBox="1"/>
          <p:nvPr/>
        </p:nvSpPr>
        <p:spPr>
          <a:xfrm>
            <a:off x="762000" y="1905000"/>
            <a:ext cx="4953000" cy="381000"/>
          </a:xfrm>
          <a:prstGeom prst="rect">
            <a:avLst/>
          </a:prstGeom>
          <a:solidFill>
            <a:schemeClr val="accent1">
              <a:lumMod val="40000"/>
              <a:lumOff val="60000"/>
            </a:schemeClr>
          </a:solidFill>
        </p:spPr>
        <p:txBody>
          <a:bodyPr wrap="square" rtlCol="0">
            <a:spAutoFit/>
          </a:bodyPr>
          <a:lstStyle/>
          <a:p>
            <a:r>
              <a:rPr lang="en-US" dirty="0" smtClean="0"/>
              <a:t>Reade through Page 46 and 47 (5.4.8 – 5.4.9) first</a:t>
            </a:r>
            <a:endParaRPr lang="en-US" dirty="0"/>
          </a:p>
        </p:txBody>
      </p:sp>
    </p:spTree>
    <p:extLst>
      <p:ext uri="{BB962C8B-B14F-4D97-AF65-F5344CB8AC3E}">
        <p14:creationId xmlns:p14="http://schemas.microsoft.com/office/powerpoint/2010/main" val="4013978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End</a:t>
            </a:r>
          </a:p>
        </p:txBody>
      </p:sp>
      <p:sp>
        <p:nvSpPr>
          <p:cNvPr id="7" name="Content Placeholder 2"/>
          <p:cNvSpPr txBox="1">
            <a:spLocks/>
          </p:cNvSpPr>
          <p:nvPr/>
        </p:nvSpPr>
        <p:spPr>
          <a:xfrm>
            <a:off x="835848" y="1524000"/>
            <a:ext cx="4500563" cy="2798223"/>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ZA" sz="2100" i="1" dirty="0">
              <a:solidFill>
                <a:srgbClr val="036364"/>
              </a:solidFill>
            </a:endParaRPr>
          </a:p>
          <a:p>
            <a:endParaRPr lang="en-ZA" sz="2100" i="1" dirty="0">
              <a:solidFill>
                <a:srgbClr val="036364"/>
              </a:solidFill>
            </a:endParaRPr>
          </a:p>
          <a:p>
            <a:pPr algn="ctr"/>
            <a:r>
              <a:rPr lang="en-ZA" sz="2100" i="1" dirty="0">
                <a:solidFill>
                  <a:srgbClr val="036364"/>
                </a:solidFill>
              </a:rPr>
              <a:t>Thank you for participating in this module. </a:t>
            </a:r>
            <a:br>
              <a:rPr lang="en-ZA" sz="2100" i="1" dirty="0">
                <a:solidFill>
                  <a:srgbClr val="036364"/>
                </a:solidFill>
              </a:rPr>
            </a:br>
            <a:r>
              <a:rPr lang="en-ZA" sz="2100" i="1" dirty="0">
                <a:solidFill>
                  <a:srgbClr val="036364"/>
                </a:solidFill>
              </a:rPr>
              <a:t/>
            </a:r>
            <a:br>
              <a:rPr lang="en-ZA" sz="2100" i="1" dirty="0">
                <a:solidFill>
                  <a:srgbClr val="036364"/>
                </a:solidFill>
              </a:rPr>
            </a:br>
            <a:r>
              <a:rPr lang="en-ZA" sz="2100" i="1" dirty="0">
                <a:solidFill>
                  <a:srgbClr val="036364"/>
                </a:solidFill>
              </a:rPr>
              <a:t>We trust you gained much to set the pace in integrating ICTs in learning and teaching in your school.</a:t>
            </a:r>
          </a:p>
        </p:txBody>
      </p:sp>
      <p:pic>
        <p:nvPicPr>
          <p:cNvPr id="3" name="Picture 2"/>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55461" y="2133600"/>
            <a:ext cx="3200400" cy="3200400"/>
          </a:xfrm>
          <a:prstGeom prst="rect">
            <a:avLst/>
          </a:prstGeom>
        </p:spPr>
      </p:pic>
    </p:spTree>
    <p:extLst>
      <p:ext uri="{BB962C8B-B14F-4D97-AF65-F5344CB8AC3E}">
        <p14:creationId xmlns:p14="http://schemas.microsoft.com/office/powerpoint/2010/main" val="1011808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solidFill>
                <a:schemeClr val="bg1"/>
              </a:solidFill>
            </a:endParaRPr>
          </a:p>
        </p:txBody>
      </p:sp>
      <p:sp>
        <p:nvSpPr>
          <p:cNvPr id="5" name="Content Placeholder 4"/>
          <p:cNvSpPr>
            <a:spLocks noGrp="1"/>
          </p:cNvSpPr>
          <p:nvPr>
            <p:ph idx="1"/>
          </p:nvPr>
        </p:nvSpPr>
        <p:spPr>
          <a:xfrm>
            <a:off x="685800" y="1600200"/>
            <a:ext cx="7886700" cy="4133138"/>
          </a:xfrm>
        </p:spPr>
        <p:txBody>
          <a:bodyPr>
            <a:noAutofit/>
          </a:bodyPr>
          <a:lstStyle/>
          <a:p>
            <a:r>
              <a:rPr lang="en-ZA" sz="2800" dirty="0"/>
              <a:t>The programme is intended to result in the following learning outcomes:</a:t>
            </a:r>
          </a:p>
          <a:p>
            <a:pPr lvl="1"/>
            <a:r>
              <a:rPr lang="en-AU" sz="2800" dirty="0"/>
              <a:t>Make clear what a curriculum specialist/subject advisor’s role is in the context of Information and Communication Technology (ICT)</a:t>
            </a:r>
            <a:endParaRPr lang="en-ZA" sz="2800" dirty="0"/>
          </a:p>
          <a:p>
            <a:pPr lvl="1"/>
            <a:r>
              <a:rPr lang="en-AU" sz="2800" dirty="0"/>
              <a:t>Provide Knowledge, Skills and Attitudes needed to operate in a digital environment as a subject specialist</a:t>
            </a:r>
            <a:endParaRPr lang="en-ZA" sz="2800" dirty="0"/>
          </a:p>
          <a:p>
            <a:pPr lvl="1"/>
            <a:r>
              <a:rPr lang="en-ZA" sz="2800" dirty="0"/>
              <a:t>Give guidance on how best to  support teachers in their delivery of the curriculum through ICT</a:t>
            </a:r>
          </a:p>
        </p:txBody>
      </p:sp>
    </p:spTree>
    <p:extLst>
      <p:ext uri="{BB962C8B-B14F-4D97-AF65-F5344CB8AC3E}">
        <p14:creationId xmlns:p14="http://schemas.microsoft.com/office/powerpoint/2010/main" val="125660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a:xfrm>
            <a:off x="304800" y="1758212"/>
            <a:ext cx="8534400" cy="3810000"/>
            <a:chOff x="1" y="0"/>
            <a:chExt cx="6257925" cy="3571875"/>
          </a:xfrm>
        </p:grpSpPr>
        <p:graphicFrame>
          <p:nvGraphicFramePr>
            <p:cNvPr id="6" name="Diagram 5"/>
            <p:cNvGraphicFramePr/>
            <p:nvPr>
              <p:extLst>
                <p:ext uri="{D42A27DB-BD31-4B8C-83A1-F6EECF244321}">
                  <p14:modId xmlns:p14="http://schemas.microsoft.com/office/powerpoint/2010/main" val="1957827366"/>
                </p:ext>
              </p:extLst>
            </p:nvPr>
          </p:nvGraphicFramePr>
          <p:xfrm>
            <a:off x="1" y="0"/>
            <a:ext cx="6257925" cy="3571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250"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3075"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SalomeM.MGSL\AppData\Local\Microsoft\Windows\Temporary Internet Files\Content.IE5\JDL814MQ\student_professional_icon[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38250" y="895350"/>
              <a:ext cx="74295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Program Files (x86)\Microsoft Office\MEDIA\CAGCAT10\j0301252.wm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3670" y="568809"/>
              <a:ext cx="1172728" cy="13933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SalomeM.MGSL\AppData\Local\Microsoft\Windows\Temporary Internet Files\Content.IE5\WXVQWBOT\classroomCartoon[1].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5047" y="549759"/>
              <a:ext cx="1485900" cy="1412824"/>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23" name="Title 1"/>
          <p:cNvSpPr txBox="1">
            <a:spLocks/>
          </p:cNvSpPr>
          <p:nvPr/>
        </p:nvSpPr>
        <p:spPr>
          <a:xfrm>
            <a:off x="1733550" y="571500"/>
            <a:ext cx="7886700" cy="609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b="1" kern="1200" cap="all" baseline="0">
                <a:solidFill>
                  <a:schemeClr val="bg1"/>
                </a:solidFill>
                <a:latin typeface="+mn-lt"/>
                <a:ea typeface="+mj-ea"/>
                <a:cs typeface="+mj-cs"/>
              </a:defRPr>
            </a:lvl1pPr>
          </a:lstStyle>
          <a:p>
            <a:r>
              <a:rPr lang="en-ZA" dirty="0"/>
              <a:t>THE 10:20:70 </a:t>
            </a:r>
            <a:r>
              <a:rPr lang="en-ZA" dirty="0" smtClean="0"/>
              <a:t>FRAMEWORK</a:t>
            </a:r>
            <a:endParaRPr lang="en-ZA" dirty="0"/>
          </a:p>
        </p:txBody>
      </p:sp>
      <p:sp>
        <p:nvSpPr>
          <p:cNvPr id="22" name="Rectangle 21"/>
          <p:cNvSpPr/>
          <p:nvPr/>
        </p:nvSpPr>
        <p:spPr>
          <a:xfrm>
            <a:off x="1143114" y="1388880"/>
            <a:ext cx="7050831" cy="369332"/>
          </a:xfrm>
          <a:prstGeom prst="rect">
            <a:avLst/>
          </a:prstGeom>
        </p:spPr>
        <p:txBody>
          <a:bodyPr wrap="square">
            <a:spAutoFit/>
          </a:bodyPr>
          <a:lstStyle/>
          <a:p>
            <a:pPr lvl="0" algn="ctr" defTabSz="914400" eaLnBrk="0" fontAlgn="base" hangingPunct="0">
              <a:spcBef>
                <a:spcPct val="0"/>
              </a:spcBef>
              <a:spcAft>
                <a:spcPct val="0"/>
              </a:spcAft>
            </a:pPr>
            <a:r>
              <a:rPr lang="en-US" altLang="en-US" b="1" dirty="0" smtClean="0">
                <a:latin typeface="Calibri" panose="020F0502020204030204" pitchFamily="34" charset="0"/>
                <a:ea typeface="Calibri" panose="020F0502020204030204" pitchFamily="34" charset="0"/>
                <a:cs typeface="Arial" panose="020B0604020202020204" pitchFamily="34" charset="0"/>
              </a:rPr>
              <a:t>FOR </a:t>
            </a:r>
            <a:r>
              <a:rPr lang="en-US" altLang="en-US" b="1" dirty="0">
                <a:latin typeface="Calibri" panose="020F0502020204030204" pitchFamily="34" charset="0"/>
                <a:ea typeface="Calibri" panose="020F0502020204030204" pitchFamily="34" charset="0"/>
                <a:cs typeface="Arial" panose="020B0604020202020204" pitchFamily="34" charset="0"/>
              </a:rPr>
              <a:t>CONTINUOUS PROFESSIONAL TEACHER DEVELOPMENT</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50390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Aim of this module</a:t>
            </a:r>
            <a:endParaRPr lang="en-ZA" dirty="0"/>
          </a:p>
        </p:txBody>
      </p:sp>
      <p:sp>
        <p:nvSpPr>
          <p:cNvPr id="3" name="Content Placeholder 2"/>
          <p:cNvSpPr>
            <a:spLocks noGrp="1"/>
          </p:cNvSpPr>
          <p:nvPr>
            <p:ph idx="1"/>
          </p:nvPr>
        </p:nvSpPr>
        <p:spPr>
          <a:xfrm>
            <a:off x="1066800" y="2514600"/>
            <a:ext cx="6324600" cy="1297295"/>
          </a:xfrm>
        </p:spPr>
        <p:txBody>
          <a:bodyPr>
            <a:noAutofit/>
          </a:bodyPr>
          <a:lstStyle/>
          <a:p>
            <a:pPr marL="0" indent="0" algn="ctr">
              <a:buNone/>
            </a:pPr>
            <a:r>
              <a:rPr lang="en-ZA" sz="3600" b="1" i="1" dirty="0" smtClean="0">
                <a:solidFill>
                  <a:schemeClr val="accent2">
                    <a:lumMod val="75000"/>
                  </a:schemeClr>
                </a:solidFill>
              </a:rPr>
              <a:t>To </a:t>
            </a:r>
            <a:r>
              <a:rPr lang="en-ZA" sz="3600" b="1" i="1" dirty="0">
                <a:solidFill>
                  <a:schemeClr val="accent2">
                    <a:lumMod val="75000"/>
                  </a:schemeClr>
                </a:solidFill>
              </a:rPr>
              <a:t>to understand the benefits of e-assessment in teaching and learning</a:t>
            </a:r>
          </a:p>
        </p:txBody>
      </p:sp>
    </p:spTree>
    <p:extLst>
      <p:ext uri="{BB962C8B-B14F-4D97-AF65-F5344CB8AC3E}">
        <p14:creationId xmlns:p14="http://schemas.microsoft.com/office/powerpoint/2010/main" val="3010287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objectives</a:t>
            </a:r>
            <a:endParaRPr lang="en-ZA" dirty="0"/>
          </a:p>
        </p:txBody>
      </p:sp>
      <p:sp>
        <p:nvSpPr>
          <p:cNvPr id="5" name="Content Placeholder 4"/>
          <p:cNvSpPr>
            <a:spLocks noGrp="1"/>
          </p:cNvSpPr>
          <p:nvPr>
            <p:ph idx="1"/>
          </p:nvPr>
        </p:nvSpPr>
        <p:spPr>
          <a:xfrm>
            <a:off x="533400" y="2209800"/>
            <a:ext cx="8382000" cy="2501125"/>
          </a:xfrm>
        </p:spPr>
        <p:txBody>
          <a:bodyPr>
            <a:noAutofit/>
          </a:bodyPr>
          <a:lstStyle/>
          <a:p>
            <a:pPr lvl="0"/>
            <a:r>
              <a:rPr lang="en-AU" sz="2800" dirty="0"/>
              <a:t>to understand what e-assessment entails</a:t>
            </a:r>
            <a:endParaRPr lang="en-ZA" sz="2800" dirty="0"/>
          </a:p>
          <a:p>
            <a:pPr lvl="0"/>
            <a:r>
              <a:rPr lang="en-AU" sz="2800" dirty="0"/>
              <a:t>to identify suitable online assessment tools </a:t>
            </a:r>
            <a:endParaRPr lang="en-ZA" sz="2800" dirty="0"/>
          </a:p>
          <a:p>
            <a:pPr lvl="0"/>
            <a:r>
              <a:rPr lang="en-AU" sz="2800" dirty="0"/>
              <a:t>to meaningfully engage with online assessment tools</a:t>
            </a:r>
            <a:endParaRPr lang="en-ZA" sz="2800" dirty="0"/>
          </a:p>
          <a:p>
            <a:r>
              <a:rPr lang="en-ZA" sz="2800" dirty="0"/>
              <a:t>to know how to apply these understandings to carry out Subject Advisor’s responsibilities</a:t>
            </a:r>
          </a:p>
        </p:txBody>
      </p:sp>
    </p:spTree>
    <p:extLst>
      <p:ext uri="{BB962C8B-B14F-4D97-AF65-F5344CB8AC3E}">
        <p14:creationId xmlns:p14="http://schemas.microsoft.com/office/powerpoint/2010/main" val="3276084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Assessment of learning</a:t>
            </a:r>
            <a:endParaRPr lang="en-ZA" dirty="0"/>
          </a:p>
        </p:txBody>
      </p:sp>
      <p:sp>
        <p:nvSpPr>
          <p:cNvPr id="3" name="Content Placeholder 2"/>
          <p:cNvSpPr>
            <a:spLocks noGrp="1"/>
          </p:cNvSpPr>
          <p:nvPr>
            <p:ph idx="1"/>
          </p:nvPr>
        </p:nvSpPr>
        <p:spPr>
          <a:xfrm>
            <a:off x="644148" y="1524000"/>
            <a:ext cx="7886700" cy="993775"/>
          </a:xfrm>
        </p:spPr>
        <p:txBody>
          <a:bodyPr>
            <a:noAutofit/>
          </a:bodyPr>
          <a:lstStyle/>
          <a:p>
            <a:r>
              <a:rPr lang="en-ZA" sz="2800" dirty="0"/>
              <a:t>Assessment of learning is usually the final phase of lesson delivery but in all honesty, it should happen before, during and then at the end of the lesson</a:t>
            </a:r>
          </a:p>
        </p:txBody>
      </p:sp>
      <p:grpSp>
        <p:nvGrpSpPr>
          <p:cNvPr id="6" name="Group 5"/>
          <p:cNvGrpSpPr/>
          <p:nvPr/>
        </p:nvGrpSpPr>
        <p:grpSpPr>
          <a:xfrm>
            <a:off x="457200" y="3200400"/>
            <a:ext cx="8382000" cy="2590800"/>
            <a:chOff x="0" y="0"/>
            <a:chExt cx="5875655" cy="1349888"/>
          </a:xfrm>
        </p:grpSpPr>
        <p:grpSp>
          <p:nvGrpSpPr>
            <p:cNvPr id="7" name="Group 6"/>
            <p:cNvGrpSpPr/>
            <p:nvPr/>
          </p:nvGrpSpPr>
          <p:grpSpPr>
            <a:xfrm>
              <a:off x="0" y="47501"/>
              <a:ext cx="5875655" cy="1302387"/>
              <a:chOff x="0" y="0"/>
              <a:chExt cx="5875655" cy="1302387"/>
            </a:xfrm>
          </p:grpSpPr>
          <p:graphicFrame>
            <p:nvGraphicFramePr>
              <p:cNvPr id="9" name="Diagram 8"/>
              <p:cNvGraphicFramePr/>
              <p:nvPr/>
            </p:nvGraphicFramePr>
            <p:xfrm>
              <a:off x="0" y="0"/>
              <a:ext cx="5875655" cy="118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rot="19700685">
                <a:off x="1619589" y="674671"/>
                <a:ext cx="1025304" cy="62771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600"/>
                  </a:spcBef>
                </a:pPr>
                <a:r>
                  <a:rPr lang="en-ZA" sz="800" dirty="0">
                    <a:solidFill>
                      <a:srgbClr val="000000"/>
                    </a:solidFill>
                    <a:ea typeface="Calibri" panose="020F0502020204030204" pitchFamily="34" charset="0"/>
                    <a:cs typeface="Times New Roman" panose="02020603050405020304" pitchFamily="18" charset="0"/>
                  </a:rPr>
                  <a:t>Diagnostic </a:t>
                </a:r>
                <a:endParaRPr lang="en-ZA" sz="1100" dirty="0">
                  <a:solidFill>
                    <a:prstClr val="white"/>
                  </a:solidFill>
                  <a:ea typeface="Calibri" panose="020F0502020204030204" pitchFamily="34" charset="0"/>
                  <a:cs typeface="Times New Roman" panose="02020603050405020304" pitchFamily="18" charset="0"/>
                </a:endParaRPr>
              </a:p>
              <a:p>
                <a:pPr algn="ctr">
                  <a:lnSpc>
                    <a:spcPct val="115000"/>
                  </a:lnSpc>
                  <a:spcBef>
                    <a:spcPts val="600"/>
                  </a:spcBef>
                </a:pPr>
                <a:r>
                  <a:rPr lang="en-ZA" sz="800" dirty="0">
                    <a:solidFill>
                      <a:srgbClr val="000000"/>
                    </a:solidFill>
                    <a:ea typeface="Calibri" panose="020F0502020204030204" pitchFamily="34" charset="0"/>
                    <a:cs typeface="Times New Roman" panose="02020603050405020304" pitchFamily="18" charset="0"/>
                  </a:rPr>
                  <a:t>Assessment </a:t>
                </a:r>
                <a:endParaRPr lang="en-ZA" sz="1100" dirty="0">
                  <a:solidFill>
                    <a:prstClr val="white"/>
                  </a:solidFill>
                  <a:ea typeface="Calibri" panose="020F0502020204030204" pitchFamily="34" charset="0"/>
                  <a:cs typeface="Times New Roman" panose="02020603050405020304" pitchFamily="18" charset="0"/>
                </a:endParaRPr>
              </a:p>
            </p:txBody>
          </p:sp>
          <p:sp>
            <p:nvSpPr>
              <p:cNvPr id="11" name="Rounded Rectangle 10"/>
              <p:cNvSpPr/>
              <p:nvPr/>
            </p:nvSpPr>
            <p:spPr>
              <a:xfrm>
                <a:off x="2756308" y="786279"/>
                <a:ext cx="1221926" cy="41312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600"/>
                  </a:spcBef>
                  <a:spcAft>
                    <a:spcPts val="600"/>
                  </a:spcAft>
                </a:pPr>
                <a:r>
                  <a:rPr lang="en-ZA" sz="800">
                    <a:solidFill>
                      <a:srgbClr val="000000"/>
                    </a:solidFill>
                    <a:ea typeface="Calibri" panose="020F0502020204030204" pitchFamily="34" charset="0"/>
                    <a:cs typeface="Times New Roman" panose="02020603050405020304" pitchFamily="18" charset="0"/>
                  </a:rPr>
                  <a:t>Formative Assessment </a:t>
                </a:r>
                <a:endParaRPr lang="en-ZA" sz="1100">
                  <a:solidFill>
                    <a:prstClr val="white"/>
                  </a:solidFill>
                  <a:ea typeface="Calibri" panose="020F0502020204030204" pitchFamily="34" charset="0"/>
                  <a:cs typeface="Times New Roman" panose="02020603050405020304" pitchFamily="18" charset="0"/>
                </a:endParaRPr>
              </a:p>
            </p:txBody>
          </p:sp>
        </p:grpSp>
        <p:sp>
          <p:nvSpPr>
            <p:cNvPr id="8" name="Curved Up Arrow 7"/>
            <p:cNvSpPr/>
            <p:nvPr/>
          </p:nvSpPr>
          <p:spPr>
            <a:xfrm rot="10990431">
              <a:off x="154379" y="0"/>
              <a:ext cx="4669790" cy="507535"/>
            </a:xfrm>
            <a:prstGeom prst="curvedUpArrow">
              <a:avLst>
                <a:gd name="adj1" fmla="val 25000"/>
                <a:gd name="adj2" fmla="val 48740"/>
                <a:gd name="adj3" fmla="val 294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solidFill>
                  <a:prstClr val="white"/>
                </a:solidFill>
              </a:endParaRPr>
            </a:p>
          </p:txBody>
        </p:sp>
      </p:grpSp>
    </p:spTree>
    <p:extLst>
      <p:ext uri="{BB962C8B-B14F-4D97-AF65-F5344CB8AC3E}">
        <p14:creationId xmlns:p14="http://schemas.microsoft.com/office/powerpoint/2010/main" val="2136836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3773</TotalTime>
  <Words>3097</Words>
  <Application>Microsoft Office PowerPoint</Application>
  <PresentationFormat>On-screen Show (4:3)</PresentationFormat>
  <Paragraphs>376</Paragraphs>
  <Slides>45</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45</vt:i4>
      </vt:variant>
    </vt:vector>
  </HeadingPairs>
  <TitlesOfParts>
    <vt:vector size="57" baseType="lpstr">
      <vt:lpstr>Arial</vt:lpstr>
      <vt:lpstr>Calibri</vt:lpstr>
      <vt:lpstr>Calibri Light</vt:lpstr>
      <vt:lpstr>Gill Sans</vt:lpstr>
      <vt:lpstr>Helvetica</vt:lpstr>
      <vt:lpstr>Roboto</vt:lpstr>
      <vt:lpstr>Times New Roman</vt:lpstr>
      <vt:lpstr>Verdana</vt:lpstr>
      <vt:lpstr>Webdings</vt:lpstr>
      <vt:lpstr>Office Theme</vt:lpstr>
      <vt:lpstr>1_Office Theme</vt:lpstr>
      <vt:lpstr>2_Office Theme</vt:lpstr>
      <vt:lpstr>PowerPoint Presentation</vt:lpstr>
      <vt:lpstr>PROGRAM OF THE DAY: MODULE 5</vt:lpstr>
      <vt:lpstr> COPYRIGHT  </vt:lpstr>
      <vt:lpstr>PURPOSE OF THE PROGRAM</vt:lpstr>
      <vt:lpstr>Learning outcomes</vt:lpstr>
      <vt:lpstr>PowerPoint Presentation</vt:lpstr>
      <vt:lpstr>Aim of this module</vt:lpstr>
      <vt:lpstr>objectives</vt:lpstr>
      <vt:lpstr>Assessment of learning</vt:lpstr>
      <vt:lpstr>TYPES OF ONLINE ASSESSMENT</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Online assessment tools</vt:lpstr>
      <vt:lpstr>Offline assessment tool </vt:lpstr>
      <vt:lpstr>Advantages of ICTs when used for assessment</vt:lpstr>
      <vt:lpstr>ASSESSMENT TASKS SUITABLE FOR ICTS</vt:lpstr>
      <vt:lpstr>Assessment tasks - concern</vt:lpstr>
      <vt:lpstr>MCQs: definition</vt:lpstr>
      <vt:lpstr>Criteria for multiple questions</vt:lpstr>
      <vt:lpstr>Setting up multiple questions</vt:lpstr>
      <vt:lpstr>Hints for multiple questions</vt:lpstr>
      <vt:lpstr>Engaging higher levels of thinking</vt:lpstr>
      <vt:lpstr>Activity 5.1 – e-Portfolio</vt:lpstr>
      <vt:lpstr>The End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Nokulunga Ndlovu</dc:creator>
  <cp:lastModifiedBy>Pat Motshweneng</cp:lastModifiedBy>
  <cp:revision>272</cp:revision>
  <cp:lastPrinted>2017-08-20T19:12:19Z</cp:lastPrinted>
  <dcterms:created xsi:type="dcterms:W3CDTF">2017-01-27T00:36:09Z</dcterms:created>
  <dcterms:modified xsi:type="dcterms:W3CDTF">2020-04-15T09:18:55Z</dcterms:modified>
</cp:coreProperties>
</file>