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6" r:id="rId2"/>
    <p:sldMasterId id="2147483709" r:id="rId3"/>
  </p:sldMasterIdLst>
  <p:notesMasterIdLst>
    <p:notesMasterId r:id="rId59"/>
  </p:notesMasterIdLst>
  <p:handoutMasterIdLst>
    <p:handoutMasterId r:id="rId60"/>
  </p:handoutMasterIdLst>
  <p:sldIdLst>
    <p:sldId id="447" r:id="rId4"/>
    <p:sldId id="446" r:id="rId5"/>
    <p:sldId id="258" r:id="rId6"/>
    <p:sldId id="305" r:id="rId7"/>
    <p:sldId id="310" r:id="rId8"/>
    <p:sldId id="311" r:id="rId9"/>
    <p:sldId id="309" r:id="rId10"/>
    <p:sldId id="312" r:id="rId11"/>
    <p:sldId id="313" r:id="rId12"/>
    <p:sldId id="314" r:id="rId13"/>
    <p:sldId id="448" r:id="rId14"/>
    <p:sldId id="449" r:id="rId15"/>
    <p:sldId id="450" r:id="rId16"/>
    <p:sldId id="451" r:id="rId17"/>
    <p:sldId id="457" r:id="rId18"/>
    <p:sldId id="458" r:id="rId19"/>
    <p:sldId id="460" r:id="rId20"/>
    <p:sldId id="459" r:id="rId21"/>
    <p:sldId id="461" r:id="rId22"/>
    <p:sldId id="462" r:id="rId23"/>
    <p:sldId id="463" r:id="rId24"/>
    <p:sldId id="464"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79" r:id="rId40"/>
    <p:sldId id="452" r:id="rId41"/>
    <p:sldId id="453" r:id="rId42"/>
    <p:sldId id="454" r:id="rId43"/>
    <p:sldId id="455"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56" r:id="rId57"/>
    <p:sldId id="441" r:id="rId58"/>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L" lastIdx="12" clrIdx="0"/>
  <p:cmAuthor id="1" name="Suzanne Van Schalkwyk" initials="SVS" lastIdx="2" clrIdx="1">
    <p:extLst>
      <p:ext uri="{19B8F6BF-5375-455C-9EA6-DF929625EA0E}">
        <p15:presenceInfo xmlns:p15="http://schemas.microsoft.com/office/powerpoint/2012/main" userId="S-1-5-21-2268003281-155396167-3983093923-8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DB6519"/>
    <a:srgbClr val="ED7D31"/>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4" autoAdjust="0"/>
    <p:restoredTop sz="68116" autoAdjust="0"/>
  </p:normalViewPr>
  <p:slideViewPr>
    <p:cSldViewPr>
      <p:cViewPr varScale="1">
        <p:scale>
          <a:sx n="30" d="100"/>
          <a:sy n="30" d="100"/>
        </p:scale>
        <p:origin x="1392" y="24"/>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0"/>
    </p:cViewPr>
  </p:sorterViewPr>
  <p:notesViewPr>
    <p:cSldViewPr>
      <p:cViewPr varScale="1">
        <p:scale>
          <a:sx n="76" d="100"/>
          <a:sy n="76" d="100"/>
        </p:scale>
        <p:origin x="326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A416F-5D42-403D-8544-D4BCF14A2638}" type="doc">
      <dgm:prSet loTypeId="urn:microsoft.com/office/officeart/2005/8/layout/process1" loCatId="process" qsTypeId="urn:microsoft.com/office/officeart/2005/8/quickstyle/simple1" qsCatId="simple" csTypeId="urn:microsoft.com/office/officeart/2005/8/colors/accent1_2" csCatId="accent1" phldr="1"/>
      <dgm:spPr/>
    </dgm:pt>
    <dgm:pt modelId="{FFCC11B1-F450-4046-9EEA-DC51077852B6}">
      <dgm:prSet phldrT="[Text]" custT="1"/>
      <dgm:spPr>
        <a:xfrm>
          <a:off x="184430" y="1159898"/>
          <a:ext cx="1781276" cy="593018"/>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70% Work Integrated Learning</a:t>
          </a:r>
          <a:endParaRPr lang="en-ZA" sz="1600" dirty="0">
            <a:solidFill>
              <a:schemeClr val="bg1"/>
            </a:solidFill>
            <a:latin typeface="Calibri" panose="020F0502020204030204"/>
            <a:ea typeface="+mn-ea"/>
            <a:cs typeface="+mn-cs"/>
          </a:endParaRPr>
        </a:p>
      </dgm:t>
    </dgm:pt>
    <dgm:pt modelId="{65126A59-CB47-49B7-9D10-94F94F12E363}" type="parTrans" cxnId="{094F584A-7174-4723-B2D5-0042A92C6284}">
      <dgm:prSet/>
      <dgm:spPr/>
      <dgm:t>
        <a:bodyPr/>
        <a:lstStyle/>
        <a:p>
          <a:endParaRPr lang="en-ZA"/>
        </a:p>
      </dgm:t>
    </dgm:pt>
    <dgm:pt modelId="{168FF085-828A-480C-A8F0-B149E290F3B4}" type="sibTrans" cxnId="{094F584A-7174-4723-B2D5-0042A92C6284}">
      <dgm:prSet/>
      <dgm:spPr>
        <a:xfrm rot="5253" flipH="1">
          <a:off x="1967457" y="1358234"/>
          <a:ext cx="605475" cy="168176"/>
        </a:xfrm>
        <a:solidFill>
          <a:srgbClr val="92D050"/>
        </a:solidFill>
        <a:ln>
          <a:noFill/>
        </a:ln>
        <a:effectLst/>
      </dgm:spPr>
      <dgm:t>
        <a:bodyPr/>
        <a:lstStyle/>
        <a:p>
          <a:endParaRPr lang="en-ZA">
            <a:solidFill>
              <a:sysClr val="window" lastClr="FFFFFF"/>
            </a:solidFill>
            <a:latin typeface="Calibri" panose="020F0502020204030204"/>
            <a:ea typeface="+mn-ea"/>
            <a:cs typeface="+mn-cs"/>
          </a:endParaRPr>
        </a:p>
      </dgm:t>
    </dgm:pt>
    <dgm:pt modelId="{8D8A622B-F93E-4117-87CC-6648120B502E}">
      <dgm:prSet phldrT="[Text]" custT="1"/>
      <dgm:spPr>
        <a:xfrm>
          <a:off x="2519731" y="1179031"/>
          <a:ext cx="1356161" cy="545195"/>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20 % Practice Based Learning</a:t>
          </a:r>
          <a:endParaRPr lang="en-ZA" sz="1600" dirty="0">
            <a:solidFill>
              <a:schemeClr val="bg1"/>
            </a:solidFill>
            <a:latin typeface="Calibri" panose="020F0502020204030204"/>
            <a:ea typeface="+mn-ea"/>
            <a:cs typeface="+mn-cs"/>
          </a:endParaRPr>
        </a:p>
      </dgm:t>
    </dgm:pt>
    <dgm:pt modelId="{3D886CF5-F776-4BB3-81B1-ABDD1D5D04AE}" type="parTrans" cxnId="{37C0E74D-D5C9-4241-81BA-34DB8031B3CF}">
      <dgm:prSet/>
      <dgm:spPr/>
      <dgm:t>
        <a:bodyPr/>
        <a:lstStyle/>
        <a:p>
          <a:endParaRPr lang="en-ZA"/>
        </a:p>
      </dgm:t>
    </dgm:pt>
    <dgm:pt modelId="{6AC27E11-5BAC-494E-8843-2E916C56E8CD}" type="sibTrans" cxnId="{37C0E74D-D5C9-4241-81BA-34DB8031B3CF}">
      <dgm:prSet/>
      <dgm:spPr>
        <a:xfrm rot="21599582" flipH="1">
          <a:off x="3828422" y="1402606"/>
          <a:ext cx="753375" cy="159440"/>
        </a:xfrm>
        <a:solidFill>
          <a:srgbClr val="92D050"/>
        </a:solidFill>
        <a:ln>
          <a:noFill/>
        </a:ln>
        <a:effectLst/>
      </dgm:spPr>
      <dgm:t>
        <a:bodyPr/>
        <a:lstStyle/>
        <a:p>
          <a:endParaRPr lang="en-ZA">
            <a:solidFill>
              <a:sysClr val="window" lastClr="FFFFFF"/>
            </a:solidFill>
            <a:latin typeface="Calibri" panose="020F0502020204030204"/>
            <a:ea typeface="+mn-ea"/>
            <a:cs typeface="+mn-cs"/>
          </a:endParaRPr>
        </a:p>
      </dgm:t>
    </dgm:pt>
    <dgm:pt modelId="{99B4581D-CA07-471E-9A37-6D3544B0EFB4}">
      <dgm:prSet phldrT="[Text]" custT="1"/>
      <dgm:spPr>
        <a:xfrm>
          <a:off x="4515149" y="1236026"/>
          <a:ext cx="1133175" cy="546028"/>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10% Formal Learning</a:t>
          </a:r>
          <a:endParaRPr lang="en-ZA" sz="1600" dirty="0">
            <a:solidFill>
              <a:schemeClr val="bg1"/>
            </a:solidFill>
            <a:latin typeface="Calibri" panose="020F0502020204030204"/>
            <a:ea typeface="+mn-ea"/>
            <a:cs typeface="+mn-cs"/>
          </a:endParaRPr>
        </a:p>
      </dgm:t>
    </dgm:pt>
    <dgm:pt modelId="{38667E7B-A23A-4D75-B361-8AD9065920EF}" type="parTrans" cxnId="{8B665651-71B8-4D0E-8095-96294E0E99B0}">
      <dgm:prSet/>
      <dgm:spPr/>
      <dgm:t>
        <a:bodyPr/>
        <a:lstStyle/>
        <a:p>
          <a:endParaRPr lang="en-ZA"/>
        </a:p>
      </dgm:t>
    </dgm:pt>
    <dgm:pt modelId="{73BA7335-E147-435F-A5F7-495EECA2C19D}" type="sibTrans" cxnId="{8B665651-71B8-4D0E-8095-96294E0E99B0}">
      <dgm:prSet/>
      <dgm:spPr/>
      <dgm:t>
        <a:bodyPr/>
        <a:lstStyle/>
        <a:p>
          <a:endParaRPr lang="en-ZA"/>
        </a:p>
      </dgm:t>
    </dgm:pt>
    <dgm:pt modelId="{F9CC864E-A9B8-4138-B0D9-A5F4BD9F8905}" type="pres">
      <dgm:prSet presAssocID="{C82A416F-5D42-403D-8544-D4BCF14A2638}" presName="Name0" presStyleCnt="0">
        <dgm:presLayoutVars>
          <dgm:dir/>
          <dgm:resizeHandles val="exact"/>
        </dgm:presLayoutVars>
      </dgm:prSet>
      <dgm:spPr/>
    </dgm:pt>
    <dgm:pt modelId="{0A8E035D-18C2-49A5-92F6-A853AD62C610}" type="pres">
      <dgm:prSet presAssocID="{FFCC11B1-F450-4046-9EEA-DC51077852B6}" presName="node" presStyleLbl="node1" presStyleIdx="0" presStyleCnt="3" custScaleX="103504" custScaleY="54859" custLinFactNeighborX="55105" custLinFactNeighborY="36923">
        <dgm:presLayoutVars>
          <dgm:bulletEnabled val="1"/>
        </dgm:presLayoutVars>
      </dgm:prSet>
      <dgm:spPr>
        <a:prstGeom prst="roundRect">
          <a:avLst>
            <a:gd name="adj" fmla="val 10000"/>
          </a:avLst>
        </a:prstGeom>
      </dgm:spPr>
      <dgm:t>
        <a:bodyPr/>
        <a:lstStyle/>
        <a:p>
          <a:endParaRPr lang="en-ZA"/>
        </a:p>
      </dgm:t>
    </dgm:pt>
    <dgm:pt modelId="{956739CA-1BA7-410B-AA3E-0084230C711D}" type="pres">
      <dgm:prSet presAssocID="{168FF085-828A-480C-A8F0-B149E290F3B4}" presName="sibTrans" presStyleLbl="sibTrans2D1" presStyleIdx="0" presStyleCnt="2" custAng="2485" custFlipHor="1" custScaleX="206201" custScaleY="40944" custLinFactNeighborX="12610" custLinFactNeighborY="1751"/>
      <dgm:spPr>
        <a:prstGeom prst="rightArrow">
          <a:avLst>
            <a:gd name="adj1" fmla="val 60000"/>
            <a:gd name="adj2" fmla="val 50000"/>
          </a:avLst>
        </a:prstGeom>
      </dgm:spPr>
      <dgm:t>
        <a:bodyPr/>
        <a:lstStyle/>
        <a:p>
          <a:endParaRPr lang="en-ZA"/>
        </a:p>
      </dgm:t>
    </dgm:pt>
    <dgm:pt modelId="{5992CE65-EAF5-4E24-A1E2-3DBB4557B402}" type="pres">
      <dgm:prSet presAssocID="{168FF085-828A-480C-A8F0-B149E290F3B4}" presName="connectorText" presStyleLbl="sibTrans2D1" presStyleIdx="0" presStyleCnt="2"/>
      <dgm:spPr/>
      <dgm:t>
        <a:bodyPr/>
        <a:lstStyle/>
        <a:p>
          <a:endParaRPr lang="en-ZA"/>
        </a:p>
      </dgm:t>
    </dgm:pt>
    <dgm:pt modelId="{44E6B2D6-3354-4747-99B4-45538FFEA272}" type="pres">
      <dgm:prSet presAssocID="{8D8A622B-F93E-4117-87CC-6648120B502E}" presName="node" presStyleLbl="node1" presStyleIdx="1" presStyleCnt="3" custScaleX="78802" custScaleY="50435" custLinFactNeighborX="16014" custLinFactNeighborY="36481">
        <dgm:presLayoutVars>
          <dgm:bulletEnabled val="1"/>
        </dgm:presLayoutVars>
      </dgm:prSet>
      <dgm:spPr>
        <a:prstGeom prst="roundRect">
          <a:avLst>
            <a:gd name="adj" fmla="val 10000"/>
          </a:avLst>
        </a:prstGeom>
      </dgm:spPr>
      <dgm:t>
        <a:bodyPr/>
        <a:lstStyle/>
        <a:p>
          <a:endParaRPr lang="en-ZA"/>
        </a:p>
      </dgm:t>
    </dgm:pt>
    <dgm:pt modelId="{9C961608-1C5F-4B63-A24F-CE878F806625}" type="pres">
      <dgm:prSet presAssocID="{6AC27E11-5BAC-494E-8843-2E916C56E8CD}" presName="sibTrans" presStyleLbl="sibTrans2D1" presStyleIdx="1" presStyleCnt="2" custAng="21584446" custFlipHor="1" custScaleX="222259" custScaleY="38594" custLinFactNeighborX="16193"/>
      <dgm:spPr>
        <a:prstGeom prst="rightArrow">
          <a:avLst>
            <a:gd name="adj1" fmla="val 60000"/>
            <a:gd name="adj2" fmla="val 50000"/>
          </a:avLst>
        </a:prstGeom>
      </dgm:spPr>
      <dgm:t>
        <a:bodyPr/>
        <a:lstStyle/>
        <a:p>
          <a:endParaRPr lang="en-ZA"/>
        </a:p>
      </dgm:t>
    </dgm:pt>
    <dgm:pt modelId="{9FDC0735-495D-4D3A-A4DF-7DD3B47612F1}" type="pres">
      <dgm:prSet presAssocID="{6AC27E11-5BAC-494E-8843-2E916C56E8CD}" presName="connectorText" presStyleLbl="sibTrans2D1" presStyleIdx="1" presStyleCnt="2"/>
      <dgm:spPr/>
      <dgm:t>
        <a:bodyPr/>
        <a:lstStyle/>
        <a:p>
          <a:endParaRPr lang="en-ZA"/>
        </a:p>
      </dgm:t>
    </dgm:pt>
    <dgm:pt modelId="{ED827035-6713-4E78-9726-E3A6C3E0039A}" type="pres">
      <dgm:prSet presAssocID="{99B4581D-CA07-471E-9A37-6D3544B0EFB4}" presName="node" presStyleLbl="node1" presStyleIdx="2" presStyleCnt="3" custScaleX="65845" custScaleY="50512" custLinFactNeighborX="-2409" custLinFactNeighborY="37303">
        <dgm:presLayoutVars>
          <dgm:bulletEnabled val="1"/>
        </dgm:presLayoutVars>
      </dgm:prSet>
      <dgm:spPr>
        <a:prstGeom prst="roundRect">
          <a:avLst>
            <a:gd name="adj" fmla="val 10000"/>
          </a:avLst>
        </a:prstGeom>
      </dgm:spPr>
      <dgm:t>
        <a:bodyPr/>
        <a:lstStyle/>
        <a:p>
          <a:endParaRPr lang="en-ZA"/>
        </a:p>
      </dgm:t>
    </dgm:pt>
  </dgm:ptLst>
  <dgm:cxnLst>
    <dgm:cxn modelId="{E383F103-7CF4-41A2-BF11-F403D78250F2}" type="presOf" srcId="{6AC27E11-5BAC-494E-8843-2E916C56E8CD}" destId="{9C961608-1C5F-4B63-A24F-CE878F806625}" srcOrd="0" destOrd="0" presId="urn:microsoft.com/office/officeart/2005/8/layout/process1"/>
    <dgm:cxn modelId="{37C0E74D-D5C9-4241-81BA-34DB8031B3CF}" srcId="{C82A416F-5D42-403D-8544-D4BCF14A2638}" destId="{8D8A622B-F93E-4117-87CC-6648120B502E}" srcOrd="1" destOrd="0" parTransId="{3D886CF5-F776-4BB3-81B1-ABDD1D5D04AE}" sibTransId="{6AC27E11-5BAC-494E-8843-2E916C56E8CD}"/>
    <dgm:cxn modelId="{B01423E3-7FD4-4A83-8F62-848FE1A8FD03}" type="presOf" srcId="{99B4581D-CA07-471E-9A37-6D3544B0EFB4}" destId="{ED827035-6713-4E78-9726-E3A6C3E0039A}" srcOrd="0" destOrd="0" presId="urn:microsoft.com/office/officeart/2005/8/layout/process1"/>
    <dgm:cxn modelId="{47519CDA-F594-4653-9B8E-39988B170C37}" type="presOf" srcId="{C82A416F-5D42-403D-8544-D4BCF14A2638}" destId="{F9CC864E-A9B8-4138-B0D9-A5F4BD9F8905}" srcOrd="0" destOrd="0" presId="urn:microsoft.com/office/officeart/2005/8/layout/process1"/>
    <dgm:cxn modelId="{B4D1DF67-E2A5-406F-9D51-08CCEC66F495}" type="presOf" srcId="{168FF085-828A-480C-A8F0-B149E290F3B4}" destId="{956739CA-1BA7-410B-AA3E-0084230C711D}" srcOrd="0" destOrd="0" presId="urn:microsoft.com/office/officeart/2005/8/layout/process1"/>
    <dgm:cxn modelId="{A88E8935-9EBD-4B0E-BBAE-7ED1AD7A3A10}" type="presOf" srcId="{6AC27E11-5BAC-494E-8843-2E916C56E8CD}" destId="{9FDC0735-495D-4D3A-A4DF-7DD3B47612F1}" srcOrd="1" destOrd="0" presId="urn:microsoft.com/office/officeart/2005/8/layout/process1"/>
    <dgm:cxn modelId="{F46794E6-D4FD-4A04-8F86-BBC8DF261A21}" type="presOf" srcId="{FFCC11B1-F450-4046-9EEA-DC51077852B6}" destId="{0A8E035D-18C2-49A5-92F6-A853AD62C610}" srcOrd="0" destOrd="0" presId="urn:microsoft.com/office/officeart/2005/8/layout/process1"/>
    <dgm:cxn modelId="{916E9CFA-8A62-4475-8C33-B1BD4F070633}" type="presOf" srcId="{8D8A622B-F93E-4117-87CC-6648120B502E}" destId="{44E6B2D6-3354-4747-99B4-45538FFEA272}" srcOrd="0" destOrd="0" presId="urn:microsoft.com/office/officeart/2005/8/layout/process1"/>
    <dgm:cxn modelId="{094F584A-7174-4723-B2D5-0042A92C6284}" srcId="{C82A416F-5D42-403D-8544-D4BCF14A2638}" destId="{FFCC11B1-F450-4046-9EEA-DC51077852B6}" srcOrd="0" destOrd="0" parTransId="{65126A59-CB47-49B7-9D10-94F94F12E363}" sibTransId="{168FF085-828A-480C-A8F0-B149E290F3B4}"/>
    <dgm:cxn modelId="{8B665651-71B8-4D0E-8095-96294E0E99B0}" srcId="{C82A416F-5D42-403D-8544-D4BCF14A2638}" destId="{99B4581D-CA07-471E-9A37-6D3544B0EFB4}" srcOrd="2" destOrd="0" parTransId="{38667E7B-A23A-4D75-B361-8AD9065920EF}" sibTransId="{73BA7335-E147-435F-A5F7-495EECA2C19D}"/>
    <dgm:cxn modelId="{FE93A1C0-6B7C-4408-AF87-C69A315B32F1}" type="presOf" srcId="{168FF085-828A-480C-A8F0-B149E290F3B4}" destId="{5992CE65-EAF5-4E24-A1E2-3DBB4557B402}" srcOrd="1" destOrd="0" presId="urn:microsoft.com/office/officeart/2005/8/layout/process1"/>
    <dgm:cxn modelId="{C0DE6E12-9EA2-495F-921E-24E6566C625C}" type="presParOf" srcId="{F9CC864E-A9B8-4138-B0D9-A5F4BD9F8905}" destId="{0A8E035D-18C2-49A5-92F6-A853AD62C610}" srcOrd="0" destOrd="0" presId="urn:microsoft.com/office/officeart/2005/8/layout/process1"/>
    <dgm:cxn modelId="{13CC3B41-0236-4D16-B2D0-5041735A9AE1}" type="presParOf" srcId="{F9CC864E-A9B8-4138-B0D9-A5F4BD9F8905}" destId="{956739CA-1BA7-410B-AA3E-0084230C711D}" srcOrd="1" destOrd="0" presId="urn:microsoft.com/office/officeart/2005/8/layout/process1"/>
    <dgm:cxn modelId="{D2047E25-3BA9-4782-9D36-E2FA45465D19}" type="presParOf" srcId="{956739CA-1BA7-410B-AA3E-0084230C711D}" destId="{5992CE65-EAF5-4E24-A1E2-3DBB4557B402}" srcOrd="0" destOrd="0" presId="urn:microsoft.com/office/officeart/2005/8/layout/process1"/>
    <dgm:cxn modelId="{BA7F9DDE-BCA0-4D91-B1DB-7BC035501F65}" type="presParOf" srcId="{F9CC864E-A9B8-4138-B0D9-A5F4BD9F8905}" destId="{44E6B2D6-3354-4747-99B4-45538FFEA272}" srcOrd="2" destOrd="0" presId="urn:microsoft.com/office/officeart/2005/8/layout/process1"/>
    <dgm:cxn modelId="{B69D8266-89F3-4109-8589-5EEB0CE58DDC}" type="presParOf" srcId="{F9CC864E-A9B8-4138-B0D9-A5F4BD9F8905}" destId="{9C961608-1C5F-4B63-A24F-CE878F806625}" srcOrd="3" destOrd="0" presId="urn:microsoft.com/office/officeart/2005/8/layout/process1"/>
    <dgm:cxn modelId="{451F7500-B3BB-448B-A9F1-08512A3D24EB}" type="presParOf" srcId="{9C961608-1C5F-4B63-A24F-CE878F806625}" destId="{9FDC0735-495D-4D3A-A4DF-7DD3B47612F1}" srcOrd="0" destOrd="0" presId="urn:microsoft.com/office/officeart/2005/8/layout/process1"/>
    <dgm:cxn modelId="{C4AD720C-E4BE-4FDF-9088-69B06734E538}" type="presParOf" srcId="{F9CC864E-A9B8-4138-B0D9-A5F4BD9F8905}" destId="{ED827035-6713-4E78-9726-E3A6C3E0039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6868C-D030-4FF2-AB0B-E32CB9029087}"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9810A064-90C6-495F-BEF5-8A49F09BEE8B}" type="pres">
      <dgm:prSet presAssocID="{06F6868C-D030-4FF2-AB0B-E32CB9029087}" presName="rootnode" presStyleCnt="0">
        <dgm:presLayoutVars>
          <dgm:chMax/>
          <dgm:chPref/>
          <dgm:dir/>
          <dgm:animLvl val="lvl"/>
        </dgm:presLayoutVars>
      </dgm:prSet>
      <dgm:spPr/>
      <dgm:t>
        <a:bodyPr/>
        <a:lstStyle/>
        <a:p>
          <a:endParaRPr lang="en-US"/>
        </a:p>
      </dgm:t>
    </dgm:pt>
  </dgm:ptLst>
  <dgm:cxnLst>
    <dgm:cxn modelId="{287FC024-5016-4FC8-A92E-DC16C5D64C02}" type="presOf" srcId="{06F6868C-D030-4FF2-AB0B-E32CB9029087}" destId="{9810A064-90C6-495F-BEF5-8A49F09BEE8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6868C-D030-4FF2-AB0B-E32CB9029087}" type="doc">
      <dgm:prSet loTypeId="urn:microsoft.com/office/officeart/2005/8/layout/StepDownProcess" loCatId="process" qsTypeId="urn:microsoft.com/office/officeart/2005/8/quickstyle/simple3" qsCatId="simple" csTypeId="urn:microsoft.com/office/officeart/2005/8/colors/accent0_3" csCatId="mainScheme" phldr="1"/>
      <dgm:spPr/>
      <dgm:t>
        <a:bodyPr/>
        <a:lstStyle/>
        <a:p>
          <a:endParaRPr lang="en-US"/>
        </a:p>
      </dgm:t>
    </dgm:pt>
    <dgm:pt modelId="{D21FE3BE-199E-49A2-9857-29BAF28D557C}">
      <dgm:prSet phldrT="[Text]" custT="1"/>
      <dgm:spPr/>
      <dgm:t>
        <a:bodyPr/>
        <a:lstStyle/>
        <a:p>
          <a:r>
            <a:rPr lang="en-US" sz="1600" b="1" dirty="0" smtClean="0">
              <a:latin typeface="Arial" panose="020B0604020202020204" pitchFamily="34" charset="0"/>
              <a:cs typeface="Arial" panose="020B0604020202020204" pitchFamily="34" charset="0"/>
            </a:rPr>
            <a:t>GPG</a:t>
          </a:r>
        </a:p>
        <a:p>
          <a:r>
            <a:rPr lang="en-US" sz="1600" b="1" dirty="0" smtClean="0">
              <a:latin typeface="Arial" panose="020B0604020202020204" pitchFamily="34" charset="0"/>
              <a:cs typeface="Arial" panose="020B0604020202020204" pitchFamily="34" charset="0"/>
            </a:rPr>
            <a:t> 10 Pillars  </a:t>
          </a:r>
          <a:endParaRPr lang="en-US" sz="1600" b="1" dirty="0">
            <a:latin typeface="Arial" panose="020B0604020202020204" pitchFamily="34" charset="0"/>
            <a:cs typeface="Arial" panose="020B0604020202020204" pitchFamily="34" charset="0"/>
          </a:endParaRPr>
        </a:p>
      </dgm:t>
    </dgm:pt>
    <dgm:pt modelId="{2E60C3D8-2ECC-4E1E-B4F0-DC172D2FE48D}" type="parTrans" cxnId="{C5496FFA-F2F4-4212-9CA8-6EA5031A403F}">
      <dgm:prSet/>
      <dgm:spPr/>
      <dgm:t>
        <a:bodyPr/>
        <a:lstStyle/>
        <a:p>
          <a:endParaRPr lang="en-US"/>
        </a:p>
      </dgm:t>
    </dgm:pt>
    <dgm:pt modelId="{A7B3BC65-1484-4371-B3FF-408043C692EE}" type="sibTrans" cxnId="{C5496FFA-F2F4-4212-9CA8-6EA5031A403F}">
      <dgm:prSet/>
      <dgm:spPr/>
      <dgm:t>
        <a:bodyPr/>
        <a:lstStyle/>
        <a:p>
          <a:endParaRPr lang="en-US"/>
        </a:p>
      </dgm:t>
    </dgm:pt>
    <dgm:pt modelId="{0FCB730B-6538-4019-A7BD-F5E4AB1B5086}">
      <dgm:prSet phldrT="[Text]"/>
      <dgm:spPr/>
      <dgm:t>
        <a:bodyPr/>
        <a:lstStyle/>
        <a:p>
          <a:endParaRPr lang="en-US" dirty="0"/>
        </a:p>
      </dgm:t>
    </dgm:pt>
    <dgm:pt modelId="{20661F1D-0A0B-47C5-8703-7BEE5C854A5B}" type="parTrans" cxnId="{C8856173-1B6F-43F3-B61A-67334CFB4A88}">
      <dgm:prSet/>
      <dgm:spPr/>
      <dgm:t>
        <a:bodyPr/>
        <a:lstStyle/>
        <a:p>
          <a:endParaRPr lang="en-US"/>
        </a:p>
      </dgm:t>
    </dgm:pt>
    <dgm:pt modelId="{D41472D4-D63D-4DFE-A3CA-48D4AB489D3E}" type="sibTrans" cxnId="{C8856173-1B6F-43F3-B61A-67334CFB4A88}">
      <dgm:prSet/>
      <dgm:spPr/>
      <dgm:t>
        <a:bodyPr/>
        <a:lstStyle/>
        <a:p>
          <a:endParaRPr lang="en-US"/>
        </a:p>
      </dgm:t>
    </dgm:pt>
    <dgm:pt modelId="{50E0F852-FDF0-48A8-85E3-31120B60A899}">
      <dgm:prSet phldrT="[Text]" custT="1"/>
      <dgm:spPr/>
      <dgm:t>
        <a:bodyPr/>
        <a:lstStyle/>
        <a:p>
          <a:r>
            <a:rPr lang="en-US" sz="1600" b="1" dirty="0" smtClean="0">
              <a:latin typeface="Arial" panose="020B0604020202020204" pitchFamily="34" charset="0"/>
              <a:cs typeface="Arial" panose="020B0604020202020204" pitchFamily="34" charset="0"/>
            </a:rPr>
            <a:t>10  Pillars </a:t>
          </a:r>
        </a:p>
        <a:p>
          <a:r>
            <a:rPr lang="en-US" sz="1600" b="1" dirty="0" smtClean="0">
              <a:latin typeface="Arial" panose="020B0604020202020204" pitchFamily="34" charset="0"/>
              <a:cs typeface="Arial" panose="020B0604020202020204" pitchFamily="34" charset="0"/>
            </a:rPr>
            <a:t>GDE Strategic Drivers </a:t>
          </a:r>
          <a:endParaRPr lang="en-US" sz="1600" b="1" dirty="0">
            <a:latin typeface="Arial" panose="020B0604020202020204" pitchFamily="34" charset="0"/>
            <a:cs typeface="Arial" panose="020B0604020202020204" pitchFamily="34" charset="0"/>
          </a:endParaRPr>
        </a:p>
      </dgm:t>
    </dgm:pt>
    <dgm:pt modelId="{F4A484F5-4B83-420E-A51B-00895F381204}" type="parTrans" cxnId="{CA921B36-4E7C-474C-A43F-BE6A4363B1A3}">
      <dgm:prSet/>
      <dgm:spPr/>
      <dgm:t>
        <a:bodyPr/>
        <a:lstStyle/>
        <a:p>
          <a:endParaRPr lang="en-US"/>
        </a:p>
      </dgm:t>
    </dgm:pt>
    <dgm:pt modelId="{1693AC68-F044-49C4-AEB0-72305472C33E}" type="sibTrans" cxnId="{CA921B36-4E7C-474C-A43F-BE6A4363B1A3}">
      <dgm:prSet/>
      <dgm:spPr/>
      <dgm:t>
        <a:bodyPr/>
        <a:lstStyle/>
        <a:p>
          <a:endParaRPr lang="en-US"/>
        </a:p>
      </dgm:t>
    </dgm:pt>
    <dgm:pt modelId="{BFEA5B81-707A-433E-AE63-03434A99DC1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b="1" dirty="0" smtClean="0">
              <a:latin typeface="Arial" panose="020B0604020202020204" pitchFamily="34" charset="0"/>
              <a:cs typeface="Arial" panose="020B0604020202020204" pitchFamily="34" charset="0"/>
            </a:rPr>
            <a:t>Re-</a:t>
          </a:r>
          <a:r>
            <a:rPr lang="en-US" sz="1600" b="1" dirty="0" err="1" smtClean="0">
              <a:latin typeface="Arial" panose="020B0604020202020204" pitchFamily="34" charset="0"/>
              <a:cs typeface="Arial" panose="020B0604020202020204" pitchFamily="34" charset="0"/>
            </a:rPr>
            <a:t>organisation</a:t>
          </a:r>
          <a:r>
            <a:rPr lang="en-US" sz="1600" b="1" dirty="0" smtClean="0">
              <a:latin typeface="Arial" panose="020B0604020202020204" pitchFamily="34" charset="0"/>
              <a:cs typeface="Arial" panose="020B0604020202020204" pitchFamily="34" charset="0"/>
            </a:rPr>
            <a:t> of schools </a:t>
          </a:r>
          <a:endParaRPr lang="en-US" sz="1600" b="1" dirty="0">
            <a:latin typeface="Arial" panose="020B0604020202020204" pitchFamily="34" charset="0"/>
            <a:cs typeface="Arial" panose="020B0604020202020204" pitchFamily="34" charset="0"/>
          </a:endParaRPr>
        </a:p>
      </dgm:t>
    </dgm:pt>
    <dgm:pt modelId="{29C6533C-5485-454D-BBA5-CA70D6C7C0D3}" type="parTrans" cxnId="{259B6784-1A38-4144-9B38-BB2531C6036B}">
      <dgm:prSet/>
      <dgm:spPr/>
      <dgm:t>
        <a:bodyPr/>
        <a:lstStyle/>
        <a:p>
          <a:endParaRPr lang="en-US"/>
        </a:p>
      </dgm:t>
    </dgm:pt>
    <dgm:pt modelId="{5A2AC2C8-BD4F-4522-A800-621A1542476B}" type="sibTrans" cxnId="{259B6784-1A38-4144-9B38-BB2531C6036B}">
      <dgm:prSet/>
      <dgm:spPr/>
      <dgm:t>
        <a:bodyPr/>
        <a:lstStyle/>
        <a:p>
          <a:endParaRPr lang="en-US"/>
        </a:p>
      </dgm:t>
    </dgm:pt>
    <dgm:pt modelId="{70862834-A1E8-4EFF-A5CD-A57F9B36EB8E}">
      <dgm:prSet phldrT="[Text]" custT="1"/>
      <dgm:spPr/>
      <dgm:t>
        <a:bodyPr/>
        <a:lstStyle/>
        <a:p>
          <a:r>
            <a:rPr lang="en-US" sz="1600" b="1" dirty="0" smtClean="0">
              <a:latin typeface="Arial" panose="020B0604020202020204" pitchFamily="34" charset="0"/>
              <a:cs typeface="Arial" panose="020B0604020202020204" pitchFamily="34" charset="0"/>
            </a:rPr>
            <a:t> 5 Change  Levers </a:t>
          </a:r>
          <a:endParaRPr lang="en-US" sz="1600" b="1" dirty="0">
            <a:latin typeface="Arial" panose="020B0604020202020204" pitchFamily="34" charset="0"/>
            <a:cs typeface="Arial" panose="020B0604020202020204" pitchFamily="34" charset="0"/>
          </a:endParaRPr>
        </a:p>
      </dgm:t>
    </dgm:pt>
    <dgm:pt modelId="{79B71479-C7E2-470B-A8DB-D48A43BD1AA9}" type="parTrans" cxnId="{40BC5F25-CDC5-4C2B-AF5A-1BCF11B46550}">
      <dgm:prSet/>
      <dgm:spPr/>
      <dgm:t>
        <a:bodyPr/>
        <a:lstStyle/>
        <a:p>
          <a:endParaRPr lang="en-US"/>
        </a:p>
      </dgm:t>
    </dgm:pt>
    <dgm:pt modelId="{A063824E-8CE2-4DAB-902A-C575443A6CF5}" type="sibTrans" cxnId="{40BC5F25-CDC5-4C2B-AF5A-1BCF11B46550}">
      <dgm:prSet/>
      <dgm:spPr/>
      <dgm:t>
        <a:bodyPr/>
        <a:lstStyle/>
        <a:p>
          <a:endParaRPr lang="en-US"/>
        </a:p>
      </dgm:t>
    </dgm:pt>
    <dgm:pt modelId="{C7318B94-8B39-4899-BC18-93FA7F339191}">
      <dgm:prSet custT="1"/>
      <dgm:spPr/>
      <dgm:t>
        <a:bodyPr/>
        <a:lstStyle/>
        <a:p>
          <a:r>
            <a:rPr lang="en-ZA" sz="1600" b="1" dirty="0" smtClean="0">
              <a:latin typeface="Arial" panose="020B0604020202020204" pitchFamily="34" charset="0"/>
              <a:cs typeface="Arial" panose="020B0604020202020204" pitchFamily="34" charset="0"/>
            </a:rPr>
            <a:t>National Development Plan</a:t>
          </a:r>
          <a:endParaRPr lang="en-ZA" sz="1600" b="1" dirty="0">
            <a:latin typeface="Arial" panose="020B0604020202020204" pitchFamily="34" charset="0"/>
            <a:cs typeface="Arial" panose="020B0604020202020204" pitchFamily="34" charset="0"/>
          </a:endParaRPr>
        </a:p>
      </dgm:t>
    </dgm:pt>
    <dgm:pt modelId="{2C05F30B-C96F-49B0-86BD-D171D4EC679F}" type="parTrans" cxnId="{E3BAAAC5-0BF1-4FF0-B5DD-A5761862D3F7}">
      <dgm:prSet/>
      <dgm:spPr/>
      <dgm:t>
        <a:bodyPr/>
        <a:lstStyle/>
        <a:p>
          <a:endParaRPr lang="en-ZA"/>
        </a:p>
      </dgm:t>
    </dgm:pt>
    <dgm:pt modelId="{EAEE1EC0-DEB9-47FB-8122-F0F0B926A0A9}" type="sibTrans" cxnId="{E3BAAAC5-0BF1-4FF0-B5DD-A5761862D3F7}">
      <dgm:prSet/>
      <dgm:spPr/>
      <dgm:t>
        <a:bodyPr/>
        <a:lstStyle/>
        <a:p>
          <a:endParaRPr lang="en-ZA"/>
        </a:p>
      </dgm:t>
    </dgm:pt>
    <dgm:pt modelId="{9810A064-90C6-495F-BEF5-8A49F09BEE8B}" type="pres">
      <dgm:prSet presAssocID="{06F6868C-D030-4FF2-AB0B-E32CB9029087}" presName="rootnode" presStyleCnt="0">
        <dgm:presLayoutVars>
          <dgm:chMax/>
          <dgm:chPref/>
          <dgm:dir/>
          <dgm:animLvl val="lvl"/>
        </dgm:presLayoutVars>
      </dgm:prSet>
      <dgm:spPr/>
      <dgm:t>
        <a:bodyPr/>
        <a:lstStyle/>
        <a:p>
          <a:endParaRPr lang="en-US"/>
        </a:p>
      </dgm:t>
    </dgm:pt>
    <dgm:pt modelId="{66849C69-4DE9-4857-B73D-D99D13B607DB}" type="pres">
      <dgm:prSet presAssocID="{C7318B94-8B39-4899-BC18-93FA7F339191}" presName="composite" presStyleCnt="0"/>
      <dgm:spPr/>
    </dgm:pt>
    <dgm:pt modelId="{D56DAFCD-17AD-4BB8-A8E1-A95C0854F34C}" type="pres">
      <dgm:prSet presAssocID="{C7318B94-8B39-4899-BC18-93FA7F339191}" presName="bentUpArrow1" presStyleLbl="alignImgPlace1" presStyleIdx="0" presStyleCnt="4" custScaleX="52315" custScaleY="53163" custLinFactNeighborX="-33484" custLinFactNeighborY="-71227"/>
      <dgm:spPr/>
    </dgm:pt>
    <dgm:pt modelId="{9EAC94C6-54A4-4CE3-9C2E-7AB7134DC667}" type="pres">
      <dgm:prSet presAssocID="{C7318B94-8B39-4899-BC18-93FA7F339191}" presName="ParentText" presStyleLbl="node1" presStyleIdx="0" presStyleCnt="5" custScaleY="51928" custLinFactNeighborX="-5352" custLinFactNeighborY="-18880">
        <dgm:presLayoutVars>
          <dgm:chMax val="1"/>
          <dgm:chPref val="1"/>
          <dgm:bulletEnabled val="1"/>
        </dgm:presLayoutVars>
      </dgm:prSet>
      <dgm:spPr/>
      <dgm:t>
        <a:bodyPr/>
        <a:lstStyle/>
        <a:p>
          <a:endParaRPr lang="en-GB"/>
        </a:p>
      </dgm:t>
    </dgm:pt>
    <dgm:pt modelId="{6E0E2946-CDF2-40C8-8202-3F72487E2EC1}" type="pres">
      <dgm:prSet presAssocID="{C7318B94-8B39-4899-BC18-93FA7F339191}" presName="ChildText" presStyleLbl="revTx" presStyleIdx="0" presStyleCnt="4">
        <dgm:presLayoutVars>
          <dgm:chMax val="0"/>
          <dgm:chPref val="0"/>
          <dgm:bulletEnabled val="1"/>
        </dgm:presLayoutVars>
      </dgm:prSet>
      <dgm:spPr/>
    </dgm:pt>
    <dgm:pt modelId="{883F8F2B-845A-4D64-A140-7EF2E91F7BCD}" type="pres">
      <dgm:prSet presAssocID="{EAEE1EC0-DEB9-47FB-8122-F0F0B926A0A9}" presName="sibTrans" presStyleCnt="0"/>
      <dgm:spPr/>
    </dgm:pt>
    <dgm:pt modelId="{50950FFC-2F37-4213-95FA-6ED550CE0AEF}" type="pres">
      <dgm:prSet presAssocID="{D21FE3BE-199E-49A2-9857-29BAF28D557C}" presName="composite" presStyleCnt="0"/>
      <dgm:spPr/>
      <dgm:t>
        <a:bodyPr/>
        <a:lstStyle/>
        <a:p>
          <a:endParaRPr lang="en-ZA"/>
        </a:p>
      </dgm:t>
    </dgm:pt>
    <dgm:pt modelId="{8580CBE0-37C6-4CD9-B949-9B9394FEE30D}" type="pres">
      <dgm:prSet presAssocID="{D21FE3BE-199E-49A2-9857-29BAF28D557C}" presName="bentUpArrow1" presStyleLbl="alignImgPlace1" presStyleIdx="1" presStyleCnt="4" custScaleX="55129" custScaleY="61741" custLinFactNeighborX="-78576" custLinFactNeighborY="-88270"/>
      <dgm:spPr/>
      <dgm:t>
        <a:bodyPr/>
        <a:lstStyle/>
        <a:p>
          <a:endParaRPr lang="en-ZA"/>
        </a:p>
      </dgm:t>
    </dgm:pt>
    <dgm:pt modelId="{BC182244-358D-47AB-97B2-9204E6273357}" type="pres">
      <dgm:prSet presAssocID="{D21FE3BE-199E-49A2-9857-29BAF28D557C}" presName="ParentText" presStyleLbl="node1" presStyleIdx="1" presStyleCnt="5" custScaleX="88099" custScaleY="58047" custLinFactNeighborX="-42426" custLinFactNeighborY="-42521">
        <dgm:presLayoutVars>
          <dgm:chMax val="1"/>
          <dgm:chPref val="1"/>
          <dgm:bulletEnabled val="1"/>
        </dgm:presLayoutVars>
      </dgm:prSet>
      <dgm:spPr/>
      <dgm:t>
        <a:bodyPr/>
        <a:lstStyle/>
        <a:p>
          <a:endParaRPr lang="en-US"/>
        </a:p>
      </dgm:t>
    </dgm:pt>
    <dgm:pt modelId="{6CCD8E93-37FA-4552-AAE2-85224D923615}" type="pres">
      <dgm:prSet presAssocID="{D21FE3BE-199E-49A2-9857-29BAF28D557C}" presName="ChildText" presStyleLbl="revTx" presStyleIdx="1" presStyleCnt="4">
        <dgm:presLayoutVars>
          <dgm:chMax val="0"/>
          <dgm:chPref val="0"/>
          <dgm:bulletEnabled val="1"/>
        </dgm:presLayoutVars>
      </dgm:prSet>
      <dgm:spPr/>
      <dgm:t>
        <a:bodyPr/>
        <a:lstStyle/>
        <a:p>
          <a:endParaRPr lang="en-US"/>
        </a:p>
      </dgm:t>
    </dgm:pt>
    <dgm:pt modelId="{F3F42006-95C4-4897-9807-3F8D59923888}" type="pres">
      <dgm:prSet presAssocID="{A7B3BC65-1484-4371-B3FF-408043C692EE}" presName="sibTrans" presStyleCnt="0"/>
      <dgm:spPr/>
      <dgm:t>
        <a:bodyPr/>
        <a:lstStyle/>
        <a:p>
          <a:endParaRPr lang="en-ZA"/>
        </a:p>
      </dgm:t>
    </dgm:pt>
    <dgm:pt modelId="{EF1F9314-6034-46F8-94F1-E5EDFCED697F}" type="pres">
      <dgm:prSet presAssocID="{50E0F852-FDF0-48A8-85E3-31120B60A899}" presName="composite" presStyleCnt="0"/>
      <dgm:spPr/>
      <dgm:t>
        <a:bodyPr/>
        <a:lstStyle/>
        <a:p>
          <a:endParaRPr lang="en-ZA"/>
        </a:p>
      </dgm:t>
    </dgm:pt>
    <dgm:pt modelId="{A0D8296F-BBD7-4550-8D7E-324D7AD74DA6}" type="pres">
      <dgm:prSet presAssocID="{50E0F852-FDF0-48A8-85E3-31120B60A899}" presName="bentUpArrow1" presStyleLbl="alignImgPlace1" presStyleIdx="2" presStyleCnt="4" custScaleX="64317" custScaleY="75647" custLinFactX="-28475" custLinFactNeighborX="-100000" custLinFactNeighborY="-88165"/>
      <dgm:spPr/>
      <dgm:t>
        <a:bodyPr/>
        <a:lstStyle/>
        <a:p>
          <a:endParaRPr lang="en-US"/>
        </a:p>
      </dgm:t>
    </dgm:pt>
    <dgm:pt modelId="{16C64528-F268-4385-ADB7-756BA41AAFB1}" type="pres">
      <dgm:prSet presAssocID="{50E0F852-FDF0-48A8-85E3-31120B60A899}" presName="ParentText" presStyleLbl="node1" presStyleIdx="2" presStyleCnt="5" custScaleX="80831" custScaleY="59916" custLinFactNeighborX="-78184" custLinFactNeighborY="-52691">
        <dgm:presLayoutVars>
          <dgm:chMax val="1"/>
          <dgm:chPref val="1"/>
          <dgm:bulletEnabled val="1"/>
        </dgm:presLayoutVars>
      </dgm:prSet>
      <dgm:spPr/>
      <dgm:t>
        <a:bodyPr/>
        <a:lstStyle/>
        <a:p>
          <a:endParaRPr lang="en-US"/>
        </a:p>
      </dgm:t>
    </dgm:pt>
    <dgm:pt modelId="{D9EE6A3D-E5BF-46C4-874F-61990CF4EAAD}" type="pres">
      <dgm:prSet presAssocID="{50E0F852-FDF0-48A8-85E3-31120B60A899}" presName="ChildText" presStyleLbl="revTx" presStyleIdx="2" presStyleCnt="4">
        <dgm:presLayoutVars>
          <dgm:chMax val="0"/>
          <dgm:chPref val="0"/>
          <dgm:bulletEnabled val="1"/>
        </dgm:presLayoutVars>
      </dgm:prSet>
      <dgm:spPr/>
      <dgm:t>
        <a:bodyPr/>
        <a:lstStyle/>
        <a:p>
          <a:endParaRPr lang="en-US"/>
        </a:p>
      </dgm:t>
    </dgm:pt>
    <dgm:pt modelId="{2567C76B-6798-4F5A-8350-6B75600227C4}" type="pres">
      <dgm:prSet presAssocID="{1693AC68-F044-49C4-AEB0-72305472C33E}" presName="sibTrans" presStyleCnt="0"/>
      <dgm:spPr/>
      <dgm:t>
        <a:bodyPr/>
        <a:lstStyle/>
        <a:p>
          <a:endParaRPr lang="en-ZA"/>
        </a:p>
      </dgm:t>
    </dgm:pt>
    <dgm:pt modelId="{1FCF818B-F20F-446C-B4C4-4F6919DB86BC}" type="pres">
      <dgm:prSet presAssocID="{BFEA5B81-707A-433E-AE63-03434A99DC1A}" presName="composite" presStyleCnt="0"/>
      <dgm:spPr/>
      <dgm:t>
        <a:bodyPr/>
        <a:lstStyle/>
        <a:p>
          <a:endParaRPr lang="en-ZA"/>
        </a:p>
      </dgm:t>
    </dgm:pt>
    <dgm:pt modelId="{659BAF65-29F0-4190-A0D5-F7CE584E481F}" type="pres">
      <dgm:prSet presAssocID="{BFEA5B81-707A-433E-AE63-03434A99DC1A}" presName="bentUpArrow1" presStyleLbl="alignImgPlace1" presStyleIdx="3" presStyleCnt="4" custAng="10800000" custFlipVert="1" custFlipHor="1" custScaleX="40430" custScaleY="46355" custLinFactX="-100000" custLinFactY="-19313" custLinFactNeighborX="-104338" custLinFactNeighborY="-100000"/>
      <dgm:spPr/>
      <dgm:t>
        <a:bodyPr/>
        <a:lstStyle/>
        <a:p>
          <a:endParaRPr lang="en-US"/>
        </a:p>
      </dgm:t>
    </dgm:pt>
    <dgm:pt modelId="{CE823C36-E66F-430B-AF30-06AFB2767E07}" type="pres">
      <dgm:prSet presAssocID="{BFEA5B81-707A-433E-AE63-03434A99DC1A}" presName="ParentText" presStyleLbl="node1" presStyleIdx="3" presStyleCnt="5" custScaleX="76612" custScaleY="68921" custLinFactX="-11919" custLinFactNeighborX="-100000" custLinFactNeighborY="-61429">
        <dgm:presLayoutVars>
          <dgm:chMax val="1"/>
          <dgm:chPref val="1"/>
          <dgm:bulletEnabled val="1"/>
        </dgm:presLayoutVars>
      </dgm:prSet>
      <dgm:spPr/>
      <dgm:t>
        <a:bodyPr/>
        <a:lstStyle/>
        <a:p>
          <a:endParaRPr lang="en-US"/>
        </a:p>
      </dgm:t>
    </dgm:pt>
    <dgm:pt modelId="{66A0E82D-5670-4B6D-8625-708E9E144E97}" type="pres">
      <dgm:prSet presAssocID="{BFEA5B81-707A-433E-AE63-03434A99DC1A}" presName="ChildText" presStyleLbl="revTx" presStyleIdx="3" presStyleCnt="4">
        <dgm:presLayoutVars>
          <dgm:chMax val="0"/>
          <dgm:chPref val="0"/>
          <dgm:bulletEnabled val="1"/>
        </dgm:presLayoutVars>
      </dgm:prSet>
      <dgm:spPr/>
      <dgm:t>
        <a:bodyPr/>
        <a:lstStyle/>
        <a:p>
          <a:endParaRPr lang="en-ZA"/>
        </a:p>
      </dgm:t>
    </dgm:pt>
    <dgm:pt modelId="{B56456F6-E015-46E9-9143-73F4DD6A8517}" type="pres">
      <dgm:prSet presAssocID="{5A2AC2C8-BD4F-4522-A800-621A1542476B}" presName="sibTrans" presStyleCnt="0"/>
      <dgm:spPr/>
      <dgm:t>
        <a:bodyPr/>
        <a:lstStyle/>
        <a:p>
          <a:endParaRPr lang="en-ZA"/>
        </a:p>
      </dgm:t>
    </dgm:pt>
    <dgm:pt modelId="{1B66B9D9-5920-47CB-8948-D7CF17C967B1}" type="pres">
      <dgm:prSet presAssocID="{70862834-A1E8-4EFF-A5CD-A57F9B36EB8E}" presName="composite" presStyleCnt="0"/>
      <dgm:spPr/>
      <dgm:t>
        <a:bodyPr/>
        <a:lstStyle/>
        <a:p>
          <a:endParaRPr lang="en-ZA"/>
        </a:p>
      </dgm:t>
    </dgm:pt>
    <dgm:pt modelId="{9BB927BB-1B86-4A1E-AEEC-DBA53664D6BC}" type="pres">
      <dgm:prSet presAssocID="{70862834-A1E8-4EFF-A5CD-A57F9B36EB8E}" presName="ParentText" presStyleLbl="node1" presStyleIdx="4" presStyleCnt="5" custScaleX="55919" custScaleY="26531" custLinFactX="-66982" custLinFactNeighborX="-100000" custLinFactNeighborY="-54416">
        <dgm:presLayoutVars>
          <dgm:chMax val="1"/>
          <dgm:chPref val="1"/>
          <dgm:bulletEnabled val="1"/>
        </dgm:presLayoutVars>
      </dgm:prSet>
      <dgm:spPr/>
      <dgm:t>
        <a:bodyPr/>
        <a:lstStyle/>
        <a:p>
          <a:endParaRPr lang="en-US"/>
        </a:p>
      </dgm:t>
    </dgm:pt>
  </dgm:ptLst>
  <dgm:cxnLst>
    <dgm:cxn modelId="{CA921B36-4E7C-474C-A43F-BE6A4363B1A3}" srcId="{06F6868C-D030-4FF2-AB0B-E32CB9029087}" destId="{50E0F852-FDF0-48A8-85E3-31120B60A899}" srcOrd="2" destOrd="0" parTransId="{F4A484F5-4B83-420E-A51B-00895F381204}" sibTransId="{1693AC68-F044-49C4-AEB0-72305472C33E}"/>
    <dgm:cxn modelId="{C50D55BD-2A83-417D-B271-8E89FC94C2D0}" type="presOf" srcId="{BFEA5B81-707A-433E-AE63-03434A99DC1A}" destId="{CE823C36-E66F-430B-AF30-06AFB2767E07}" srcOrd="0" destOrd="0" presId="urn:microsoft.com/office/officeart/2005/8/layout/StepDownProcess"/>
    <dgm:cxn modelId="{40BC5F25-CDC5-4C2B-AF5A-1BCF11B46550}" srcId="{06F6868C-D030-4FF2-AB0B-E32CB9029087}" destId="{70862834-A1E8-4EFF-A5CD-A57F9B36EB8E}" srcOrd="4" destOrd="0" parTransId="{79B71479-C7E2-470B-A8DB-D48A43BD1AA9}" sibTransId="{A063824E-8CE2-4DAB-902A-C575443A6CF5}"/>
    <dgm:cxn modelId="{F73AE2DB-33B5-41F6-A871-1F1D05F1688E}" type="presOf" srcId="{06F6868C-D030-4FF2-AB0B-E32CB9029087}" destId="{9810A064-90C6-495F-BEF5-8A49F09BEE8B}" srcOrd="0" destOrd="0" presId="urn:microsoft.com/office/officeart/2005/8/layout/StepDownProcess"/>
    <dgm:cxn modelId="{198CCF6D-AC60-477A-AE43-CD117E1EB3AD}" type="presOf" srcId="{50E0F852-FDF0-48A8-85E3-31120B60A899}" destId="{16C64528-F268-4385-ADB7-756BA41AAFB1}" srcOrd="0" destOrd="0" presId="urn:microsoft.com/office/officeart/2005/8/layout/StepDownProcess"/>
    <dgm:cxn modelId="{C8856173-1B6F-43F3-B61A-67334CFB4A88}" srcId="{D21FE3BE-199E-49A2-9857-29BAF28D557C}" destId="{0FCB730B-6538-4019-A7BD-F5E4AB1B5086}" srcOrd="0" destOrd="0" parTransId="{20661F1D-0A0B-47C5-8703-7BEE5C854A5B}" sibTransId="{D41472D4-D63D-4DFE-A3CA-48D4AB489D3E}"/>
    <dgm:cxn modelId="{E639F08C-B7DA-49FB-8CCD-9077C8410CD6}" type="presOf" srcId="{C7318B94-8B39-4899-BC18-93FA7F339191}" destId="{9EAC94C6-54A4-4CE3-9C2E-7AB7134DC667}" srcOrd="0" destOrd="0" presId="urn:microsoft.com/office/officeart/2005/8/layout/StepDownProcess"/>
    <dgm:cxn modelId="{DE136626-EE47-4EF1-8522-67B771688F8A}" type="presOf" srcId="{70862834-A1E8-4EFF-A5CD-A57F9B36EB8E}" destId="{9BB927BB-1B86-4A1E-AEEC-DBA53664D6BC}" srcOrd="0" destOrd="0" presId="urn:microsoft.com/office/officeart/2005/8/layout/StepDownProcess"/>
    <dgm:cxn modelId="{E6FBC5B7-29B2-4F7F-BDBC-7903DC01C3B4}" type="presOf" srcId="{D21FE3BE-199E-49A2-9857-29BAF28D557C}" destId="{BC182244-358D-47AB-97B2-9204E6273357}" srcOrd="0" destOrd="0" presId="urn:microsoft.com/office/officeart/2005/8/layout/StepDownProcess"/>
    <dgm:cxn modelId="{E3BAAAC5-0BF1-4FF0-B5DD-A5761862D3F7}" srcId="{06F6868C-D030-4FF2-AB0B-E32CB9029087}" destId="{C7318B94-8B39-4899-BC18-93FA7F339191}" srcOrd="0" destOrd="0" parTransId="{2C05F30B-C96F-49B0-86BD-D171D4EC679F}" sibTransId="{EAEE1EC0-DEB9-47FB-8122-F0F0B926A0A9}"/>
    <dgm:cxn modelId="{8C7AF276-13D6-4BCD-8EC5-BB770DF2D6A1}" type="presOf" srcId="{0FCB730B-6538-4019-A7BD-F5E4AB1B5086}" destId="{6CCD8E93-37FA-4552-AAE2-85224D923615}" srcOrd="0" destOrd="0" presId="urn:microsoft.com/office/officeart/2005/8/layout/StepDownProcess"/>
    <dgm:cxn modelId="{C5496FFA-F2F4-4212-9CA8-6EA5031A403F}" srcId="{06F6868C-D030-4FF2-AB0B-E32CB9029087}" destId="{D21FE3BE-199E-49A2-9857-29BAF28D557C}" srcOrd="1" destOrd="0" parTransId="{2E60C3D8-2ECC-4E1E-B4F0-DC172D2FE48D}" sibTransId="{A7B3BC65-1484-4371-B3FF-408043C692EE}"/>
    <dgm:cxn modelId="{259B6784-1A38-4144-9B38-BB2531C6036B}" srcId="{06F6868C-D030-4FF2-AB0B-E32CB9029087}" destId="{BFEA5B81-707A-433E-AE63-03434A99DC1A}" srcOrd="3" destOrd="0" parTransId="{29C6533C-5485-454D-BBA5-CA70D6C7C0D3}" sibTransId="{5A2AC2C8-BD4F-4522-A800-621A1542476B}"/>
    <dgm:cxn modelId="{A838640A-4EB7-44E9-8183-D7FF5EACF301}" type="presParOf" srcId="{9810A064-90C6-495F-BEF5-8A49F09BEE8B}" destId="{66849C69-4DE9-4857-B73D-D99D13B607DB}" srcOrd="0" destOrd="0" presId="urn:microsoft.com/office/officeart/2005/8/layout/StepDownProcess"/>
    <dgm:cxn modelId="{56F86FDA-2350-4396-8AC0-726A6D5211A6}" type="presParOf" srcId="{66849C69-4DE9-4857-B73D-D99D13B607DB}" destId="{D56DAFCD-17AD-4BB8-A8E1-A95C0854F34C}" srcOrd="0" destOrd="0" presId="urn:microsoft.com/office/officeart/2005/8/layout/StepDownProcess"/>
    <dgm:cxn modelId="{6B3EC3C0-C5EE-4673-9B76-2773F5F0223B}" type="presParOf" srcId="{66849C69-4DE9-4857-B73D-D99D13B607DB}" destId="{9EAC94C6-54A4-4CE3-9C2E-7AB7134DC667}" srcOrd="1" destOrd="0" presId="urn:microsoft.com/office/officeart/2005/8/layout/StepDownProcess"/>
    <dgm:cxn modelId="{9C1C3B83-79EA-42C8-890E-889278A32E8C}" type="presParOf" srcId="{66849C69-4DE9-4857-B73D-D99D13B607DB}" destId="{6E0E2946-CDF2-40C8-8202-3F72487E2EC1}" srcOrd="2" destOrd="0" presId="urn:microsoft.com/office/officeart/2005/8/layout/StepDownProcess"/>
    <dgm:cxn modelId="{F1C857CD-B3DE-43BF-BEE0-131D60866C96}" type="presParOf" srcId="{9810A064-90C6-495F-BEF5-8A49F09BEE8B}" destId="{883F8F2B-845A-4D64-A140-7EF2E91F7BCD}" srcOrd="1" destOrd="0" presId="urn:microsoft.com/office/officeart/2005/8/layout/StepDownProcess"/>
    <dgm:cxn modelId="{25EB5CA4-693D-4DC4-9C70-2E457FA45498}" type="presParOf" srcId="{9810A064-90C6-495F-BEF5-8A49F09BEE8B}" destId="{50950FFC-2F37-4213-95FA-6ED550CE0AEF}" srcOrd="2" destOrd="0" presId="urn:microsoft.com/office/officeart/2005/8/layout/StepDownProcess"/>
    <dgm:cxn modelId="{E3839DED-816F-432F-9F6F-CFEAC3A74DAC}" type="presParOf" srcId="{50950FFC-2F37-4213-95FA-6ED550CE0AEF}" destId="{8580CBE0-37C6-4CD9-B949-9B9394FEE30D}" srcOrd="0" destOrd="0" presId="urn:microsoft.com/office/officeart/2005/8/layout/StepDownProcess"/>
    <dgm:cxn modelId="{F17C2AB3-0366-49AC-9B1C-4FFA5C86E869}" type="presParOf" srcId="{50950FFC-2F37-4213-95FA-6ED550CE0AEF}" destId="{BC182244-358D-47AB-97B2-9204E6273357}" srcOrd="1" destOrd="0" presId="urn:microsoft.com/office/officeart/2005/8/layout/StepDownProcess"/>
    <dgm:cxn modelId="{96C86F12-C5F3-4818-B736-E0E1C0A1E5CF}" type="presParOf" srcId="{50950FFC-2F37-4213-95FA-6ED550CE0AEF}" destId="{6CCD8E93-37FA-4552-AAE2-85224D923615}" srcOrd="2" destOrd="0" presId="urn:microsoft.com/office/officeart/2005/8/layout/StepDownProcess"/>
    <dgm:cxn modelId="{F11D5C91-FDF6-44FE-B181-3C729232BEF0}" type="presParOf" srcId="{9810A064-90C6-495F-BEF5-8A49F09BEE8B}" destId="{F3F42006-95C4-4897-9807-3F8D59923888}" srcOrd="3" destOrd="0" presId="urn:microsoft.com/office/officeart/2005/8/layout/StepDownProcess"/>
    <dgm:cxn modelId="{1E5566A0-8755-40AB-8CCC-E2717E18EE8A}" type="presParOf" srcId="{9810A064-90C6-495F-BEF5-8A49F09BEE8B}" destId="{EF1F9314-6034-46F8-94F1-E5EDFCED697F}" srcOrd="4" destOrd="0" presId="urn:microsoft.com/office/officeart/2005/8/layout/StepDownProcess"/>
    <dgm:cxn modelId="{74C4CE28-DF22-4C13-9E62-1FE9490CA6ED}" type="presParOf" srcId="{EF1F9314-6034-46F8-94F1-E5EDFCED697F}" destId="{A0D8296F-BBD7-4550-8D7E-324D7AD74DA6}" srcOrd="0" destOrd="0" presId="urn:microsoft.com/office/officeart/2005/8/layout/StepDownProcess"/>
    <dgm:cxn modelId="{B3B75B1A-3D79-4AD4-8B12-3D569AF5E1F6}" type="presParOf" srcId="{EF1F9314-6034-46F8-94F1-E5EDFCED697F}" destId="{16C64528-F268-4385-ADB7-756BA41AAFB1}" srcOrd="1" destOrd="0" presId="urn:microsoft.com/office/officeart/2005/8/layout/StepDownProcess"/>
    <dgm:cxn modelId="{7A623610-6EC5-4C41-A71B-2514433BC9AB}" type="presParOf" srcId="{EF1F9314-6034-46F8-94F1-E5EDFCED697F}" destId="{D9EE6A3D-E5BF-46C4-874F-61990CF4EAAD}" srcOrd="2" destOrd="0" presId="urn:microsoft.com/office/officeart/2005/8/layout/StepDownProcess"/>
    <dgm:cxn modelId="{20A0D48E-B113-472C-B6D8-2F175C0E22EF}" type="presParOf" srcId="{9810A064-90C6-495F-BEF5-8A49F09BEE8B}" destId="{2567C76B-6798-4F5A-8350-6B75600227C4}" srcOrd="5" destOrd="0" presId="urn:microsoft.com/office/officeart/2005/8/layout/StepDownProcess"/>
    <dgm:cxn modelId="{AC514531-6D47-401A-A622-25C5312E96AA}" type="presParOf" srcId="{9810A064-90C6-495F-BEF5-8A49F09BEE8B}" destId="{1FCF818B-F20F-446C-B4C4-4F6919DB86BC}" srcOrd="6" destOrd="0" presId="urn:microsoft.com/office/officeart/2005/8/layout/StepDownProcess"/>
    <dgm:cxn modelId="{55ED153D-0664-4315-86F6-FDF10F258F10}" type="presParOf" srcId="{1FCF818B-F20F-446C-B4C4-4F6919DB86BC}" destId="{659BAF65-29F0-4190-A0D5-F7CE584E481F}" srcOrd="0" destOrd="0" presId="urn:microsoft.com/office/officeart/2005/8/layout/StepDownProcess"/>
    <dgm:cxn modelId="{89664C58-F77B-4B52-97F5-5CD7BE53B7A2}" type="presParOf" srcId="{1FCF818B-F20F-446C-B4C4-4F6919DB86BC}" destId="{CE823C36-E66F-430B-AF30-06AFB2767E07}" srcOrd="1" destOrd="0" presId="urn:microsoft.com/office/officeart/2005/8/layout/StepDownProcess"/>
    <dgm:cxn modelId="{E1FE5C52-AC75-4030-BF12-0491CC64F07B}" type="presParOf" srcId="{1FCF818B-F20F-446C-B4C4-4F6919DB86BC}" destId="{66A0E82D-5670-4B6D-8625-708E9E144E97}" srcOrd="2" destOrd="0" presId="urn:microsoft.com/office/officeart/2005/8/layout/StepDownProcess"/>
    <dgm:cxn modelId="{F3A74917-AE76-493F-AF3D-D3D801C6B68E}" type="presParOf" srcId="{9810A064-90C6-495F-BEF5-8A49F09BEE8B}" destId="{B56456F6-E015-46E9-9143-73F4DD6A8517}" srcOrd="7" destOrd="0" presId="urn:microsoft.com/office/officeart/2005/8/layout/StepDownProcess"/>
    <dgm:cxn modelId="{72A5DD3F-EA94-41FC-A13E-889272760C00}" type="presParOf" srcId="{9810A064-90C6-495F-BEF5-8A49F09BEE8B}" destId="{1B66B9D9-5920-47CB-8948-D7CF17C967B1}" srcOrd="8" destOrd="0" presId="urn:microsoft.com/office/officeart/2005/8/layout/StepDownProcess"/>
    <dgm:cxn modelId="{5077BC80-52FE-4312-8869-9A5698200EA1}" type="presParOf" srcId="{1B66B9D9-5920-47CB-8948-D7CF17C967B1}" destId="{9BB927BB-1B86-4A1E-AEEC-DBA53664D6BC}"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B8B1F7-7A5F-4561-805D-6BE5790F931B}"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ZA"/>
        </a:p>
      </dgm:t>
    </dgm:pt>
    <dgm:pt modelId="{516745BF-D64B-4518-A494-A3E4C668B02E}">
      <dgm:prSet phldrT="[Text]"/>
      <dgm:spPr/>
      <dgm:t>
        <a:bodyPr/>
        <a:lstStyle/>
        <a:p>
          <a:r>
            <a:rPr lang="en-ZA" dirty="0" smtClean="0"/>
            <a:t>Self-assess</a:t>
          </a:r>
          <a:endParaRPr lang="en-ZA" dirty="0"/>
        </a:p>
      </dgm:t>
    </dgm:pt>
    <dgm:pt modelId="{4CDEAC29-D1E1-4B9A-A6F7-EB7A9AC339AF}" type="parTrans" cxnId="{8123AE26-3897-4D57-9DE5-3C39317CE970}">
      <dgm:prSet/>
      <dgm:spPr/>
      <dgm:t>
        <a:bodyPr/>
        <a:lstStyle/>
        <a:p>
          <a:endParaRPr lang="en-ZA"/>
        </a:p>
      </dgm:t>
    </dgm:pt>
    <dgm:pt modelId="{B56A7373-CC7A-413A-997C-E9A3AA3374C1}" type="sibTrans" cxnId="{8123AE26-3897-4D57-9DE5-3C39317CE970}">
      <dgm:prSet/>
      <dgm:spPr/>
      <dgm:t>
        <a:bodyPr/>
        <a:lstStyle/>
        <a:p>
          <a:endParaRPr lang="en-ZA"/>
        </a:p>
      </dgm:t>
    </dgm:pt>
    <dgm:pt modelId="{989A48CE-ABC3-4A93-8344-E060A85D3282}">
      <dgm:prSet phldrT="[Text]"/>
      <dgm:spPr/>
      <dgm:t>
        <a:bodyPr/>
        <a:lstStyle/>
        <a:p>
          <a:r>
            <a:rPr lang="en-ZA" dirty="0" smtClean="0"/>
            <a:t>Clear criteria</a:t>
          </a:r>
          <a:endParaRPr lang="en-ZA" dirty="0"/>
        </a:p>
      </dgm:t>
    </dgm:pt>
    <dgm:pt modelId="{478DFB05-C359-4CA1-AA4C-93B0E9172C0B}" type="parTrans" cxnId="{FD9FE12F-23E6-4575-9D4F-7EC40B2A4097}">
      <dgm:prSet/>
      <dgm:spPr/>
      <dgm:t>
        <a:bodyPr/>
        <a:lstStyle/>
        <a:p>
          <a:endParaRPr lang="en-ZA"/>
        </a:p>
      </dgm:t>
    </dgm:pt>
    <dgm:pt modelId="{EEA59B2A-EC1E-415F-BBF3-4D65AB576ED7}" type="sibTrans" cxnId="{FD9FE12F-23E6-4575-9D4F-7EC40B2A4097}">
      <dgm:prSet/>
      <dgm:spPr/>
      <dgm:t>
        <a:bodyPr/>
        <a:lstStyle/>
        <a:p>
          <a:endParaRPr lang="en-ZA"/>
        </a:p>
      </dgm:t>
    </dgm:pt>
    <dgm:pt modelId="{3C36BFE5-37B0-450E-9B9B-BB3B21C4E612}">
      <dgm:prSet phldrT="[Text]"/>
      <dgm:spPr/>
      <dgm:t>
        <a:bodyPr/>
        <a:lstStyle/>
        <a:p>
          <a:r>
            <a:rPr lang="en-ZA" dirty="0" smtClean="0"/>
            <a:t>Teacher/peer dialogue</a:t>
          </a:r>
          <a:endParaRPr lang="en-ZA" dirty="0"/>
        </a:p>
      </dgm:t>
    </dgm:pt>
    <dgm:pt modelId="{5620C7B3-B46A-4CC2-A3FC-DDFE4F4508A3}" type="parTrans" cxnId="{F6FE21E5-4F68-4C3F-BC94-2CFE207B3C80}">
      <dgm:prSet/>
      <dgm:spPr/>
      <dgm:t>
        <a:bodyPr/>
        <a:lstStyle/>
        <a:p>
          <a:endParaRPr lang="en-ZA"/>
        </a:p>
      </dgm:t>
    </dgm:pt>
    <dgm:pt modelId="{6888B0FD-887E-47DB-88DE-4517F4BB7BEC}" type="sibTrans" cxnId="{F6FE21E5-4F68-4C3F-BC94-2CFE207B3C80}">
      <dgm:prSet/>
      <dgm:spPr/>
      <dgm:t>
        <a:bodyPr/>
        <a:lstStyle/>
        <a:p>
          <a:endParaRPr lang="en-ZA"/>
        </a:p>
      </dgm:t>
    </dgm:pt>
    <dgm:pt modelId="{1CCCDB39-DBC5-4900-BF2A-137040C7ABD3}">
      <dgm:prSet phldrT="[Text]"/>
      <dgm:spPr/>
      <dgm:t>
        <a:bodyPr/>
        <a:lstStyle/>
        <a:p>
          <a:r>
            <a:rPr lang="en-ZA" dirty="0" smtClean="0"/>
            <a:t>Close ‘feedback loop’</a:t>
          </a:r>
          <a:endParaRPr lang="en-ZA" dirty="0"/>
        </a:p>
      </dgm:t>
    </dgm:pt>
    <dgm:pt modelId="{9B80D51F-C398-4C15-808E-2B7EB489EB89}" type="parTrans" cxnId="{0238D9F6-8796-4495-9938-C323975ACE8E}">
      <dgm:prSet/>
      <dgm:spPr/>
      <dgm:t>
        <a:bodyPr/>
        <a:lstStyle/>
        <a:p>
          <a:endParaRPr lang="en-ZA"/>
        </a:p>
      </dgm:t>
    </dgm:pt>
    <dgm:pt modelId="{AE50179F-3460-477E-8E33-46901B90A0B7}" type="sibTrans" cxnId="{0238D9F6-8796-4495-9938-C323975ACE8E}">
      <dgm:prSet/>
      <dgm:spPr/>
      <dgm:t>
        <a:bodyPr/>
        <a:lstStyle/>
        <a:p>
          <a:endParaRPr lang="en-ZA"/>
        </a:p>
      </dgm:t>
    </dgm:pt>
    <dgm:pt modelId="{EA2C2E31-F9C8-462A-8C23-A4444AD3C96E}">
      <dgm:prSet phldrT="[Text]"/>
      <dgm:spPr/>
      <dgm:t>
        <a:bodyPr/>
        <a:lstStyle/>
        <a:p>
          <a:r>
            <a:rPr lang="en-ZA" dirty="0" smtClean="0"/>
            <a:t>Quality of feedback information</a:t>
          </a:r>
          <a:endParaRPr lang="en-ZA" dirty="0"/>
        </a:p>
      </dgm:t>
    </dgm:pt>
    <dgm:pt modelId="{A01F50A2-4B85-4C25-B761-63CE5AAC2753}" type="parTrans" cxnId="{53DF714A-6FCF-45B8-9F80-678B09DCF144}">
      <dgm:prSet/>
      <dgm:spPr/>
      <dgm:t>
        <a:bodyPr/>
        <a:lstStyle/>
        <a:p>
          <a:endParaRPr lang="en-ZA"/>
        </a:p>
      </dgm:t>
    </dgm:pt>
    <dgm:pt modelId="{C927C5D5-85D3-42C8-BC72-92C5F3BDF3E4}" type="sibTrans" cxnId="{53DF714A-6FCF-45B8-9F80-678B09DCF144}">
      <dgm:prSet/>
      <dgm:spPr/>
      <dgm:t>
        <a:bodyPr/>
        <a:lstStyle/>
        <a:p>
          <a:endParaRPr lang="en-ZA"/>
        </a:p>
      </dgm:t>
    </dgm:pt>
    <dgm:pt modelId="{10152C3A-EBF9-406F-B43B-C0DDBF54856F}">
      <dgm:prSet/>
      <dgm:spPr/>
      <dgm:t>
        <a:bodyPr/>
        <a:lstStyle/>
        <a:p>
          <a:r>
            <a:rPr lang="en-ZA" dirty="0" smtClean="0"/>
            <a:t>Motivational beliefs and self-esteem</a:t>
          </a:r>
          <a:endParaRPr lang="en-ZA" dirty="0"/>
        </a:p>
      </dgm:t>
    </dgm:pt>
    <dgm:pt modelId="{F2331728-BB1E-48B1-B5C9-D93C5C29EB83}" type="parTrans" cxnId="{9479D349-9555-4FF5-A0C8-75FE8A78938D}">
      <dgm:prSet/>
      <dgm:spPr/>
      <dgm:t>
        <a:bodyPr/>
        <a:lstStyle/>
        <a:p>
          <a:endParaRPr lang="en-ZA"/>
        </a:p>
      </dgm:t>
    </dgm:pt>
    <dgm:pt modelId="{62906277-5FBC-44B9-9A73-CEF885F48E08}" type="sibTrans" cxnId="{9479D349-9555-4FF5-A0C8-75FE8A78938D}">
      <dgm:prSet/>
      <dgm:spPr/>
      <dgm:t>
        <a:bodyPr/>
        <a:lstStyle/>
        <a:p>
          <a:endParaRPr lang="en-ZA"/>
        </a:p>
      </dgm:t>
    </dgm:pt>
    <dgm:pt modelId="{FCCC24F0-7E24-49E4-9C99-6BDDD8FA6DAE}" type="pres">
      <dgm:prSet presAssocID="{06B8B1F7-7A5F-4561-805D-6BE5790F931B}" presName="diagram" presStyleCnt="0">
        <dgm:presLayoutVars>
          <dgm:dir/>
          <dgm:resizeHandles val="exact"/>
        </dgm:presLayoutVars>
      </dgm:prSet>
      <dgm:spPr/>
      <dgm:t>
        <a:bodyPr/>
        <a:lstStyle/>
        <a:p>
          <a:endParaRPr lang="en-ZA"/>
        </a:p>
      </dgm:t>
    </dgm:pt>
    <dgm:pt modelId="{EE5ECCD1-A8D5-4AD2-86C7-7026545E5A63}" type="pres">
      <dgm:prSet presAssocID="{516745BF-D64B-4518-A494-A3E4C668B02E}" presName="node" presStyleLbl="node1" presStyleIdx="0" presStyleCnt="6">
        <dgm:presLayoutVars>
          <dgm:bulletEnabled val="1"/>
        </dgm:presLayoutVars>
      </dgm:prSet>
      <dgm:spPr/>
      <dgm:t>
        <a:bodyPr/>
        <a:lstStyle/>
        <a:p>
          <a:endParaRPr lang="en-ZA"/>
        </a:p>
      </dgm:t>
    </dgm:pt>
    <dgm:pt modelId="{9DC544FB-C3A4-4742-A71A-38C2CA09044B}" type="pres">
      <dgm:prSet presAssocID="{B56A7373-CC7A-413A-997C-E9A3AA3374C1}" presName="sibTrans" presStyleLbl="sibTrans2D1" presStyleIdx="0" presStyleCnt="5"/>
      <dgm:spPr/>
      <dgm:t>
        <a:bodyPr/>
        <a:lstStyle/>
        <a:p>
          <a:endParaRPr lang="en-ZA"/>
        </a:p>
      </dgm:t>
    </dgm:pt>
    <dgm:pt modelId="{4E9378E6-B0B4-44B8-8AE6-30588D384FF1}" type="pres">
      <dgm:prSet presAssocID="{B56A7373-CC7A-413A-997C-E9A3AA3374C1}" presName="connectorText" presStyleLbl="sibTrans2D1" presStyleIdx="0" presStyleCnt="5"/>
      <dgm:spPr/>
      <dgm:t>
        <a:bodyPr/>
        <a:lstStyle/>
        <a:p>
          <a:endParaRPr lang="en-ZA"/>
        </a:p>
      </dgm:t>
    </dgm:pt>
    <dgm:pt modelId="{DD99A4BE-3E43-434A-B834-3A6EF50BC017}" type="pres">
      <dgm:prSet presAssocID="{989A48CE-ABC3-4A93-8344-E060A85D3282}" presName="node" presStyleLbl="node1" presStyleIdx="1" presStyleCnt="6">
        <dgm:presLayoutVars>
          <dgm:bulletEnabled val="1"/>
        </dgm:presLayoutVars>
      </dgm:prSet>
      <dgm:spPr/>
      <dgm:t>
        <a:bodyPr/>
        <a:lstStyle/>
        <a:p>
          <a:endParaRPr lang="en-ZA"/>
        </a:p>
      </dgm:t>
    </dgm:pt>
    <dgm:pt modelId="{D2859CB1-3BA7-40DE-8BDB-2DF71340E833}" type="pres">
      <dgm:prSet presAssocID="{EEA59B2A-EC1E-415F-BBF3-4D65AB576ED7}" presName="sibTrans" presStyleLbl="sibTrans2D1" presStyleIdx="1" presStyleCnt="5"/>
      <dgm:spPr/>
      <dgm:t>
        <a:bodyPr/>
        <a:lstStyle/>
        <a:p>
          <a:endParaRPr lang="en-ZA"/>
        </a:p>
      </dgm:t>
    </dgm:pt>
    <dgm:pt modelId="{08E62FE4-210E-4AAB-9B9B-BA9E30344983}" type="pres">
      <dgm:prSet presAssocID="{EEA59B2A-EC1E-415F-BBF3-4D65AB576ED7}" presName="connectorText" presStyleLbl="sibTrans2D1" presStyleIdx="1" presStyleCnt="5"/>
      <dgm:spPr/>
      <dgm:t>
        <a:bodyPr/>
        <a:lstStyle/>
        <a:p>
          <a:endParaRPr lang="en-ZA"/>
        </a:p>
      </dgm:t>
    </dgm:pt>
    <dgm:pt modelId="{B07FF98F-ED08-48D8-BB10-01DB0A776318}" type="pres">
      <dgm:prSet presAssocID="{3C36BFE5-37B0-450E-9B9B-BB3B21C4E612}" presName="node" presStyleLbl="node1" presStyleIdx="2" presStyleCnt="6">
        <dgm:presLayoutVars>
          <dgm:bulletEnabled val="1"/>
        </dgm:presLayoutVars>
      </dgm:prSet>
      <dgm:spPr/>
      <dgm:t>
        <a:bodyPr/>
        <a:lstStyle/>
        <a:p>
          <a:endParaRPr lang="en-ZA"/>
        </a:p>
      </dgm:t>
    </dgm:pt>
    <dgm:pt modelId="{C5EA677F-6882-43F5-B554-FD33E3F79028}" type="pres">
      <dgm:prSet presAssocID="{6888B0FD-887E-47DB-88DE-4517F4BB7BEC}" presName="sibTrans" presStyleLbl="sibTrans2D1" presStyleIdx="2" presStyleCnt="5"/>
      <dgm:spPr/>
      <dgm:t>
        <a:bodyPr/>
        <a:lstStyle/>
        <a:p>
          <a:endParaRPr lang="en-ZA"/>
        </a:p>
      </dgm:t>
    </dgm:pt>
    <dgm:pt modelId="{1AB7EAAD-3E9B-4532-829C-D0DCEEA000C4}" type="pres">
      <dgm:prSet presAssocID="{6888B0FD-887E-47DB-88DE-4517F4BB7BEC}" presName="connectorText" presStyleLbl="sibTrans2D1" presStyleIdx="2" presStyleCnt="5"/>
      <dgm:spPr/>
      <dgm:t>
        <a:bodyPr/>
        <a:lstStyle/>
        <a:p>
          <a:endParaRPr lang="en-ZA"/>
        </a:p>
      </dgm:t>
    </dgm:pt>
    <dgm:pt modelId="{74986C34-A907-4E68-8437-BA24D074779A}" type="pres">
      <dgm:prSet presAssocID="{1CCCDB39-DBC5-4900-BF2A-137040C7ABD3}" presName="node" presStyleLbl="node1" presStyleIdx="3" presStyleCnt="6">
        <dgm:presLayoutVars>
          <dgm:bulletEnabled val="1"/>
        </dgm:presLayoutVars>
      </dgm:prSet>
      <dgm:spPr/>
      <dgm:t>
        <a:bodyPr/>
        <a:lstStyle/>
        <a:p>
          <a:endParaRPr lang="en-ZA"/>
        </a:p>
      </dgm:t>
    </dgm:pt>
    <dgm:pt modelId="{5C508796-F09A-404C-AE68-F1EF71C081D6}" type="pres">
      <dgm:prSet presAssocID="{AE50179F-3460-477E-8E33-46901B90A0B7}" presName="sibTrans" presStyleLbl="sibTrans2D1" presStyleIdx="3" presStyleCnt="5"/>
      <dgm:spPr/>
      <dgm:t>
        <a:bodyPr/>
        <a:lstStyle/>
        <a:p>
          <a:endParaRPr lang="en-ZA"/>
        </a:p>
      </dgm:t>
    </dgm:pt>
    <dgm:pt modelId="{82564835-0F7E-4672-8AE7-782C10828293}" type="pres">
      <dgm:prSet presAssocID="{AE50179F-3460-477E-8E33-46901B90A0B7}" presName="connectorText" presStyleLbl="sibTrans2D1" presStyleIdx="3" presStyleCnt="5"/>
      <dgm:spPr/>
      <dgm:t>
        <a:bodyPr/>
        <a:lstStyle/>
        <a:p>
          <a:endParaRPr lang="en-ZA"/>
        </a:p>
      </dgm:t>
    </dgm:pt>
    <dgm:pt modelId="{0F7BC5C5-A165-4E5D-B232-FBBDE70BC5C0}" type="pres">
      <dgm:prSet presAssocID="{EA2C2E31-F9C8-462A-8C23-A4444AD3C96E}" presName="node" presStyleLbl="node1" presStyleIdx="4" presStyleCnt="6">
        <dgm:presLayoutVars>
          <dgm:bulletEnabled val="1"/>
        </dgm:presLayoutVars>
      </dgm:prSet>
      <dgm:spPr/>
      <dgm:t>
        <a:bodyPr/>
        <a:lstStyle/>
        <a:p>
          <a:endParaRPr lang="en-ZA"/>
        </a:p>
      </dgm:t>
    </dgm:pt>
    <dgm:pt modelId="{1407B283-A2C8-4149-81C8-A3105DFA0032}" type="pres">
      <dgm:prSet presAssocID="{C927C5D5-85D3-42C8-BC72-92C5F3BDF3E4}" presName="sibTrans" presStyleLbl="sibTrans2D1" presStyleIdx="4" presStyleCnt="5"/>
      <dgm:spPr/>
      <dgm:t>
        <a:bodyPr/>
        <a:lstStyle/>
        <a:p>
          <a:endParaRPr lang="en-ZA"/>
        </a:p>
      </dgm:t>
    </dgm:pt>
    <dgm:pt modelId="{D687FC6A-480F-466B-BF36-E83AB34727FC}" type="pres">
      <dgm:prSet presAssocID="{C927C5D5-85D3-42C8-BC72-92C5F3BDF3E4}" presName="connectorText" presStyleLbl="sibTrans2D1" presStyleIdx="4" presStyleCnt="5"/>
      <dgm:spPr/>
      <dgm:t>
        <a:bodyPr/>
        <a:lstStyle/>
        <a:p>
          <a:endParaRPr lang="en-ZA"/>
        </a:p>
      </dgm:t>
    </dgm:pt>
    <dgm:pt modelId="{32CC0B4E-8458-4654-AB1A-8DB83972D143}" type="pres">
      <dgm:prSet presAssocID="{10152C3A-EBF9-406F-B43B-C0DDBF54856F}" presName="node" presStyleLbl="node1" presStyleIdx="5" presStyleCnt="6">
        <dgm:presLayoutVars>
          <dgm:bulletEnabled val="1"/>
        </dgm:presLayoutVars>
      </dgm:prSet>
      <dgm:spPr/>
      <dgm:t>
        <a:bodyPr/>
        <a:lstStyle/>
        <a:p>
          <a:endParaRPr lang="en-ZA"/>
        </a:p>
      </dgm:t>
    </dgm:pt>
  </dgm:ptLst>
  <dgm:cxnLst>
    <dgm:cxn modelId="{8123AE26-3897-4D57-9DE5-3C39317CE970}" srcId="{06B8B1F7-7A5F-4561-805D-6BE5790F931B}" destId="{516745BF-D64B-4518-A494-A3E4C668B02E}" srcOrd="0" destOrd="0" parTransId="{4CDEAC29-D1E1-4B9A-A6F7-EB7A9AC339AF}" sibTransId="{B56A7373-CC7A-413A-997C-E9A3AA3374C1}"/>
    <dgm:cxn modelId="{5A16AC77-D788-4027-9630-1991ABD0BBF5}" type="presOf" srcId="{EEA59B2A-EC1E-415F-BBF3-4D65AB576ED7}" destId="{D2859CB1-3BA7-40DE-8BDB-2DF71340E833}" srcOrd="0" destOrd="0" presId="urn:microsoft.com/office/officeart/2005/8/layout/process5"/>
    <dgm:cxn modelId="{1E332CD7-1E15-44E7-B38A-FD32DD763F15}" type="presOf" srcId="{B56A7373-CC7A-413A-997C-E9A3AA3374C1}" destId="{9DC544FB-C3A4-4742-A71A-38C2CA09044B}" srcOrd="0" destOrd="0" presId="urn:microsoft.com/office/officeart/2005/8/layout/process5"/>
    <dgm:cxn modelId="{086076B8-4038-4393-BDAC-0BDDD14E6E3B}" type="presOf" srcId="{989A48CE-ABC3-4A93-8344-E060A85D3282}" destId="{DD99A4BE-3E43-434A-B834-3A6EF50BC017}" srcOrd="0" destOrd="0" presId="urn:microsoft.com/office/officeart/2005/8/layout/process5"/>
    <dgm:cxn modelId="{88EF1C1B-CBC2-4657-9474-8DB0266E35AD}" type="presOf" srcId="{AE50179F-3460-477E-8E33-46901B90A0B7}" destId="{82564835-0F7E-4672-8AE7-782C10828293}" srcOrd="1" destOrd="0" presId="urn:microsoft.com/office/officeart/2005/8/layout/process5"/>
    <dgm:cxn modelId="{4524CD90-696C-4763-9676-B62EA2913F63}" type="presOf" srcId="{B56A7373-CC7A-413A-997C-E9A3AA3374C1}" destId="{4E9378E6-B0B4-44B8-8AE6-30588D384FF1}" srcOrd="1" destOrd="0" presId="urn:microsoft.com/office/officeart/2005/8/layout/process5"/>
    <dgm:cxn modelId="{60E20FFD-62C6-418A-AFF1-2836B1832CA9}" type="presOf" srcId="{1CCCDB39-DBC5-4900-BF2A-137040C7ABD3}" destId="{74986C34-A907-4E68-8437-BA24D074779A}" srcOrd="0" destOrd="0" presId="urn:microsoft.com/office/officeart/2005/8/layout/process5"/>
    <dgm:cxn modelId="{FD9FE12F-23E6-4575-9D4F-7EC40B2A4097}" srcId="{06B8B1F7-7A5F-4561-805D-6BE5790F931B}" destId="{989A48CE-ABC3-4A93-8344-E060A85D3282}" srcOrd="1" destOrd="0" parTransId="{478DFB05-C359-4CA1-AA4C-93B0E9172C0B}" sibTransId="{EEA59B2A-EC1E-415F-BBF3-4D65AB576ED7}"/>
    <dgm:cxn modelId="{60B0A0BA-3F17-48D3-8B2C-197348F49046}" type="presOf" srcId="{EEA59B2A-EC1E-415F-BBF3-4D65AB576ED7}" destId="{08E62FE4-210E-4AAB-9B9B-BA9E30344983}" srcOrd="1" destOrd="0" presId="urn:microsoft.com/office/officeart/2005/8/layout/process5"/>
    <dgm:cxn modelId="{0238D9F6-8796-4495-9938-C323975ACE8E}" srcId="{06B8B1F7-7A5F-4561-805D-6BE5790F931B}" destId="{1CCCDB39-DBC5-4900-BF2A-137040C7ABD3}" srcOrd="3" destOrd="0" parTransId="{9B80D51F-C398-4C15-808E-2B7EB489EB89}" sibTransId="{AE50179F-3460-477E-8E33-46901B90A0B7}"/>
    <dgm:cxn modelId="{BB52F9B6-347D-49AA-A36F-959AB0FD11ED}" type="presOf" srcId="{10152C3A-EBF9-406F-B43B-C0DDBF54856F}" destId="{32CC0B4E-8458-4654-AB1A-8DB83972D143}" srcOrd="0" destOrd="0" presId="urn:microsoft.com/office/officeart/2005/8/layout/process5"/>
    <dgm:cxn modelId="{F97CE986-BBCD-494D-8415-425644484A38}" type="presOf" srcId="{C927C5D5-85D3-42C8-BC72-92C5F3BDF3E4}" destId="{D687FC6A-480F-466B-BF36-E83AB34727FC}" srcOrd="1" destOrd="0" presId="urn:microsoft.com/office/officeart/2005/8/layout/process5"/>
    <dgm:cxn modelId="{7240F5DE-69BC-43D1-840B-0EB498F72B38}" type="presOf" srcId="{516745BF-D64B-4518-A494-A3E4C668B02E}" destId="{EE5ECCD1-A8D5-4AD2-86C7-7026545E5A63}" srcOrd="0" destOrd="0" presId="urn:microsoft.com/office/officeart/2005/8/layout/process5"/>
    <dgm:cxn modelId="{73EC3A73-B44C-4F4E-8937-0DD2EFA3E9DD}" type="presOf" srcId="{C927C5D5-85D3-42C8-BC72-92C5F3BDF3E4}" destId="{1407B283-A2C8-4149-81C8-A3105DFA0032}" srcOrd="0" destOrd="0" presId="urn:microsoft.com/office/officeart/2005/8/layout/process5"/>
    <dgm:cxn modelId="{7F444151-F839-4648-8D86-148AC2629658}" type="presOf" srcId="{06B8B1F7-7A5F-4561-805D-6BE5790F931B}" destId="{FCCC24F0-7E24-49E4-9C99-6BDDD8FA6DAE}" srcOrd="0" destOrd="0" presId="urn:microsoft.com/office/officeart/2005/8/layout/process5"/>
    <dgm:cxn modelId="{6FB67929-2446-4420-AB27-57908D631347}" type="presOf" srcId="{6888B0FD-887E-47DB-88DE-4517F4BB7BEC}" destId="{1AB7EAAD-3E9B-4532-829C-D0DCEEA000C4}" srcOrd="1" destOrd="0" presId="urn:microsoft.com/office/officeart/2005/8/layout/process5"/>
    <dgm:cxn modelId="{9479D349-9555-4FF5-A0C8-75FE8A78938D}" srcId="{06B8B1F7-7A5F-4561-805D-6BE5790F931B}" destId="{10152C3A-EBF9-406F-B43B-C0DDBF54856F}" srcOrd="5" destOrd="0" parTransId="{F2331728-BB1E-48B1-B5C9-D93C5C29EB83}" sibTransId="{62906277-5FBC-44B9-9A73-CEF885F48E08}"/>
    <dgm:cxn modelId="{F6FE21E5-4F68-4C3F-BC94-2CFE207B3C80}" srcId="{06B8B1F7-7A5F-4561-805D-6BE5790F931B}" destId="{3C36BFE5-37B0-450E-9B9B-BB3B21C4E612}" srcOrd="2" destOrd="0" parTransId="{5620C7B3-B46A-4CC2-A3FC-DDFE4F4508A3}" sibTransId="{6888B0FD-887E-47DB-88DE-4517F4BB7BEC}"/>
    <dgm:cxn modelId="{3B119860-C1E0-468C-86B7-632F5D9C075D}" type="presOf" srcId="{3C36BFE5-37B0-450E-9B9B-BB3B21C4E612}" destId="{B07FF98F-ED08-48D8-BB10-01DB0A776318}" srcOrd="0" destOrd="0" presId="urn:microsoft.com/office/officeart/2005/8/layout/process5"/>
    <dgm:cxn modelId="{53DF714A-6FCF-45B8-9F80-678B09DCF144}" srcId="{06B8B1F7-7A5F-4561-805D-6BE5790F931B}" destId="{EA2C2E31-F9C8-462A-8C23-A4444AD3C96E}" srcOrd="4" destOrd="0" parTransId="{A01F50A2-4B85-4C25-B761-63CE5AAC2753}" sibTransId="{C927C5D5-85D3-42C8-BC72-92C5F3BDF3E4}"/>
    <dgm:cxn modelId="{076E8860-CDC9-4611-9CF5-487556AAF4C9}" type="presOf" srcId="{AE50179F-3460-477E-8E33-46901B90A0B7}" destId="{5C508796-F09A-404C-AE68-F1EF71C081D6}" srcOrd="0" destOrd="0" presId="urn:microsoft.com/office/officeart/2005/8/layout/process5"/>
    <dgm:cxn modelId="{5F488630-E174-47F2-A3B3-F2558E642E72}" type="presOf" srcId="{6888B0FD-887E-47DB-88DE-4517F4BB7BEC}" destId="{C5EA677F-6882-43F5-B554-FD33E3F79028}" srcOrd="0" destOrd="0" presId="urn:microsoft.com/office/officeart/2005/8/layout/process5"/>
    <dgm:cxn modelId="{9FCE0167-6D7B-447E-B1FF-C163AB33535D}" type="presOf" srcId="{EA2C2E31-F9C8-462A-8C23-A4444AD3C96E}" destId="{0F7BC5C5-A165-4E5D-B232-FBBDE70BC5C0}" srcOrd="0" destOrd="0" presId="urn:microsoft.com/office/officeart/2005/8/layout/process5"/>
    <dgm:cxn modelId="{29C601A2-C88A-4466-8BD7-D45D34ED8AE7}" type="presParOf" srcId="{FCCC24F0-7E24-49E4-9C99-6BDDD8FA6DAE}" destId="{EE5ECCD1-A8D5-4AD2-86C7-7026545E5A63}" srcOrd="0" destOrd="0" presId="urn:microsoft.com/office/officeart/2005/8/layout/process5"/>
    <dgm:cxn modelId="{CEDC33E0-7EBF-4C61-BFB5-7BED822C1058}" type="presParOf" srcId="{FCCC24F0-7E24-49E4-9C99-6BDDD8FA6DAE}" destId="{9DC544FB-C3A4-4742-A71A-38C2CA09044B}" srcOrd="1" destOrd="0" presId="urn:microsoft.com/office/officeart/2005/8/layout/process5"/>
    <dgm:cxn modelId="{5A58D11F-D54B-4D19-AD30-8CDB271E64E7}" type="presParOf" srcId="{9DC544FB-C3A4-4742-A71A-38C2CA09044B}" destId="{4E9378E6-B0B4-44B8-8AE6-30588D384FF1}" srcOrd="0" destOrd="0" presId="urn:microsoft.com/office/officeart/2005/8/layout/process5"/>
    <dgm:cxn modelId="{F6C3ADCF-3747-4CE3-9BBB-C204D74FFA8A}" type="presParOf" srcId="{FCCC24F0-7E24-49E4-9C99-6BDDD8FA6DAE}" destId="{DD99A4BE-3E43-434A-B834-3A6EF50BC017}" srcOrd="2" destOrd="0" presId="urn:microsoft.com/office/officeart/2005/8/layout/process5"/>
    <dgm:cxn modelId="{77081C4D-756E-44B5-89F9-15E5231A5689}" type="presParOf" srcId="{FCCC24F0-7E24-49E4-9C99-6BDDD8FA6DAE}" destId="{D2859CB1-3BA7-40DE-8BDB-2DF71340E833}" srcOrd="3" destOrd="0" presId="urn:microsoft.com/office/officeart/2005/8/layout/process5"/>
    <dgm:cxn modelId="{5EAA4F19-DA15-4B71-8602-F848376214BE}" type="presParOf" srcId="{D2859CB1-3BA7-40DE-8BDB-2DF71340E833}" destId="{08E62FE4-210E-4AAB-9B9B-BA9E30344983}" srcOrd="0" destOrd="0" presId="urn:microsoft.com/office/officeart/2005/8/layout/process5"/>
    <dgm:cxn modelId="{11616E6D-4419-4F39-B483-20FF142C9DE5}" type="presParOf" srcId="{FCCC24F0-7E24-49E4-9C99-6BDDD8FA6DAE}" destId="{B07FF98F-ED08-48D8-BB10-01DB0A776318}" srcOrd="4" destOrd="0" presId="urn:microsoft.com/office/officeart/2005/8/layout/process5"/>
    <dgm:cxn modelId="{6320C648-4D75-4D97-8A2D-68B5AB5CCFC0}" type="presParOf" srcId="{FCCC24F0-7E24-49E4-9C99-6BDDD8FA6DAE}" destId="{C5EA677F-6882-43F5-B554-FD33E3F79028}" srcOrd="5" destOrd="0" presId="urn:microsoft.com/office/officeart/2005/8/layout/process5"/>
    <dgm:cxn modelId="{1C132937-8597-4FA9-BA6F-F2C1ACF04E85}" type="presParOf" srcId="{C5EA677F-6882-43F5-B554-FD33E3F79028}" destId="{1AB7EAAD-3E9B-4532-829C-D0DCEEA000C4}" srcOrd="0" destOrd="0" presId="urn:microsoft.com/office/officeart/2005/8/layout/process5"/>
    <dgm:cxn modelId="{69B635DE-FCF4-46E8-BA44-54E84B5A0F79}" type="presParOf" srcId="{FCCC24F0-7E24-49E4-9C99-6BDDD8FA6DAE}" destId="{74986C34-A907-4E68-8437-BA24D074779A}" srcOrd="6" destOrd="0" presId="urn:microsoft.com/office/officeart/2005/8/layout/process5"/>
    <dgm:cxn modelId="{9A1049A2-E03C-42A7-A2C9-A41B478D88B9}" type="presParOf" srcId="{FCCC24F0-7E24-49E4-9C99-6BDDD8FA6DAE}" destId="{5C508796-F09A-404C-AE68-F1EF71C081D6}" srcOrd="7" destOrd="0" presId="urn:microsoft.com/office/officeart/2005/8/layout/process5"/>
    <dgm:cxn modelId="{E6DDE7DF-083C-49AD-BAE5-80937052F025}" type="presParOf" srcId="{5C508796-F09A-404C-AE68-F1EF71C081D6}" destId="{82564835-0F7E-4672-8AE7-782C10828293}" srcOrd="0" destOrd="0" presId="urn:microsoft.com/office/officeart/2005/8/layout/process5"/>
    <dgm:cxn modelId="{F2318D4A-06D0-4A9D-BB21-7D2932FBB8D8}" type="presParOf" srcId="{FCCC24F0-7E24-49E4-9C99-6BDDD8FA6DAE}" destId="{0F7BC5C5-A165-4E5D-B232-FBBDE70BC5C0}" srcOrd="8" destOrd="0" presId="urn:microsoft.com/office/officeart/2005/8/layout/process5"/>
    <dgm:cxn modelId="{C76937E3-6334-4B44-8489-E99B9E51E667}" type="presParOf" srcId="{FCCC24F0-7E24-49E4-9C99-6BDDD8FA6DAE}" destId="{1407B283-A2C8-4149-81C8-A3105DFA0032}" srcOrd="9" destOrd="0" presId="urn:microsoft.com/office/officeart/2005/8/layout/process5"/>
    <dgm:cxn modelId="{0E2BEE02-D17F-4826-86C3-22C0B15CDFEB}" type="presParOf" srcId="{1407B283-A2C8-4149-81C8-A3105DFA0032}" destId="{D687FC6A-480F-466B-BF36-E83AB34727FC}" srcOrd="0" destOrd="0" presId="urn:microsoft.com/office/officeart/2005/8/layout/process5"/>
    <dgm:cxn modelId="{E2BCF42C-0932-47A2-B18C-3108C10B2089}" type="presParOf" srcId="{FCCC24F0-7E24-49E4-9C99-6BDDD8FA6DAE}" destId="{32CC0B4E-8458-4654-AB1A-8DB83972D14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E035D-18C2-49A5-92F6-A853AD62C610}">
      <dsp:nvSpPr>
        <dsp:cNvPr id="0" name=""/>
        <dsp:cNvSpPr/>
      </dsp:nvSpPr>
      <dsp:spPr>
        <a:xfrm>
          <a:off x="278667" y="2053117"/>
          <a:ext cx="2691440" cy="855907"/>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70% Work Integrated Learning</a:t>
          </a:r>
          <a:endParaRPr lang="en-ZA" sz="1600" kern="1200" dirty="0">
            <a:solidFill>
              <a:schemeClr val="bg1"/>
            </a:solidFill>
            <a:latin typeface="Calibri" panose="020F0502020204030204"/>
            <a:ea typeface="+mn-ea"/>
            <a:cs typeface="+mn-cs"/>
          </a:endParaRPr>
        </a:p>
      </dsp:txBody>
      <dsp:txXfrm>
        <a:off x="303736" y="2078186"/>
        <a:ext cx="2641302" cy="805769"/>
      </dsp:txXfrm>
    </dsp:sp>
    <dsp:sp modelId="{956739CA-1BA7-410B-AA3E-0084230C711D}">
      <dsp:nvSpPr>
        <dsp:cNvPr id="0" name=""/>
        <dsp:cNvSpPr/>
      </dsp:nvSpPr>
      <dsp:spPr>
        <a:xfrm rot="4906" flipH="1">
          <a:off x="2999740" y="2356522"/>
          <a:ext cx="914849" cy="264039"/>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solidFill>
              <a:sysClr val="window" lastClr="FFFFFF"/>
            </a:solidFill>
            <a:latin typeface="Calibri" panose="020F0502020204030204"/>
            <a:ea typeface="+mn-ea"/>
            <a:cs typeface="+mn-cs"/>
          </a:endParaRPr>
        </a:p>
      </dsp:txBody>
      <dsp:txXfrm>
        <a:off x="3078952" y="2409387"/>
        <a:ext cx="835637" cy="158423"/>
      </dsp:txXfrm>
    </dsp:sp>
    <dsp:sp modelId="{44E6B2D6-3354-4747-99B4-45538FFEA272}">
      <dsp:nvSpPr>
        <dsp:cNvPr id="0" name=""/>
        <dsp:cNvSpPr/>
      </dsp:nvSpPr>
      <dsp:spPr>
        <a:xfrm>
          <a:off x="3807216" y="2080732"/>
          <a:ext cx="2049108" cy="786884"/>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20 % Practice Based Learning</a:t>
          </a:r>
          <a:endParaRPr lang="en-ZA" sz="1600" kern="1200" dirty="0">
            <a:solidFill>
              <a:schemeClr val="bg1"/>
            </a:solidFill>
            <a:latin typeface="Calibri" panose="020F0502020204030204"/>
            <a:ea typeface="+mn-ea"/>
            <a:cs typeface="+mn-cs"/>
          </a:endParaRPr>
        </a:p>
      </dsp:txBody>
      <dsp:txXfrm>
        <a:off x="3830263" y="2103779"/>
        <a:ext cx="2003014" cy="740790"/>
      </dsp:txXfrm>
    </dsp:sp>
    <dsp:sp modelId="{9C961608-1C5F-4B63-A24F-CE878F806625}">
      <dsp:nvSpPr>
        <dsp:cNvPr id="0" name=""/>
        <dsp:cNvSpPr/>
      </dsp:nvSpPr>
      <dsp:spPr>
        <a:xfrm flipH="1">
          <a:off x="5867610" y="2356590"/>
          <a:ext cx="1123695" cy="248885"/>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panose="020F0502020204030204"/>
            <a:ea typeface="+mn-ea"/>
            <a:cs typeface="+mn-cs"/>
          </a:endParaRPr>
        </a:p>
      </dsp:txBody>
      <dsp:txXfrm>
        <a:off x="5942275" y="2406367"/>
        <a:ext cx="1049030" cy="149331"/>
      </dsp:txXfrm>
    </dsp:sp>
    <dsp:sp modelId="{ED827035-6713-4E78-9726-E3A6C3E0039A}">
      <dsp:nvSpPr>
        <dsp:cNvPr id="0" name=""/>
        <dsp:cNvSpPr/>
      </dsp:nvSpPr>
      <dsp:spPr>
        <a:xfrm>
          <a:off x="6810238" y="2092956"/>
          <a:ext cx="1712183" cy="788085"/>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10% Formal Learning</a:t>
          </a:r>
          <a:endParaRPr lang="en-ZA" sz="1600" kern="1200" dirty="0">
            <a:solidFill>
              <a:schemeClr val="bg1"/>
            </a:solidFill>
            <a:latin typeface="Calibri" panose="020F0502020204030204"/>
            <a:ea typeface="+mn-ea"/>
            <a:cs typeface="+mn-cs"/>
          </a:endParaRPr>
        </a:p>
      </dsp:txBody>
      <dsp:txXfrm>
        <a:off x="6833320" y="2116038"/>
        <a:ext cx="1666019" cy="741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2583" tIns="46292" rIns="92583" bIns="46292" rtlCol="0"/>
          <a:lstStyle>
            <a:lvl1pPr algn="l">
              <a:defRPr sz="1200"/>
            </a:lvl1pPr>
          </a:lstStyle>
          <a:p>
            <a:r>
              <a:rPr lang="en-ZA" dirty="0" smtClean="0"/>
              <a:t>School Based ICT Committees</a:t>
            </a:r>
            <a:endParaRPr lang="en-ZA" dirty="0"/>
          </a:p>
        </p:txBody>
      </p:sp>
      <p:sp>
        <p:nvSpPr>
          <p:cNvPr id="3" name="Date Placeholder 2"/>
          <p:cNvSpPr>
            <a:spLocks noGrp="1"/>
          </p:cNvSpPr>
          <p:nvPr>
            <p:ph type="dt" sz="quarter" idx="1"/>
          </p:nvPr>
        </p:nvSpPr>
        <p:spPr>
          <a:xfrm>
            <a:off x="3884613" y="0"/>
            <a:ext cx="2971800" cy="499012"/>
          </a:xfrm>
          <a:prstGeom prst="rect">
            <a:avLst/>
          </a:prstGeom>
        </p:spPr>
        <p:txBody>
          <a:bodyPr vert="horz" lIns="92583" tIns="46292" rIns="92583" bIns="46292" rtlCol="0"/>
          <a:lstStyle>
            <a:lvl1pPr algn="r">
              <a:defRPr sz="1200"/>
            </a:lvl1pPr>
          </a:lstStyle>
          <a:p>
            <a:fld id="{96F4AD5C-6564-4451-8059-CD1BC5AF408E}" type="datetime3">
              <a:rPr lang="en-US" smtClean="0"/>
              <a:t>15 April 2020</a:t>
            </a:fld>
            <a:endParaRPr lang="en-ZA" dirty="0"/>
          </a:p>
        </p:txBody>
      </p:sp>
      <p:sp>
        <p:nvSpPr>
          <p:cNvPr id="4" name="Footer Placeholder 3"/>
          <p:cNvSpPr>
            <a:spLocks noGrp="1"/>
          </p:cNvSpPr>
          <p:nvPr>
            <p:ph type="ftr" sz="quarter" idx="2"/>
          </p:nvPr>
        </p:nvSpPr>
        <p:spPr>
          <a:xfrm>
            <a:off x="0" y="9446679"/>
            <a:ext cx="2971800" cy="499011"/>
          </a:xfrm>
          <a:prstGeom prst="rect">
            <a:avLst/>
          </a:prstGeom>
        </p:spPr>
        <p:txBody>
          <a:bodyPr vert="horz" lIns="92583" tIns="46292" rIns="92583" bIns="46292" rtlCol="0" anchor="b"/>
          <a:lstStyle>
            <a:lvl1pPr algn="l">
              <a:defRPr sz="1200"/>
            </a:lvl1pPr>
          </a:lstStyle>
          <a:p>
            <a:r>
              <a:rPr lang="en-ZA" dirty="0" smtClean="0"/>
              <a:t>Subject Advisors</a:t>
            </a:r>
            <a:endParaRPr lang="en-ZA" dirty="0"/>
          </a:p>
        </p:txBody>
      </p:sp>
      <p:sp>
        <p:nvSpPr>
          <p:cNvPr id="5" name="Slide Number Placeholder 4"/>
          <p:cNvSpPr>
            <a:spLocks noGrp="1"/>
          </p:cNvSpPr>
          <p:nvPr>
            <p:ph type="sldNum" sz="quarter" idx="3"/>
          </p:nvPr>
        </p:nvSpPr>
        <p:spPr>
          <a:xfrm>
            <a:off x="3884613" y="9446679"/>
            <a:ext cx="2971800" cy="499011"/>
          </a:xfrm>
          <a:prstGeom prst="rect">
            <a:avLst/>
          </a:prstGeom>
        </p:spPr>
        <p:txBody>
          <a:bodyPr vert="horz" lIns="92583" tIns="46292" rIns="92583" bIns="46292" rtlCol="0" anchor="b"/>
          <a:lstStyle>
            <a:lvl1pPr algn="r">
              <a:defRPr sz="1200"/>
            </a:lvl1pPr>
          </a:lstStyle>
          <a:p>
            <a:fld id="{259D8A6A-88C6-423A-9AAB-A42F98C7E9BA}" type="slidenum">
              <a:rPr lang="en-ZA" smtClean="0"/>
              <a:pPr/>
              <a:t>‹#›</a:t>
            </a:fld>
            <a:endParaRPr lang="en-ZA"/>
          </a:p>
        </p:txBody>
      </p:sp>
    </p:spTree>
    <p:extLst>
      <p:ext uri="{BB962C8B-B14F-4D97-AF65-F5344CB8AC3E}">
        <p14:creationId xmlns:p14="http://schemas.microsoft.com/office/powerpoint/2010/main" val="38005836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801" y="186051"/>
            <a:ext cx="2590800" cy="497285"/>
          </a:xfrm>
          <a:prstGeom prst="rect">
            <a:avLst/>
          </a:prstGeom>
        </p:spPr>
        <p:txBody>
          <a:bodyPr vert="horz" lIns="92583" tIns="46292" rIns="92583" bIns="46292" rtlCol="0"/>
          <a:lstStyle>
            <a:lvl1pPr algn="l">
              <a:defRPr sz="1100" i="1"/>
            </a:lvl1pPr>
          </a:lstStyle>
          <a:p>
            <a:r>
              <a:rPr lang="en-US" smtClean="0"/>
              <a:t>School Based ICT Committees</a:t>
            </a:r>
            <a:endParaRPr lang="en-US"/>
          </a:p>
        </p:txBody>
      </p:sp>
      <p:sp>
        <p:nvSpPr>
          <p:cNvPr id="3" name="Date Placeholder 2"/>
          <p:cNvSpPr>
            <a:spLocks noGrp="1"/>
          </p:cNvSpPr>
          <p:nvPr>
            <p:ph type="dt" idx="1"/>
          </p:nvPr>
        </p:nvSpPr>
        <p:spPr>
          <a:xfrm>
            <a:off x="3884612" y="186051"/>
            <a:ext cx="2287588" cy="497285"/>
          </a:xfrm>
          <a:prstGeom prst="rect">
            <a:avLst/>
          </a:prstGeom>
        </p:spPr>
        <p:txBody>
          <a:bodyPr vert="horz" lIns="92583" tIns="46292" rIns="92583" bIns="46292" rtlCol="0"/>
          <a:lstStyle>
            <a:lvl1pPr algn="r">
              <a:defRPr sz="1100" i="1"/>
            </a:lvl1pPr>
          </a:lstStyle>
          <a:p>
            <a:fld id="{2BBE053D-30C7-4335-81BC-EAF6EEA612DD}" type="datetime3">
              <a:rPr lang="en-US" smtClean="0"/>
              <a:t>15 April 2020</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583" tIns="46292" rIns="92583" bIns="46292" rtlCol="0" anchor="ctr"/>
          <a:lstStyle/>
          <a:p>
            <a:endParaRPr lang="en-US"/>
          </a:p>
        </p:txBody>
      </p:sp>
      <p:sp>
        <p:nvSpPr>
          <p:cNvPr id="5" name="Notes Placeholder 4"/>
          <p:cNvSpPr>
            <a:spLocks noGrp="1"/>
          </p:cNvSpPr>
          <p:nvPr>
            <p:ph type="body" sz="quarter" idx="3"/>
          </p:nvPr>
        </p:nvSpPr>
        <p:spPr>
          <a:xfrm>
            <a:off x="685800" y="4724203"/>
            <a:ext cx="5486400" cy="4475559"/>
          </a:xfrm>
          <a:prstGeom prst="rect">
            <a:avLst/>
          </a:prstGeom>
        </p:spPr>
        <p:txBody>
          <a:bodyPr vert="horz" lIns="92583" tIns="46292" rIns="92583" bIns="46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09600" y="9446677"/>
            <a:ext cx="3275013" cy="497285"/>
          </a:xfrm>
          <a:prstGeom prst="rect">
            <a:avLst/>
          </a:prstGeom>
        </p:spPr>
        <p:txBody>
          <a:bodyPr vert="horz" lIns="92583" tIns="46292" rIns="92583" bIns="46292" rtlCol="0" anchor="t"/>
          <a:lstStyle>
            <a:lvl1pPr algn="l">
              <a:defRPr sz="1100" i="1"/>
            </a:lvl1pPr>
          </a:lstStyle>
          <a:p>
            <a:r>
              <a:rPr lang="en-ZA" dirty="0" smtClean="0"/>
              <a:t>Practical Guide for Subject Advisors</a:t>
            </a:r>
            <a:endParaRPr lang="en-US" dirty="0"/>
          </a:p>
        </p:txBody>
      </p:sp>
      <p:sp>
        <p:nvSpPr>
          <p:cNvPr id="7" name="Slide Number Placeholder 6"/>
          <p:cNvSpPr>
            <a:spLocks noGrp="1"/>
          </p:cNvSpPr>
          <p:nvPr>
            <p:ph type="sldNum" sz="quarter" idx="5"/>
          </p:nvPr>
        </p:nvSpPr>
        <p:spPr>
          <a:xfrm>
            <a:off x="5145087" y="9448403"/>
            <a:ext cx="1139826" cy="497285"/>
          </a:xfrm>
          <a:prstGeom prst="rect">
            <a:avLst/>
          </a:prstGeom>
        </p:spPr>
        <p:txBody>
          <a:bodyPr vert="horz" lIns="92583" tIns="46292" rIns="92583" bIns="46292" rtlCol="0" anchor="t"/>
          <a:lstStyle>
            <a:lvl1pPr algn="r">
              <a:defRPr sz="1100" i="1"/>
            </a:lvl1pPr>
          </a:lstStyle>
          <a:p>
            <a:fld id="{4E93A24C-B7E9-4423-9CF2-DADFC3BA44ED}" type="slidenum">
              <a:rPr lang="en-US" smtClean="0"/>
              <a:pPr/>
              <a:t>‹#›</a:t>
            </a:fld>
            <a:endParaRPr lang="en-US"/>
          </a:p>
        </p:txBody>
      </p:sp>
    </p:spTree>
    <p:extLst>
      <p:ext uri="{BB962C8B-B14F-4D97-AF65-F5344CB8AC3E}">
        <p14:creationId xmlns:p14="http://schemas.microsoft.com/office/powerpoint/2010/main" val="129824840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a:t>
            </a:r>
            <a:r>
              <a:rPr lang="en-US" b="1" dirty="0"/>
              <a:t>min] </a:t>
            </a:r>
            <a:endParaRPr lang="en-US" b="1" dirty="0" smtClean="0"/>
          </a:p>
          <a:p>
            <a:pPr marL="171450" lvl="0" indent="-171450">
              <a:buFont typeface="Arial" panose="020B0604020202020204" pitchFamily="34" charset="0"/>
              <a:buChar char="•"/>
            </a:pPr>
            <a:r>
              <a:rPr lang="en-US" dirty="0" smtClean="0"/>
              <a:t>Please </a:t>
            </a:r>
            <a:r>
              <a:rPr lang="en-US" dirty="0"/>
              <a:t>read the whole workbook before you go through these </a:t>
            </a:r>
            <a:r>
              <a:rPr lang="en-US" dirty="0" smtClean="0"/>
              <a:t>slides</a:t>
            </a:r>
            <a:endParaRPr lang="en-ZA" dirty="0"/>
          </a:p>
          <a:p>
            <a:pPr marL="171450" lvl="0" indent="-171450">
              <a:buFont typeface="Arial" panose="020B0604020202020204" pitchFamily="34" charset="0"/>
              <a:buChar char="•"/>
            </a:pPr>
            <a:r>
              <a:rPr lang="en-US" dirty="0"/>
              <a:t>This year the focus for full ICT schools, is to ensure ICTs are integrated into teaching and learning in the classroom </a:t>
            </a:r>
            <a:endParaRPr lang="en-ZA" dirty="0"/>
          </a:p>
          <a:p>
            <a:pPr marL="171450" lvl="0" indent="-171450">
              <a:buFont typeface="Arial" panose="020B0604020202020204" pitchFamily="34" charset="0"/>
              <a:buChar char="•"/>
            </a:pPr>
            <a:r>
              <a:rPr lang="en-US" dirty="0"/>
              <a:t>Commend these </a:t>
            </a:r>
            <a:r>
              <a:rPr lang="en-US" dirty="0" smtClean="0"/>
              <a:t>Subject Advisors for </a:t>
            </a:r>
            <a:r>
              <a:rPr lang="en-US" dirty="0"/>
              <a:t>the initiative they have made to support this </a:t>
            </a:r>
            <a:r>
              <a:rPr lang="en-US" dirty="0" smtClean="0"/>
              <a:t>process</a:t>
            </a:r>
          </a:p>
          <a:p>
            <a:pPr marL="171450" lvl="0" indent="-171450">
              <a:buFont typeface="Arial" panose="020B0604020202020204" pitchFamily="34" charset="0"/>
              <a:buChar char="•"/>
            </a:pPr>
            <a:r>
              <a:rPr lang="en-US" dirty="0" smtClean="0"/>
              <a:t>Read </a:t>
            </a:r>
            <a:r>
              <a:rPr lang="en-US" dirty="0"/>
              <a:t>the quotation on the slide and discuss what it means in the context of ICT in </a:t>
            </a:r>
            <a:r>
              <a:rPr lang="en-US" dirty="0" smtClean="0"/>
              <a:t>education</a:t>
            </a:r>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7E9FE04A-D895-4C84-8731-F795CEF33948}"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1: Introduction to School-Based ICT Committees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School Based ICT Committees</a:t>
            </a:r>
            <a:endParaRPr lang="en-US">
              <a:solidFill>
                <a:prstClr val="black"/>
              </a:solidFill>
            </a:endParaRPr>
          </a:p>
        </p:txBody>
      </p:sp>
    </p:spTree>
    <p:extLst>
      <p:ext uri="{BB962C8B-B14F-4D97-AF65-F5344CB8AC3E}">
        <p14:creationId xmlns:p14="http://schemas.microsoft.com/office/powerpoint/2010/main" val="151477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[5 min]</a:t>
            </a:r>
          </a:p>
          <a:p>
            <a:pPr marL="173593" indent="-173593">
              <a:buFont typeface="Arial" panose="020B0604020202020204" pitchFamily="34" charset="0"/>
              <a:buChar char="•"/>
            </a:pPr>
            <a:r>
              <a:rPr lang="en-US" dirty="0"/>
              <a:t>Go through the Acronyms and abbreviations which the participants might find in their workbook</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10</a:t>
            </a:fld>
            <a:endParaRPr lang="en-US"/>
          </a:p>
        </p:txBody>
      </p:sp>
      <p:sp>
        <p:nvSpPr>
          <p:cNvPr id="5" name="Date Placeholder 4"/>
          <p:cNvSpPr>
            <a:spLocks noGrp="1"/>
          </p:cNvSpPr>
          <p:nvPr>
            <p:ph type="dt" idx="11"/>
          </p:nvPr>
        </p:nvSpPr>
        <p:spPr/>
        <p:txBody>
          <a:bodyPr/>
          <a:lstStyle/>
          <a:p>
            <a:fld id="{A57F3C15-16DD-403C-82E7-2DE4E2FB3342}"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43952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830">
              <a:defRPr/>
            </a:pPr>
            <a:r>
              <a:rPr lang="en-US" b="1" dirty="0" smtClean="0"/>
              <a:t>[10 min]</a:t>
            </a:r>
            <a:endParaRPr lang="en-ZA" dirty="0"/>
          </a:p>
          <a:p>
            <a:pPr marL="173593" indent="-173593" defTabSz="925830">
              <a:buFont typeface="Arial" panose="020B0604020202020204" pitchFamily="34" charset="0"/>
              <a:buChar char="•"/>
              <a:defRPr/>
            </a:pPr>
            <a:r>
              <a:rPr lang="en-ZA" dirty="0"/>
              <a:t>The Guidelines for Teacher Training and Professional Development in ICT (2007:2) presents a holistic approach to teacher development that has the following dimensions (adapted from the European Union's T3 Core Curriculum for Telematics in Teacher Training)</a:t>
            </a:r>
          </a:p>
          <a:p>
            <a:pPr marL="173593" indent="-173593" defTabSz="925830">
              <a:buFont typeface="Arial" panose="020B0604020202020204" pitchFamily="34" charset="0"/>
              <a:buChar char="•"/>
              <a:defRPr/>
            </a:pPr>
            <a:r>
              <a:rPr lang="en-ZA" dirty="0"/>
              <a:t>So far you should have realised that this manual attempts to focus on the first dimension and the second one is secondary</a:t>
            </a:r>
            <a:r>
              <a:rPr lang="en-ZA" dirty="0" smtClean="0"/>
              <a:t>.</a:t>
            </a:r>
          </a:p>
          <a:p>
            <a:pPr marL="173593" indent="-173593" defTabSz="925830">
              <a:buFont typeface="Arial" panose="020B0604020202020204" pitchFamily="34" charset="0"/>
              <a:buChar char="•"/>
              <a:defRPr/>
            </a:pPr>
            <a:r>
              <a:rPr lang="en-ZA" dirty="0" smtClean="0"/>
              <a:t>The aim is to bring in the second dimension to augment the first one. Module 6 included a feature that would be relevant to the third dimension. Module 9 will concentrate on this last dimension. </a:t>
            </a:r>
            <a:endParaRPr lang="en-ZA" dirty="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94B310B7-C90D-4C13-B9F4-85353E588446}"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4311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1450" indent="-171450" defTabSz="925830">
              <a:buFont typeface="Arial" panose="020B0604020202020204" pitchFamily="34" charset="0"/>
              <a:buChar char="•"/>
              <a:defRPr/>
            </a:pPr>
            <a:r>
              <a:rPr lang="en-ZA" dirty="0" smtClean="0"/>
              <a:t>Explain</a:t>
            </a:r>
            <a:r>
              <a:rPr lang="en-ZA" baseline="0" dirty="0" smtClean="0"/>
              <a:t> to the participants the aim of module 7</a:t>
            </a:r>
            <a:endParaRPr lang="en-ZA" dirty="0" smtClean="0"/>
          </a:p>
          <a:p>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2D4AF686-5E5E-498F-A334-A5F24141363E}"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413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smtClean="0"/>
              <a:t>Read through the objectives and explain to the participants</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39A5939B-53CD-4AF4-A8B0-5366B417EB3A}"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5931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min]</a:t>
            </a:r>
            <a:endParaRPr lang="en-ZA" dirty="0" smtClean="0"/>
          </a:p>
          <a:p>
            <a:pPr marL="173593" indent="-173593">
              <a:buFont typeface="Arial" panose="020B0604020202020204" pitchFamily="34" charset="0"/>
              <a:buChar char="•"/>
            </a:pPr>
            <a:r>
              <a:rPr lang="en-ZA" dirty="0">
                <a:latin typeface="Calibri" panose="020F0502020204030204" pitchFamily="34" charset="0"/>
                <a:ea typeface="Calibri" panose="020F0502020204030204" pitchFamily="34" charset="0"/>
                <a:cs typeface="Times New Roman" panose="02020603050405020304" pitchFamily="18" charset="0"/>
              </a:rPr>
              <a:t>In this section focus is on understanding what is expected of us as officials responsible for curriculum </a:t>
            </a:r>
            <a:r>
              <a:rPr lang="en-ZA" dirty="0" smtClean="0">
                <a:latin typeface="Calibri" panose="020F0502020204030204" pitchFamily="34" charset="0"/>
                <a:ea typeface="Calibri" panose="020F0502020204030204" pitchFamily="34" charset="0"/>
                <a:cs typeface="Times New Roman" panose="02020603050405020304" pitchFamily="18" charset="0"/>
              </a:rPr>
              <a:t>support</a:t>
            </a:r>
          </a:p>
          <a:p>
            <a:pPr marL="173593" indent="-173593">
              <a:buFont typeface="Arial" panose="020B0604020202020204" pitchFamily="34" charset="0"/>
              <a:buChar char="•"/>
            </a:pPr>
            <a:r>
              <a:rPr lang="en-ZA" dirty="0" smtClean="0">
                <a:latin typeface="Calibri" panose="020F0502020204030204" pitchFamily="34" charset="0"/>
                <a:ea typeface="Calibri" panose="020F0502020204030204" pitchFamily="34" charset="0"/>
                <a:cs typeface="Times New Roman" panose="02020603050405020304" pitchFamily="18" charset="0"/>
              </a:rPr>
              <a:t>We will rely more on the ‘Guidelines for Teacher Training and Professional Development in ICT (2007).</a:t>
            </a:r>
          </a:p>
          <a:p>
            <a:pPr marL="173593" indent="-173593">
              <a:buFont typeface="Arial" panose="020B0604020202020204" pitchFamily="34" charset="0"/>
              <a:buChar char="•"/>
            </a:pPr>
            <a:r>
              <a:rPr lang="en-ZA" dirty="0" smtClean="0">
                <a:latin typeface="Calibri" panose="020F0502020204030204" pitchFamily="34" charset="0"/>
                <a:ea typeface="Calibri" panose="020F0502020204030204" pitchFamily="34" charset="0"/>
                <a:cs typeface="Times New Roman" panose="02020603050405020304" pitchFamily="18" charset="0"/>
              </a:rPr>
              <a:t>This document further elaborates on the three dimensions in an attempt to eradicate confusion that might be caused by the use of terminology for instance. </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173593" indent="-173593">
              <a:buFont typeface="Arial" panose="020B0604020202020204" pitchFamily="34" charset="0"/>
              <a:buChar char="•"/>
            </a:pPr>
            <a:r>
              <a:rPr lang="en-ZA" dirty="0" smtClean="0">
                <a:latin typeface="Calibri" panose="020F0502020204030204" pitchFamily="34" charset="0"/>
                <a:ea typeface="Calibri" panose="020F0502020204030204" pitchFamily="34" charset="0"/>
                <a:cs typeface="Times New Roman" panose="02020603050405020304" pitchFamily="18" charset="0"/>
              </a:rPr>
              <a:t>Highlight the points on the slide</a:t>
            </a:r>
            <a:r>
              <a:rPr lang="en-ZA" baseline="0" dirty="0" smtClean="0">
                <a:latin typeface="Calibri" panose="020F0502020204030204" pitchFamily="34" charset="0"/>
                <a:ea typeface="Calibri" panose="020F0502020204030204" pitchFamily="34" charset="0"/>
                <a:cs typeface="Times New Roman" panose="02020603050405020304" pitchFamily="18" charset="0"/>
              </a:rPr>
              <a:t> and then d</a:t>
            </a:r>
            <a:r>
              <a:rPr lang="en-ZA" dirty="0" smtClean="0">
                <a:latin typeface="Calibri" panose="020F0502020204030204" pitchFamily="34" charset="0"/>
                <a:ea typeface="Calibri" panose="020F0502020204030204" pitchFamily="34" charset="0"/>
                <a:cs typeface="Times New Roman" panose="02020603050405020304" pitchFamily="18" charset="0"/>
              </a:rPr>
              <a:t>iscuss </a:t>
            </a:r>
            <a:r>
              <a:rPr lang="en-ZA" dirty="0">
                <a:latin typeface="Calibri" panose="020F0502020204030204" pitchFamily="34" charset="0"/>
                <a:ea typeface="Calibri" panose="020F0502020204030204" pitchFamily="34" charset="0"/>
                <a:cs typeface="Times New Roman" panose="02020603050405020304" pitchFamily="18" charset="0"/>
              </a:rPr>
              <a:t>the </a:t>
            </a:r>
            <a:r>
              <a:rPr lang="en-ZA" dirty="0" smtClean="0">
                <a:latin typeface="Calibri" panose="020F0502020204030204" pitchFamily="34" charset="0"/>
                <a:ea typeface="Calibri" panose="020F0502020204030204" pitchFamily="34" charset="0"/>
                <a:cs typeface="Times New Roman" panose="02020603050405020304" pitchFamily="18" charset="0"/>
              </a:rPr>
              <a:t>bullets on the next slide, which is covered on </a:t>
            </a:r>
            <a:r>
              <a:rPr lang="en-ZA" dirty="0">
                <a:latin typeface="Calibri" panose="020F0502020204030204" pitchFamily="34" charset="0"/>
                <a:ea typeface="Calibri" panose="020F0502020204030204" pitchFamily="34" charset="0"/>
                <a:cs typeface="Times New Roman" panose="02020603050405020304" pitchFamily="18" charset="0"/>
              </a:rPr>
              <a:t>page </a:t>
            </a:r>
            <a:r>
              <a:rPr lang="en-ZA" dirty="0" smtClean="0">
                <a:latin typeface="Calibri" panose="020F0502020204030204" pitchFamily="34" charset="0"/>
                <a:ea typeface="Calibri" panose="020F0502020204030204" pitchFamily="34" charset="0"/>
                <a:cs typeface="Times New Roman" panose="02020603050405020304" pitchFamily="18" charset="0"/>
              </a:rPr>
              <a:t>62-63 </a:t>
            </a:r>
            <a:r>
              <a:rPr lang="en-ZA" dirty="0">
                <a:latin typeface="Calibri" panose="020F0502020204030204" pitchFamily="34" charset="0"/>
                <a:ea typeface="Calibri" panose="020F0502020204030204" pitchFamily="34" charset="0"/>
                <a:cs typeface="Times New Roman" panose="02020603050405020304" pitchFamily="18" charset="0"/>
              </a:rPr>
              <a:t>of the workbook </a:t>
            </a:r>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F329690F-EF2D-4C20-AA31-012EBFF00119}"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9027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[7 min]</a:t>
            </a:r>
            <a:endParaRPr lang="en-ZA" dirty="0" smtClean="0"/>
          </a:p>
          <a:p>
            <a:pPr marL="173593" indent="-173593">
              <a:buFont typeface="Arial" panose="020B0604020202020204" pitchFamily="34" charset="0"/>
              <a:buChar char="•"/>
            </a:pPr>
            <a:r>
              <a:rPr lang="en-ZA" dirty="0" smtClean="0">
                <a:latin typeface="Calibri" panose="020F0502020204030204" pitchFamily="34" charset="0"/>
                <a:ea typeface="Calibri" panose="020F0502020204030204" pitchFamily="34" charset="0"/>
                <a:cs typeface="Times New Roman" panose="02020603050405020304" pitchFamily="18" charset="0"/>
              </a:rPr>
              <a:t>Discuss </a:t>
            </a:r>
            <a:r>
              <a:rPr lang="en-ZA" dirty="0">
                <a:latin typeface="Calibri" panose="020F0502020204030204" pitchFamily="34" charset="0"/>
                <a:ea typeface="Calibri" panose="020F0502020204030204" pitchFamily="34" charset="0"/>
                <a:cs typeface="Times New Roman" panose="02020603050405020304" pitchFamily="18" charset="0"/>
              </a:rPr>
              <a:t>the bullet points on </a:t>
            </a:r>
            <a:r>
              <a:rPr lang="en-ZA" dirty="0" smtClean="0">
                <a:latin typeface="Calibri" panose="020F0502020204030204" pitchFamily="34" charset="0"/>
                <a:ea typeface="Calibri" panose="020F0502020204030204" pitchFamily="34" charset="0"/>
                <a:cs typeface="Times New Roman" panose="02020603050405020304" pitchFamily="18" charset="0"/>
              </a:rPr>
              <a:t>the slide;</a:t>
            </a:r>
            <a:r>
              <a:rPr lang="en-ZA" baseline="0" dirty="0" smtClean="0">
                <a:latin typeface="Calibri" panose="020F0502020204030204" pitchFamily="34" charset="0"/>
                <a:ea typeface="Calibri" panose="020F0502020204030204" pitchFamily="34" charset="0"/>
                <a:cs typeface="Times New Roman" panose="02020603050405020304" pitchFamily="18" charset="0"/>
              </a:rPr>
              <a:t> there are more info in the workbook on page </a:t>
            </a:r>
            <a:r>
              <a:rPr lang="en-ZA" dirty="0" smtClean="0">
                <a:latin typeface="Calibri" panose="020F0502020204030204" pitchFamily="34" charset="0"/>
                <a:ea typeface="Calibri" panose="020F0502020204030204" pitchFamily="34" charset="0"/>
                <a:cs typeface="Times New Roman" panose="02020603050405020304" pitchFamily="18" charset="0"/>
              </a:rPr>
              <a:t>62-63</a:t>
            </a:r>
          </a:p>
          <a:p>
            <a:pPr marL="173593" indent="-173593">
              <a:buFont typeface="Arial" panose="020B0604020202020204" pitchFamily="34" charset="0"/>
              <a:buChar char="•"/>
            </a:pPr>
            <a:r>
              <a:rPr lang="en-ZA" dirty="0" smtClean="0"/>
              <a:t>(Information and Communication Technology in Education, UNESCO; 2003:18) as cited in the document (2007:4). </a:t>
            </a:r>
          </a:p>
          <a:p>
            <a:pPr marL="173593" indent="-173593">
              <a:buFont typeface="Arial" panose="020B0604020202020204" pitchFamily="34" charset="0"/>
              <a:buChar char="•"/>
            </a:pPr>
            <a:r>
              <a:rPr lang="en-ZA" dirty="0" smtClean="0"/>
              <a:t>It is therefore the adoption of all that happens in the classroom with and through the use of ICTs.</a:t>
            </a:r>
          </a:p>
          <a:p>
            <a:pPr marL="173593" indent="-173593">
              <a:buFont typeface="Arial" panose="020B0604020202020204" pitchFamily="34" charset="0"/>
              <a:buChar char="•"/>
            </a:pPr>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F329690F-EF2D-4C20-AA31-012EBFF00119}"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1145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EACAA2-AB7A-4DBA-9C65-6A721D9194AB}" type="slidenum">
              <a:rPr lang="en-US" smtClean="0"/>
              <a:pPr>
                <a:defRPr/>
              </a:pPr>
              <a:t>22</a:t>
            </a:fld>
            <a:endParaRPr lang="en-US"/>
          </a:p>
        </p:txBody>
      </p:sp>
    </p:spTree>
    <p:extLst>
      <p:ext uri="{BB962C8B-B14F-4D97-AF65-F5344CB8AC3E}">
        <p14:creationId xmlns:p14="http://schemas.microsoft.com/office/powerpoint/2010/main" val="2494161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3A2820-C5B0-48CD-8A92-60131A6845F0}" type="slidenum">
              <a:rPr lang="en-ZA" smtClean="0">
                <a:solidFill>
                  <a:prstClr val="black"/>
                </a:solidFill>
              </a:rPr>
              <a:pPr/>
              <a:t>32</a:t>
            </a:fld>
            <a:endParaRPr lang="en-ZA">
              <a:solidFill>
                <a:prstClr val="black"/>
              </a:solidFill>
            </a:endParaRPr>
          </a:p>
        </p:txBody>
      </p:sp>
    </p:spTree>
    <p:extLst>
      <p:ext uri="{BB962C8B-B14F-4D97-AF65-F5344CB8AC3E}">
        <p14:creationId xmlns:p14="http://schemas.microsoft.com/office/powerpoint/2010/main" val="405424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a:t>(Guidelines on Teacher Training and Professional Development in ICT, 2007:4,5)</a:t>
            </a:r>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0C38255D-1907-4165-9AF1-436EECFC8A2A}"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60822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 min]</a:t>
            </a:r>
            <a:endParaRPr lang="en-ZA" dirty="0" smtClean="0"/>
          </a:p>
          <a:p>
            <a:pPr marL="173593" indent="-173593">
              <a:buFont typeface="Arial" panose="020B0604020202020204" pitchFamily="34" charset="0"/>
              <a:buChar char="•"/>
            </a:pPr>
            <a:r>
              <a:rPr lang="en-ZA" dirty="0"/>
              <a:t>Ask the participants to turn to page </a:t>
            </a:r>
            <a:r>
              <a:rPr lang="en-ZA" dirty="0" smtClean="0"/>
              <a:t>63 </a:t>
            </a:r>
            <a:r>
              <a:rPr lang="en-ZA" dirty="0"/>
              <a:t>of their workbooks and attend to Activity 7.1</a:t>
            </a:r>
          </a:p>
          <a:p>
            <a:pPr marL="173593" indent="-173593">
              <a:buFont typeface="Arial" panose="020B0604020202020204" pitchFamily="34" charset="0"/>
              <a:buChar char="•"/>
            </a:pPr>
            <a:r>
              <a:rPr lang="en-ZA" dirty="0"/>
              <a:t>The last question in this activity aims at making you realise that you have no choice for providing the needed support to teachers</a:t>
            </a:r>
          </a:p>
          <a:p>
            <a:pPr marL="173593" indent="-173593">
              <a:buFont typeface="Arial" panose="020B0604020202020204" pitchFamily="34" charset="0"/>
              <a:buChar char="•"/>
            </a:pPr>
            <a:r>
              <a:rPr lang="en-ZA" b="1" dirty="0"/>
              <a:t>After the participants are finished with the Activity:</a:t>
            </a:r>
          </a:p>
          <a:p>
            <a:pPr marL="636508" lvl="1" indent="-173593">
              <a:buFont typeface="Arial" panose="020B0604020202020204" pitchFamily="34" charset="0"/>
              <a:buChar char="•"/>
            </a:pPr>
            <a:r>
              <a:rPr lang="en-ZA" dirty="0"/>
              <a:t>Discuss the guideline outlines on page 63 of the workbook with the participants</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C393282B-161A-48F4-BB2F-1E6246744181}"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2043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min]</a:t>
            </a:r>
          </a:p>
          <a:p>
            <a:pPr marL="171450" lvl="0" indent="-171450">
              <a:buFont typeface="Arial" panose="020B0604020202020204" pitchFamily="34" charset="0"/>
              <a:buChar char="•"/>
            </a:pPr>
            <a:r>
              <a:rPr lang="en-ZA" dirty="0" smtClean="0"/>
              <a:t>Discuss </a:t>
            </a:r>
            <a:r>
              <a:rPr lang="en-ZA" dirty="0"/>
              <a:t>the program of the day with the </a:t>
            </a:r>
            <a:r>
              <a:rPr lang="en-ZA" dirty="0" smtClean="0"/>
              <a:t>participants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same group attends each day, only discuss slide 2 </a:t>
            </a:r>
            <a:endParaRPr lang="en-Z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smtClean="0">
                <a:solidFill>
                  <a:schemeClr val="tx1"/>
                </a:solidFill>
                <a:effectLst/>
                <a:latin typeface="+mn-lt"/>
                <a:ea typeface="+mn-ea"/>
                <a:cs typeface="+mn-cs"/>
              </a:rPr>
              <a:t>Module 7 will take 2.05 hours</a:t>
            </a:r>
            <a:r>
              <a:rPr lang="en-US" sz="1200" b="1" i="1" kern="1200" smtClean="0">
                <a:solidFill>
                  <a:schemeClr val="tx1"/>
                </a:solidFill>
                <a:effectLst/>
                <a:latin typeface="+mn-lt"/>
                <a:ea typeface="+mn-ea"/>
                <a:cs typeface="+mn-cs"/>
              </a:rPr>
              <a:t>, no tea or </a:t>
            </a:r>
            <a:r>
              <a:rPr lang="en-US" sz="1200" b="1" i="1" kern="1200" dirty="0" smtClean="0">
                <a:solidFill>
                  <a:schemeClr val="tx1"/>
                </a:solidFill>
                <a:effectLst/>
                <a:latin typeface="+mn-lt"/>
                <a:ea typeface="+mn-ea"/>
                <a:cs typeface="+mn-cs"/>
              </a:rPr>
              <a:t>Lunch breaks</a:t>
            </a: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2</a:t>
            </a:fld>
            <a:endParaRPr lang="en-US"/>
          </a:p>
        </p:txBody>
      </p:sp>
      <p:sp>
        <p:nvSpPr>
          <p:cNvPr id="5" name="Date Placeholder 4"/>
          <p:cNvSpPr>
            <a:spLocks noGrp="1"/>
          </p:cNvSpPr>
          <p:nvPr>
            <p:ph type="dt" idx="11"/>
          </p:nvPr>
        </p:nvSpPr>
        <p:spPr/>
        <p:txBody>
          <a:bodyPr/>
          <a:lstStyle/>
          <a:p>
            <a:fld id="{E2684376-2697-4906-B576-E137A9D3CFD3}"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348381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 min]</a:t>
            </a:r>
            <a:endParaRPr lang="en-ZA" dirty="0" smtClean="0"/>
          </a:p>
          <a:p>
            <a:pPr marL="173593" indent="-173593">
              <a:buFont typeface="Arial" panose="020B0604020202020204" pitchFamily="34" charset="0"/>
              <a:buChar char="•"/>
            </a:pPr>
            <a:r>
              <a:rPr lang="en-ZA" dirty="0"/>
              <a:t>Ask the participants to turn to page </a:t>
            </a:r>
            <a:r>
              <a:rPr lang="en-ZA" dirty="0" smtClean="0"/>
              <a:t>64 </a:t>
            </a:r>
            <a:r>
              <a:rPr lang="en-ZA" dirty="0"/>
              <a:t>of their workbooks </a:t>
            </a:r>
            <a:r>
              <a:rPr lang="en-ZA" dirty="0" smtClean="0"/>
              <a:t>to read the guidelines and </a:t>
            </a:r>
            <a:r>
              <a:rPr lang="en-ZA" dirty="0"/>
              <a:t>attend to Activity </a:t>
            </a:r>
            <a:r>
              <a:rPr lang="en-ZA" dirty="0" smtClean="0"/>
              <a:t>7.2 on page 65</a:t>
            </a:r>
            <a:endParaRPr lang="en-ZA" dirty="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6E29044F-7A83-4C7F-9F0B-1E717441EAA2}"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338917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[15 min]</a:t>
            </a:r>
            <a:endParaRPr lang="en-ZA" dirty="0" smtClean="0"/>
          </a:p>
          <a:p>
            <a:pPr marL="173593" indent="-173593">
              <a:buFont typeface="Arial" panose="020B0604020202020204" pitchFamily="34" charset="0"/>
              <a:buChar char="•"/>
            </a:pPr>
            <a:r>
              <a:rPr lang="en-ZA" dirty="0" smtClean="0"/>
              <a:t>Discuss the Curriculum Focus on pages 65-68 in the workbook</a:t>
            </a:r>
          </a:p>
          <a:p>
            <a:pPr marL="173593" indent="-173593">
              <a:buFont typeface="Arial" panose="020B0604020202020204" pitchFamily="34" charset="0"/>
              <a:buChar char="•"/>
            </a:pPr>
            <a:r>
              <a:rPr lang="en-ZA" dirty="0" smtClean="0"/>
              <a:t>Ask </a:t>
            </a:r>
            <a:r>
              <a:rPr lang="en-ZA" dirty="0"/>
              <a:t>the participants to turn to page </a:t>
            </a:r>
            <a:r>
              <a:rPr lang="en-ZA" dirty="0" smtClean="0"/>
              <a:t>68 </a:t>
            </a:r>
            <a:r>
              <a:rPr lang="en-ZA" dirty="0"/>
              <a:t>of their workbooks and attend to Activity 7.3</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67E1BC7B-0951-4BDD-A93F-9FDFB60CFF86}"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131841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DD7F96-5499-4EF4-BA63-BE83FFE1F020}" type="slidenum">
              <a:rPr lang="en-ZA" smtClean="0"/>
              <a:t>45</a:t>
            </a:fld>
            <a:endParaRPr lang="en-ZA"/>
          </a:p>
        </p:txBody>
      </p:sp>
    </p:spTree>
    <p:extLst>
      <p:ext uri="{BB962C8B-B14F-4D97-AF65-F5344CB8AC3E}">
        <p14:creationId xmlns:p14="http://schemas.microsoft.com/office/powerpoint/2010/main" val="306787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 min]</a:t>
            </a:r>
            <a:endParaRPr lang="en-ZA" dirty="0" smtClean="0"/>
          </a:p>
          <a:p>
            <a:pPr marL="173593" indent="-173593">
              <a:buFont typeface="Arial" panose="020B0604020202020204" pitchFamily="34" charset="0"/>
              <a:buChar char="•"/>
            </a:pPr>
            <a:r>
              <a:rPr lang="en-ZA" dirty="0"/>
              <a:t>Ask the participants to turn to page </a:t>
            </a:r>
            <a:r>
              <a:rPr lang="en-ZA" dirty="0" smtClean="0"/>
              <a:t>69 </a:t>
            </a:r>
            <a:r>
              <a:rPr lang="en-ZA" dirty="0"/>
              <a:t>of their workbooks and attend to Activity 7.4</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94C7619B-633D-44F7-B490-033175DA9945}"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64149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4600"/>
            <a:ext cx="4473575" cy="3355975"/>
          </a:xfrm>
        </p:spPr>
      </p:sp>
      <p:sp>
        <p:nvSpPr>
          <p:cNvPr id="3" name="Notes Placeholder 2"/>
          <p:cNvSpPr>
            <a:spLocks noGrp="1"/>
          </p:cNvSpPr>
          <p:nvPr>
            <p:ph type="body" idx="1"/>
          </p:nvPr>
        </p:nvSpPr>
        <p:spPr/>
        <p:txBody>
          <a:bodyPr/>
          <a:lstStyle/>
          <a:p>
            <a:pPr defTabSz="925830">
              <a:defRPr/>
            </a:pPr>
            <a:r>
              <a:rPr lang="en-US" b="1" dirty="0" smtClean="0"/>
              <a:t>[5 min]</a:t>
            </a:r>
            <a:endParaRPr lang="en-ZA" dirty="0" smtClean="0"/>
          </a:p>
          <a:p>
            <a:pPr marL="173593" indent="-173593">
              <a:buFont typeface="Arial" panose="020B0604020202020204" pitchFamily="34" charset="0"/>
              <a:buChar char="•"/>
            </a:pPr>
            <a:r>
              <a:rPr lang="en-US" dirty="0" smtClean="0"/>
              <a:t>Thank the Subject Advisors</a:t>
            </a:r>
            <a:r>
              <a:rPr lang="en-US" baseline="0" dirty="0" smtClean="0"/>
              <a:t> </a:t>
            </a:r>
            <a:r>
              <a:rPr lang="en-US" dirty="0" smtClean="0"/>
              <a:t>for taking part in this training</a:t>
            </a:r>
          </a:p>
          <a:p>
            <a:pPr marL="173593" indent="-1735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9117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1450" lvl="0" indent="-171450">
              <a:buFont typeface="Arial" panose="020B0604020202020204" pitchFamily="34" charset="0"/>
              <a:buChar char="•"/>
            </a:pPr>
            <a:r>
              <a:rPr lang="en-US" dirty="0" smtClean="0"/>
              <a:t>Remind </a:t>
            </a:r>
            <a:r>
              <a:rPr lang="en-US" dirty="0"/>
              <a:t>the participants that this applies to all </a:t>
            </a:r>
            <a:r>
              <a:rPr lang="en-US" dirty="0" smtClean="0"/>
              <a:t>Matthew </a:t>
            </a:r>
            <a:r>
              <a:rPr lang="en-US" dirty="0"/>
              <a:t>Goniwe School of Leadership and Governance materials they receive. They must comply. </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3</a:t>
            </a:fld>
            <a:endParaRPr lang="en-US"/>
          </a:p>
        </p:txBody>
      </p:sp>
      <p:sp>
        <p:nvSpPr>
          <p:cNvPr id="5" name="Date Placeholder 4"/>
          <p:cNvSpPr>
            <a:spLocks noGrp="1"/>
          </p:cNvSpPr>
          <p:nvPr>
            <p:ph type="dt" idx="11"/>
          </p:nvPr>
        </p:nvSpPr>
        <p:spPr/>
        <p:txBody>
          <a:bodyPr/>
          <a:lstStyle/>
          <a:p>
            <a:fld id="{EC32AFD2-48B0-484A-9577-0FE833D5A076}"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46286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US" dirty="0"/>
              <a:t>Describe the purpose of the program to the Subject Advisors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4</a:t>
            </a:fld>
            <a:endParaRPr lang="en-US"/>
          </a:p>
        </p:txBody>
      </p:sp>
      <p:sp>
        <p:nvSpPr>
          <p:cNvPr id="5" name="Date Placeholder 4"/>
          <p:cNvSpPr>
            <a:spLocks noGrp="1"/>
          </p:cNvSpPr>
          <p:nvPr>
            <p:ph type="dt" idx="11"/>
          </p:nvPr>
        </p:nvSpPr>
        <p:spPr/>
        <p:txBody>
          <a:bodyPr/>
          <a:lstStyle/>
          <a:p>
            <a:fld id="{B62F30BD-449F-4B11-8485-88FC05C92C1F}"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00142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US" dirty="0"/>
              <a:t>Discuss the Learning  Outcomes with the Subject Advisors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5</a:t>
            </a:fld>
            <a:endParaRPr lang="en-US"/>
          </a:p>
        </p:txBody>
      </p:sp>
      <p:sp>
        <p:nvSpPr>
          <p:cNvPr id="5" name="Date Placeholder 4"/>
          <p:cNvSpPr>
            <a:spLocks noGrp="1"/>
          </p:cNvSpPr>
          <p:nvPr>
            <p:ph type="dt" idx="11"/>
          </p:nvPr>
        </p:nvSpPr>
        <p:spPr/>
        <p:txBody>
          <a:bodyPr/>
          <a:lstStyle/>
          <a:p>
            <a:fld id="{D5707346-8B29-4B99-99EA-82280B414228}"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405703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ZA" dirty="0"/>
              <a:t>MGSLG uses the above framework for all its teacher professional development as an effort to promote continuous learning for its trainees. </a:t>
            </a:r>
          </a:p>
          <a:p>
            <a:pPr marL="173593" indent="-173593">
              <a:buFont typeface="Arial" panose="020B0604020202020204" pitchFamily="34" charset="0"/>
              <a:buChar char="•"/>
            </a:pPr>
            <a:r>
              <a:rPr lang="en-ZA" dirty="0"/>
              <a:t>On the right hand side of the model above, the trainer presents the theory and this is where concepts are introduced and explained. </a:t>
            </a:r>
          </a:p>
          <a:p>
            <a:pPr marL="173593" indent="-173593">
              <a:buFont typeface="Arial" panose="020B0604020202020204" pitchFamily="34" charset="0"/>
              <a:buChar char="•"/>
            </a:pPr>
            <a:r>
              <a:rPr lang="en-ZA" dirty="0"/>
              <a:t>Interaction at this level is encouraged to facilitate learning environments where learners actively participate in the learning experience. </a:t>
            </a:r>
          </a:p>
          <a:p>
            <a:pPr marL="173593" indent="-173593">
              <a:buFont typeface="Arial" panose="020B0604020202020204" pitchFamily="34" charset="0"/>
              <a:buChar char="•"/>
            </a:pPr>
            <a:r>
              <a:rPr lang="en-ZA" dirty="0"/>
              <a:t>This should occupy 10% of the time allocated for the training. </a:t>
            </a:r>
          </a:p>
          <a:p>
            <a:pPr marL="173593" indent="-173593">
              <a:buFont typeface="Arial" panose="020B0604020202020204" pitchFamily="34" charset="0"/>
              <a:buChar char="•"/>
            </a:pPr>
            <a:r>
              <a:rPr lang="en-ZA" dirty="0"/>
              <a:t>In the middle, is the practical part where learners actually practice what they have learnt in simulated or real life experiences? </a:t>
            </a:r>
          </a:p>
          <a:p>
            <a:pPr marL="173593" indent="-173593">
              <a:buFont typeface="Arial" panose="020B0604020202020204" pitchFamily="34" charset="0"/>
              <a:buChar char="•"/>
            </a:pPr>
            <a:r>
              <a:rPr lang="en-ZA" dirty="0"/>
              <a:t>Lastly, the trainee adopts the knowledge and skills in their work environment and integrates these into their practice</a:t>
            </a:r>
          </a:p>
        </p:txBody>
      </p:sp>
      <p:sp>
        <p:nvSpPr>
          <p:cNvPr id="4" name="Slide Number Placeholder 3"/>
          <p:cNvSpPr>
            <a:spLocks noGrp="1"/>
          </p:cNvSpPr>
          <p:nvPr>
            <p:ph type="sldNum" sz="quarter" idx="10"/>
          </p:nvPr>
        </p:nvSpPr>
        <p:spPr/>
        <p:txBody>
          <a:bodyPr/>
          <a:lstStyle/>
          <a:p>
            <a:fld id="{4E93A24C-B7E9-4423-9CF2-DADFC3BA44ED}" type="slidenum">
              <a:rPr lang="en-US" smtClean="0"/>
              <a:pPr/>
              <a:t>6</a:t>
            </a:fld>
            <a:endParaRPr lang="en-US"/>
          </a:p>
        </p:txBody>
      </p:sp>
      <p:sp>
        <p:nvSpPr>
          <p:cNvPr id="5" name="Date Placeholder 4"/>
          <p:cNvSpPr>
            <a:spLocks noGrp="1"/>
          </p:cNvSpPr>
          <p:nvPr>
            <p:ph type="dt" idx="11"/>
          </p:nvPr>
        </p:nvSpPr>
        <p:spPr/>
        <p:txBody>
          <a:bodyPr/>
          <a:lstStyle/>
          <a:p>
            <a:fld id="{AC66579B-C380-458C-AF78-C15051376736}"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54292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[4 min]</a:t>
            </a:r>
          </a:p>
          <a:p>
            <a:pPr marL="173593" indent="-173593">
              <a:buFont typeface="Arial" panose="020B0604020202020204" pitchFamily="34" charset="0"/>
              <a:buChar char="•"/>
            </a:pPr>
            <a:r>
              <a:rPr lang="en-US" dirty="0"/>
              <a:t>Discuss the different modules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7</a:t>
            </a:fld>
            <a:endParaRPr lang="en-US"/>
          </a:p>
        </p:txBody>
      </p:sp>
      <p:sp>
        <p:nvSpPr>
          <p:cNvPr id="5" name="Date Placeholder 4"/>
          <p:cNvSpPr>
            <a:spLocks noGrp="1"/>
          </p:cNvSpPr>
          <p:nvPr>
            <p:ph type="dt" idx="11"/>
          </p:nvPr>
        </p:nvSpPr>
        <p:spPr/>
        <p:txBody>
          <a:bodyPr/>
          <a:lstStyle/>
          <a:p>
            <a:fld id="{8FD5A756-CFF5-473C-A498-B411F2D96AF0}"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376470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[5 min]</a:t>
            </a:r>
          </a:p>
          <a:p>
            <a:pPr marL="173593" indent="-173593">
              <a:buFont typeface="Arial" panose="020B0604020202020204" pitchFamily="34" charset="0"/>
              <a:buChar char="•"/>
            </a:pPr>
            <a:r>
              <a:rPr lang="en-US" dirty="0"/>
              <a:t>Read </a:t>
            </a:r>
            <a:r>
              <a:rPr lang="en-US" dirty="0" smtClean="0"/>
              <a:t>through </a:t>
            </a:r>
            <a:r>
              <a:rPr lang="en-US" dirty="0"/>
              <a:t>the table and explain the notional hours to the participants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8</a:t>
            </a:fld>
            <a:endParaRPr lang="en-US"/>
          </a:p>
        </p:txBody>
      </p:sp>
      <p:sp>
        <p:nvSpPr>
          <p:cNvPr id="5" name="Date Placeholder 4"/>
          <p:cNvSpPr>
            <a:spLocks noGrp="1"/>
          </p:cNvSpPr>
          <p:nvPr>
            <p:ph type="dt" idx="11"/>
          </p:nvPr>
        </p:nvSpPr>
        <p:spPr/>
        <p:txBody>
          <a:bodyPr/>
          <a:lstStyle/>
          <a:p>
            <a:fld id="{E301542B-733C-4F28-9137-5A68A635DB34}"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381691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[5 min]</a:t>
            </a:r>
          </a:p>
          <a:p>
            <a:pPr marL="173593" indent="-173593">
              <a:buFont typeface="Arial" panose="020B0604020202020204" pitchFamily="34" charset="0"/>
              <a:buChar char="•"/>
            </a:pPr>
            <a:r>
              <a:rPr lang="en-US" dirty="0"/>
              <a:t>Read  through the glossary of terms which the participants will find in their workbook</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9</a:t>
            </a:fld>
            <a:endParaRPr lang="en-US"/>
          </a:p>
        </p:txBody>
      </p:sp>
      <p:sp>
        <p:nvSpPr>
          <p:cNvPr id="5" name="Date Placeholder 4"/>
          <p:cNvSpPr>
            <a:spLocks noGrp="1"/>
          </p:cNvSpPr>
          <p:nvPr>
            <p:ph type="dt" idx="11"/>
          </p:nvPr>
        </p:nvSpPr>
        <p:spPr/>
        <p:txBody>
          <a:bodyPr/>
          <a:lstStyle/>
          <a:p>
            <a:fld id="{E57DDEDD-DADF-4A17-BC7B-70CA24BF0ED2}"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892561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1</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163668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73007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99187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487" y="466903"/>
            <a:ext cx="7494348" cy="549273"/>
          </a:xfrm>
        </p:spPr>
        <p:txBody>
          <a:bodyPr>
            <a:normAutofit/>
          </a:bodyPr>
          <a:lstStyle>
            <a:lvl1pPr>
              <a:defRPr sz="2800" b="1" cap="all" baseline="0">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71089" y="1446045"/>
            <a:ext cx="8201823" cy="4261374"/>
          </a:xfrm>
        </p:spPr>
        <p:txBody>
          <a:bodyPr>
            <a:normAutofit/>
          </a:bodyPr>
          <a:lstStyle>
            <a:lvl1pPr marL="128588" indent="-128588">
              <a:buFontTx/>
              <a:buBlip>
                <a:blip r:embed="rId2"/>
              </a:buBlip>
              <a:defRPr sz="3000" b="0" i="0">
                <a:latin typeface="+mn-lt"/>
              </a:defRPr>
            </a:lvl1pPr>
            <a:lvl2pPr marL="385763" indent="-128588">
              <a:buFontTx/>
              <a:buBlip>
                <a:blip r:embed="rId2"/>
              </a:buBlip>
              <a:defRPr sz="2800" b="0" i="0">
                <a:latin typeface="+mn-lt"/>
              </a:defRPr>
            </a:lvl2pPr>
            <a:lvl3pPr marL="642938" indent="-128588">
              <a:buFontTx/>
              <a:buBlip>
                <a:blip r:embed="rId2"/>
              </a:buBlip>
              <a:defRPr sz="2800" b="0" i="0">
                <a:latin typeface="+mn-lt"/>
              </a:defRPr>
            </a:lvl3pPr>
            <a:lvl4pPr marL="900113" indent="-128588">
              <a:buFontTx/>
              <a:buBlip>
                <a:blip r:embed="rId2"/>
              </a:buBlip>
              <a:defRPr sz="1350" b="0" i="0">
                <a:latin typeface="+mn-lt"/>
              </a:defRPr>
            </a:lvl4pPr>
            <a:lvl5pPr marL="1157288" indent="-128588">
              <a:buFontTx/>
              <a:buBlip>
                <a:blip r:embed="rId2"/>
              </a:buBlip>
              <a:defRPr sz="135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4"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70058"/>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8"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gr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54313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dirty="0">
              <a:solidFill>
                <a:prstClr val="white"/>
              </a:solidFill>
            </a:endParaRPr>
          </a:p>
        </p:txBody>
      </p:sp>
      <p:sp>
        <p:nvSpPr>
          <p:cNvPr id="2" name="Title 1"/>
          <p:cNvSpPr>
            <a:spLocks noGrp="1"/>
          </p:cNvSpPr>
          <p:nvPr>
            <p:ph type="title"/>
          </p:nvPr>
        </p:nvSpPr>
        <p:spPr/>
        <p:txBody>
          <a:bodyPr>
            <a:normAutofit/>
          </a:bodyPr>
          <a:lstStyle>
            <a:lvl1pPr>
              <a:defRPr sz="2800" b="1" cap="all" baseline="0"/>
            </a:lvl1pPr>
          </a:lstStyle>
          <a:p>
            <a:r>
              <a:rPr lang="en-US" dirty="0"/>
              <a:t>Click to edit Master title style</a:t>
            </a:r>
            <a:endParaRPr lang="en-ZA" dirty="0"/>
          </a:p>
        </p:txBody>
      </p:sp>
      <p:sp>
        <p:nvSpPr>
          <p:cNvPr id="3" name="Content Placeholder 2"/>
          <p:cNvSpPr>
            <a:spLocks noGrp="1"/>
          </p:cNvSpPr>
          <p:nvPr>
            <p:ph idx="1"/>
          </p:nvPr>
        </p:nvSpPr>
        <p:spPr>
          <a:xfrm>
            <a:off x="628650" y="1825624"/>
            <a:ext cx="7886700" cy="2136775"/>
          </a:xfrm>
        </p:spPr>
        <p:txBody>
          <a:bodyPr>
            <a:normAutofit/>
          </a:bodyPr>
          <a:lstStyle>
            <a:lvl1pPr marL="171450" indent="-171450">
              <a:buFontTx/>
              <a:buBlip>
                <a:blip r:embed="rId2"/>
              </a:buBlip>
              <a:defRPr sz="1800" b="0" i="0">
                <a:latin typeface="+mn-lt"/>
              </a:defRPr>
            </a:lvl1pPr>
            <a:lvl2pPr marL="514350" indent="-171450">
              <a:buFontTx/>
              <a:buBlip>
                <a:blip r:embed="rId2"/>
              </a:buBlip>
              <a:defRPr sz="1800" b="0" i="0">
                <a:latin typeface="+mn-lt"/>
              </a:defRPr>
            </a:lvl2pPr>
            <a:lvl3pPr marL="857250" indent="-171450">
              <a:buFontTx/>
              <a:buBlip>
                <a:blip r:embed="rId2"/>
              </a:buBlip>
              <a:defRPr sz="1800" b="0" i="0">
                <a:latin typeface="+mn-lt"/>
              </a:defRPr>
            </a:lvl3pPr>
            <a:lvl4pPr marL="1200150" indent="-171450">
              <a:buFontTx/>
              <a:buBlip>
                <a:blip r:embed="rId2"/>
              </a:buBlip>
              <a:defRPr sz="1800" b="0" i="0">
                <a:latin typeface="+mn-lt"/>
              </a:defRPr>
            </a:lvl4pPr>
            <a:lvl5pPr marL="1543050" indent="-171450">
              <a:buFontTx/>
              <a:buBlip>
                <a:blip r:embed="rId2"/>
              </a:buBlip>
              <a:defRPr sz="180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3"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7"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grpSp>
      <p:sp>
        <p:nvSpPr>
          <p:cNvPr id="16" name="TextBox 15"/>
          <p:cNvSpPr txBox="1"/>
          <p:nvPr userDrawn="1"/>
        </p:nvSpPr>
        <p:spPr>
          <a:xfrm>
            <a:off x="2481525" y="6468674"/>
            <a:ext cx="4224075" cy="307777"/>
          </a:xfrm>
          <a:prstGeom prst="rect">
            <a:avLst/>
          </a:prstGeom>
          <a:noFill/>
        </p:spPr>
        <p:txBody>
          <a:bodyPr wrap="square" rtlCol="0">
            <a:spAutoFit/>
          </a:bodyPr>
          <a:lstStyle/>
          <a:p>
            <a:pPr marL="0" lvl="1" algn="ctr" defTabSz="914400">
              <a:defRPr/>
            </a:pPr>
            <a:r>
              <a:rPr lang="en-US" sz="1400" dirty="0" smtClean="0">
                <a:solidFill>
                  <a:prstClr val="white"/>
                </a:solidFill>
              </a:rPr>
              <a:t>Introduction for School-Based ICT Committees</a:t>
            </a:r>
            <a:r>
              <a:rPr lang="en-ZA" sz="1000" dirty="0" smtClean="0">
                <a:solidFill>
                  <a:prstClr val="white"/>
                </a:solidFill>
              </a:rPr>
              <a:t>.</a:t>
            </a:r>
            <a:endParaRPr lang="en-ZA" sz="1000" dirty="0">
              <a:solidFill>
                <a:prstClr val="white"/>
              </a:solidFill>
            </a:endParaRPr>
          </a:p>
        </p:txBody>
      </p:sp>
    </p:spTree>
    <p:extLst>
      <p:ext uri="{BB962C8B-B14F-4D97-AF65-F5344CB8AC3E}">
        <p14:creationId xmlns:p14="http://schemas.microsoft.com/office/powerpoint/2010/main" val="735294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073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1</a:t>
            </a:r>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2612197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361544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solidFill>
                <a:prstClr val="black">
                  <a:tint val="75000"/>
                </a:prstClr>
              </a:solidFill>
            </a:endParaRPr>
          </a:p>
        </p:txBody>
      </p:sp>
      <p:sp>
        <p:nvSpPr>
          <p:cNvPr id="18" name="Slide Number Placeholder 17"/>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77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43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76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10EC9F23-26B9-4C40-A8F9-8D347148D9A0}" type="slidenum">
              <a:rPr lang="en-US" smtClean="0"/>
              <a:pPr/>
              <a:t>‹#›</a:t>
            </a:fld>
            <a:endParaRPr lang="en-US"/>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4187973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60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12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37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721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524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80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487" y="466903"/>
            <a:ext cx="7494348" cy="549273"/>
          </a:xfrm>
        </p:spPr>
        <p:txBody>
          <a:bodyPr>
            <a:normAutofit/>
          </a:bodyPr>
          <a:lstStyle>
            <a:lvl1pPr>
              <a:defRPr sz="2800" b="1" cap="all" baseline="0">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71089" y="1446045"/>
            <a:ext cx="8201823" cy="4261374"/>
          </a:xfrm>
        </p:spPr>
        <p:txBody>
          <a:bodyPr>
            <a:normAutofit/>
          </a:bodyPr>
          <a:lstStyle>
            <a:lvl1pPr marL="128588" indent="-128588">
              <a:buFontTx/>
              <a:buBlip>
                <a:blip r:embed="rId2"/>
              </a:buBlip>
              <a:defRPr sz="3000" b="0" i="0">
                <a:latin typeface="+mn-lt"/>
              </a:defRPr>
            </a:lvl1pPr>
            <a:lvl2pPr marL="385763" indent="-128588">
              <a:buFontTx/>
              <a:buBlip>
                <a:blip r:embed="rId2"/>
              </a:buBlip>
              <a:defRPr sz="2800" b="0" i="0">
                <a:latin typeface="+mn-lt"/>
              </a:defRPr>
            </a:lvl2pPr>
            <a:lvl3pPr marL="642938" indent="-128588">
              <a:buFontTx/>
              <a:buBlip>
                <a:blip r:embed="rId2"/>
              </a:buBlip>
              <a:defRPr sz="2800" b="0" i="0">
                <a:latin typeface="+mn-lt"/>
              </a:defRPr>
            </a:lvl3pPr>
            <a:lvl4pPr marL="900113" indent="-128588">
              <a:buFontTx/>
              <a:buBlip>
                <a:blip r:embed="rId2"/>
              </a:buBlip>
              <a:defRPr sz="1350" b="0" i="0">
                <a:latin typeface="+mn-lt"/>
              </a:defRPr>
            </a:lvl4pPr>
            <a:lvl5pPr marL="1157288" indent="-128588">
              <a:buFontTx/>
              <a:buBlip>
                <a:blip r:embed="rId2"/>
              </a:buBlip>
              <a:defRPr sz="135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4"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70058"/>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8"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gr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341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618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Footer Placeholder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EB47414-2661-4002-AE39-C45F25893074}"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fld id="{BF1BD938-E59E-4C97-9DF6-76AE0EBCA1B5}" type="datetime2">
              <a:rPr lang="en-US"/>
              <a:pPr>
                <a:defRPr/>
              </a:pPr>
              <a:t>Wednesday, April 15, 2020</a:t>
            </a:fld>
            <a:endParaRPr lang="en-US"/>
          </a:p>
        </p:txBody>
      </p:sp>
    </p:spTree>
    <p:extLst>
      <p:ext uri="{BB962C8B-B14F-4D97-AF65-F5344CB8AC3E}">
        <p14:creationId xmlns:p14="http://schemas.microsoft.com/office/powerpoint/2010/main" val="411568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p>
        </p:txBody>
      </p:sp>
      <p:sp>
        <p:nvSpPr>
          <p:cNvPr id="18" name="Slide Number Placeholder 17"/>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3492036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32813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51547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631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59043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62804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26384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jpe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pPr/>
              <a:t>‹#›</a:t>
            </a:fld>
            <a:endParaRPr lang="en-US"/>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t>Practical Guide for Subject Advisors</a:t>
            </a:r>
            <a:endParaRPr lang="en-US" sz="1100" dirty="0"/>
          </a:p>
        </p:txBody>
      </p:sp>
    </p:spTree>
    <p:extLst>
      <p:ext uri="{BB962C8B-B14F-4D97-AF65-F5344CB8AC3E}">
        <p14:creationId xmlns:p14="http://schemas.microsoft.com/office/powerpoint/2010/main" val="284361586"/>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692" r:id="rId3"/>
    <p:sldLayoutId id="2147483693" r:id="rId4"/>
    <p:sldLayoutId id="2147483694" r:id="rId5"/>
    <p:sldLayoutId id="2147483695" r:id="rId6"/>
    <p:sldLayoutId id="2147483697" r:id="rId7"/>
    <p:sldLayoutId id="2147483698" r:id="rId8"/>
    <p:sldLayoutId id="2147483699" r:id="rId9"/>
    <p:sldLayoutId id="2147483700" r:id="rId10"/>
    <p:sldLayoutId id="2147483701" r:id="rId11"/>
    <p:sldLayoutId id="2147483705" r:id="rId12"/>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   </a:t>
            </a:r>
            <a:endParaRPr lang="en-ZA" dirty="0"/>
          </a:p>
        </p:txBody>
      </p:sp>
      <p:sp>
        <p:nvSpPr>
          <p:cNvPr id="5" name="Footer Placeholder 4"/>
          <p:cNvSpPr>
            <a:spLocks noGrp="1"/>
          </p:cNvSpPr>
          <p:nvPr>
            <p:ph type="ftr" sz="quarter" idx="3"/>
          </p:nvPr>
        </p:nvSpPr>
        <p:spPr>
          <a:xfrm>
            <a:off x="3803682" y="631189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Tree>
    <p:extLst>
      <p:ext uri="{BB962C8B-B14F-4D97-AF65-F5344CB8AC3E}">
        <p14:creationId xmlns:p14="http://schemas.microsoft.com/office/powerpoint/2010/main" val="3676839343"/>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3"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solidFill>
                  <a:prstClr val="white"/>
                </a:solidFill>
              </a:rPr>
              <a:t>Practical Guide for Subject Advisors</a:t>
            </a:r>
            <a:endParaRPr lang="en-US" sz="1100" dirty="0">
              <a:solidFill>
                <a:prstClr val="white"/>
              </a:solidFill>
            </a:endParaRPr>
          </a:p>
        </p:txBody>
      </p:sp>
    </p:spTree>
    <p:extLst>
      <p:ext uri="{BB962C8B-B14F-4D97-AF65-F5344CB8AC3E}">
        <p14:creationId xmlns:p14="http://schemas.microsoft.com/office/powerpoint/2010/main" val="31469096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Microsoft_Excel_97-2003_Worksheet1.xls"/></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diagramLayout" Target="../diagrams/layout1.xml"/><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4300" y="228600"/>
            <a:ext cx="8877300" cy="2133600"/>
          </a:xfrm>
        </p:spPr>
        <p:txBody>
          <a:bodyPr>
            <a:noAutofit/>
          </a:bodyPr>
          <a:lstStyle/>
          <a:p>
            <a:pPr marL="0" indent="0" algn="ctr">
              <a:lnSpc>
                <a:spcPct val="105000"/>
              </a:lnSpc>
              <a:spcBef>
                <a:spcPts val="0"/>
              </a:spcBef>
              <a:spcAft>
                <a:spcPts val="800"/>
              </a:spcAft>
              <a:buNone/>
            </a:pPr>
            <a:r>
              <a:rPr lang="en-US" sz="3200" b="1" dirty="0">
                <a:solidFill>
                  <a:srgbClr val="371D0C"/>
                </a:solidFill>
                <a:ea typeface="Calibri"/>
                <a:cs typeface="Times New Roman"/>
              </a:rPr>
              <a:t>INTEGRATING TECHNOLOGY IN THE CLASSROOM</a:t>
            </a:r>
          </a:p>
          <a:p>
            <a:pPr algn="ctr">
              <a:lnSpc>
                <a:spcPct val="105000"/>
              </a:lnSpc>
              <a:spcBef>
                <a:spcPts val="0"/>
              </a:spcBef>
              <a:spcAft>
                <a:spcPts val="800"/>
              </a:spcAft>
            </a:pPr>
            <a:endParaRPr lang="en-US" sz="3200" b="1" dirty="0">
              <a:solidFill>
                <a:srgbClr val="371D0C"/>
              </a:solidFill>
              <a:ea typeface="Calibri"/>
              <a:cs typeface="Times New Roman"/>
            </a:endParaRPr>
          </a:p>
          <a:p>
            <a:pPr marL="0" indent="0" algn="ctr">
              <a:lnSpc>
                <a:spcPct val="100000"/>
              </a:lnSpc>
              <a:spcBef>
                <a:spcPts val="0"/>
              </a:spcBef>
              <a:buNone/>
            </a:pPr>
            <a:r>
              <a:rPr lang="en-US" sz="2800" b="1" dirty="0" smtClean="0">
                <a:solidFill>
                  <a:srgbClr val="371D0C"/>
                </a:solidFill>
                <a:ea typeface="Calibri"/>
                <a:cs typeface="Times New Roman"/>
              </a:rPr>
              <a:t>Module 7: </a:t>
            </a:r>
            <a:r>
              <a:rPr lang="en-ZA" sz="2800" dirty="0" smtClean="0"/>
              <a:t>How to support a teacher in a digital classroom environment</a:t>
            </a:r>
            <a:endParaRPr lang="en-US" sz="2800" b="1" dirty="0">
              <a:solidFill>
                <a:srgbClr val="371D0C"/>
              </a:solidFill>
              <a:ea typeface="Calibri"/>
              <a:cs typeface="Times New Roman"/>
            </a:endParaRPr>
          </a:p>
        </p:txBody>
      </p:sp>
      <p:sp>
        <p:nvSpPr>
          <p:cNvPr id="4" name="TextBox 3"/>
          <p:cNvSpPr txBox="1"/>
          <p:nvPr/>
        </p:nvSpPr>
        <p:spPr>
          <a:xfrm>
            <a:off x="4343400" y="2667000"/>
            <a:ext cx="4648200" cy="1546577"/>
          </a:xfrm>
          <a:prstGeom prst="rect">
            <a:avLst/>
          </a:prstGeom>
          <a:noFill/>
        </p:spPr>
        <p:txBody>
          <a:bodyPr wrap="square" rtlCol="0">
            <a:spAutoFit/>
          </a:bodyPr>
          <a:lstStyle/>
          <a:p>
            <a:pPr algn="ctr" defTabSz="914400">
              <a:lnSpc>
                <a:spcPct val="105000"/>
              </a:lnSpc>
              <a:spcAft>
                <a:spcPts val="800"/>
              </a:spcAft>
            </a:pPr>
            <a:r>
              <a:rPr lang="en-US" b="1" i="1" dirty="0">
                <a:solidFill>
                  <a:prstClr val="white"/>
                </a:solidFill>
                <a:ea typeface="Calibri"/>
                <a:cs typeface="Times New Roman"/>
              </a:rPr>
              <a:t>“If we have a passion to keep learning, a will to innovate, and a capacity to problem-solve and collaborate, we can make great things happen for the children who we serve.” </a:t>
            </a:r>
            <a:br>
              <a:rPr lang="en-US" b="1" i="1" dirty="0">
                <a:solidFill>
                  <a:prstClr val="white"/>
                </a:solidFill>
                <a:ea typeface="Calibri"/>
                <a:cs typeface="Times New Roman"/>
              </a:rPr>
            </a:br>
            <a:r>
              <a:rPr lang="en-US" b="1" i="1" dirty="0">
                <a:solidFill>
                  <a:prstClr val="white"/>
                </a:solidFill>
                <a:ea typeface="Calibri"/>
                <a:cs typeface="Times New Roman"/>
              </a:rPr>
              <a:t>(Will Richardson, 2012)</a:t>
            </a:r>
            <a:endParaRPr lang="en-US" b="1" dirty="0">
              <a:solidFill>
                <a:prstClr val="white"/>
              </a:solidFill>
              <a:ea typeface="Calibri"/>
              <a:cs typeface="Times New Roman"/>
            </a:endParaRPr>
          </a:p>
        </p:txBody>
      </p:sp>
      <p:sp>
        <p:nvSpPr>
          <p:cNvPr id="2" name="Rectangle 1"/>
          <p:cNvSpPr/>
          <p:nvPr/>
        </p:nvSpPr>
        <p:spPr>
          <a:xfrm>
            <a:off x="0" y="990600"/>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“A Guide for </a:t>
            </a:r>
            <a:r>
              <a:rPr lang="en-US" sz="2400" b="1" dirty="0" smtClean="0">
                <a:solidFill>
                  <a:srgbClr val="DB6519"/>
                </a:solidFill>
                <a:ea typeface="Calibri"/>
                <a:cs typeface="Times New Roman"/>
              </a:rPr>
              <a:t>Subject Advisors”</a:t>
            </a:r>
            <a:r>
              <a:rPr lang="en-US" sz="2400" b="1" dirty="0">
                <a:solidFill>
                  <a:srgbClr val="DB6519"/>
                </a:solidFill>
                <a:ea typeface="Calibri"/>
                <a:cs typeface="Times New Roman"/>
              </a:rPr>
              <a:t> </a:t>
            </a:r>
            <a:endParaRPr lang="en-ZA" sz="2400" dirty="0">
              <a:solidFill>
                <a:srgbClr val="DB6519"/>
              </a:solidFill>
            </a:endParaRPr>
          </a:p>
        </p:txBody>
      </p:sp>
      <p:sp>
        <p:nvSpPr>
          <p:cNvPr id="5" name="Rectangle 4"/>
          <p:cNvSpPr/>
          <p:nvPr/>
        </p:nvSpPr>
        <p:spPr>
          <a:xfrm>
            <a:off x="0" y="1491309"/>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 </a:t>
            </a:r>
            <a:endParaRPr lang="en-ZA" sz="2400" dirty="0">
              <a:solidFill>
                <a:srgbClr val="DB6519"/>
              </a:solidFill>
            </a:endParaRPr>
          </a:p>
        </p:txBody>
      </p:sp>
    </p:spTree>
    <p:extLst>
      <p:ext uri="{BB962C8B-B14F-4D97-AF65-F5344CB8AC3E}">
        <p14:creationId xmlns:p14="http://schemas.microsoft.com/office/powerpoint/2010/main" val="303213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Acronyms and abbreviations</a:t>
            </a:r>
            <a:endParaRPr lang="en-ZA" dirty="0"/>
          </a:p>
        </p:txBody>
      </p:sp>
      <p:sp>
        <p:nvSpPr>
          <p:cNvPr id="2" name="Rectangle 1"/>
          <p:cNvSpPr/>
          <p:nvPr/>
        </p:nvSpPr>
        <p:spPr>
          <a:xfrm>
            <a:off x="649799" y="1725888"/>
            <a:ext cx="8686800" cy="3954929"/>
          </a:xfrm>
          <a:prstGeom prst="rect">
            <a:avLst/>
          </a:prstGeom>
        </p:spPr>
        <p:txBody>
          <a:bodyPr wrap="square">
            <a:spAutoFit/>
          </a:bodyPr>
          <a:lstStyle/>
          <a:p>
            <a:pPr algn="just">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GDE</a:t>
            </a:r>
            <a:r>
              <a:rPr lang="en-ZA" dirty="0">
                <a:latin typeface="Calibri" panose="020F0502020204030204" pitchFamily="34" charset="0"/>
                <a:ea typeface="Calibri" panose="020F0502020204030204" pitchFamily="34" charset="0"/>
                <a:cs typeface="Times New Roman" panose="02020603050405020304" pitchFamily="18" charset="0"/>
              </a:rPr>
              <a:t>	</a:t>
            </a:r>
            <a:r>
              <a:rPr lang="en-ZA" sz="3200" dirty="0">
                <a:latin typeface="Calibri" panose="020F0502020204030204" pitchFamily="34" charset="0"/>
                <a:ea typeface="Calibri" panose="020F0502020204030204" pitchFamily="34" charset="0"/>
                <a:cs typeface="Times New Roman" panose="02020603050405020304" pitchFamily="18" charset="0"/>
              </a:rPr>
              <a:t>Gauteng Department of Education</a:t>
            </a:r>
          </a:p>
          <a:p>
            <a:pPr algn="just">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HOD	Head of Department</a:t>
            </a:r>
          </a:p>
          <a:p>
            <a:pPr marL="1255713" indent="-1255713">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ICTs	Information and Communications Technology</a:t>
            </a:r>
          </a:p>
          <a:p>
            <a:pPr algn="just">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SGB	School Governing Body</a:t>
            </a:r>
          </a:p>
          <a:p>
            <a:pPr>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SMT	Senior Management Team</a:t>
            </a:r>
          </a:p>
        </p:txBody>
      </p:sp>
      <p:grpSp>
        <p:nvGrpSpPr>
          <p:cNvPr id="6155" name="Group 243"/>
          <p:cNvGrpSpPr>
            <a:grpSpLocks/>
          </p:cNvGrpSpPr>
          <p:nvPr/>
        </p:nvGrpSpPr>
        <p:grpSpPr bwMode="auto">
          <a:xfrm>
            <a:off x="-22225" y="-63500"/>
            <a:ext cx="625475" cy="406400"/>
            <a:chOff x="0" y="0"/>
            <a:chExt cx="8312" cy="5939"/>
          </a:xfrm>
        </p:grpSpPr>
      </p:grpSp>
      <p:grpSp>
        <p:nvGrpSpPr>
          <p:cNvPr id="6167" name="Group 13"/>
          <p:cNvGrpSpPr>
            <a:grpSpLocks/>
          </p:cNvGrpSpPr>
          <p:nvPr/>
        </p:nvGrpSpPr>
        <p:grpSpPr bwMode="auto">
          <a:xfrm>
            <a:off x="-22225" y="-63500"/>
            <a:ext cx="625475" cy="406400"/>
            <a:chOff x="0" y="0"/>
            <a:chExt cx="8312" cy="5939"/>
          </a:xfrm>
        </p:grpSpPr>
      </p:grpSp>
      <p:grpSp>
        <p:nvGrpSpPr>
          <p:cNvPr id="6179" name="Group 35"/>
          <p:cNvGrpSpPr>
            <a:grpSpLocks/>
          </p:cNvGrpSpPr>
          <p:nvPr/>
        </p:nvGrpSpPr>
        <p:grpSpPr bwMode="auto">
          <a:xfrm>
            <a:off x="-3175" y="-14288"/>
            <a:ext cx="625475" cy="406401"/>
            <a:chOff x="0" y="0"/>
            <a:chExt cx="8312" cy="5939"/>
          </a:xfrm>
        </p:grpSpPr>
      </p:grpSp>
    </p:spTree>
    <p:extLst>
      <p:ext uri="{BB962C8B-B14F-4D97-AF65-F5344CB8AC3E}">
        <p14:creationId xmlns:p14="http://schemas.microsoft.com/office/powerpoint/2010/main" val="75081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54157"/>
            <a:ext cx="7543800" cy="527674"/>
          </a:xfrm>
        </p:spPr>
        <p:txBody>
          <a:bodyPr>
            <a:normAutofit fontScale="90000"/>
          </a:bodyPr>
          <a:lstStyle/>
          <a:p>
            <a:r>
              <a:rPr lang="en-ZA" dirty="0" smtClean="0"/>
              <a:t>Module 7: </a:t>
            </a:r>
            <a:r>
              <a:rPr lang="en-ZA" dirty="0"/>
              <a:t>HOW TO SUPPORT A TEACHER IN A DIGITAL CLASSROOM ENVIRONMENT</a:t>
            </a:r>
          </a:p>
        </p:txBody>
      </p:sp>
      <p:sp>
        <p:nvSpPr>
          <p:cNvPr id="3" name="Content Placeholder 2"/>
          <p:cNvSpPr>
            <a:spLocks noGrp="1"/>
          </p:cNvSpPr>
          <p:nvPr>
            <p:ph idx="1"/>
          </p:nvPr>
        </p:nvSpPr>
        <p:spPr>
          <a:xfrm>
            <a:off x="374110" y="1447800"/>
            <a:ext cx="8743950" cy="4648200"/>
          </a:xfrm>
        </p:spPr>
        <p:txBody>
          <a:bodyPr>
            <a:noAutofit/>
          </a:bodyPr>
          <a:lstStyle/>
          <a:p>
            <a:pPr lvl="0"/>
            <a:r>
              <a:rPr lang="en-AU" sz="2400" dirty="0"/>
              <a:t>A </a:t>
            </a:r>
            <a:r>
              <a:rPr lang="en-AU" sz="2400" b="1" dirty="0"/>
              <a:t>pedagogical </a:t>
            </a:r>
            <a:r>
              <a:rPr lang="en-AU" sz="2400" b="1" dirty="0" smtClean="0"/>
              <a:t>dimension: </a:t>
            </a:r>
            <a:r>
              <a:rPr lang="en-AU" sz="2400" dirty="0" smtClean="0"/>
              <a:t>an </a:t>
            </a:r>
            <a:r>
              <a:rPr lang="en-AU" sz="2400" dirty="0"/>
              <a:t>understanding and application of the opportunities of the use of ICT for teaching and learning in a local curriculum context. </a:t>
            </a:r>
            <a:endParaRPr lang="en-ZA" sz="2400" dirty="0"/>
          </a:p>
          <a:p>
            <a:pPr lvl="0"/>
            <a:r>
              <a:rPr lang="en-AU" sz="2400" dirty="0"/>
              <a:t>A </a:t>
            </a:r>
            <a:r>
              <a:rPr lang="en-AU" sz="2400" b="1" dirty="0"/>
              <a:t>technical </a:t>
            </a:r>
            <a:r>
              <a:rPr lang="en-AU" sz="2400" b="1" dirty="0" smtClean="0"/>
              <a:t>dimension: </a:t>
            </a:r>
            <a:endParaRPr lang="en-AU" sz="2400" dirty="0" smtClean="0"/>
          </a:p>
          <a:p>
            <a:pPr lvl="1"/>
            <a:r>
              <a:rPr lang="en-AU" sz="2400" dirty="0" smtClean="0"/>
              <a:t>an </a:t>
            </a:r>
            <a:r>
              <a:rPr lang="en-AU" sz="2400" dirty="0"/>
              <a:t>ability to select, use and support a range of ICT resources as appropriate to enhance personal and professional </a:t>
            </a:r>
            <a:r>
              <a:rPr lang="en-AU" sz="2400" dirty="0" smtClean="0"/>
              <a:t>effectiveness</a:t>
            </a:r>
            <a:endParaRPr lang="en-AU" sz="2400" dirty="0"/>
          </a:p>
          <a:p>
            <a:pPr lvl="1"/>
            <a:r>
              <a:rPr lang="en-AU" sz="2400" dirty="0" smtClean="0"/>
              <a:t>the </a:t>
            </a:r>
            <a:r>
              <a:rPr lang="en-AU" sz="2400" dirty="0"/>
              <a:t>willingness to update skills and knowledge in the light of new </a:t>
            </a:r>
            <a:r>
              <a:rPr lang="en-AU" sz="2400" dirty="0" smtClean="0"/>
              <a:t>developments </a:t>
            </a:r>
            <a:endParaRPr lang="en-ZA" sz="2400" dirty="0"/>
          </a:p>
          <a:p>
            <a:pPr lvl="0"/>
            <a:r>
              <a:rPr lang="en-AU" sz="2400" dirty="0"/>
              <a:t>A </a:t>
            </a:r>
            <a:r>
              <a:rPr lang="en-AU" sz="2400" b="1" dirty="0"/>
              <a:t>collaboration and networking </a:t>
            </a:r>
            <a:r>
              <a:rPr lang="en-AU" sz="2400" b="1" dirty="0" smtClean="0"/>
              <a:t>dimension:</a:t>
            </a:r>
          </a:p>
          <a:p>
            <a:pPr lvl="1"/>
            <a:r>
              <a:rPr lang="en-AU" sz="2400" dirty="0" smtClean="0"/>
              <a:t> </a:t>
            </a:r>
            <a:r>
              <a:rPr lang="en-AU" sz="2400" dirty="0"/>
              <a:t>a critical understanding of the added value of learning networks and collaboration within and between </a:t>
            </a:r>
            <a:r>
              <a:rPr lang="en-AU" sz="2400" dirty="0" smtClean="0"/>
              <a:t>partners</a:t>
            </a:r>
          </a:p>
          <a:p>
            <a:pPr lvl="1"/>
            <a:r>
              <a:rPr lang="en-AU" sz="2400" dirty="0" smtClean="0"/>
              <a:t>the </a:t>
            </a:r>
            <a:r>
              <a:rPr lang="en-AU" sz="2400" dirty="0"/>
              <a:t>ability to create and participate in communities of practice.</a:t>
            </a:r>
            <a:endParaRPr lang="en-ZA" sz="2400" dirty="0"/>
          </a:p>
        </p:txBody>
      </p:sp>
    </p:spTree>
    <p:extLst>
      <p:ext uri="{BB962C8B-B14F-4D97-AF65-F5344CB8AC3E}">
        <p14:creationId xmlns:p14="http://schemas.microsoft.com/office/powerpoint/2010/main" val="380678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 of this module</a:t>
            </a:r>
            <a:endParaRPr lang="en-ZA" dirty="0"/>
          </a:p>
        </p:txBody>
      </p:sp>
      <p:sp>
        <p:nvSpPr>
          <p:cNvPr id="3" name="Content Placeholder 2"/>
          <p:cNvSpPr>
            <a:spLocks noGrp="1"/>
          </p:cNvSpPr>
          <p:nvPr>
            <p:ph idx="1"/>
          </p:nvPr>
        </p:nvSpPr>
        <p:spPr>
          <a:xfrm>
            <a:off x="628650" y="2743200"/>
            <a:ext cx="7886700" cy="1222375"/>
          </a:xfrm>
        </p:spPr>
        <p:txBody>
          <a:bodyPr>
            <a:noAutofit/>
          </a:bodyPr>
          <a:lstStyle/>
          <a:p>
            <a:pPr marL="0" indent="0" algn="ctr">
              <a:buNone/>
            </a:pPr>
            <a:r>
              <a:rPr lang="en-ZA" sz="3600" i="1" dirty="0" smtClean="0">
                <a:solidFill>
                  <a:schemeClr val="accent2">
                    <a:lumMod val="75000"/>
                  </a:schemeClr>
                </a:solidFill>
              </a:rPr>
              <a:t>To </a:t>
            </a:r>
            <a:r>
              <a:rPr lang="en-ZA" sz="3600" i="1" dirty="0">
                <a:solidFill>
                  <a:schemeClr val="accent2">
                    <a:lumMod val="75000"/>
                  </a:schemeClr>
                </a:solidFill>
              </a:rPr>
              <a:t>acquire skills and knowledge on how to support teachers in digital </a:t>
            </a:r>
            <a:r>
              <a:rPr lang="en-ZA" sz="3600" i="1" dirty="0" smtClean="0">
                <a:solidFill>
                  <a:schemeClr val="accent2">
                    <a:lumMod val="75000"/>
                  </a:schemeClr>
                </a:solidFill>
              </a:rPr>
              <a:t>classrooms.</a:t>
            </a:r>
            <a:endParaRPr lang="en-ZA" sz="3600" i="1" dirty="0">
              <a:solidFill>
                <a:schemeClr val="accent2">
                  <a:lumMod val="75000"/>
                </a:schemeClr>
              </a:solidFill>
            </a:endParaRPr>
          </a:p>
        </p:txBody>
      </p:sp>
    </p:spTree>
    <p:extLst>
      <p:ext uri="{BB962C8B-B14F-4D97-AF65-F5344CB8AC3E}">
        <p14:creationId xmlns:p14="http://schemas.microsoft.com/office/powerpoint/2010/main" val="264826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objectives</a:t>
            </a:r>
            <a:endParaRPr lang="en-ZA" dirty="0"/>
          </a:p>
        </p:txBody>
      </p:sp>
      <p:sp>
        <p:nvSpPr>
          <p:cNvPr id="5" name="Content Placeholder 4"/>
          <p:cNvSpPr>
            <a:spLocks noGrp="1"/>
          </p:cNvSpPr>
          <p:nvPr>
            <p:ph idx="1"/>
          </p:nvPr>
        </p:nvSpPr>
        <p:spPr>
          <a:xfrm>
            <a:off x="457200" y="1981200"/>
            <a:ext cx="8382000" cy="1981200"/>
          </a:xfrm>
        </p:spPr>
        <p:txBody>
          <a:bodyPr>
            <a:noAutofit/>
          </a:bodyPr>
          <a:lstStyle/>
          <a:p>
            <a:pPr marL="465138" lvl="0" indent="-465138"/>
            <a:r>
              <a:rPr lang="en-AU" sz="2800" dirty="0"/>
              <a:t>to understand the principles on ICT teacher development </a:t>
            </a:r>
            <a:endParaRPr lang="en-ZA" sz="2800" dirty="0"/>
          </a:p>
          <a:p>
            <a:pPr marL="465138" indent="-465138"/>
            <a:r>
              <a:rPr lang="en-ZA" sz="2800" dirty="0"/>
              <a:t>to know how to apply these understandings to carry out Subject Advisor’s responsibilities</a:t>
            </a:r>
          </a:p>
        </p:txBody>
      </p:sp>
    </p:spTree>
    <p:extLst>
      <p:ext uri="{BB962C8B-B14F-4D97-AF65-F5344CB8AC3E}">
        <p14:creationId xmlns:p14="http://schemas.microsoft.com/office/powerpoint/2010/main" val="254865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POLICY ON ICT TEACHER DEVELOPMENT</a:t>
            </a:r>
          </a:p>
        </p:txBody>
      </p:sp>
      <p:sp>
        <p:nvSpPr>
          <p:cNvPr id="5" name="Content Placeholder 4"/>
          <p:cNvSpPr>
            <a:spLocks noGrp="1"/>
          </p:cNvSpPr>
          <p:nvPr>
            <p:ph idx="1"/>
          </p:nvPr>
        </p:nvSpPr>
        <p:spPr>
          <a:xfrm>
            <a:off x="762000" y="1828800"/>
            <a:ext cx="7886700" cy="1984375"/>
          </a:xfrm>
        </p:spPr>
        <p:txBody>
          <a:bodyPr>
            <a:noAutofit/>
          </a:bodyPr>
          <a:lstStyle/>
          <a:p>
            <a:pPr marL="465138" lvl="0" indent="-465138"/>
            <a:r>
              <a:rPr lang="en-ZA" sz="2800" dirty="0"/>
              <a:t>When training teachers it helps to know and understand what they are trained for. </a:t>
            </a:r>
            <a:endParaRPr lang="en-ZA" sz="2800" dirty="0" smtClean="0"/>
          </a:p>
          <a:p>
            <a:pPr marL="465138" lvl="0" indent="-465138"/>
            <a:r>
              <a:rPr lang="en-ZA" sz="2800" dirty="0" smtClean="0"/>
              <a:t>They </a:t>
            </a:r>
            <a:r>
              <a:rPr lang="en-ZA" sz="2800" dirty="0"/>
              <a:t>can be trained </a:t>
            </a:r>
            <a:r>
              <a:rPr lang="en-ZA" sz="2800" b="1" dirty="0"/>
              <a:t>about</a:t>
            </a:r>
            <a:r>
              <a:rPr lang="en-ZA" sz="2800" dirty="0"/>
              <a:t> ICTs, trained on learning </a:t>
            </a:r>
            <a:r>
              <a:rPr lang="en-ZA" sz="2800" b="1" dirty="0"/>
              <a:t>with</a:t>
            </a:r>
            <a:r>
              <a:rPr lang="en-ZA" sz="2800" dirty="0"/>
              <a:t> ICTs or on learning </a:t>
            </a:r>
            <a:r>
              <a:rPr lang="en-ZA" sz="2800" b="1" dirty="0"/>
              <a:t>through</a:t>
            </a:r>
            <a:r>
              <a:rPr lang="en-ZA" sz="2800" dirty="0"/>
              <a:t> ICTs. </a:t>
            </a:r>
            <a:endParaRPr lang="en-ZA" sz="2800" dirty="0" smtClean="0"/>
          </a:p>
          <a:p>
            <a:pPr marL="465138" lvl="0" indent="-465138"/>
            <a:r>
              <a:rPr lang="en-ZA" sz="2800" dirty="0" smtClean="0"/>
              <a:t>The </a:t>
            </a:r>
            <a:r>
              <a:rPr lang="en-ZA" sz="2800" dirty="0"/>
              <a:t>highlighted prepositions are described as follows by the document (2007:3</a:t>
            </a:r>
            <a:r>
              <a:rPr lang="en-ZA" sz="2800" dirty="0" smtClean="0"/>
              <a:t>):</a:t>
            </a:r>
          </a:p>
        </p:txBody>
      </p:sp>
    </p:spTree>
    <p:extLst>
      <p:ext uri="{BB962C8B-B14F-4D97-AF65-F5344CB8AC3E}">
        <p14:creationId xmlns:p14="http://schemas.microsoft.com/office/powerpoint/2010/main" val="294520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POLICY ON ICT TEACHER DEVELOPMENT</a:t>
            </a:r>
          </a:p>
        </p:txBody>
      </p:sp>
      <p:sp>
        <p:nvSpPr>
          <p:cNvPr id="5" name="Content Placeholder 4"/>
          <p:cNvSpPr>
            <a:spLocks noGrp="1"/>
          </p:cNvSpPr>
          <p:nvPr>
            <p:ph idx="1"/>
          </p:nvPr>
        </p:nvSpPr>
        <p:spPr>
          <a:xfrm>
            <a:off x="304800" y="1447800"/>
            <a:ext cx="8686800" cy="5181600"/>
          </a:xfrm>
        </p:spPr>
        <p:txBody>
          <a:bodyPr>
            <a:noAutofit/>
          </a:bodyPr>
          <a:lstStyle/>
          <a:p>
            <a:pPr marL="465138" lvl="0" indent="-465138"/>
            <a:r>
              <a:rPr lang="en-ZA" sz="2800" dirty="0" smtClean="0"/>
              <a:t>Learning </a:t>
            </a:r>
            <a:r>
              <a:rPr lang="en-ZA" sz="2800" dirty="0"/>
              <a:t>about ICT refers to exploring what can be done with ICT. This is an operational </a:t>
            </a:r>
            <a:r>
              <a:rPr lang="en-ZA" sz="2800" dirty="0" smtClean="0"/>
              <a:t>dimension.</a:t>
            </a:r>
          </a:p>
          <a:p>
            <a:pPr marL="465138" lvl="0" indent="-465138"/>
            <a:r>
              <a:rPr lang="en-ZA" sz="2800" dirty="0" smtClean="0"/>
              <a:t>Learning </a:t>
            </a:r>
            <a:r>
              <a:rPr lang="en-ZA" sz="2800" dirty="0"/>
              <a:t>with ICT refers to using ICT to supplement normal teaching processes and resources. </a:t>
            </a:r>
            <a:endParaRPr lang="en-ZA" sz="2800" dirty="0" smtClean="0"/>
          </a:p>
          <a:p>
            <a:pPr marL="465138" lvl="0" indent="-465138"/>
            <a:r>
              <a:rPr lang="en-ZA" sz="2800" dirty="0" smtClean="0"/>
              <a:t>Learning </a:t>
            </a:r>
            <a:r>
              <a:rPr lang="en-ZA" sz="2800" dirty="0"/>
              <a:t>through the use of ICT refers to utilising ICT to support new ways of teaching and </a:t>
            </a:r>
            <a:r>
              <a:rPr lang="en-ZA" sz="2800" dirty="0" smtClean="0"/>
              <a:t>learning.</a:t>
            </a:r>
          </a:p>
          <a:p>
            <a:pPr marL="465138" lvl="0" indent="-465138"/>
            <a:r>
              <a:rPr lang="en-ZA" sz="2800" dirty="0" smtClean="0"/>
              <a:t>ICT </a:t>
            </a:r>
            <a:r>
              <a:rPr lang="en-ZA" sz="2800" dirty="0"/>
              <a:t>integration should not be about </a:t>
            </a:r>
            <a:r>
              <a:rPr lang="en-ZA" sz="2800" dirty="0" smtClean="0"/>
              <a:t>acquiring technical </a:t>
            </a:r>
            <a:r>
              <a:rPr lang="en-ZA" sz="2800" dirty="0"/>
              <a:t>competencies but should be about “appropriate selection, use, mix, fusion and integration of many sets of competencies including, but not exclusively, those in pedagogy and technology</a:t>
            </a:r>
            <a:r>
              <a:rPr lang="en-ZA" sz="2800" dirty="0" smtClean="0"/>
              <a:t>"</a:t>
            </a:r>
            <a:endParaRPr lang="en-ZA" sz="2800" dirty="0"/>
          </a:p>
        </p:txBody>
      </p:sp>
    </p:spTree>
    <p:extLst>
      <p:ext uri="{BB962C8B-B14F-4D97-AF65-F5344CB8AC3E}">
        <p14:creationId xmlns:p14="http://schemas.microsoft.com/office/powerpoint/2010/main" val="404930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Policy?</a:t>
            </a:r>
            <a:endParaRPr lang="en-GB" dirty="0"/>
          </a:p>
        </p:txBody>
      </p:sp>
      <p:sp>
        <p:nvSpPr>
          <p:cNvPr id="4" name="TextBox 3"/>
          <p:cNvSpPr txBox="1"/>
          <p:nvPr/>
        </p:nvSpPr>
        <p:spPr>
          <a:xfrm>
            <a:off x="211015" y="2444262"/>
            <a:ext cx="8159262" cy="3160481"/>
          </a:xfrm>
          <a:prstGeom prst="rect">
            <a:avLst/>
          </a:prstGeom>
          <a:noFill/>
        </p:spPr>
        <p:txBody>
          <a:bodyPr wrap="square" rtlCol="0">
            <a:spAutoFit/>
          </a:bodyPr>
          <a:lstStyle/>
          <a:p>
            <a:r>
              <a:rPr lang="en-US" sz="3323" dirty="0"/>
              <a:t>Public policy as a course of action (s); it is what a government decides to do or what Not to do. Decision on action and /or inaction are often articulated through executive statements or decrees , policy papers , written plans , administrative orders, etc.</a:t>
            </a:r>
            <a:endParaRPr lang="en-GB" sz="3323" dirty="0"/>
          </a:p>
        </p:txBody>
      </p:sp>
    </p:spTree>
    <p:extLst>
      <p:ext uri="{BB962C8B-B14F-4D97-AF65-F5344CB8AC3E}">
        <p14:creationId xmlns:p14="http://schemas.microsoft.com/office/powerpoint/2010/main" val="158383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037493"/>
            <a:ext cx="5205046" cy="348109"/>
          </a:xfrm>
          <a:prstGeom prst="rect">
            <a:avLst/>
          </a:prstGeom>
          <a:noFill/>
        </p:spPr>
        <p:txBody>
          <a:bodyPr wrap="square" rtlCol="0">
            <a:spAutoFit/>
          </a:bodyPr>
          <a:lstStyle/>
          <a:p>
            <a:r>
              <a:rPr lang="en-US" sz="1662" dirty="0"/>
              <a:t>Characteristics of Public Policy</a:t>
            </a:r>
            <a:endParaRPr lang="en-GB" sz="1662" dirty="0"/>
          </a:p>
        </p:txBody>
      </p:sp>
      <p:sp>
        <p:nvSpPr>
          <p:cNvPr id="3" name="TextBox 2"/>
          <p:cNvSpPr txBox="1"/>
          <p:nvPr/>
        </p:nvSpPr>
        <p:spPr>
          <a:xfrm>
            <a:off x="281354" y="2022231"/>
            <a:ext cx="7174523" cy="1626984"/>
          </a:xfrm>
          <a:prstGeom prst="rect">
            <a:avLst/>
          </a:prstGeom>
          <a:noFill/>
        </p:spPr>
        <p:txBody>
          <a:bodyPr wrap="square" rtlCol="0">
            <a:spAutoFit/>
          </a:bodyPr>
          <a:lstStyle/>
          <a:p>
            <a:pPr marL="263776" indent="-263776">
              <a:buFont typeface="Arial" panose="020B0604020202020204" pitchFamily="34" charset="0"/>
              <a:buChar char="•"/>
            </a:pPr>
            <a:r>
              <a:rPr lang="en-US" sz="1662" dirty="0"/>
              <a:t>It is purposive and goal oriented</a:t>
            </a:r>
          </a:p>
          <a:p>
            <a:pPr marL="263776" indent="-263776">
              <a:buFont typeface="Arial" panose="020B0604020202020204" pitchFamily="34" charset="0"/>
              <a:buChar char="•"/>
            </a:pPr>
            <a:r>
              <a:rPr lang="en-US" sz="1662" dirty="0"/>
              <a:t>Public policies are made up by public authorities</a:t>
            </a:r>
          </a:p>
          <a:p>
            <a:pPr marL="263776" indent="-263776">
              <a:buFont typeface="Arial" panose="020B0604020202020204" pitchFamily="34" charset="0"/>
              <a:buChar char="•"/>
            </a:pPr>
            <a:r>
              <a:rPr lang="en-US" sz="1662" dirty="0"/>
              <a:t>Public policy consists of a set of pattern of action taken over time</a:t>
            </a:r>
          </a:p>
          <a:p>
            <a:pPr marL="263776" indent="-263776">
              <a:buFont typeface="Arial" panose="020B0604020202020204" pitchFamily="34" charset="0"/>
              <a:buChar char="•"/>
            </a:pPr>
            <a:r>
              <a:rPr lang="en-US" sz="1662" dirty="0"/>
              <a:t>Public policy is a product of demand</a:t>
            </a:r>
          </a:p>
          <a:p>
            <a:pPr marL="263776" indent="-263776">
              <a:buFont typeface="Arial" panose="020B0604020202020204" pitchFamily="34" charset="0"/>
              <a:buChar char="•"/>
            </a:pPr>
            <a:r>
              <a:rPr lang="en-US" sz="1662" dirty="0"/>
              <a:t>Government directed course of actions</a:t>
            </a:r>
          </a:p>
          <a:p>
            <a:pPr marL="263776" indent="-263776">
              <a:buFont typeface="Arial" panose="020B0604020202020204" pitchFamily="34" charset="0"/>
              <a:buChar char="•"/>
            </a:pPr>
            <a:r>
              <a:rPr lang="en-US" sz="1662" dirty="0"/>
              <a:t>It can be positive or negative</a:t>
            </a:r>
            <a:endParaRPr lang="en-GB" sz="1662" dirty="0"/>
          </a:p>
        </p:txBody>
      </p:sp>
    </p:spTree>
    <p:extLst>
      <p:ext uri="{BB962C8B-B14F-4D97-AF65-F5344CB8AC3E}">
        <p14:creationId xmlns:p14="http://schemas.microsoft.com/office/powerpoint/2010/main" val="346488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Policy Making?</a:t>
            </a:r>
            <a:endParaRPr lang="en-GB" dirty="0"/>
          </a:p>
        </p:txBody>
      </p:sp>
      <p:sp>
        <p:nvSpPr>
          <p:cNvPr id="3" name="TextBox 2"/>
          <p:cNvSpPr txBox="1"/>
          <p:nvPr/>
        </p:nvSpPr>
        <p:spPr>
          <a:xfrm>
            <a:off x="844062" y="2795954"/>
            <a:ext cx="8088923" cy="1910779"/>
          </a:xfrm>
          <a:prstGeom prst="rect">
            <a:avLst/>
          </a:prstGeom>
          <a:noFill/>
        </p:spPr>
        <p:txBody>
          <a:bodyPr wrap="square" rtlCol="0">
            <a:spAutoFit/>
          </a:bodyPr>
          <a:lstStyle/>
          <a:p>
            <a:r>
              <a:rPr lang="en-US" sz="2954" dirty="0"/>
              <a:t>Policy-making is the process of setting the agenda , structuring a specific problem and adopting specific actions (Inc. inactions) to solve a problem.</a:t>
            </a:r>
          </a:p>
          <a:p>
            <a:r>
              <a:rPr lang="en-US" sz="2954" dirty="0"/>
              <a:t>Often not formal and technical but political</a:t>
            </a:r>
            <a:endParaRPr lang="en-GB" sz="2954" dirty="0"/>
          </a:p>
        </p:txBody>
      </p:sp>
    </p:spTree>
    <p:extLst>
      <p:ext uri="{BB962C8B-B14F-4D97-AF65-F5344CB8AC3E}">
        <p14:creationId xmlns:p14="http://schemas.microsoft.com/office/powerpoint/2010/main" val="254055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of Good Policy-Making and Good Policy</a:t>
            </a:r>
            <a:endParaRPr lang="en-GB" dirty="0"/>
          </a:p>
        </p:txBody>
      </p:sp>
      <p:sp>
        <p:nvSpPr>
          <p:cNvPr id="3" name="TextBox 2"/>
          <p:cNvSpPr txBox="1"/>
          <p:nvPr/>
        </p:nvSpPr>
        <p:spPr>
          <a:xfrm>
            <a:off x="211016" y="2584939"/>
            <a:ext cx="8299938" cy="2876941"/>
          </a:xfrm>
          <a:prstGeom prst="rect">
            <a:avLst/>
          </a:prstGeom>
          <a:noFill/>
        </p:spPr>
        <p:txBody>
          <a:bodyPr wrap="square" rtlCol="0">
            <a:spAutoFit/>
          </a:bodyPr>
          <a:lstStyle/>
          <a:p>
            <a:pPr marL="422041" indent="-422041">
              <a:buFont typeface="Wingdings" panose="05000000000000000000" pitchFamily="2" charset="2"/>
              <a:buChar char="§"/>
            </a:pPr>
            <a:r>
              <a:rPr lang="en-US" sz="2585" dirty="0"/>
              <a:t>Policy-making as process or processes not isolated event. Policy as narratives.</a:t>
            </a:r>
          </a:p>
          <a:p>
            <a:pPr marL="422041" indent="-422041">
              <a:buFont typeface="Wingdings" panose="05000000000000000000" pitchFamily="2" charset="2"/>
              <a:buChar char="§"/>
            </a:pPr>
            <a:r>
              <a:rPr lang="en-US" sz="2585" dirty="0"/>
              <a:t>Knowledge based (scientific evidence)</a:t>
            </a:r>
          </a:p>
          <a:p>
            <a:pPr marL="422041" indent="-422041">
              <a:buFont typeface="Wingdings" panose="05000000000000000000" pitchFamily="2" charset="2"/>
              <a:buChar char="§"/>
            </a:pPr>
            <a:r>
              <a:rPr lang="en-US" sz="2585" dirty="0"/>
              <a:t>Executive and political leadership</a:t>
            </a:r>
          </a:p>
          <a:p>
            <a:pPr marL="422041" indent="-422041">
              <a:buFont typeface="Wingdings" panose="05000000000000000000" pitchFamily="2" charset="2"/>
              <a:buChar char="§"/>
            </a:pPr>
            <a:r>
              <a:rPr lang="en-US" sz="2585" dirty="0"/>
              <a:t>Incremental or gradual (as opposed to radical)</a:t>
            </a:r>
          </a:p>
          <a:p>
            <a:pPr marL="422041" indent="-422041">
              <a:buFont typeface="Wingdings" panose="05000000000000000000" pitchFamily="2" charset="2"/>
              <a:buChar char="§"/>
            </a:pPr>
            <a:r>
              <a:rPr lang="en-US" sz="2585" dirty="0"/>
              <a:t>Participatory , inclusive and local ownership</a:t>
            </a:r>
          </a:p>
          <a:p>
            <a:pPr marL="422041" indent="-422041">
              <a:buFont typeface="Wingdings" panose="05000000000000000000" pitchFamily="2" charset="2"/>
              <a:buChar char="§"/>
            </a:pPr>
            <a:r>
              <a:rPr lang="en-US" sz="2585" dirty="0"/>
              <a:t>Open , transparent and democratic</a:t>
            </a:r>
            <a:endParaRPr lang="en-GB" sz="2585" dirty="0"/>
          </a:p>
        </p:txBody>
      </p:sp>
    </p:spTree>
    <p:extLst>
      <p:ext uri="{BB962C8B-B14F-4D97-AF65-F5344CB8AC3E}">
        <p14:creationId xmlns:p14="http://schemas.microsoft.com/office/powerpoint/2010/main" val="399134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 THE DAY: MODULE 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7512311"/>
              </p:ext>
            </p:extLst>
          </p:nvPr>
        </p:nvGraphicFramePr>
        <p:xfrm>
          <a:off x="0" y="1139585"/>
          <a:ext cx="8991600" cy="5105400"/>
        </p:xfrm>
        <a:graphic>
          <a:graphicData uri="http://schemas.openxmlformats.org/drawingml/2006/table">
            <a:tbl>
              <a:tblPr firstRow="1" firstCol="1" bandRow="1"/>
              <a:tblGrid>
                <a:gridCol w="3980882">
                  <a:extLst>
                    <a:ext uri="{9D8B030D-6E8A-4147-A177-3AD203B41FA5}">
                      <a16:colId xmlns:a16="http://schemas.microsoft.com/office/drawing/2014/main" xmlns="" val="20000"/>
                    </a:ext>
                  </a:extLst>
                </a:gridCol>
                <a:gridCol w="5010718">
                  <a:extLst>
                    <a:ext uri="{9D8B030D-6E8A-4147-A177-3AD203B41FA5}">
                      <a16:colId xmlns:a16="http://schemas.microsoft.com/office/drawing/2014/main" xmlns="" val="20001"/>
                    </a:ext>
                  </a:extLst>
                </a:gridCol>
              </a:tblGrid>
              <a:tr h="647700">
                <a:tc>
                  <a:txBody>
                    <a:bodyPr/>
                    <a:lstStyle/>
                    <a:p>
                      <a:pPr algn="ctr">
                        <a:lnSpc>
                          <a:spcPct val="150000"/>
                        </a:lnSpc>
                        <a:spcBef>
                          <a:spcPts val="600"/>
                        </a:spcBef>
                        <a:spcAft>
                          <a:spcPts val="600"/>
                        </a:spcAft>
                      </a:pPr>
                      <a:r>
                        <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Time</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50000"/>
                        </a:lnSpc>
                        <a:spcBef>
                          <a:spcPts val="600"/>
                        </a:spcBef>
                        <a:spcAft>
                          <a:spcPts val="600"/>
                        </a:spcAft>
                      </a:pPr>
                      <a:r>
                        <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Detail</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a16="http://schemas.microsoft.com/office/drawing/2014/main" xmlns="" val="10000"/>
                  </a:ext>
                </a:extLst>
              </a:tr>
              <a:tr h="571500">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08:30-08:40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Welcome and Introduction, Slides 1-2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47700">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08:40-09:00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Pre-Test</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2"/>
                  </a:ext>
                </a:extLst>
              </a:tr>
              <a:tr h="647700">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09:00-10:30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ICT</a:t>
                      </a:r>
                      <a:r>
                        <a:rPr lang="en-GB" sz="16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Policy framework</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7700">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10:30-11:00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a:t>
                      </a:r>
                      <a:r>
                        <a:rPr lang="en-GB" sz="16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Break</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4"/>
                  </a:ext>
                </a:extLst>
              </a:tr>
              <a:tr h="647700">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11:00-13:00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Feedback</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47700">
                <a:tc>
                  <a:txBody>
                    <a:bodyPr/>
                    <a:lstStyle/>
                    <a:p>
                      <a:pPr>
                        <a:lnSpc>
                          <a:spcPct val="150000"/>
                        </a:lnSpc>
                        <a:spcBef>
                          <a:spcPts val="600"/>
                        </a:spcBef>
                        <a:spcAft>
                          <a:spcPts val="60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13.00-14:00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Lunch</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a:lnSpc>
                          <a:spcPct val="150000"/>
                        </a:lnSpc>
                        <a:spcBef>
                          <a:spcPts val="600"/>
                        </a:spcBef>
                        <a:spcAft>
                          <a:spcPts val="60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14:00-15.30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Dealing with ICT Tools</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1442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think about on Policy</a:t>
            </a:r>
            <a:endParaRPr lang="en-GB" dirty="0"/>
          </a:p>
        </p:txBody>
      </p:sp>
      <p:sp>
        <p:nvSpPr>
          <p:cNvPr id="3" name="TextBox 2"/>
          <p:cNvSpPr txBox="1"/>
          <p:nvPr/>
        </p:nvSpPr>
        <p:spPr>
          <a:xfrm>
            <a:off x="140677" y="2584939"/>
            <a:ext cx="8370277" cy="2081339"/>
          </a:xfrm>
          <a:prstGeom prst="rect">
            <a:avLst/>
          </a:prstGeom>
          <a:noFill/>
        </p:spPr>
        <p:txBody>
          <a:bodyPr wrap="square" rtlCol="0">
            <a:spAutoFit/>
          </a:bodyPr>
          <a:lstStyle/>
          <a:p>
            <a:pPr marL="474796" indent="-474796">
              <a:buFont typeface="+mj-lt"/>
              <a:buAutoNum type="arabicPeriod"/>
            </a:pPr>
            <a:r>
              <a:rPr lang="en-US" sz="2585" dirty="0"/>
              <a:t>Identify conceptual assumptions?</a:t>
            </a:r>
          </a:p>
          <a:p>
            <a:pPr marL="474796" indent="-474796">
              <a:buFont typeface="+mj-lt"/>
              <a:buAutoNum type="arabicPeriod"/>
            </a:pPr>
            <a:r>
              <a:rPr lang="en-US" sz="2585" dirty="0"/>
              <a:t>How will you justify these assumptions and meanings as a reader?</a:t>
            </a:r>
          </a:p>
          <a:p>
            <a:pPr marL="474796" indent="-474796">
              <a:buFont typeface="+mj-lt"/>
              <a:buAutoNum type="arabicPeriod"/>
            </a:pPr>
            <a:r>
              <a:rPr lang="en-US" sz="2585" dirty="0"/>
              <a:t>What conceptual or social problem does the policy intend to resolve?</a:t>
            </a:r>
            <a:endParaRPr lang="en-GB" sz="2585" dirty="0"/>
          </a:p>
        </p:txBody>
      </p:sp>
    </p:spTree>
    <p:extLst>
      <p:ext uri="{BB962C8B-B14F-4D97-AF65-F5344CB8AC3E}">
        <p14:creationId xmlns:p14="http://schemas.microsoft.com/office/powerpoint/2010/main" val="346385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Neither of these two  assumptions  are correct:</a:t>
            </a:r>
          </a:p>
          <a:p>
            <a:endParaRPr lang="en-ZA" dirty="0"/>
          </a:p>
          <a:p>
            <a:r>
              <a:rPr lang="en-ZA" dirty="0" smtClean="0"/>
              <a:t>Even though the same image is arguably  formed at the back of the eye, two people do not necessarily have identical experiences. </a:t>
            </a:r>
            <a:endParaRPr lang="en-ZA" dirty="0"/>
          </a:p>
        </p:txBody>
      </p:sp>
    </p:spTree>
    <p:extLst>
      <p:ext uri="{BB962C8B-B14F-4D97-AF65-F5344CB8AC3E}">
        <p14:creationId xmlns:p14="http://schemas.microsoft.com/office/powerpoint/2010/main" val="1801878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031" y="545123"/>
            <a:ext cx="8159262" cy="575414"/>
          </a:xfrm>
          <a:prstGeom prst="rect">
            <a:avLst/>
          </a:prstGeom>
          <a:noFill/>
        </p:spPr>
        <p:txBody>
          <a:bodyPr wrap="square" rtlCol="0">
            <a:spAutoFit/>
          </a:bodyPr>
          <a:lstStyle/>
          <a:p>
            <a:r>
              <a:rPr lang="en-US" sz="3139" b="1" dirty="0">
                <a:solidFill>
                  <a:schemeClr val="bg2"/>
                </a:solidFill>
              </a:rPr>
              <a:t>PICTURE</a:t>
            </a:r>
          </a:p>
        </p:txBody>
      </p:sp>
      <p:sp>
        <p:nvSpPr>
          <p:cNvPr id="3" name="TextBox 2"/>
          <p:cNvSpPr txBox="1"/>
          <p:nvPr/>
        </p:nvSpPr>
        <p:spPr>
          <a:xfrm>
            <a:off x="314672" y="1115672"/>
            <a:ext cx="8159262" cy="1115434"/>
          </a:xfrm>
          <a:prstGeom prst="rect">
            <a:avLst/>
          </a:prstGeom>
          <a:noFill/>
        </p:spPr>
        <p:txBody>
          <a:bodyPr wrap="square" rtlCol="0">
            <a:spAutoFit/>
          </a:bodyPr>
          <a:lstStyle/>
          <a:p>
            <a:endParaRPr lang="en-US" sz="1662" dirty="0"/>
          </a:p>
          <a:p>
            <a:endParaRPr lang="en-US" sz="1662" dirty="0"/>
          </a:p>
          <a:p>
            <a:endParaRPr lang="en-US" sz="1662" dirty="0"/>
          </a:p>
          <a:p>
            <a:endParaRPr lang="en-US" sz="1662" dirty="0"/>
          </a:p>
        </p:txBody>
      </p:sp>
      <p:pic>
        <p:nvPicPr>
          <p:cNvPr id="4" name="irc_mi" descr="http://upload.wikimedia.org/wikipedia/commons/4/45/Duck-Rabbit_illusion.jpg"/>
          <p:cNvPicPr/>
          <p:nvPr/>
        </p:nvPicPr>
        <p:blipFill>
          <a:blip r:embed="rId3" cstate="print"/>
          <a:srcRect/>
          <a:stretch>
            <a:fillRect/>
          </a:stretch>
        </p:blipFill>
        <p:spPr bwMode="auto">
          <a:xfrm>
            <a:off x="2431073" y="1987062"/>
            <a:ext cx="4281854" cy="2883877"/>
          </a:xfrm>
          <a:prstGeom prst="rect">
            <a:avLst/>
          </a:prstGeom>
          <a:noFill/>
          <a:ln w="9525">
            <a:noFill/>
            <a:miter lim="800000"/>
            <a:headEnd/>
            <a:tailEnd/>
          </a:ln>
        </p:spPr>
      </p:pic>
    </p:spTree>
    <p:extLst>
      <p:ext uri="{BB962C8B-B14F-4D97-AF65-F5344CB8AC3E}">
        <p14:creationId xmlns:p14="http://schemas.microsoft.com/office/powerpoint/2010/main" val="1710444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Conceptual Aspect of Policy</a:t>
            </a:r>
            <a:endParaRPr lang="en-GB" dirty="0"/>
          </a:p>
        </p:txBody>
      </p:sp>
      <p:sp>
        <p:nvSpPr>
          <p:cNvPr id="3" name="TextBox 2"/>
          <p:cNvSpPr txBox="1"/>
          <p:nvPr/>
        </p:nvSpPr>
        <p:spPr>
          <a:xfrm>
            <a:off x="70338" y="2303585"/>
            <a:ext cx="8792308" cy="2479140"/>
          </a:xfrm>
          <a:prstGeom prst="rect">
            <a:avLst/>
          </a:prstGeom>
          <a:noFill/>
        </p:spPr>
        <p:txBody>
          <a:bodyPr wrap="square" rtlCol="0">
            <a:spAutoFit/>
          </a:bodyPr>
          <a:lstStyle/>
          <a:p>
            <a:pPr marL="422041" indent="-422041">
              <a:buFont typeface="+mj-lt"/>
              <a:buAutoNum type="arabicPeriod"/>
            </a:pPr>
            <a:r>
              <a:rPr lang="en-US" sz="2585" dirty="0"/>
              <a:t>What is the meaning of key concepts and words in the policy document?</a:t>
            </a:r>
          </a:p>
          <a:p>
            <a:pPr marL="474796" indent="-474796">
              <a:buFont typeface="+mj-lt"/>
              <a:buAutoNum type="arabicPeriod"/>
            </a:pPr>
            <a:endParaRPr lang="en-US" sz="2585" dirty="0"/>
          </a:p>
          <a:p>
            <a:pPr marL="422041" indent="-422041">
              <a:buFont typeface="+mj-lt"/>
              <a:buAutoNum type="arabicPeriod"/>
            </a:pPr>
            <a:r>
              <a:rPr lang="en-US" sz="2585" dirty="0"/>
              <a:t>What is the underpinning discursive framework?</a:t>
            </a:r>
          </a:p>
          <a:p>
            <a:pPr marL="474796" indent="-474796">
              <a:buFont typeface="+mj-lt"/>
              <a:buAutoNum type="arabicPeriod"/>
            </a:pPr>
            <a:endParaRPr lang="en-US" sz="2585" dirty="0"/>
          </a:p>
          <a:p>
            <a:pPr marL="422041" indent="-422041">
              <a:buFont typeface="+mj-lt"/>
              <a:buAutoNum type="arabicPeriod"/>
            </a:pPr>
            <a:r>
              <a:rPr lang="en-US" sz="2585" dirty="0"/>
              <a:t>What are the ideological implications of these terms?</a:t>
            </a:r>
            <a:endParaRPr lang="en-GB" sz="2585" dirty="0"/>
          </a:p>
        </p:txBody>
      </p:sp>
    </p:spTree>
    <p:extLst>
      <p:ext uri="{BB962C8B-B14F-4D97-AF65-F5344CB8AC3E}">
        <p14:creationId xmlns:p14="http://schemas.microsoft.com/office/powerpoint/2010/main" val="2698638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of Policy analysis</a:t>
            </a:r>
            <a:endParaRPr lang="en-GB" dirty="0"/>
          </a:p>
        </p:txBody>
      </p:sp>
      <p:sp>
        <p:nvSpPr>
          <p:cNvPr id="3" name="TextBox 2"/>
          <p:cNvSpPr txBox="1"/>
          <p:nvPr/>
        </p:nvSpPr>
        <p:spPr>
          <a:xfrm>
            <a:off x="703385" y="2373923"/>
            <a:ext cx="3094891" cy="433196"/>
          </a:xfrm>
          <a:prstGeom prst="rect">
            <a:avLst/>
          </a:prstGeom>
          <a:noFill/>
        </p:spPr>
        <p:txBody>
          <a:bodyPr wrap="square" rtlCol="0">
            <a:spAutoFit/>
          </a:bodyPr>
          <a:lstStyle/>
          <a:p>
            <a:r>
              <a:rPr lang="en-US" sz="2215" b="1" dirty="0"/>
              <a:t>Practical results</a:t>
            </a:r>
            <a:endParaRPr lang="en-GB" sz="2215" b="1" dirty="0"/>
          </a:p>
        </p:txBody>
      </p:sp>
      <p:sp>
        <p:nvSpPr>
          <p:cNvPr id="4" name="TextBox 3"/>
          <p:cNvSpPr txBox="1"/>
          <p:nvPr/>
        </p:nvSpPr>
        <p:spPr>
          <a:xfrm>
            <a:off x="3938954" y="2393597"/>
            <a:ext cx="2495363" cy="433196"/>
          </a:xfrm>
          <a:prstGeom prst="rect">
            <a:avLst/>
          </a:prstGeom>
          <a:noFill/>
        </p:spPr>
        <p:txBody>
          <a:bodyPr wrap="none" rtlCol="0">
            <a:spAutoFit/>
          </a:bodyPr>
          <a:lstStyle/>
          <a:p>
            <a:r>
              <a:rPr lang="en-US" sz="2215" b="1" dirty="0"/>
              <a:t>Results in Language</a:t>
            </a:r>
            <a:endParaRPr lang="en-GB" sz="2215"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8" y="3006970"/>
            <a:ext cx="2321169" cy="250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98276" y="3379158"/>
            <a:ext cx="4642338" cy="1768369"/>
          </a:xfrm>
          <a:prstGeom prst="rect">
            <a:avLst/>
          </a:prstGeom>
          <a:noFill/>
        </p:spPr>
        <p:txBody>
          <a:bodyPr wrap="square" rtlCol="0">
            <a:spAutoFit/>
          </a:bodyPr>
          <a:lstStyle/>
          <a:p>
            <a:pPr marL="263776" indent="-263776">
              <a:buFont typeface="Arial" panose="020B0604020202020204" pitchFamily="34" charset="0"/>
              <a:buChar char="•"/>
            </a:pPr>
            <a:r>
              <a:rPr lang="en-US" sz="1846" dirty="0"/>
              <a:t>What is an African?</a:t>
            </a:r>
          </a:p>
          <a:p>
            <a:pPr marL="263776" indent="-263776">
              <a:buFont typeface="Arial" panose="020B0604020202020204" pitchFamily="34" charset="0"/>
              <a:buChar char="•"/>
            </a:pPr>
            <a:endParaRPr lang="en-US" sz="1846" dirty="0"/>
          </a:p>
          <a:p>
            <a:pPr marL="263776" indent="-263776">
              <a:buFont typeface="Arial" panose="020B0604020202020204" pitchFamily="34" charset="0"/>
              <a:buChar char="•"/>
            </a:pPr>
            <a:r>
              <a:rPr lang="en-US" sz="1846" dirty="0"/>
              <a:t>Definitions of white monopoly capital</a:t>
            </a:r>
          </a:p>
          <a:p>
            <a:pPr marL="263776" indent="-263776">
              <a:buFont typeface="Arial" panose="020B0604020202020204" pitchFamily="34" charset="0"/>
              <a:buChar char="•"/>
            </a:pPr>
            <a:endParaRPr lang="en-US" sz="1846" dirty="0"/>
          </a:p>
          <a:p>
            <a:pPr marL="263776" indent="-263776">
              <a:buFont typeface="Arial" panose="020B0604020202020204" pitchFamily="34" charset="0"/>
              <a:buChar char="•"/>
            </a:pPr>
            <a:r>
              <a:rPr lang="en-US" sz="1846" dirty="0"/>
              <a:t>What is the meaning of equality?</a:t>
            </a:r>
          </a:p>
          <a:p>
            <a:endParaRPr lang="en-US" sz="1662" dirty="0"/>
          </a:p>
        </p:txBody>
      </p:sp>
    </p:spTree>
    <p:extLst>
      <p:ext uri="{BB962C8B-B14F-4D97-AF65-F5344CB8AC3E}">
        <p14:creationId xmlns:p14="http://schemas.microsoft.com/office/powerpoint/2010/main" val="39197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of Policy Analysis</a:t>
            </a:r>
            <a:endParaRPr lang="en-GB" dirty="0"/>
          </a:p>
        </p:txBody>
      </p:sp>
      <p:sp>
        <p:nvSpPr>
          <p:cNvPr id="3" name="TextBox 2"/>
          <p:cNvSpPr txBox="1"/>
          <p:nvPr/>
        </p:nvSpPr>
        <p:spPr>
          <a:xfrm>
            <a:off x="422031" y="2614061"/>
            <a:ext cx="2012410" cy="433196"/>
          </a:xfrm>
          <a:prstGeom prst="rect">
            <a:avLst/>
          </a:prstGeom>
          <a:noFill/>
        </p:spPr>
        <p:txBody>
          <a:bodyPr wrap="none" rtlCol="0">
            <a:spAutoFit/>
          </a:bodyPr>
          <a:lstStyle/>
          <a:p>
            <a:r>
              <a:rPr lang="en-US" sz="2215" b="1" dirty="0"/>
              <a:t>Inventing Cases</a:t>
            </a:r>
            <a:endParaRPr lang="en-GB" sz="2215" b="1" dirty="0"/>
          </a:p>
        </p:txBody>
      </p:sp>
      <p:sp>
        <p:nvSpPr>
          <p:cNvPr id="4" name="TextBox 3"/>
          <p:cNvSpPr txBox="1"/>
          <p:nvPr/>
        </p:nvSpPr>
        <p:spPr>
          <a:xfrm>
            <a:off x="3305908" y="2566820"/>
            <a:ext cx="1847685" cy="433196"/>
          </a:xfrm>
          <a:prstGeom prst="rect">
            <a:avLst/>
          </a:prstGeom>
          <a:noFill/>
        </p:spPr>
        <p:txBody>
          <a:bodyPr wrap="none" rtlCol="0">
            <a:spAutoFit/>
          </a:bodyPr>
          <a:lstStyle/>
          <a:p>
            <a:r>
              <a:rPr lang="en-US" sz="2215" b="1" dirty="0"/>
              <a:t>Social Context</a:t>
            </a:r>
            <a:endParaRPr lang="en-GB" sz="2215" b="1" dirty="0"/>
          </a:p>
        </p:txBody>
      </p:sp>
      <p:sp>
        <p:nvSpPr>
          <p:cNvPr id="5" name="TextBox 4"/>
          <p:cNvSpPr txBox="1"/>
          <p:nvPr/>
        </p:nvSpPr>
        <p:spPr>
          <a:xfrm>
            <a:off x="6119446" y="2611689"/>
            <a:ext cx="2440348" cy="433196"/>
          </a:xfrm>
          <a:prstGeom prst="rect">
            <a:avLst/>
          </a:prstGeom>
          <a:noFill/>
        </p:spPr>
        <p:txBody>
          <a:bodyPr wrap="none" rtlCol="0">
            <a:spAutoFit/>
          </a:bodyPr>
          <a:lstStyle/>
          <a:p>
            <a:r>
              <a:rPr lang="en-US" sz="2215" b="1" dirty="0"/>
              <a:t>Underlying Anxiety</a:t>
            </a:r>
            <a:endParaRPr lang="en-GB" sz="2215"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90" y="3147646"/>
            <a:ext cx="2615869" cy="239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3025">
            <a:off x="3037554" y="4679476"/>
            <a:ext cx="2277208" cy="17057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24562">
            <a:off x="3803081" y="3189310"/>
            <a:ext cx="2426677" cy="16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963508" y="3569677"/>
            <a:ext cx="1336431" cy="1285737"/>
          </a:xfrm>
          <a:prstGeom prst="rect">
            <a:avLst/>
          </a:prstGeom>
          <a:noFill/>
          <a:ln w="28575">
            <a:solidFill>
              <a:schemeClr val="tx1"/>
            </a:solidFill>
          </a:ln>
        </p:spPr>
        <p:txBody>
          <a:bodyPr wrap="square" rtlCol="0">
            <a:spAutoFit/>
          </a:bodyPr>
          <a:lstStyle/>
          <a:p>
            <a:r>
              <a:rPr lang="en-US" sz="2585" dirty="0">
                <a:solidFill>
                  <a:srgbClr val="0033CC"/>
                </a:solidFill>
              </a:rPr>
              <a:t>Policy</a:t>
            </a:r>
          </a:p>
          <a:p>
            <a:r>
              <a:rPr lang="en-US" sz="2585" dirty="0">
                <a:solidFill>
                  <a:srgbClr val="0033CC"/>
                </a:solidFill>
              </a:rPr>
              <a:t>   vs Morality</a:t>
            </a:r>
          </a:p>
        </p:txBody>
      </p:sp>
    </p:spTree>
    <p:extLst>
      <p:ext uri="{BB962C8B-B14F-4D97-AF65-F5344CB8AC3E}">
        <p14:creationId xmlns:p14="http://schemas.microsoft.com/office/powerpoint/2010/main" val="1645470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in Policy analysis</a:t>
            </a:r>
            <a:endParaRPr lang="en-GB" dirty="0"/>
          </a:p>
        </p:txBody>
      </p:sp>
      <p:sp>
        <p:nvSpPr>
          <p:cNvPr id="3" name="TextBox 2"/>
          <p:cNvSpPr txBox="1"/>
          <p:nvPr/>
        </p:nvSpPr>
        <p:spPr>
          <a:xfrm>
            <a:off x="914400" y="2303585"/>
            <a:ext cx="1217000" cy="348109"/>
          </a:xfrm>
          <a:prstGeom prst="rect">
            <a:avLst/>
          </a:prstGeom>
          <a:noFill/>
        </p:spPr>
        <p:txBody>
          <a:bodyPr wrap="none" rtlCol="0">
            <a:spAutoFit/>
          </a:bodyPr>
          <a:lstStyle/>
          <a:p>
            <a:r>
              <a:rPr lang="en-US" sz="1662" b="1" dirty="0"/>
              <a:t>Model Case</a:t>
            </a:r>
            <a:endParaRPr lang="en-GB" sz="1662" b="1" dirty="0"/>
          </a:p>
        </p:txBody>
      </p:sp>
      <p:sp>
        <p:nvSpPr>
          <p:cNvPr id="4" name="TextBox 3"/>
          <p:cNvSpPr txBox="1"/>
          <p:nvPr/>
        </p:nvSpPr>
        <p:spPr>
          <a:xfrm>
            <a:off x="3516097" y="2334419"/>
            <a:ext cx="1408462" cy="348109"/>
          </a:xfrm>
          <a:prstGeom prst="rect">
            <a:avLst/>
          </a:prstGeom>
          <a:noFill/>
        </p:spPr>
        <p:txBody>
          <a:bodyPr wrap="none" rtlCol="0">
            <a:spAutoFit/>
          </a:bodyPr>
          <a:lstStyle/>
          <a:p>
            <a:r>
              <a:rPr lang="en-US" sz="1662" b="1" dirty="0"/>
              <a:t>Contrary Case</a:t>
            </a:r>
            <a:endParaRPr lang="en-GB" sz="1662" b="1" dirty="0"/>
          </a:p>
        </p:txBody>
      </p:sp>
      <p:sp>
        <p:nvSpPr>
          <p:cNvPr id="5" name="TextBox 4"/>
          <p:cNvSpPr txBox="1"/>
          <p:nvPr/>
        </p:nvSpPr>
        <p:spPr>
          <a:xfrm>
            <a:off x="6064029" y="2334147"/>
            <a:ext cx="1573444" cy="348109"/>
          </a:xfrm>
          <a:prstGeom prst="rect">
            <a:avLst/>
          </a:prstGeom>
          <a:noFill/>
        </p:spPr>
        <p:txBody>
          <a:bodyPr wrap="none" rtlCol="0">
            <a:spAutoFit/>
          </a:bodyPr>
          <a:lstStyle/>
          <a:p>
            <a:r>
              <a:rPr lang="en-US" sz="1662" b="1" dirty="0"/>
              <a:t>Borderline Case</a:t>
            </a:r>
            <a:endParaRPr lang="en-GB" sz="1662"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52" y="2866292"/>
            <a:ext cx="1644162" cy="237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952" y="3239900"/>
            <a:ext cx="1978269" cy="197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934" y="2901461"/>
            <a:ext cx="1696915" cy="230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1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Education and Development</a:t>
            </a:r>
            <a:endParaRPr lang="en-ZA" dirty="0"/>
          </a:p>
        </p:txBody>
      </p:sp>
      <p:sp>
        <p:nvSpPr>
          <p:cNvPr id="3" name="TextBox 2"/>
          <p:cNvSpPr txBox="1"/>
          <p:nvPr/>
        </p:nvSpPr>
        <p:spPr>
          <a:xfrm>
            <a:off x="562708" y="2584939"/>
            <a:ext cx="7402843" cy="2819233"/>
          </a:xfrm>
          <a:prstGeom prst="rect">
            <a:avLst/>
          </a:prstGeom>
          <a:noFill/>
        </p:spPr>
        <p:txBody>
          <a:bodyPr wrap="square" rtlCol="0">
            <a:spAutoFit/>
          </a:bodyPr>
          <a:lstStyle/>
          <a:p>
            <a:r>
              <a:rPr lang="en-ZA" sz="2215" dirty="0"/>
              <a:t>The economic and development literature ascribes a very important role to education in economic development.</a:t>
            </a:r>
          </a:p>
          <a:p>
            <a:endParaRPr lang="en-ZA" sz="2215" dirty="0"/>
          </a:p>
          <a:p>
            <a:r>
              <a:rPr lang="en-ZA" sz="2215" dirty="0"/>
              <a:t>According to the World Bank 2003</a:t>
            </a:r>
          </a:p>
          <a:p>
            <a:endParaRPr lang="en-ZA" sz="2215" dirty="0"/>
          </a:p>
          <a:p>
            <a:r>
              <a:rPr lang="en-ZA" sz="2215" b="1" dirty="0"/>
              <a:t>“Education increases the productive skills of labourers , these skills increase the productivity of the economy and increase the earning power of individuals.”</a:t>
            </a:r>
          </a:p>
        </p:txBody>
      </p:sp>
    </p:spTree>
    <p:extLst>
      <p:ext uri="{BB962C8B-B14F-4D97-AF65-F5344CB8AC3E}">
        <p14:creationId xmlns:p14="http://schemas.microsoft.com/office/powerpoint/2010/main" val="99852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Benefits of Education (UNESCO)</a:t>
            </a:r>
            <a:br>
              <a:rPr lang="en-ZA" dirty="0" smtClean="0"/>
            </a:br>
            <a:r>
              <a:rPr lang="en-ZA" b="1" dirty="0" smtClean="0"/>
              <a:t>Global Perspective</a:t>
            </a:r>
            <a:endParaRPr lang="en-ZA" b="1" dirty="0"/>
          </a:p>
        </p:txBody>
      </p:sp>
      <p:sp>
        <p:nvSpPr>
          <p:cNvPr id="3" name="TextBox 2"/>
          <p:cNvSpPr txBox="1"/>
          <p:nvPr/>
        </p:nvSpPr>
        <p:spPr>
          <a:xfrm>
            <a:off x="351692" y="2303585"/>
            <a:ext cx="7527218" cy="2820003"/>
          </a:xfrm>
          <a:prstGeom prst="rect">
            <a:avLst/>
          </a:prstGeom>
          <a:noFill/>
        </p:spPr>
        <p:txBody>
          <a:bodyPr wrap="square" rtlCol="0">
            <a:spAutoFit/>
          </a:bodyPr>
          <a:lstStyle/>
          <a:p>
            <a:pPr marL="263776" indent="-263776">
              <a:buFont typeface="Wingdings" panose="05000000000000000000" pitchFamily="2" charset="2"/>
              <a:buChar char="§"/>
            </a:pPr>
            <a:r>
              <a:rPr lang="en-ZA" sz="2954" dirty="0"/>
              <a:t>Improves sense of well being</a:t>
            </a:r>
          </a:p>
          <a:p>
            <a:pPr marL="263776" indent="-263776">
              <a:buFont typeface="Wingdings" panose="05000000000000000000" pitchFamily="2" charset="2"/>
              <a:buChar char="§"/>
            </a:pPr>
            <a:r>
              <a:rPr lang="en-ZA" sz="2954" dirty="0"/>
              <a:t>Job satisfaction</a:t>
            </a:r>
          </a:p>
          <a:p>
            <a:pPr marL="263776" indent="-263776">
              <a:buFont typeface="Wingdings" panose="05000000000000000000" pitchFamily="2" charset="2"/>
              <a:buChar char="§"/>
            </a:pPr>
            <a:r>
              <a:rPr lang="en-ZA" sz="2954" dirty="0"/>
              <a:t>Capacity to absorb new ideas and technology</a:t>
            </a:r>
          </a:p>
          <a:p>
            <a:pPr marL="263776" indent="-263776">
              <a:buFont typeface="Wingdings" panose="05000000000000000000" pitchFamily="2" charset="2"/>
              <a:buChar char="§"/>
            </a:pPr>
            <a:r>
              <a:rPr lang="en-ZA" sz="2954" dirty="0"/>
              <a:t>Increased community participation</a:t>
            </a:r>
          </a:p>
          <a:p>
            <a:pPr marL="263776" indent="-263776">
              <a:buFont typeface="Wingdings" panose="05000000000000000000" pitchFamily="2" charset="2"/>
              <a:buChar char="§"/>
            </a:pPr>
            <a:r>
              <a:rPr lang="en-ZA" sz="2954" dirty="0"/>
              <a:t>Improved health</a:t>
            </a:r>
          </a:p>
          <a:p>
            <a:pPr marL="263776" indent="-263776">
              <a:buFont typeface="Wingdings" panose="05000000000000000000" pitchFamily="2" charset="2"/>
              <a:buChar char="§"/>
            </a:pPr>
            <a:r>
              <a:rPr lang="en-ZA" sz="2954" dirty="0"/>
              <a:t>Reduced crime</a:t>
            </a:r>
          </a:p>
        </p:txBody>
      </p:sp>
    </p:spTree>
    <p:extLst>
      <p:ext uri="{BB962C8B-B14F-4D97-AF65-F5344CB8AC3E}">
        <p14:creationId xmlns:p14="http://schemas.microsoft.com/office/powerpoint/2010/main" val="190559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Global Policy Translation</a:t>
            </a:r>
            <a:endParaRPr lang="en-ZA" dirty="0"/>
          </a:p>
        </p:txBody>
      </p:sp>
      <p:sp>
        <p:nvSpPr>
          <p:cNvPr id="3" name="TextBox 2"/>
          <p:cNvSpPr txBox="1"/>
          <p:nvPr/>
        </p:nvSpPr>
        <p:spPr>
          <a:xfrm>
            <a:off x="457200" y="2866293"/>
            <a:ext cx="8124092" cy="3160096"/>
          </a:xfrm>
          <a:prstGeom prst="rect">
            <a:avLst/>
          </a:prstGeom>
          <a:noFill/>
        </p:spPr>
        <p:txBody>
          <a:bodyPr wrap="square" rtlCol="0">
            <a:spAutoFit/>
          </a:bodyPr>
          <a:lstStyle/>
          <a:p>
            <a:r>
              <a:rPr lang="en-ZA" sz="2215" b="1" dirty="0"/>
              <a:t>Because of the economic and social benefits</a:t>
            </a:r>
            <a:r>
              <a:rPr lang="en-ZA" sz="2215" dirty="0"/>
              <a:t>;</a:t>
            </a:r>
          </a:p>
          <a:p>
            <a:endParaRPr lang="en-ZA" sz="2215" dirty="0"/>
          </a:p>
          <a:p>
            <a:r>
              <a:rPr lang="en-ZA" sz="2215" dirty="0"/>
              <a:t>The United Nations established the Education for All initiative in 1997</a:t>
            </a:r>
          </a:p>
          <a:p>
            <a:endParaRPr lang="en-ZA" sz="2215" dirty="0"/>
          </a:p>
          <a:p>
            <a:r>
              <a:rPr lang="en-ZA" sz="2215" dirty="0"/>
              <a:t>Millennium Development Goals and Literacy decade initiative in 2000</a:t>
            </a:r>
          </a:p>
          <a:p>
            <a:endParaRPr lang="en-ZA" sz="2215" dirty="0"/>
          </a:p>
          <a:p>
            <a:r>
              <a:rPr lang="en-ZA" sz="2215" dirty="0"/>
              <a:t>These efforts made developed and less developed countries to work together to provide universal primary education and increase adult literacy.</a:t>
            </a:r>
          </a:p>
        </p:txBody>
      </p:sp>
    </p:spTree>
    <p:extLst>
      <p:ext uri="{BB962C8B-B14F-4D97-AF65-F5344CB8AC3E}">
        <p14:creationId xmlns:p14="http://schemas.microsoft.com/office/powerpoint/2010/main" val="252504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
            </a:r>
            <a:br>
              <a:rPr lang="en-US" b="1" dirty="0"/>
            </a:br>
            <a:r>
              <a:rPr lang="en-US" sz="3100" b="1" dirty="0"/>
              <a:t>COPYRIGHT </a:t>
            </a:r>
            <a:r>
              <a:rPr lang="en-US" b="1" dirty="0"/>
              <a:t/>
            </a:r>
            <a:br>
              <a:rPr lang="en-US" b="1" dirty="0"/>
            </a:br>
            <a:endParaRPr lang="en-US" dirty="0"/>
          </a:p>
        </p:txBody>
      </p:sp>
      <p:sp>
        <p:nvSpPr>
          <p:cNvPr id="3" name="Content Placeholder 2"/>
          <p:cNvSpPr>
            <a:spLocks noGrp="1"/>
          </p:cNvSpPr>
          <p:nvPr>
            <p:ph idx="1"/>
          </p:nvPr>
        </p:nvSpPr>
        <p:spPr/>
        <p:txBody>
          <a:bodyPr>
            <a:noAutofit/>
          </a:bodyPr>
          <a:lstStyle/>
          <a:p>
            <a:pPr marL="0" marR="0" indent="0" algn="ctr">
              <a:lnSpc>
                <a:spcPct val="105000"/>
              </a:lnSpc>
              <a:spcBef>
                <a:spcPts val="0"/>
              </a:spcBef>
              <a:spcAft>
                <a:spcPts val="800"/>
              </a:spcAft>
              <a:buNone/>
            </a:pPr>
            <a:r>
              <a:rPr lang="en-US" sz="2400" i="1" dirty="0">
                <a:solidFill>
                  <a:srgbClr val="006666"/>
                </a:solidFill>
                <a:effectLst/>
                <a:latin typeface="Arial"/>
                <a:ea typeface="Calibri"/>
                <a:cs typeface="Times New Roman"/>
              </a:rPr>
              <a:t>This work is protected by the Copyright Act 98 of 1978. No part of this work may be reproduced or transmitted in any form or by any means, electronic or mechanical, including photocopying, recording or by any information storage and retrieval system, without permission in writing from Matthew Goniwe School of Leadership and Governance. </a:t>
            </a:r>
            <a:endParaRPr lang="en-US" sz="2400" dirty="0">
              <a:solidFill>
                <a:srgbClr val="006666"/>
              </a:solidFill>
              <a:ea typeface="Calibri"/>
              <a:cs typeface="Times New Roman"/>
            </a:endParaRPr>
          </a:p>
        </p:txBody>
      </p:sp>
    </p:spTree>
    <p:extLst>
      <p:ext uri="{BB962C8B-B14F-4D97-AF65-F5344CB8AC3E}">
        <p14:creationId xmlns:p14="http://schemas.microsoft.com/office/powerpoint/2010/main" val="2950000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ICT as a Principal Driver</a:t>
            </a:r>
            <a:endParaRPr lang="en-ZA" dirty="0"/>
          </a:p>
        </p:txBody>
      </p:sp>
      <p:sp>
        <p:nvSpPr>
          <p:cNvPr id="3" name="TextBox 2"/>
          <p:cNvSpPr txBox="1"/>
          <p:nvPr/>
        </p:nvSpPr>
        <p:spPr>
          <a:xfrm>
            <a:off x="220406" y="2725615"/>
            <a:ext cx="8703189" cy="3671454"/>
          </a:xfrm>
          <a:prstGeom prst="rect">
            <a:avLst/>
          </a:prstGeom>
          <a:noFill/>
        </p:spPr>
        <p:txBody>
          <a:bodyPr wrap="square" rtlCol="0">
            <a:spAutoFit/>
          </a:bodyPr>
          <a:lstStyle/>
          <a:p>
            <a:r>
              <a:rPr lang="en-ZA" sz="2215" dirty="0"/>
              <a:t>ICT is a principal driver of economic and social change , worldwide. In many countries the need for economic and social development is used to justify investment in educational reform and in educational ICT. Kozma (2005)</a:t>
            </a:r>
          </a:p>
          <a:p>
            <a:endParaRPr lang="en-ZA" sz="2215" dirty="0"/>
          </a:p>
          <a:p>
            <a:r>
              <a:rPr lang="en-ZA" sz="2215" dirty="0"/>
              <a:t>Yet the connections between national development goals and ICT based education reform are often rhetorical than programmatic.</a:t>
            </a:r>
          </a:p>
          <a:p>
            <a:endParaRPr lang="en-ZA" sz="3323" dirty="0"/>
          </a:p>
          <a:p>
            <a:r>
              <a:rPr lang="en-ZA" sz="2215" dirty="0"/>
              <a:t>National policy makers are confronted by tremendous global trends over which they have little or no control.</a:t>
            </a:r>
          </a:p>
        </p:txBody>
      </p:sp>
    </p:spTree>
    <p:extLst>
      <p:ext uri="{BB962C8B-B14F-4D97-AF65-F5344CB8AC3E}">
        <p14:creationId xmlns:p14="http://schemas.microsoft.com/office/powerpoint/2010/main" val="118520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899138"/>
          </a:xfrm>
        </p:spPr>
        <p:txBody>
          <a:bodyPr/>
          <a:lstStyle/>
          <a:p>
            <a:r>
              <a:rPr lang="en-ZA" dirty="0" smtClean="0"/>
              <a:t>Factors that influenced economic and social development a case of three countries;</a:t>
            </a:r>
            <a:endParaRPr lang="en-ZA" dirty="0"/>
          </a:p>
        </p:txBody>
      </p:sp>
      <p:graphicFrame>
        <p:nvGraphicFramePr>
          <p:cNvPr id="3" name="Table 2"/>
          <p:cNvGraphicFramePr>
            <a:graphicFrameLocks noGrp="1"/>
          </p:cNvGraphicFramePr>
          <p:nvPr>
            <p:extLst/>
          </p:nvPr>
        </p:nvGraphicFramePr>
        <p:xfrm>
          <a:off x="457199" y="2725615"/>
          <a:ext cx="8053755" cy="2419643"/>
        </p:xfrm>
        <a:graphic>
          <a:graphicData uri="http://schemas.openxmlformats.org/drawingml/2006/table">
            <a:tbl>
              <a:tblPr firstRow="1" bandRow="1">
                <a:tableStyleId>{5C22544A-7EE6-4342-B048-85BDC9FD1C3A}</a:tableStyleId>
              </a:tblPr>
              <a:tblGrid>
                <a:gridCol w="2684585"/>
                <a:gridCol w="2684585"/>
                <a:gridCol w="2684585"/>
              </a:tblGrid>
              <a:tr h="1195754">
                <a:tc>
                  <a:txBody>
                    <a:bodyPr/>
                    <a:lstStyle/>
                    <a:p>
                      <a:r>
                        <a:rPr lang="en-ZA" sz="1200" dirty="0" smtClean="0"/>
                        <a:t>Singapore</a:t>
                      </a:r>
                      <a:endParaRPr lang="en-ZA" sz="1200" dirty="0"/>
                    </a:p>
                  </a:txBody>
                  <a:tcPr marL="84406" marR="84406" marT="42203" marB="42203"/>
                </a:tc>
                <a:tc>
                  <a:txBody>
                    <a:bodyPr/>
                    <a:lstStyle/>
                    <a:p>
                      <a:r>
                        <a:rPr lang="en-ZA" sz="1200" dirty="0" smtClean="0"/>
                        <a:t>Finland</a:t>
                      </a:r>
                      <a:endParaRPr lang="en-ZA" sz="1200" dirty="0"/>
                    </a:p>
                  </a:txBody>
                  <a:tcPr marL="84406" marR="84406" marT="42203" marB="42203"/>
                </a:tc>
                <a:tc>
                  <a:txBody>
                    <a:bodyPr/>
                    <a:lstStyle/>
                    <a:p>
                      <a:r>
                        <a:rPr lang="en-ZA" sz="1200" dirty="0" smtClean="0"/>
                        <a:t>Egypt</a:t>
                      </a:r>
                      <a:endParaRPr lang="en-ZA" sz="1200" dirty="0"/>
                    </a:p>
                  </a:txBody>
                  <a:tcPr marL="84406" marR="84406" marT="42203" marB="42203"/>
                </a:tc>
              </a:tr>
              <a:tr h="1223889">
                <a:tc>
                  <a:txBody>
                    <a:bodyPr/>
                    <a:lstStyle/>
                    <a:p>
                      <a:pPr marL="285750" indent="-285750">
                        <a:buFont typeface="Wingdings" panose="05000000000000000000" pitchFamily="2" charset="2"/>
                        <a:buChar char="§"/>
                      </a:pPr>
                      <a:r>
                        <a:rPr lang="en-ZA" sz="1200" dirty="0" smtClean="0"/>
                        <a:t>Singapore has a highly developed and free market system.</a:t>
                      </a:r>
                    </a:p>
                    <a:p>
                      <a:pPr marL="285750" indent="-285750">
                        <a:buFont typeface="Wingdings" panose="05000000000000000000" pitchFamily="2" charset="2"/>
                        <a:buChar char="§"/>
                      </a:pPr>
                      <a:r>
                        <a:rPr lang="en-ZA" sz="1200" dirty="0" smtClean="0"/>
                        <a:t>Ranked as the 7</a:t>
                      </a:r>
                      <a:r>
                        <a:rPr lang="en-ZA" sz="1200" baseline="30000" dirty="0" smtClean="0"/>
                        <a:t>th</a:t>
                      </a:r>
                      <a:r>
                        <a:rPr lang="en-ZA" sz="1200" dirty="0" smtClean="0"/>
                        <a:t> competitive economy</a:t>
                      </a:r>
                    </a:p>
                    <a:p>
                      <a:pPr marL="285750" indent="-285750">
                        <a:buFont typeface="Wingdings" panose="05000000000000000000" pitchFamily="2" charset="2"/>
                        <a:buChar char="§"/>
                      </a:pPr>
                      <a:r>
                        <a:rPr lang="en-ZA" sz="1200" dirty="0" smtClean="0"/>
                        <a:t>Skills based education system</a:t>
                      </a:r>
                      <a:endParaRPr lang="en-ZA" sz="1200" dirty="0"/>
                    </a:p>
                  </a:txBody>
                  <a:tcPr marL="84406" marR="84406" marT="42203" marB="42203"/>
                </a:tc>
                <a:tc>
                  <a:txBody>
                    <a:bodyPr/>
                    <a:lstStyle/>
                    <a:p>
                      <a:pPr marL="285750" indent="-285750">
                        <a:buFont typeface="Wingdings" panose="05000000000000000000" pitchFamily="2" charset="2"/>
                        <a:buChar char="§"/>
                      </a:pPr>
                      <a:r>
                        <a:rPr lang="en-ZA" sz="1200" dirty="0" smtClean="0"/>
                        <a:t>Focused on social change and mobility</a:t>
                      </a:r>
                    </a:p>
                    <a:p>
                      <a:pPr marL="285750" indent="-285750">
                        <a:buFont typeface="Wingdings" panose="05000000000000000000" pitchFamily="2" charset="2"/>
                        <a:buChar char="§"/>
                      </a:pPr>
                      <a:r>
                        <a:rPr lang="en-ZA" sz="1200" dirty="0" smtClean="0"/>
                        <a:t>Widespread social participation</a:t>
                      </a:r>
                    </a:p>
                    <a:p>
                      <a:pPr marL="285750" indent="-285750">
                        <a:buFont typeface="Wingdings" panose="05000000000000000000" pitchFamily="2" charset="2"/>
                        <a:buChar char="§"/>
                      </a:pPr>
                      <a:r>
                        <a:rPr lang="en-ZA" sz="1200" dirty="0" smtClean="0"/>
                        <a:t>Finland is highly industrialized</a:t>
                      </a:r>
                      <a:endParaRPr lang="en-ZA" sz="1200" dirty="0"/>
                    </a:p>
                  </a:txBody>
                  <a:tcPr marL="84406" marR="84406" marT="42203" marB="42203"/>
                </a:tc>
                <a:tc>
                  <a:txBody>
                    <a:bodyPr/>
                    <a:lstStyle/>
                    <a:p>
                      <a:pPr marL="285750" indent="-285750">
                        <a:buFont typeface="Wingdings" panose="05000000000000000000" pitchFamily="2" charset="2"/>
                        <a:buChar char="§"/>
                      </a:pPr>
                      <a:r>
                        <a:rPr lang="en-ZA" sz="1200" dirty="0" smtClean="0"/>
                        <a:t>Achieving economic and social growth is work in progress.</a:t>
                      </a:r>
                    </a:p>
                    <a:p>
                      <a:pPr marL="285750" indent="-285750">
                        <a:buFont typeface="Wingdings" panose="05000000000000000000" pitchFamily="2" charset="2"/>
                        <a:buChar char="§"/>
                      </a:pPr>
                      <a:r>
                        <a:rPr lang="en-ZA" sz="1200" dirty="0" smtClean="0"/>
                        <a:t>There are immediate concerns;</a:t>
                      </a:r>
                    </a:p>
                    <a:p>
                      <a:pPr marL="285750" indent="-285750">
                        <a:buFont typeface="Wingdings" panose="05000000000000000000" pitchFamily="2" charset="2"/>
                        <a:buChar char="q"/>
                      </a:pPr>
                      <a:r>
                        <a:rPr lang="en-ZA" sz="1200" dirty="0" smtClean="0"/>
                        <a:t>Imminent epidemics</a:t>
                      </a:r>
                    </a:p>
                    <a:p>
                      <a:pPr marL="285750" indent="-285750">
                        <a:buFont typeface="Wingdings" panose="05000000000000000000" pitchFamily="2" charset="2"/>
                        <a:buChar char="q"/>
                      </a:pPr>
                      <a:r>
                        <a:rPr lang="en-ZA" sz="1200" dirty="0" smtClean="0"/>
                        <a:t>Hunger</a:t>
                      </a:r>
                    </a:p>
                    <a:p>
                      <a:pPr marL="285750" indent="-285750">
                        <a:buFont typeface="Wingdings" panose="05000000000000000000" pitchFamily="2" charset="2"/>
                        <a:buChar char="q"/>
                      </a:pPr>
                      <a:r>
                        <a:rPr lang="en-ZA" sz="1200" dirty="0" smtClean="0"/>
                        <a:t>Extreme poverty</a:t>
                      </a:r>
                      <a:endParaRPr lang="en-ZA" sz="1200" dirty="0"/>
                    </a:p>
                  </a:txBody>
                  <a:tcPr marL="84406" marR="84406" marT="42203" marB="42203"/>
                </a:tc>
              </a:tr>
            </a:tbl>
          </a:graphicData>
        </a:graphic>
      </p:graphicFrame>
    </p:spTree>
    <p:extLst>
      <p:ext uri="{BB962C8B-B14F-4D97-AF65-F5344CB8AC3E}">
        <p14:creationId xmlns:p14="http://schemas.microsoft.com/office/powerpoint/2010/main" val="256778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280746" y="1567963"/>
          <a:ext cx="7397262" cy="4850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t"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defTabSz="422041" fontAlgn="base">
              <a:spcBef>
                <a:spcPct val="0"/>
              </a:spcBef>
              <a:spcAft>
                <a:spcPct val="0"/>
              </a:spcAft>
              <a:defRPr>
                <a:solidFill>
                  <a:schemeClr val="tx1"/>
                </a:solidFill>
                <a:latin typeface="Calibri" pitchFamily="34" charset="0"/>
              </a:defRPr>
            </a:lvl6pPr>
            <a:lvl7pPr marL="2743269" indent="-211021" defTabSz="422041" fontAlgn="base">
              <a:spcBef>
                <a:spcPct val="0"/>
              </a:spcBef>
              <a:spcAft>
                <a:spcPct val="0"/>
              </a:spcAft>
              <a:defRPr>
                <a:solidFill>
                  <a:schemeClr val="tx1"/>
                </a:solidFill>
                <a:latin typeface="Calibri" pitchFamily="34" charset="0"/>
              </a:defRPr>
            </a:lvl7pPr>
            <a:lvl8pPr marL="3165310" indent="-211021" defTabSz="422041" fontAlgn="base">
              <a:spcBef>
                <a:spcPct val="0"/>
              </a:spcBef>
              <a:spcAft>
                <a:spcPct val="0"/>
              </a:spcAft>
              <a:defRPr>
                <a:solidFill>
                  <a:schemeClr val="tx1"/>
                </a:solidFill>
                <a:latin typeface="Calibri" pitchFamily="34" charset="0"/>
              </a:defRPr>
            </a:lvl8pPr>
            <a:lvl9pPr marL="3587351" indent="-211021" defTabSz="42204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8906CF-E263-43C2-8636-52DCF0FC0370}" type="slidenum">
              <a:rPr lang="en-US" altLang="en-US" smtClean="0">
                <a:solidFill>
                  <a:prstClr val="black"/>
                </a:solidFill>
              </a:rPr>
              <a:pPr fontAlgn="base">
                <a:spcBef>
                  <a:spcPct val="0"/>
                </a:spcBef>
                <a:spcAft>
                  <a:spcPct val="0"/>
                </a:spcAft>
                <a:defRPr/>
              </a:pPr>
              <a:t>32</a:t>
            </a:fld>
            <a:endParaRPr lang="en-US" altLang="en-US" smtClean="0">
              <a:solidFill>
                <a:prstClr val="black"/>
              </a:solidFill>
            </a:endParaRPr>
          </a:p>
        </p:txBody>
      </p:sp>
      <p:graphicFrame>
        <p:nvGraphicFramePr>
          <p:cNvPr id="8" name="Content Placeholder 6"/>
          <p:cNvGraphicFramePr>
            <a:graphicFrameLocks/>
          </p:cNvGraphicFramePr>
          <p:nvPr>
            <p:extLst/>
          </p:nvPr>
        </p:nvGraphicFramePr>
        <p:xfrm>
          <a:off x="351694" y="1370646"/>
          <a:ext cx="8440614" cy="58095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ounded Rectangle 8"/>
          <p:cNvSpPr/>
          <p:nvPr/>
        </p:nvSpPr>
        <p:spPr>
          <a:xfrm>
            <a:off x="4147038" y="1388338"/>
            <a:ext cx="4441582" cy="930565"/>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defRPr/>
            </a:pPr>
            <a:r>
              <a:rPr lang="en-US" sz="1015" dirty="0">
                <a:solidFill>
                  <a:srgbClr val="FF0000"/>
                </a:solidFill>
                <a:latin typeface="Arial" panose="020B0604020202020204" pitchFamily="34" charset="0"/>
                <a:cs typeface="Arial" panose="020B0604020202020204" pitchFamily="34" charset="0"/>
              </a:rPr>
              <a:t>Transformation : </a:t>
            </a:r>
            <a:r>
              <a:rPr lang="en-US" sz="1015" dirty="0">
                <a:solidFill>
                  <a:prstClr val="black"/>
                </a:solidFill>
                <a:latin typeface="Arial" panose="020B0604020202020204" pitchFamily="34" charset="0"/>
                <a:cs typeface="Arial" panose="020B0604020202020204" pitchFamily="34" charset="0"/>
              </a:rPr>
              <a:t>1</a:t>
            </a:r>
            <a:r>
              <a:rPr lang="en-US" sz="969" dirty="0">
                <a:solidFill>
                  <a:prstClr val="black"/>
                </a:solidFill>
                <a:latin typeface="Arial" panose="020B0604020202020204" pitchFamily="34" charset="0"/>
                <a:cs typeface="Arial" panose="020B0604020202020204" pitchFamily="34" charset="0"/>
              </a:rPr>
              <a:t>. Economic 2. Spatial 3 Social 4 State and Governance</a:t>
            </a:r>
          </a:p>
          <a:p>
            <a:pPr>
              <a:defRPr/>
            </a:pPr>
            <a:r>
              <a:rPr lang="en-US" sz="1015" dirty="0">
                <a:solidFill>
                  <a:srgbClr val="FF0000"/>
                </a:solidFill>
                <a:latin typeface="Arial" panose="020B0604020202020204" pitchFamily="34" charset="0"/>
                <a:cs typeface="Arial" panose="020B0604020202020204" pitchFamily="34" charset="0"/>
              </a:rPr>
              <a:t>Modernisation </a:t>
            </a:r>
            <a:r>
              <a:rPr lang="en-US" sz="1015" dirty="0">
                <a:solidFill>
                  <a:prstClr val="black"/>
                </a:solidFill>
                <a:latin typeface="Arial" panose="020B0604020202020204" pitchFamily="34" charset="0"/>
                <a:cs typeface="Arial" panose="020B0604020202020204" pitchFamily="34" charset="0"/>
              </a:rPr>
              <a:t> </a:t>
            </a:r>
            <a:r>
              <a:rPr lang="en-US" sz="1015" dirty="0">
                <a:solidFill>
                  <a:prstClr val="black"/>
                </a:solidFill>
              </a:rPr>
              <a:t>5. </a:t>
            </a:r>
            <a:r>
              <a:rPr lang="en-US" sz="969" dirty="0">
                <a:solidFill>
                  <a:prstClr val="black"/>
                </a:solidFill>
                <a:latin typeface="Arial" panose="020B0604020202020204" pitchFamily="34" charset="0"/>
                <a:cs typeface="Arial" panose="020B0604020202020204" pitchFamily="34" charset="0"/>
              </a:rPr>
              <a:t>Public Service, 6 Economy 7. Human Settlements and Urban Development, 8. Public Transport Infrastructure   </a:t>
            </a:r>
            <a:endParaRPr lang="en-US" sz="1015" dirty="0">
              <a:solidFill>
                <a:prstClr val="black"/>
              </a:solidFill>
              <a:latin typeface="Arial" panose="020B0604020202020204" pitchFamily="34" charset="0"/>
              <a:cs typeface="Arial" panose="020B0604020202020204" pitchFamily="34" charset="0"/>
            </a:endParaRPr>
          </a:p>
          <a:p>
            <a:pPr>
              <a:defRPr/>
            </a:pPr>
            <a:r>
              <a:rPr lang="en-US" sz="1015" dirty="0">
                <a:solidFill>
                  <a:srgbClr val="FF0000"/>
                </a:solidFill>
                <a:latin typeface="Arial" panose="020B0604020202020204" pitchFamily="34" charset="0"/>
                <a:cs typeface="Arial" panose="020B0604020202020204" pitchFamily="34" charset="0"/>
              </a:rPr>
              <a:t>Re-industrialisation </a:t>
            </a:r>
            <a:r>
              <a:rPr lang="en-US" sz="969" dirty="0">
                <a:solidFill>
                  <a:prstClr val="black"/>
                </a:solidFill>
                <a:latin typeface="Arial" panose="020B0604020202020204" pitchFamily="34" charset="0"/>
                <a:cs typeface="Arial" panose="020B0604020202020204" pitchFamily="34" charset="0"/>
              </a:rPr>
              <a:t>9. Gauteng Province 10 Taking the Lead in Africa’s New Industrial Revolution </a:t>
            </a:r>
          </a:p>
          <a:p>
            <a:pPr algn="ctr">
              <a:defRPr/>
            </a:pPr>
            <a:endParaRPr lang="en-US" sz="1477" dirty="0">
              <a:solidFill>
                <a:prstClr val="black"/>
              </a:solidFill>
              <a:latin typeface="Arial" panose="020B0604020202020204" pitchFamily="34" charset="0"/>
              <a:cs typeface="Arial" panose="020B0604020202020204" pitchFamily="34" charset="0"/>
            </a:endParaRPr>
          </a:p>
        </p:txBody>
      </p:sp>
      <p:sp>
        <p:nvSpPr>
          <p:cNvPr id="10" name="Down Arrow 9"/>
          <p:cNvSpPr/>
          <p:nvPr/>
        </p:nvSpPr>
        <p:spPr>
          <a:xfrm rot="16200000">
            <a:off x="3319189" y="1351843"/>
            <a:ext cx="571500" cy="1003559"/>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62" dirty="0">
              <a:solidFill>
                <a:prstClr val="white"/>
              </a:solidFill>
            </a:endParaRPr>
          </a:p>
        </p:txBody>
      </p:sp>
      <p:sp>
        <p:nvSpPr>
          <p:cNvPr id="11" name="Rounded Rectangle 10"/>
          <p:cNvSpPr/>
          <p:nvPr/>
        </p:nvSpPr>
        <p:spPr>
          <a:xfrm>
            <a:off x="5103752" y="2419276"/>
            <a:ext cx="3484868" cy="1661723"/>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buFontTx/>
              <a:buAutoNum type="arabicPeriod"/>
              <a:defRPr/>
            </a:pPr>
            <a:r>
              <a:rPr lang="en-US" sz="969" dirty="0">
                <a:solidFill>
                  <a:prstClr val="black"/>
                </a:solidFill>
                <a:latin typeface="Arial" panose="020B0604020202020204" pitchFamily="34" charset="0"/>
                <a:cs typeface="Arial" panose="020B0604020202020204" pitchFamily="34" charset="0"/>
              </a:rPr>
              <a:t>Curriculum &amp; Assessment Development            </a:t>
            </a:r>
          </a:p>
          <a:p>
            <a:pPr>
              <a:buFontTx/>
              <a:buAutoNum type="arabicPeriod"/>
              <a:defRPr/>
            </a:pPr>
            <a:r>
              <a:rPr lang="en-US" altLang="en-US" sz="969" dirty="0">
                <a:solidFill>
                  <a:prstClr val="black"/>
                </a:solidFill>
                <a:latin typeface="Arial" panose="020B0604020202020204" pitchFamily="34" charset="0"/>
                <a:cs typeface="Arial" panose="020B0604020202020204" pitchFamily="34" charset="0"/>
              </a:rPr>
              <a:t>Teacher Provision and Support </a:t>
            </a:r>
          </a:p>
          <a:p>
            <a:pPr>
              <a:buFontTx/>
              <a:buAutoNum type="arabicPeriod"/>
              <a:defRPr/>
            </a:pPr>
            <a:r>
              <a:rPr lang="en-US" altLang="en-US" sz="969" dirty="0">
                <a:solidFill>
                  <a:prstClr val="black"/>
                </a:solidFill>
                <a:latin typeface="Arial" panose="020B0604020202020204" pitchFamily="34" charset="0"/>
                <a:cs typeface="Arial" panose="020B0604020202020204" pitchFamily="34" charset="0"/>
              </a:rPr>
              <a:t> Leadership and Management                                 </a:t>
            </a:r>
          </a:p>
          <a:p>
            <a:pPr>
              <a:buFontTx/>
              <a:buAutoNum type="arabicPeriod"/>
              <a:defRPr/>
            </a:pPr>
            <a:r>
              <a:rPr lang="en-US" altLang="en-US" sz="969" dirty="0">
                <a:solidFill>
                  <a:prstClr val="black"/>
                </a:solidFill>
                <a:latin typeface="Arial" panose="020B0604020202020204" pitchFamily="34" charset="0"/>
                <a:cs typeface="Arial" panose="020B0604020202020204" pitchFamily="34" charset="0"/>
              </a:rPr>
              <a:t> Infrastructure</a:t>
            </a:r>
            <a:r>
              <a:rPr lang="en-US" altLang="en-US" sz="969" dirty="0">
                <a:solidFill>
                  <a:prstClr val="black"/>
                </a:solidFill>
                <a:cs typeface="Arial" charset="0"/>
              </a:rPr>
              <a:t> </a:t>
            </a:r>
            <a:r>
              <a:rPr lang="en-US" altLang="en-US" sz="969" dirty="0">
                <a:solidFill>
                  <a:prstClr val="black"/>
                </a:solidFill>
                <a:latin typeface="Arial" panose="020B0604020202020204" pitchFamily="34" charset="0"/>
                <a:cs typeface="Arial" panose="020B0604020202020204" pitchFamily="34" charset="0"/>
              </a:rPr>
              <a:t>Development and Maintenance        </a:t>
            </a:r>
          </a:p>
          <a:p>
            <a:pPr>
              <a:buFontTx/>
              <a:buAutoNum type="arabicPeriod"/>
              <a:defRPr/>
            </a:pPr>
            <a:r>
              <a:rPr lang="en-US" altLang="en-US" sz="969" dirty="0">
                <a:solidFill>
                  <a:prstClr val="black"/>
                </a:solidFill>
                <a:latin typeface="Arial" panose="020B0604020202020204" pitchFamily="34" charset="0"/>
                <a:cs typeface="Arial" panose="020B0604020202020204" pitchFamily="34" charset="0"/>
              </a:rPr>
              <a:t> Planning, Finance, and Resourcing                          </a:t>
            </a:r>
          </a:p>
          <a:p>
            <a:pPr>
              <a:buFontTx/>
              <a:buAutoNum type="arabicPeriod"/>
              <a:defRPr/>
            </a:pPr>
            <a:r>
              <a:rPr lang="en-US" altLang="en-US" sz="969" dirty="0">
                <a:solidFill>
                  <a:prstClr val="black"/>
                </a:solidFill>
                <a:latin typeface="Arial" panose="020B0604020202020204" pitchFamily="34" charset="0"/>
                <a:cs typeface="Arial" panose="020B0604020202020204" pitchFamily="34" charset="0"/>
              </a:rPr>
              <a:t> ICT in Education </a:t>
            </a:r>
          </a:p>
          <a:p>
            <a:pPr>
              <a:defRPr/>
            </a:pPr>
            <a:r>
              <a:rPr lang="en-US" altLang="en-US" sz="969" dirty="0">
                <a:solidFill>
                  <a:prstClr val="black"/>
                </a:solidFill>
                <a:latin typeface="Arial" panose="020B0604020202020204" pitchFamily="34" charset="0"/>
                <a:cs typeface="Arial" panose="020B0604020202020204" pitchFamily="34" charset="0"/>
              </a:rPr>
              <a:t>7. Social Cohesion                                                   </a:t>
            </a:r>
          </a:p>
          <a:p>
            <a:pPr>
              <a:defRPr/>
            </a:pPr>
            <a:r>
              <a:rPr lang="en-US" altLang="en-US" sz="969" dirty="0">
                <a:solidFill>
                  <a:prstClr val="black"/>
                </a:solidFill>
                <a:latin typeface="Arial" panose="020B0604020202020204" pitchFamily="34" charset="0"/>
                <a:cs typeface="Arial" panose="020B0604020202020204" pitchFamily="34" charset="0"/>
              </a:rPr>
              <a:t>8. School Functionality Include Community  Involvement </a:t>
            </a:r>
          </a:p>
          <a:p>
            <a:pPr marL="218348" indent="-218348">
              <a:defRPr/>
            </a:pPr>
            <a:r>
              <a:rPr lang="en-US" altLang="en-US" sz="969" dirty="0">
                <a:solidFill>
                  <a:prstClr val="black"/>
                </a:solidFill>
                <a:latin typeface="Arial" panose="020B0604020202020204" pitchFamily="34" charset="0"/>
                <a:cs typeface="Arial" panose="020B0604020202020204" pitchFamily="34" charset="0"/>
              </a:rPr>
              <a:t>9. Skills Development. </a:t>
            </a:r>
          </a:p>
          <a:p>
            <a:pPr marL="218348" indent="-218348">
              <a:defRPr/>
            </a:pPr>
            <a:r>
              <a:rPr lang="en-US" altLang="en-US" sz="969" dirty="0">
                <a:solidFill>
                  <a:prstClr val="black"/>
                </a:solidFill>
                <a:latin typeface="Arial" panose="020B0604020202020204" pitchFamily="34" charset="0"/>
                <a:cs typeface="Arial" panose="020B0604020202020204" pitchFamily="34" charset="0"/>
              </a:rPr>
              <a:t>10. Access to Quality  ECD </a:t>
            </a:r>
          </a:p>
        </p:txBody>
      </p:sp>
      <p:sp>
        <p:nvSpPr>
          <p:cNvPr id="12" name="Rounded Rectangle 11"/>
          <p:cNvSpPr/>
          <p:nvPr/>
        </p:nvSpPr>
        <p:spPr>
          <a:xfrm>
            <a:off x="5862720" y="4099852"/>
            <a:ext cx="2753711" cy="107705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158265" indent="-158265">
              <a:buFont typeface="Arial" panose="020B0604020202020204" pitchFamily="34" charset="0"/>
              <a:buChar char="•"/>
              <a:defRPr/>
            </a:pPr>
            <a:r>
              <a:rPr lang="en-ZA" sz="969" dirty="0">
                <a:solidFill>
                  <a:prstClr val="black"/>
                </a:solidFill>
                <a:latin typeface="Arial" panose="020B0604020202020204" pitchFamily="34" charset="0"/>
                <a:cs typeface="Arial" panose="020B0604020202020204" pitchFamily="34" charset="0"/>
              </a:rPr>
              <a:t>Blueprint to strengthen the delivery of quality education </a:t>
            </a:r>
          </a:p>
          <a:p>
            <a:pPr marL="158265" indent="-158265">
              <a:buFont typeface="Arial" panose="020B0604020202020204" pitchFamily="34" charset="0"/>
              <a:buChar char="•"/>
              <a:defRPr/>
            </a:pPr>
            <a:r>
              <a:rPr lang="en-ZA" sz="969" dirty="0">
                <a:solidFill>
                  <a:prstClr val="black"/>
                </a:solidFill>
                <a:latin typeface="Arial" panose="020B0604020202020204" pitchFamily="34" charset="0"/>
                <a:cs typeface="Arial" panose="020B0604020202020204" pitchFamily="34" charset="0"/>
              </a:rPr>
              <a:t>Provide learners with multiple curriculum packages and multi-pathways to FETs, HEIs and workplace</a:t>
            </a:r>
          </a:p>
          <a:p>
            <a:pPr marL="158265" indent="-158265">
              <a:buFont typeface="Arial" panose="020B0604020202020204" pitchFamily="34" charset="0"/>
              <a:buChar char="•"/>
              <a:defRPr/>
            </a:pPr>
            <a:r>
              <a:rPr lang="en-US" sz="969" dirty="0">
                <a:solidFill>
                  <a:prstClr val="black"/>
                </a:solidFill>
                <a:latin typeface="Arial" panose="020B0604020202020204" pitchFamily="34" charset="0"/>
                <a:cs typeface="Arial" panose="020B0604020202020204" pitchFamily="34" charset="0"/>
              </a:rPr>
              <a:t>All the schools will receive the full dosage of 10 pillars </a:t>
            </a:r>
          </a:p>
        </p:txBody>
      </p:sp>
      <p:sp>
        <p:nvSpPr>
          <p:cNvPr id="13" name="Down Arrow 12"/>
          <p:cNvSpPr/>
          <p:nvPr/>
        </p:nvSpPr>
        <p:spPr>
          <a:xfrm rot="16200000">
            <a:off x="4172249" y="2680251"/>
            <a:ext cx="571500" cy="1139771"/>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62" dirty="0">
              <a:solidFill>
                <a:prstClr val="white"/>
              </a:solidFill>
            </a:endParaRPr>
          </a:p>
        </p:txBody>
      </p:sp>
      <p:sp>
        <p:nvSpPr>
          <p:cNvPr id="14" name="Down Arrow 13"/>
          <p:cNvSpPr/>
          <p:nvPr/>
        </p:nvSpPr>
        <p:spPr>
          <a:xfrm rot="16200000">
            <a:off x="5106821" y="4193391"/>
            <a:ext cx="514762" cy="99703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62" dirty="0">
              <a:solidFill>
                <a:prstClr val="white"/>
              </a:solidFill>
            </a:endParaRPr>
          </a:p>
        </p:txBody>
      </p:sp>
      <p:sp>
        <p:nvSpPr>
          <p:cNvPr id="5" name="Rounded Rectangle 4"/>
          <p:cNvSpPr/>
          <p:nvPr/>
        </p:nvSpPr>
        <p:spPr>
          <a:xfrm>
            <a:off x="7422174" y="5713536"/>
            <a:ext cx="1166446" cy="7048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8" b="1" u="sng" dirty="0">
                <a:solidFill>
                  <a:schemeClr val="bg1"/>
                </a:solidFill>
              </a:rPr>
              <a:t>Lever 5</a:t>
            </a:r>
          </a:p>
          <a:p>
            <a:pPr algn="ctr">
              <a:defRPr/>
            </a:pPr>
            <a:r>
              <a:rPr lang="en-US" sz="1108" b="1" dirty="0">
                <a:solidFill>
                  <a:schemeClr val="bg1"/>
                </a:solidFill>
              </a:rPr>
              <a:t>Head Office and District Support</a:t>
            </a:r>
          </a:p>
        </p:txBody>
      </p:sp>
      <p:sp>
        <p:nvSpPr>
          <p:cNvPr id="15" name="Rounded Rectangle 14"/>
          <p:cNvSpPr/>
          <p:nvPr/>
        </p:nvSpPr>
        <p:spPr>
          <a:xfrm>
            <a:off x="5617524" y="5713536"/>
            <a:ext cx="1166446" cy="7048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8" b="1" u="sng" dirty="0">
                <a:solidFill>
                  <a:schemeClr val="bg1"/>
                </a:solidFill>
              </a:rPr>
              <a:t>Lever 4</a:t>
            </a:r>
          </a:p>
          <a:p>
            <a:pPr algn="ctr">
              <a:defRPr/>
            </a:pPr>
            <a:r>
              <a:rPr lang="en-US" sz="1108" b="1" dirty="0">
                <a:solidFill>
                  <a:schemeClr val="bg1"/>
                </a:solidFill>
              </a:rPr>
              <a:t>Optimal utilization of resources</a:t>
            </a:r>
          </a:p>
        </p:txBody>
      </p:sp>
      <p:sp>
        <p:nvSpPr>
          <p:cNvPr id="17" name="Rounded Rectangle 16"/>
          <p:cNvSpPr/>
          <p:nvPr/>
        </p:nvSpPr>
        <p:spPr>
          <a:xfrm>
            <a:off x="3861437" y="5713536"/>
            <a:ext cx="1166446" cy="7048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8" b="1" u="sng" dirty="0">
                <a:solidFill>
                  <a:schemeClr val="bg1"/>
                </a:solidFill>
              </a:rPr>
              <a:t>Lever 3</a:t>
            </a:r>
          </a:p>
          <a:p>
            <a:pPr algn="ctr">
              <a:defRPr/>
            </a:pPr>
            <a:r>
              <a:rPr lang="en-US" sz="1108" b="1" dirty="0">
                <a:solidFill>
                  <a:schemeClr val="bg1"/>
                </a:solidFill>
              </a:rPr>
              <a:t>Creation of schools of Specialisation </a:t>
            </a:r>
          </a:p>
        </p:txBody>
      </p:sp>
      <p:sp>
        <p:nvSpPr>
          <p:cNvPr id="18" name="Rounded Rectangle 17"/>
          <p:cNvSpPr/>
          <p:nvPr/>
        </p:nvSpPr>
        <p:spPr>
          <a:xfrm>
            <a:off x="2204413" y="5713535"/>
            <a:ext cx="1166446" cy="754673"/>
          </a:xfrm>
          <a:prstGeom prst="roundRect">
            <a:avLst>
              <a:gd name="adj" fmla="val 4056"/>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92" b="1" u="sng" dirty="0">
                <a:solidFill>
                  <a:schemeClr val="bg1"/>
                </a:solidFill>
              </a:rPr>
              <a:t>Lever 2</a:t>
            </a:r>
          </a:p>
          <a:p>
            <a:pPr algn="ctr">
              <a:defRPr/>
            </a:pPr>
            <a:r>
              <a:rPr lang="en-US" sz="1292" b="1" dirty="0">
                <a:solidFill>
                  <a:schemeClr val="bg1"/>
                </a:solidFill>
              </a:rPr>
              <a:t>Twinning of schools </a:t>
            </a:r>
          </a:p>
        </p:txBody>
      </p:sp>
      <p:sp>
        <p:nvSpPr>
          <p:cNvPr id="19" name="Rounded Rectangle 18"/>
          <p:cNvSpPr/>
          <p:nvPr/>
        </p:nvSpPr>
        <p:spPr>
          <a:xfrm>
            <a:off x="697523" y="5643198"/>
            <a:ext cx="1016313" cy="7751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8" b="1" u="sng" dirty="0">
                <a:solidFill>
                  <a:schemeClr val="bg1"/>
                </a:solidFill>
              </a:rPr>
              <a:t>Lever 1</a:t>
            </a:r>
          </a:p>
          <a:p>
            <a:pPr algn="ctr">
              <a:defRPr/>
            </a:pPr>
            <a:r>
              <a:rPr lang="en-US" sz="1108" b="1" dirty="0">
                <a:solidFill>
                  <a:schemeClr val="bg1"/>
                </a:solidFill>
              </a:rPr>
              <a:t>Public Schooling</a:t>
            </a:r>
          </a:p>
        </p:txBody>
      </p:sp>
      <p:sp>
        <p:nvSpPr>
          <p:cNvPr id="21" name="Title 38"/>
          <p:cNvSpPr>
            <a:spLocks noGrp="1"/>
          </p:cNvSpPr>
          <p:nvPr>
            <p:ph type="title"/>
          </p:nvPr>
        </p:nvSpPr>
        <p:spPr>
          <a:xfrm>
            <a:off x="1572908" y="1019499"/>
            <a:ext cx="5849265" cy="372165"/>
          </a:xfrm>
        </p:spPr>
        <p:txBody>
          <a:bodyPr>
            <a:noAutofit/>
          </a:bodyPr>
          <a:lstStyle/>
          <a:p>
            <a:r>
              <a:rPr lang="en-US" sz="2215" dirty="0">
                <a:latin typeface="Arial Narrow" panose="020B0606020202030204" pitchFamily="34" charset="0"/>
              </a:rPr>
              <a:t>WHAT INFORMS OUR TRAINING PROGRAMMES</a:t>
            </a:r>
          </a:p>
        </p:txBody>
      </p:sp>
    </p:spTree>
    <p:extLst>
      <p:ext uri="{BB962C8B-B14F-4D97-AF65-F5344CB8AC3E}">
        <p14:creationId xmlns:p14="http://schemas.microsoft.com/office/powerpoint/2010/main" val="3740169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White Paper on e-Education</a:t>
            </a:r>
            <a:endParaRPr lang="en-ZA" dirty="0"/>
          </a:p>
        </p:txBody>
      </p:sp>
      <p:sp>
        <p:nvSpPr>
          <p:cNvPr id="3" name="TextBox 2"/>
          <p:cNvSpPr txBox="1"/>
          <p:nvPr/>
        </p:nvSpPr>
        <p:spPr>
          <a:xfrm>
            <a:off x="281354" y="2444262"/>
            <a:ext cx="8510954" cy="2365391"/>
          </a:xfrm>
          <a:prstGeom prst="rect">
            <a:avLst/>
          </a:prstGeom>
          <a:noFill/>
        </p:spPr>
        <p:txBody>
          <a:bodyPr wrap="square" rtlCol="0">
            <a:spAutoFit/>
          </a:bodyPr>
          <a:lstStyle/>
          <a:p>
            <a:r>
              <a:rPr lang="en-ZA" sz="2954" dirty="0"/>
              <a:t>The white paper on e-education , published in 2004 , guides the Department of Education’s Approach to e-education and the integration of information and communications technologies into teaching and learning.</a:t>
            </a:r>
          </a:p>
        </p:txBody>
      </p:sp>
    </p:spTree>
    <p:extLst>
      <p:ext uri="{BB962C8B-B14F-4D97-AF65-F5344CB8AC3E}">
        <p14:creationId xmlns:p14="http://schemas.microsoft.com/office/powerpoint/2010/main" val="219810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88123"/>
          </a:xfrm>
        </p:spPr>
        <p:txBody>
          <a:bodyPr/>
          <a:lstStyle/>
          <a:p>
            <a:r>
              <a:rPr lang="en-ZA" dirty="0" smtClean="0"/>
              <a:t>Guidelines for Teacher Training and Professional development in ICT</a:t>
            </a:r>
            <a:endParaRPr lang="en-ZA" dirty="0"/>
          </a:p>
        </p:txBody>
      </p:sp>
      <p:sp>
        <p:nvSpPr>
          <p:cNvPr id="3" name="TextBox 2"/>
          <p:cNvSpPr txBox="1"/>
          <p:nvPr/>
        </p:nvSpPr>
        <p:spPr>
          <a:xfrm flipH="1">
            <a:off x="773723" y="2936631"/>
            <a:ext cx="7666892" cy="2138534"/>
          </a:xfrm>
          <a:prstGeom prst="rect">
            <a:avLst/>
          </a:prstGeom>
          <a:noFill/>
        </p:spPr>
        <p:txBody>
          <a:bodyPr wrap="square" rtlCol="0">
            <a:spAutoFit/>
          </a:bodyPr>
          <a:lstStyle/>
          <a:p>
            <a:r>
              <a:rPr lang="en-ZA" sz="1662" dirty="0"/>
              <a:t>This document reflects a holistic approach to teacher development; The holistic approach has three dimensions:</a:t>
            </a:r>
          </a:p>
          <a:p>
            <a:endParaRPr lang="en-ZA" sz="1662" dirty="0"/>
          </a:p>
          <a:p>
            <a:pPr marL="263776" indent="-263776">
              <a:buFont typeface="Wingdings" panose="05000000000000000000" pitchFamily="2" charset="2"/>
              <a:buChar char="§"/>
            </a:pPr>
            <a:r>
              <a:rPr lang="en-ZA" sz="1662" dirty="0"/>
              <a:t>A Pedagogic dimension:</a:t>
            </a:r>
          </a:p>
          <a:p>
            <a:pPr marL="263776" indent="-263776">
              <a:buFont typeface="Wingdings" panose="05000000000000000000" pitchFamily="2" charset="2"/>
              <a:buChar char="§"/>
            </a:pPr>
            <a:endParaRPr lang="en-ZA" sz="1662" dirty="0"/>
          </a:p>
          <a:p>
            <a:pPr marL="263776" indent="-263776">
              <a:buFont typeface="Wingdings" panose="05000000000000000000" pitchFamily="2" charset="2"/>
              <a:buChar char="§"/>
            </a:pPr>
            <a:r>
              <a:rPr lang="en-ZA" sz="1662" dirty="0"/>
              <a:t>A Technical dimension:</a:t>
            </a:r>
          </a:p>
          <a:p>
            <a:pPr marL="263776" indent="-263776">
              <a:buFont typeface="Wingdings" panose="05000000000000000000" pitchFamily="2" charset="2"/>
              <a:buChar char="§"/>
            </a:pPr>
            <a:endParaRPr lang="en-ZA" sz="1662" dirty="0"/>
          </a:p>
          <a:p>
            <a:pPr marL="263776" indent="-263776">
              <a:buFont typeface="Wingdings" panose="05000000000000000000" pitchFamily="2" charset="2"/>
              <a:buChar char="§"/>
            </a:pPr>
            <a:r>
              <a:rPr lang="en-ZA" sz="1662" dirty="0"/>
              <a:t>A collaboration and networking dimension:</a:t>
            </a:r>
          </a:p>
        </p:txBody>
      </p:sp>
    </p:spTree>
    <p:extLst>
      <p:ext uri="{BB962C8B-B14F-4D97-AF65-F5344CB8AC3E}">
        <p14:creationId xmlns:p14="http://schemas.microsoft.com/office/powerpoint/2010/main" val="3038517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981" y="1502020"/>
            <a:ext cx="7596554" cy="4519246"/>
          </a:xfrm>
        </p:spPr>
        <p:txBody>
          <a:bodyPr>
            <a:normAutofit/>
          </a:bodyPr>
          <a:lstStyle/>
          <a:p>
            <a:pPr marL="337633" indent="-236343">
              <a:buFont typeface="Wingdings 3"/>
              <a:buChar char=""/>
              <a:defRPr/>
            </a:pPr>
            <a:r>
              <a:rPr lang="en-US" dirty="0" smtClean="0"/>
              <a:t>Pedagogy</a:t>
            </a:r>
          </a:p>
          <a:p>
            <a:pPr marL="573976" lvl="1">
              <a:spcBef>
                <a:spcPts val="299"/>
              </a:spcBef>
              <a:buFont typeface="Verdana"/>
              <a:buChar char="◦"/>
              <a:defRPr/>
            </a:pPr>
            <a:r>
              <a:rPr lang="en-ZA" dirty="0" smtClean="0"/>
              <a:t>“guidance-to-learn: learning in the context of teaching, and teaching that has learning as its goal” (Beetham and Sharpe, 2013:2).</a:t>
            </a:r>
          </a:p>
          <a:p>
            <a:pPr marL="573976" lvl="1">
              <a:spcBef>
                <a:spcPts val="299"/>
              </a:spcBef>
              <a:buFont typeface="Verdana"/>
              <a:buChar char="◦"/>
              <a:defRPr/>
            </a:pPr>
            <a:endParaRPr lang="en-ZA" dirty="0" smtClean="0"/>
          </a:p>
          <a:p>
            <a:pPr marL="573976" lvl="1">
              <a:spcBef>
                <a:spcPts val="299"/>
              </a:spcBef>
              <a:buFont typeface="Verdana"/>
              <a:buChar char="◦"/>
              <a:defRPr/>
            </a:pPr>
            <a:r>
              <a:rPr lang="en-ZA" dirty="0" smtClean="0"/>
              <a:t>Beetham and Sharpe, (2013:2) extend the meaning of pedagogy to “how we understand practice, and how we apply that theoretical understanding in practice once again</a:t>
            </a:r>
          </a:p>
          <a:p>
            <a:pPr marL="422041" lvl="1" indent="0">
              <a:spcBef>
                <a:spcPts val="299"/>
              </a:spcBef>
              <a:buNone/>
              <a:defRPr/>
            </a:pPr>
            <a:endParaRPr lang="en-ZA" dirty="0" smtClean="0"/>
          </a:p>
          <a:p>
            <a:pPr marL="573976" lvl="1">
              <a:spcBef>
                <a:spcPts val="299"/>
              </a:spcBef>
              <a:buFont typeface="Verdana"/>
              <a:buChar char="◦"/>
              <a:defRPr/>
            </a:pPr>
            <a:r>
              <a:rPr lang="en-ZA" dirty="0"/>
              <a:t>Dron (2012:24) believes that pedagogy encompasses what the teacher does in order to “accomplish the process of instruction”. </a:t>
            </a:r>
            <a:endParaRPr lang="en-ZA" dirty="0" smtClean="0"/>
          </a:p>
          <a:p>
            <a:pPr marL="573976" lvl="1">
              <a:spcBef>
                <a:spcPts val="299"/>
              </a:spcBef>
              <a:buFont typeface="Verdana"/>
              <a:buChar char="◦"/>
              <a:defRPr/>
            </a:pPr>
            <a:endParaRPr lang="en-US" dirty="0" smtClean="0"/>
          </a:p>
          <a:p>
            <a:pPr marL="573976" lvl="1">
              <a:spcBef>
                <a:spcPts val="299"/>
              </a:spcBef>
              <a:buFont typeface="Verdana"/>
              <a:buChar char="◦"/>
              <a:defRPr/>
            </a:pPr>
            <a:endParaRPr lang="en-ZA" dirty="0"/>
          </a:p>
        </p:txBody>
      </p:sp>
      <p:sp>
        <p:nvSpPr>
          <p:cNvPr id="2" name="Title 1"/>
          <p:cNvSpPr>
            <a:spLocks noGrp="1"/>
          </p:cNvSpPr>
          <p:nvPr>
            <p:ph type="title"/>
          </p:nvPr>
        </p:nvSpPr>
        <p:spPr/>
        <p:txBody>
          <a:bodyPr/>
          <a:lstStyle/>
          <a:p>
            <a:pPr>
              <a:defRPr/>
            </a:pPr>
            <a:r>
              <a:rPr lang="en-US" dirty="0" smtClean="0"/>
              <a:t>Understanding the concept</a:t>
            </a:r>
            <a:endParaRPr lang="en-ZA" dirty="0"/>
          </a:p>
        </p:txBody>
      </p:sp>
    </p:spTree>
    <p:extLst>
      <p:ext uri="{BB962C8B-B14F-4D97-AF65-F5344CB8AC3E}">
        <p14:creationId xmlns:p14="http://schemas.microsoft.com/office/powerpoint/2010/main" val="161235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7633" indent="-236343">
              <a:buFont typeface="Wingdings 3"/>
              <a:buChar char=""/>
              <a:defRPr/>
            </a:pPr>
            <a:endParaRPr lang="en-ZA" dirty="0" smtClean="0"/>
          </a:p>
          <a:p>
            <a:pPr marL="0" indent="0">
              <a:buNone/>
              <a:defRPr/>
            </a:pPr>
            <a:r>
              <a:rPr lang="en-US" dirty="0" smtClean="0">
                <a:solidFill>
                  <a:schemeClr val="accent6">
                    <a:lumMod val="75000"/>
                  </a:schemeClr>
                </a:solidFill>
              </a:rPr>
              <a:t>Teaching,</a:t>
            </a:r>
            <a:endParaRPr lang="en-ZA" dirty="0" smtClean="0">
              <a:solidFill>
                <a:schemeClr val="accent6">
                  <a:lumMod val="75000"/>
                </a:schemeClr>
              </a:solidFill>
            </a:endParaRPr>
          </a:p>
          <a:p>
            <a:pPr marL="0" indent="0">
              <a:buNone/>
              <a:defRPr/>
            </a:pPr>
            <a:r>
              <a:rPr lang="en-ZA" sz="3323" dirty="0"/>
              <a:t>	is that which makes learning possible.</a:t>
            </a:r>
          </a:p>
          <a:p>
            <a:pPr marL="0" indent="0">
              <a:buNone/>
              <a:defRPr/>
            </a:pPr>
            <a:r>
              <a:rPr lang="en-US" sz="3323" dirty="0"/>
              <a:t>		</a:t>
            </a:r>
          </a:p>
          <a:p>
            <a:pPr marL="0" indent="0">
              <a:buNone/>
              <a:defRPr/>
            </a:pPr>
            <a:r>
              <a:rPr lang="en-US" sz="3323" dirty="0"/>
              <a:t>			What is that?</a:t>
            </a:r>
            <a:endParaRPr lang="en-ZA" sz="3323" dirty="0"/>
          </a:p>
        </p:txBody>
      </p:sp>
      <p:sp>
        <p:nvSpPr>
          <p:cNvPr id="2" name="Title 1"/>
          <p:cNvSpPr>
            <a:spLocks noGrp="1"/>
          </p:cNvSpPr>
          <p:nvPr>
            <p:ph type="title"/>
          </p:nvPr>
        </p:nvSpPr>
        <p:spPr/>
        <p:txBody>
          <a:bodyPr/>
          <a:lstStyle/>
          <a:p>
            <a:pPr>
              <a:defRPr/>
            </a:pPr>
            <a:r>
              <a:rPr lang="en-ZA" dirty="0"/>
              <a:t>Laurillard (2002) </a:t>
            </a:r>
          </a:p>
        </p:txBody>
      </p:sp>
    </p:spTree>
    <p:extLst>
      <p:ext uri="{BB962C8B-B14F-4D97-AF65-F5344CB8AC3E}">
        <p14:creationId xmlns:p14="http://schemas.microsoft.com/office/powerpoint/2010/main" val="1195416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r>
              <a:rPr lang="en-ZA" altLang="en-US" smtClean="0"/>
              <a:t>Dron (2012) argues that pedagogy should not be studied in isolation of what it is part of, for the sake of discovering benefit from using ICTs through examining its impact on teaching and learning, the urge to separate or pull apart the value of this element (technology) that is part of an already functioning mechanism becomes inevitable if it (impact) will be made visible. </a:t>
            </a:r>
          </a:p>
        </p:txBody>
      </p:sp>
      <p:sp>
        <p:nvSpPr>
          <p:cNvPr id="2" name="Title 1"/>
          <p:cNvSpPr>
            <a:spLocks noGrp="1"/>
          </p:cNvSpPr>
          <p:nvPr>
            <p:ph type="title"/>
          </p:nvPr>
        </p:nvSpPr>
        <p:spPr/>
        <p:txBody>
          <a:bodyPr/>
          <a:lstStyle/>
          <a:p>
            <a:pPr>
              <a:defRPr/>
            </a:pPr>
            <a:r>
              <a:rPr lang="en-US" dirty="0" smtClean="0"/>
              <a:t>ICT impact on pedagogy</a:t>
            </a:r>
            <a:endParaRPr lang="en-ZA" dirty="0"/>
          </a:p>
        </p:txBody>
      </p:sp>
    </p:spTree>
    <p:extLst>
      <p:ext uri="{BB962C8B-B14F-4D97-AF65-F5344CB8AC3E}">
        <p14:creationId xmlns:p14="http://schemas.microsoft.com/office/powerpoint/2010/main" val="1408667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PRINCIPLES FOR ICT IN TEACHER DEVELOPMENT</a:t>
            </a:r>
          </a:p>
        </p:txBody>
      </p:sp>
      <p:sp>
        <p:nvSpPr>
          <p:cNvPr id="5" name="Content Placeholder 4"/>
          <p:cNvSpPr>
            <a:spLocks noGrp="1"/>
          </p:cNvSpPr>
          <p:nvPr>
            <p:ph idx="1"/>
          </p:nvPr>
        </p:nvSpPr>
        <p:spPr>
          <a:xfrm>
            <a:off x="381000" y="1371600"/>
            <a:ext cx="8382000" cy="4648200"/>
          </a:xfrm>
        </p:spPr>
        <p:txBody>
          <a:bodyPr>
            <a:noAutofit/>
          </a:bodyPr>
          <a:lstStyle/>
          <a:p>
            <a:pPr lvl="0"/>
            <a:r>
              <a:rPr lang="en-AU" dirty="0"/>
              <a:t>Educational goals should be primary. The focus should not be on providing technical ICT skills only, but on the use of ICT to achieve learning </a:t>
            </a:r>
            <a:r>
              <a:rPr lang="en-AU" dirty="0" smtClean="0"/>
              <a:t>outcomes </a:t>
            </a:r>
            <a:endParaRPr lang="en-ZA" dirty="0"/>
          </a:p>
          <a:p>
            <a:pPr lvl="0"/>
            <a:r>
              <a:rPr lang="en-AU" dirty="0"/>
              <a:t>Teacher development programmes should provide teachers with situated/contextualised learning experiences. Programmes should be subject-specific and relevant to the learning areas. 5 Department of Education </a:t>
            </a:r>
            <a:endParaRPr lang="en-ZA" dirty="0"/>
          </a:p>
          <a:p>
            <a:pPr lvl="0"/>
            <a:r>
              <a:rPr lang="en-AU" dirty="0"/>
              <a:t>Teacher development programmes should be needs driven. Programmes should respond to the requirements of subjects such as Computer Application Technology, Information Technology, Geography, Design and </a:t>
            </a:r>
            <a:r>
              <a:rPr lang="en-AU" dirty="0" smtClean="0"/>
              <a:t>Accounting</a:t>
            </a:r>
            <a:endParaRPr lang="en-ZA" dirty="0"/>
          </a:p>
          <a:p>
            <a:pPr lvl="0"/>
            <a:r>
              <a:rPr lang="en-AU" dirty="0"/>
              <a:t>Ongoing support should be consistently available. This includes pedagogic support (particularly from </a:t>
            </a:r>
            <a:r>
              <a:rPr lang="en-AU" dirty="0" smtClean="0"/>
              <a:t>Subject Advisers</a:t>
            </a:r>
            <a:r>
              <a:rPr lang="en-AU" dirty="0"/>
              <a:t>), technical support and creating communities of </a:t>
            </a:r>
            <a:r>
              <a:rPr lang="en-AU" dirty="0" smtClean="0"/>
              <a:t>practice</a:t>
            </a:r>
            <a:endParaRPr lang="en-ZA" dirty="0"/>
          </a:p>
          <a:p>
            <a:r>
              <a:rPr lang="en-ZA" dirty="0"/>
              <a:t>Teacher development should be ongoing, due to the changing nature of ICT. Programmes should reflect new technologies and applications</a:t>
            </a:r>
          </a:p>
        </p:txBody>
      </p:sp>
    </p:spTree>
    <p:extLst>
      <p:ext uri="{BB962C8B-B14F-4D97-AF65-F5344CB8AC3E}">
        <p14:creationId xmlns:p14="http://schemas.microsoft.com/office/powerpoint/2010/main" val="2185414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7.1</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7.1 on page 63 of your  workbooks </a:t>
            </a:r>
            <a:endParaRPr lang="en-ZA" sz="3200" i="1" dirty="0"/>
          </a:p>
        </p:txBody>
      </p:sp>
    </p:spTree>
    <p:extLst>
      <p:ext uri="{BB962C8B-B14F-4D97-AF65-F5344CB8AC3E}">
        <p14:creationId xmlns:p14="http://schemas.microsoft.com/office/powerpoint/2010/main" val="93107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PROGRAM</a:t>
            </a:r>
            <a:endParaRPr lang="en-US" dirty="0">
              <a:solidFill>
                <a:schemeClr val="bg1"/>
              </a:solidFill>
            </a:endParaRPr>
          </a:p>
        </p:txBody>
      </p:sp>
      <p:sp>
        <p:nvSpPr>
          <p:cNvPr id="5" name="Content Placeholder 4"/>
          <p:cNvSpPr>
            <a:spLocks noGrp="1"/>
          </p:cNvSpPr>
          <p:nvPr>
            <p:ph idx="1"/>
          </p:nvPr>
        </p:nvSpPr>
        <p:spPr>
          <a:xfrm>
            <a:off x="609600" y="1524000"/>
            <a:ext cx="8229600" cy="4133138"/>
          </a:xfrm>
        </p:spPr>
        <p:txBody>
          <a:bodyPr>
            <a:noAutofit/>
          </a:bodyPr>
          <a:lstStyle/>
          <a:p>
            <a:r>
              <a:rPr lang="en-ZA" sz="2800" dirty="0">
                <a:latin typeface="Calibri" panose="020F0502020204030204" pitchFamily="34" charset="0"/>
                <a:ea typeface="Calibri" panose="020F0502020204030204" pitchFamily="34" charset="0"/>
                <a:cs typeface="Times New Roman" panose="02020603050405020304" pitchFamily="18" charset="0"/>
              </a:rPr>
              <a:t>The programme aims at capacitating Subject Advisors to drive and support curriculum delivery through technology-based teaching in the </a:t>
            </a:r>
            <a:r>
              <a:rPr lang="en-ZA" sz="2800" dirty="0" smtClean="0">
                <a:latin typeface="Calibri" panose="020F0502020204030204" pitchFamily="34" charset="0"/>
                <a:ea typeface="Calibri" panose="020F0502020204030204" pitchFamily="34" charset="0"/>
                <a:cs typeface="Times New Roman" panose="02020603050405020304" pitchFamily="18" charset="0"/>
              </a:rPr>
              <a:t>classroom</a:t>
            </a:r>
          </a:p>
          <a:p>
            <a:r>
              <a:rPr lang="en-ZA" sz="2800" dirty="0"/>
              <a:t>T</a:t>
            </a:r>
            <a:r>
              <a:rPr lang="en-ZA" sz="2800" dirty="0" smtClean="0"/>
              <a:t>heir </a:t>
            </a:r>
            <a:r>
              <a:rPr lang="en-ZA" sz="2800" dirty="0"/>
              <a:t>knowledge and role in the curriculum interpretation, delivery and assessment is the basis on which the technology must be utilised in supporting what happens in the </a:t>
            </a:r>
            <a:r>
              <a:rPr lang="en-ZA" sz="2800" dirty="0" smtClean="0"/>
              <a:t>classroom</a:t>
            </a:r>
          </a:p>
          <a:p>
            <a:r>
              <a:rPr lang="en-ZA" sz="2800" dirty="0" smtClean="0"/>
              <a:t>Without </a:t>
            </a:r>
            <a:r>
              <a:rPr lang="en-ZA" sz="2800" dirty="0"/>
              <a:t>this fundamental understanding, the use of digital technology in particular will remain trivial to the successful implementation of </a:t>
            </a:r>
            <a:r>
              <a:rPr lang="en-ZA" sz="2800" dirty="0" smtClean="0"/>
              <a:t>the </a:t>
            </a:r>
            <a:r>
              <a:rPr lang="en-ZA" sz="2800" dirty="0"/>
              <a:t>of the curriculum</a:t>
            </a:r>
          </a:p>
        </p:txBody>
      </p:sp>
    </p:spTree>
    <p:extLst>
      <p:ext uri="{BB962C8B-B14F-4D97-AF65-F5344CB8AC3E}">
        <p14:creationId xmlns:p14="http://schemas.microsoft.com/office/powerpoint/2010/main" val="2248869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7.2</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7.2 on page 65 of your  workbooks </a:t>
            </a:r>
            <a:endParaRPr lang="en-ZA" sz="3200" i="1" dirty="0"/>
          </a:p>
        </p:txBody>
      </p:sp>
    </p:spTree>
    <p:extLst>
      <p:ext uri="{BB962C8B-B14F-4D97-AF65-F5344CB8AC3E}">
        <p14:creationId xmlns:p14="http://schemas.microsoft.com/office/powerpoint/2010/main" val="24001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7.3</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7.3 on page 68 of your  workbooks </a:t>
            </a:r>
            <a:endParaRPr lang="en-ZA" sz="3200" i="1" dirty="0"/>
          </a:p>
        </p:txBody>
      </p:sp>
    </p:spTree>
    <p:extLst>
      <p:ext uri="{BB962C8B-B14F-4D97-AF65-F5344CB8AC3E}">
        <p14:creationId xmlns:p14="http://schemas.microsoft.com/office/powerpoint/2010/main" val="1885631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normAutofit/>
          </a:bodyPr>
          <a:lstStyle/>
          <a:p>
            <a:r>
              <a:rPr lang="en-US" dirty="0" smtClean="0"/>
              <a:t>Assessment involves Comparison</a:t>
            </a:r>
            <a:endParaRPr lang="en-US" dirty="0"/>
          </a:p>
        </p:txBody>
      </p:sp>
      <p:sp>
        <p:nvSpPr>
          <p:cNvPr id="3" name="Content Placeholder 2"/>
          <p:cNvSpPr>
            <a:spLocks noGrp="1"/>
          </p:cNvSpPr>
          <p:nvPr>
            <p:ph idx="1"/>
          </p:nvPr>
        </p:nvSpPr>
        <p:spPr>
          <a:xfrm>
            <a:off x="251520" y="1752600"/>
            <a:ext cx="7920880" cy="4772744"/>
          </a:xfrm>
        </p:spPr>
        <p:txBody>
          <a:bodyPr>
            <a:noAutofit/>
          </a:bodyPr>
          <a:lstStyle/>
          <a:p>
            <a:pPr marL="514350" indent="-514350"/>
            <a:r>
              <a:rPr lang="en-US" b="1" dirty="0" smtClean="0"/>
              <a:t>Norm- Referenced Assessment</a:t>
            </a:r>
          </a:p>
          <a:p>
            <a:pPr marL="914400" lvl="1" indent="-514350"/>
            <a:r>
              <a:rPr lang="en-US" sz="3200" dirty="0" smtClean="0"/>
              <a:t>Learner is compared against the “norm”</a:t>
            </a:r>
          </a:p>
          <a:p>
            <a:pPr marL="914400" lvl="1" indent="-514350"/>
            <a:r>
              <a:rPr lang="en-US" sz="3200" dirty="0" smtClean="0"/>
              <a:t>What is normal?</a:t>
            </a:r>
          </a:p>
          <a:p>
            <a:pPr marL="514350" indent="-514350"/>
            <a:r>
              <a:rPr lang="en-US" b="1" dirty="0" smtClean="0"/>
              <a:t>Criterion-Referenced Assessment</a:t>
            </a:r>
          </a:p>
          <a:p>
            <a:pPr marL="914400" lvl="1" indent="-514350"/>
            <a:r>
              <a:rPr lang="en-US" sz="3200" dirty="0" smtClean="0"/>
              <a:t>Learner is compared against set criteria</a:t>
            </a:r>
          </a:p>
          <a:p>
            <a:pPr marL="914400" lvl="1" indent="-514350"/>
            <a:r>
              <a:rPr lang="en-US" sz="3200" dirty="0" smtClean="0"/>
              <a:t>Clarity</a:t>
            </a:r>
          </a:p>
          <a:p>
            <a:pPr marL="914400" lvl="1" indent="-514350"/>
            <a:r>
              <a:rPr lang="en-US" sz="3200" dirty="0" smtClean="0"/>
              <a:t>Positive record of progress</a:t>
            </a:r>
          </a:p>
        </p:txBody>
      </p:sp>
    </p:spTree>
    <p:extLst>
      <p:ext uri="{BB962C8B-B14F-4D97-AF65-F5344CB8AC3E}">
        <p14:creationId xmlns:p14="http://schemas.microsoft.com/office/powerpoint/2010/main" val="2247734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 Referenced</a:t>
            </a:r>
            <a:endParaRPr lang="en-US" dirty="0"/>
          </a:p>
        </p:txBody>
      </p:sp>
      <p:graphicFrame>
        <p:nvGraphicFramePr>
          <p:cNvPr id="4" name="Object 2"/>
          <p:cNvGraphicFramePr>
            <a:graphicFrameLocks noGrp="1" noChangeAspect="1"/>
          </p:cNvGraphicFramePr>
          <p:nvPr>
            <p:ph idx="1"/>
            <p:extLst/>
          </p:nvPr>
        </p:nvGraphicFramePr>
        <p:xfrm>
          <a:off x="533400" y="1981200"/>
          <a:ext cx="7832725" cy="4343400"/>
        </p:xfrm>
        <a:graphic>
          <a:graphicData uri="http://schemas.openxmlformats.org/presentationml/2006/ole">
            <mc:AlternateContent xmlns:mc="http://schemas.openxmlformats.org/markup-compatibility/2006">
              <mc:Choice xmlns:v="urn:schemas-microsoft-com:vml" Requires="v">
                <p:oleObj spid="_x0000_s1027" name="Worksheet" r:id="rId4" imgW="3143250" imgH="1743075" progId="Excel.Sheet.8">
                  <p:embed/>
                </p:oleObj>
              </mc:Choice>
              <mc:Fallback>
                <p:oleObj name="Worksheet" r:id="rId4" imgW="3143250" imgH="17430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415" t="3838" r="3415" b="3838"/>
                      <a:stretch>
                        <a:fillRect/>
                      </a:stretch>
                    </p:blipFill>
                    <p:spPr bwMode="auto">
                      <a:xfrm>
                        <a:off x="533400" y="1981200"/>
                        <a:ext cx="78327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6253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8080" cy="1143000"/>
          </a:xfrm>
        </p:spPr>
        <p:txBody>
          <a:bodyPr>
            <a:normAutofit/>
          </a:bodyPr>
          <a:lstStyle/>
          <a:p>
            <a:r>
              <a:rPr lang="en-US" dirty="0" smtClean="0"/>
              <a:t>Criterion Referenced</a:t>
            </a:r>
            <a:endParaRPr lang="en-US" dirty="0"/>
          </a:p>
        </p:txBody>
      </p:sp>
      <p:sp>
        <p:nvSpPr>
          <p:cNvPr id="3" name="Content Placeholder 2"/>
          <p:cNvSpPr>
            <a:spLocks noGrp="1"/>
          </p:cNvSpPr>
          <p:nvPr>
            <p:ph idx="1"/>
          </p:nvPr>
        </p:nvSpPr>
        <p:spPr>
          <a:xfrm>
            <a:off x="685800" y="838200"/>
            <a:ext cx="7772400" cy="5410200"/>
          </a:xfrm>
        </p:spPr>
        <p:txBody>
          <a:bodyPr>
            <a:normAutofit fontScale="92500" lnSpcReduction="10000"/>
          </a:bodyPr>
          <a:lstStyle/>
          <a:p>
            <a:r>
              <a:rPr lang="en-GB" i="1" dirty="0" smtClean="0"/>
              <a:t>Assessment Criteria</a:t>
            </a:r>
            <a:endParaRPr lang="en-US" b="1" dirty="0" smtClean="0"/>
          </a:p>
          <a:p>
            <a:pPr lvl="0"/>
            <a:r>
              <a:rPr lang="en-GB" dirty="0" smtClean="0"/>
              <a:t>Does the letter use the format for formal letters, i.e. are there addresses for sender and recipient, is there a date, is there a suitable salutation and conclusion?									(5)</a:t>
            </a:r>
            <a:endParaRPr lang="en-US" b="1" dirty="0" smtClean="0"/>
          </a:p>
          <a:p>
            <a:pPr lvl="0"/>
            <a:r>
              <a:rPr lang="en-GB" dirty="0" smtClean="0"/>
              <a:t>Is the content of the letter appropriate, i.e. does it respond to the article, does it clearly state the opinion of the writer on the topic?				(5)</a:t>
            </a:r>
            <a:endParaRPr lang="en-US" b="1" dirty="0" smtClean="0"/>
          </a:p>
          <a:p>
            <a:pPr lvl="0"/>
            <a:r>
              <a:rPr lang="en-GB" dirty="0" smtClean="0"/>
              <a:t>Is the opinion well presented, i.e. is the argument clear, does the writer use factual information and life experience to justify their views, are the ideas convincing?									(5)</a:t>
            </a:r>
            <a:endParaRPr lang="en-US" b="1" dirty="0" smtClean="0"/>
          </a:p>
          <a:p>
            <a:pPr lvl="0"/>
            <a:r>
              <a:rPr lang="en-GB" dirty="0" smtClean="0"/>
              <a:t>Is the letter interesting and original enough to be published in a real newspaper?											(5)</a:t>
            </a:r>
            <a:endParaRPr lang="en-US" b="1" dirty="0" smtClean="0"/>
          </a:p>
          <a:p>
            <a:pPr lvl="0"/>
            <a:r>
              <a:rPr lang="en-GB" dirty="0" smtClean="0"/>
              <a:t>Is the letter well written, i.e. is the grammar and spelling understandable and reasonably correct.								(5)</a:t>
            </a:r>
            <a:endParaRPr lang="en-US" b="1" dirty="0" smtClean="0"/>
          </a:p>
          <a:p>
            <a:r>
              <a:rPr lang="en-GB" dirty="0" smtClean="0"/>
              <a:t>									Total marks: 25</a:t>
            </a:r>
            <a:endParaRPr lang="en-US" b="1" dirty="0" smtClean="0"/>
          </a:p>
        </p:txBody>
      </p:sp>
    </p:spTree>
    <p:extLst>
      <p:ext uri="{BB962C8B-B14F-4D97-AF65-F5344CB8AC3E}">
        <p14:creationId xmlns:p14="http://schemas.microsoft.com/office/powerpoint/2010/main" val="4177722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Assessment Concepts</a:t>
            </a:r>
            <a:endParaRPr lang="en-US" dirty="0"/>
          </a:p>
        </p:txBody>
      </p:sp>
      <p:sp>
        <p:nvSpPr>
          <p:cNvPr id="3" name="Content Placeholder 2"/>
          <p:cNvSpPr>
            <a:spLocks noGrp="1"/>
          </p:cNvSpPr>
          <p:nvPr>
            <p:ph idx="1"/>
          </p:nvPr>
        </p:nvSpPr>
        <p:spPr>
          <a:xfrm>
            <a:off x="838200" y="1052736"/>
            <a:ext cx="7467600" cy="5271863"/>
          </a:xfrm>
        </p:spPr>
        <p:txBody>
          <a:bodyPr>
            <a:normAutofit/>
          </a:bodyPr>
          <a:lstStyle/>
          <a:p>
            <a:r>
              <a:rPr lang="en-US" sz="2800" dirty="0" smtClean="0"/>
              <a:t>Basic components of an assessment task.</a:t>
            </a:r>
          </a:p>
          <a:p>
            <a:r>
              <a:rPr lang="en-US" sz="2800" dirty="0" smtClean="0"/>
              <a:t>An assessment task has to focus on:</a:t>
            </a:r>
          </a:p>
          <a:p>
            <a:pPr lvl="1"/>
            <a:r>
              <a:rPr lang="en-US" sz="2800" dirty="0" smtClean="0"/>
              <a:t>A particular field/ or sub/ or </a:t>
            </a:r>
            <a:r>
              <a:rPr lang="en-US" sz="2800" dirty="0" err="1" smtClean="0"/>
              <a:t>sub,sub</a:t>
            </a:r>
            <a:r>
              <a:rPr lang="en-US" sz="2800" dirty="0" smtClean="0"/>
              <a:t> field of knowledge</a:t>
            </a:r>
          </a:p>
          <a:p>
            <a:pPr lvl="1"/>
            <a:r>
              <a:rPr lang="en-US" sz="2800" dirty="0" smtClean="0"/>
              <a:t>It cannot cover ALL knowledge – it has to select the body of knowledge and skills to be tested</a:t>
            </a:r>
          </a:p>
          <a:p>
            <a:pPr lvl="1"/>
            <a:r>
              <a:rPr lang="en-US" sz="2800" dirty="0" smtClean="0"/>
              <a:t>So an assessment task selects SOME items from a field of knowledge</a:t>
            </a:r>
          </a:p>
          <a:p>
            <a:pPr lvl="1"/>
            <a:r>
              <a:rPr lang="en-US" sz="2800" dirty="0" smtClean="0"/>
              <a:t>Makes an inference about learner ability in the field??</a:t>
            </a:r>
          </a:p>
          <a:p>
            <a:endParaRPr lang="en-US" dirty="0"/>
          </a:p>
        </p:txBody>
      </p:sp>
    </p:spTree>
    <p:extLst>
      <p:ext uri="{BB962C8B-B14F-4D97-AF65-F5344CB8AC3E}">
        <p14:creationId xmlns:p14="http://schemas.microsoft.com/office/powerpoint/2010/main" val="3346296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343400" y="5334000"/>
            <a:ext cx="990600" cy="533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76800" y="4953000"/>
            <a:ext cx="990600" cy="533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10000" y="5105400"/>
            <a:ext cx="990600" cy="533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71800" y="5029200"/>
            <a:ext cx="990600" cy="533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274638"/>
            <a:ext cx="7498080" cy="411162"/>
          </a:xfrm>
        </p:spPr>
        <p:txBody>
          <a:bodyPr>
            <a:normAutofit fontScale="90000"/>
          </a:bodyPr>
          <a:lstStyle/>
          <a:p>
            <a:r>
              <a:rPr lang="en-US" dirty="0" smtClean="0"/>
              <a:t>Visual Representation</a:t>
            </a:r>
            <a:endParaRPr lang="en-US" dirty="0"/>
          </a:p>
        </p:txBody>
      </p:sp>
      <p:sp>
        <p:nvSpPr>
          <p:cNvPr id="3" name="Content Placeholder 2"/>
          <p:cNvSpPr>
            <a:spLocks noGrp="1"/>
          </p:cNvSpPr>
          <p:nvPr>
            <p:ph idx="1"/>
          </p:nvPr>
        </p:nvSpPr>
        <p:spPr>
          <a:xfrm>
            <a:off x="1435608" y="838200"/>
            <a:ext cx="7498080" cy="5410200"/>
          </a:xfrm>
        </p:spPr>
        <p:txBody>
          <a:bodyPr>
            <a:normAutofit/>
          </a:bodyPr>
          <a:lstStyle/>
          <a:p>
            <a:r>
              <a:rPr lang="en-US" dirty="0" smtClean="0"/>
              <a:t>Components of an assessment task</a:t>
            </a:r>
          </a:p>
        </p:txBody>
      </p:sp>
      <p:sp>
        <p:nvSpPr>
          <p:cNvPr id="4" name="Rectangle 3"/>
          <p:cNvSpPr/>
          <p:nvPr/>
        </p:nvSpPr>
        <p:spPr>
          <a:xfrm>
            <a:off x="2743200" y="1447800"/>
            <a:ext cx="48006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Mathematics</a:t>
            </a:r>
            <a:endParaRPr lang="en-US" sz="3200" b="1" dirty="0">
              <a:solidFill>
                <a:schemeClr val="tx1"/>
              </a:solidFill>
            </a:endParaRPr>
          </a:p>
        </p:txBody>
      </p:sp>
      <p:sp>
        <p:nvSpPr>
          <p:cNvPr id="5" name="Rectangle 4"/>
          <p:cNvSpPr/>
          <p:nvPr/>
        </p:nvSpPr>
        <p:spPr>
          <a:xfrm>
            <a:off x="1524000" y="2438400"/>
            <a:ext cx="1676400" cy="685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Arithmetic</a:t>
            </a:r>
            <a:endParaRPr lang="en-US" sz="2400" dirty="0">
              <a:solidFill>
                <a:schemeClr val="tx1"/>
              </a:solidFill>
            </a:endParaRPr>
          </a:p>
        </p:txBody>
      </p:sp>
      <p:sp>
        <p:nvSpPr>
          <p:cNvPr id="6" name="Rectangle 5"/>
          <p:cNvSpPr/>
          <p:nvPr/>
        </p:nvSpPr>
        <p:spPr>
          <a:xfrm>
            <a:off x="4114800" y="2438400"/>
            <a:ext cx="1828800" cy="685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Algebra</a:t>
            </a:r>
            <a:endParaRPr lang="en-US" sz="2400" dirty="0">
              <a:solidFill>
                <a:schemeClr val="tx1"/>
              </a:solidFill>
            </a:endParaRPr>
          </a:p>
        </p:txBody>
      </p:sp>
      <p:sp>
        <p:nvSpPr>
          <p:cNvPr id="7" name="Rectangle 6"/>
          <p:cNvSpPr/>
          <p:nvPr/>
        </p:nvSpPr>
        <p:spPr>
          <a:xfrm>
            <a:off x="6553200" y="2362200"/>
            <a:ext cx="1828800" cy="685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Geometry</a:t>
            </a:r>
            <a:endParaRPr lang="en-US" sz="2400" dirty="0">
              <a:solidFill>
                <a:schemeClr val="tx1"/>
              </a:solidFill>
            </a:endParaRPr>
          </a:p>
        </p:txBody>
      </p:sp>
      <p:sp>
        <p:nvSpPr>
          <p:cNvPr id="8" name="Rectangle 7"/>
          <p:cNvSpPr/>
          <p:nvPr/>
        </p:nvSpPr>
        <p:spPr>
          <a:xfrm>
            <a:off x="1066800" y="3429000"/>
            <a:ext cx="9906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Subtract</a:t>
            </a:r>
            <a:endParaRPr lang="en-US" dirty="0">
              <a:solidFill>
                <a:schemeClr val="tx1"/>
              </a:solidFill>
            </a:endParaRPr>
          </a:p>
        </p:txBody>
      </p:sp>
      <p:sp>
        <p:nvSpPr>
          <p:cNvPr id="9" name="Rectangle 8"/>
          <p:cNvSpPr/>
          <p:nvPr/>
        </p:nvSpPr>
        <p:spPr>
          <a:xfrm>
            <a:off x="2133600" y="3429000"/>
            <a:ext cx="10668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Multiply</a:t>
            </a:r>
            <a:endParaRPr lang="en-US" dirty="0">
              <a:solidFill>
                <a:schemeClr val="tx1"/>
              </a:solidFill>
            </a:endParaRPr>
          </a:p>
        </p:txBody>
      </p:sp>
      <p:sp>
        <p:nvSpPr>
          <p:cNvPr id="10" name="Rectangle 9"/>
          <p:cNvSpPr/>
          <p:nvPr/>
        </p:nvSpPr>
        <p:spPr>
          <a:xfrm>
            <a:off x="3352800" y="3429000"/>
            <a:ext cx="9906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Divide</a:t>
            </a:r>
            <a:endParaRPr lang="en-US" dirty="0">
              <a:solidFill>
                <a:schemeClr val="tx1"/>
              </a:solidFill>
            </a:endParaRPr>
          </a:p>
        </p:txBody>
      </p:sp>
      <p:sp>
        <p:nvSpPr>
          <p:cNvPr id="11" name="Rectangle 10"/>
          <p:cNvSpPr/>
          <p:nvPr/>
        </p:nvSpPr>
        <p:spPr>
          <a:xfrm>
            <a:off x="4495800" y="3429000"/>
            <a:ext cx="9906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a:t>
            </a:r>
            <a:endParaRPr lang="en-US" dirty="0">
              <a:solidFill>
                <a:schemeClr val="tx1"/>
              </a:solidFill>
            </a:endParaRPr>
          </a:p>
        </p:txBody>
      </p:sp>
      <p:sp>
        <p:nvSpPr>
          <p:cNvPr id="12" name="Oval 11"/>
          <p:cNvSpPr/>
          <p:nvPr/>
        </p:nvSpPr>
        <p:spPr>
          <a:xfrm>
            <a:off x="4572000" y="4267200"/>
            <a:ext cx="1676400" cy="685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Problem Solving</a:t>
            </a:r>
            <a:endParaRPr lang="en-US" dirty="0">
              <a:solidFill>
                <a:schemeClr val="tx1"/>
              </a:solidFill>
            </a:endParaRPr>
          </a:p>
        </p:txBody>
      </p:sp>
      <p:sp>
        <p:nvSpPr>
          <p:cNvPr id="13" name="Oval 12"/>
          <p:cNvSpPr/>
          <p:nvPr/>
        </p:nvSpPr>
        <p:spPr>
          <a:xfrm>
            <a:off x="4191000" y="4800600"/>
            <a:ext cx="990600" cy="533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2800" y="4419600"/>
            <a:ext cx="1524000"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Long Addition</a:t>
            </a:r>
            <a:endParaRPr lang="en-US" dirty="0">
              <a:solidFill>
                <a:schemeClr val="tx1"/>
              </a:solidFill>
            </a:endParaRPr>
          </a:p>
        </p:txBody>
      </p:sp>
      <p:sp>
        <p:nvSpPr>
          <p:cNvPr id="15" name="Oval 14"/>
          <p:cNvSpPr/>
          <p:nvPr/>
        </p:nvSpPr>
        <p:spPr>
          <a:xfrm>
            <a:off x="2438400" y="4724400"/>
            <a:ext cx="1143000" cy="533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Bonds</a:t>
            </a:r>
            <a:endParaRPr lang="en-US" dirty="0">
              <a:solidFill>
                <a:schemeClr val="tx1"/>
              </a:solidFill>
            </a:endParaRPr>
          </a:p>
        </p:txBody>
      </p:sp>
      <p:cxnSp>
        <p:nvCxnSpPr>
          <p:cNvPr id="21" name="Straight Arrow Connector 20"/>
          <p:cNvCxnSpPr/>
          <p:nvPr/>
        </p:nvCxnSpPr>
        <p:spPr>
          <a:xfrm rot="10800000" flipV="1">
            <a:off x="3048000" y="21336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p:cNvCxnSpPr>
          <p:nvPr/>
        </p:nvCxnSpPr>
        <p:spPr>
          <a:xfrm rot="16200000" flipH="1">
            <a:off x="5010150" y="22669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21336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638300" y="31623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400300" y="3238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31242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1" idx="0"/>
          </p:cNvCxnSpPr>
          <p:nvPr/>
        </p:nvCxnSpPr>
        <p:spPr>
          <a:xfrm>
            <a:off x="3276600" y="3048000"/>
            <a:ext cx="17145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419600" y="40386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2"/>
          </p:cNvCxnSpPr>
          <p:nvPr/>
        </p:nvCxnSpPr>
        <p:spPr>
          <a:xfrm rot="16200000" flipH="1">
            <a:off x="4895850" y="4133850"/>
            <a:ext cx="3810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5" idx="0"/>
          </p:cNvCxnSpPr>
          <p:nvPr/>
        </p:nvCxnSpPr>
        <p:spPr>
          <a:xfrm rot="10800000" flipV="1">
            <a:off x="3009900" y="4038600"/>
            <a:ext cx="16383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Curved Up Arrow 40"/>
          <p:cNvSpPr/>
          <p:nvPr/>
        </p:nvSpPr>
        <p:spPr>
          <a:xfrm rot="18390751">
            <a:off x="5633612" y="4047759"/>
            <a:ext cx="3022803" cy="1814285"/>
          </a:xfrm>
          <a:prstGeom prst="curvedUpArrow">
            <a:avLst>
              <a:gd name="adj1" fmla="val 25000"/>
              <a:gd name="adj2" fmla="val 38771"/>
              <a:gd name="adj3" fmla="val 25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5524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024688" cy="1143000"/>
          </a:xfrm>
        </p:spPr>
        <p:txBody>
          <a:bodyPr/>
          <a:lstStyle/>
          <a:p>
            <a:pPr eaLnBrk="1" hangingPunct="1"/>
            <a:r>
              <a:rPr lang="en-US" altLang="en-US" dirty="0" smtClean="0"/>
              <a:t>Fairness in Assessment</a:t>
            </a:r>
          </a:p>
        </p:txBody>
      </p:sp>
      <p:sp>
        <p:nvSpPr>
          <p:cNvPr id="3" name="Content Placeholder 2"/>
          <p:cNvSpPr>
            <a:spLocks noGrp="1"/>
          </p:cNvSpPr>
          <p:nvPr>
            <p:ph idx="1"/>
          </p:nvPr>
        </p:nvSpPr>
        <p:spPr>
          <a:xfrm>
            <a:off x="533400" y="1196752"/>
            <a:ext cx="8287072" cy="5472608"/>
          </a:xfrm>
        </p:spPr>
        <p:txBody>
          <a:bodyPr rtlCol="0">
            <a:normAutofit/>
          </a:bodyPr>
          <a:lstStyle/>
          <a:p>
            <a:pPr indent="-274320" eaLnBrk="1" fontAlgn="auto" hangingPunct="1">
              <a:spcAft>
                <a:spcPts val="0"/>
              </a:spcAft>
              <a:defRPr/>
            </a:pPr>
            <a:r>
              <a:rPr lang="en-US" sz="2800" dirty="0" smtClean="0"/>
              <a:t>Validity: Does the assessment measure what it is supposed to measure? Are the interpretations made about the person on the basis of the results appropriate?</a:t>
            </a:r>
          </a:p>
          <a:p>
            <a:pPr indent="-274320" eaLnBrk="1" fontAlgn="auto" hangingPunct="1">
              <a:spcAft>
                <a:spcPts val="0"/>
              </a:spcAft>
              <a:defRPr/>
            </a:pPr>
            <a:r>
              <a:rPr lang="en-US" sz="2800" dirty="0" smtClean="0"/>
              <a:t>Reliability: Is the assessment consistent? Does it produce similar results each time?</a:t>
            </a:r>
          </a:p>
          <a:p>
            <a:pPr indent="-274320" eaLnBrk="1" fontAlgn="auto" hangingPunct="1">
              <a:spcAft>
                <a:spcPts val="0"/>
              </a:spcAft>
              <a:defRPr/>
            </a:pPr>
            <a:r>
              <a:rPr lang="en-US" sz="2800" dirty="0" smtClean="0"/>
              <a:t>Fairness: Is the assessment fair?</a:t>
            </a:r>
          </a:p>
          <a:p>
            <a:pPr indent="-274320" eaLnBrk="1" fontAlgn="auto" hangingPunct="1">
              <a:spcAft>
                <a:spcPts val="0"/>
              </a:spcAft>
              <a:defRPr/>
            </a:pPr>
            <a:r>
              <a:rPr lang="en-US" sz="2800" dirty="0" smtClean="0"/>
              <a:t>How can we achieve assessment validity?</a:t>
            </a:r>
          </a:p>
          <a:p>
            <a:pPr marL="640080" lvl="1" indent="-274320" eaLnBrk="1" fontAlgn="auto" hangingPunct="1">
              <a:spcAft>
                <a:spcPts val="0"/>
              </a:spcAft>
              <a:defRPr/>
            </a:pPr>
            <a:r>
              <a:rPr lang="en-US" sz="2800" dirty="0" smtClean="0"/>
              <a:t>Curriculum Fidelity</a:t>
            </a:r>
          </a:p>
          <a:p>
            <a:pPr marL="640080" lvl="1" indent="-274320" eaLnBrk="1" fontAlgn="auto" hangingPunct="1">
              <a:spcAft>
                <a:spcPts val="0"/>
              </a:spcAft>
              <a:defRPr/>
            </a:pPr>
            <a:r>
              <a:rPr lang="en-US" sz="2800" dirty="0" smtClean="0"/>
              <a:t>Diversity and Opportunity</a:t>
            </a:r>
          </a:p>
          <a:p>
            <a:pPr marL="640080" lvl="1" indent="-274320" eaLnBrk="1" fontAlgn="auto" hangingPunct="1">
              <a:spcAft>
                <a:spcPts val="0"/>
              </a:spcAft>
              <a:defRPr/>
            </a:pPr>
            <a:r>
              <a:rPr lang="en-US" sz="2800" dirty="0" smtClean="0"/>
              <a:t>Transparency</a:t>
            </a:r>
          </a:p>
          <a:p>
            <a:pPr indent="-274320" eaLnBrk="1" fontAlgn="auto" hangingPunct="1">
              <a:spcAft>
                <a:spcPts val="0"/>
              </a:spcAft>
              <a:defRPr/>
            </a:pPr>
            <a:endParaRPr lang="en-US" dirty="0"/>
          </a:p>
        </p:txBody>
      </p:sp>
    </p:spTree>
    <p:extLst>
      <p:ext uri="{BB962C8B-B14F-4D97-AF65-F5344CB8AC3E}">
        <p14:creationId xmlns:p14="http://schemas.microsoft.com/office/powerpoint/2010/main" val="1588521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7763" cy="1143000"/>
          </a:xfrm>
        </p:spPr>
        <p:txBody>
          <a:bodyPr/>
          <a:lstStyle/>
          <a:p>
            <a:pPr eaLnBrk="1" hangingPunct="1"/>
            <a:r>
              <a:rPr lang="en-US" altLang="en-US" smtClean="0"/>
              <a:t>Fairness in Assessment</a:t>
            </a:r>
          </a:p>
        </p:txBody>
      </p:sp>
      <p:sp>
        <p:nvSpPr>
          <p:cNvPr id="3" name="Content Placeholder 2"/>
          <p:cNvSpPr>
            <a:spLocks noGrp="1"/>
          </p:cNvSpPr>
          <p:nvPr>
            <p:ph idx="1"/>
          </p:nvPr>
        </p:nvSpPr>
        <p:spPr>
          <a:xfrm>
            <a:off x="533400" y="1066800"/>
            <a:ext cx="7924800" cy="5486400"/>
          </a:xfrm>
        </p:spPr>
        <p:txBody>
          <a:bodyPr/>
          <a:lstStyle/>
          <a:p>
            <a:pPr eaLnBrk="1" hangingPunct="1"/>
            <a:r>
              <a:rPr lang="en-US" altLang="en-US" sz="2800" smtClean="0"/>
              <a:t>Curriculum Fidelity</a:t>
            </a:r>
          </a:p>
          <a:p>
            <a:pPr lvl="1" eaLnBrk="1" hangingPunct="1"/>
            <a:r>
              <a:rPr lang="en-US" altLang="en-US" sz="2800" smtClean="0"/>
              <a:t>There must be a relationship between what is taught, what is assessed and how it is assessed</a:t>
            </a:r>
          </a:p>
          <a:p>
            <a:pPr eaLnBrk="1" hangingPunct="1"/>
            <a:r>
              <a:rPr lang="en-US" altLang="en-US" sz="2800" smtClean="0"/>
              <a:t>Diversity and Opportunity</a:t>
            </a:r>
          </a:p>
          <a:p>
            <a:pPr lvl="1" eaLnBrk="1" hangingPunct="1"/>
            <a:r>
              <a:rPr lang="en-US" altLang="en-US" sz="2800" smtClean="0"/>
              <a:t>Gender, language, culture and learning styles sensitivity </a:t>
            </a:r>
          </a:p>
          <a:p>
            <a:pPr eaLnBrk="1" hangingPunct="1"/>
            <a:r>
              <a:rPr lang="en-US" altLang="en-US" sz="2800" smtClean="0"/>
              <a:t>Transparency</a:t>
            </a:r>
          </a:p>
          <a:p>
            <a:pPr lvl="1" eaLnBrk="1" hangingPunct="1"/>
            <a:r>
              <a:rPr lang="en-US" altLang="en-US" sz="2800" smtClean="0"/>
              <a:t>Learners must know what is going to be assessed and how it will be assessed</a:t>
            </a:r>
          </a:p>
          <a:p>
            <a:pPr lvl="1" eaLnBrk="1" hangingPunct="1"/>
            <a:r>
              <a:rPr lang="en-US" altLang="en-US" sz="2800" smtClean="0"/>
              <a:t>What is expected?</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940586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Thinking like an Assessor</a:t>
            </a:r>
            <a:endParaRPr lang="en-ZA" dirty="0"/>
          </a:p>
        </p:txBody>
      </p:sp>
      <p:sp>
        <p:nvSpPr>
          <p:cNvPr id="3" name="Content Placeholder 2"/>
          <p:cNvSpPr>
            <a:spLocks noGrp="1"/>
          </p:cNvSpPr>
          <p:nvPr>
            <p:ph idx="1"/>
          </p:nvPr>
        </p:nvSpPr>
        <p:spPr>
          <a:xfrm>
            <a:off x="323528" y="1219200"/>
            <a:ext cx="8610160" cy="5334000"/>
          </a:xfrm>
        </p:spPr>
        <p:txBody>
          <a:bodyPr>
            <a:normAutofit/>
          </a:bodyPr>
          <a:lstStyle/>
          <a:p>
            <a:r>
              <a:rPr lang="en-ZA" dirty="0" smtClean="0"/>
              <a:t>“</a:t>
            </a:r>
            <a:r>
              <a:rPr lang="en-ZA" i="1" dirty="0" smtClean="0"/>
              <a:t>Think like an Assessor, not like a Teacher</a:t>
            </a:r>
            <a:r>
              <a:rPr lang="en-ZA" dirty="0" smtClean="0"/>
              <a:t>” ???</a:t>
            </a:r>
          </a:p>
          <a:p>
            <a:r>
              <a:rPr lang="en-ZA" dirty="0" smtClean="0"/>
              <a:t>Think about assessment from the beginning not as a tag on at the end</a:t>
            </a:r>
          </a:p>
          <a:p>
            <a:r>
              <a:rPr lang="en-ZA" dirty="0" smtClean="0"/>
              <a:t>Three questions:</a:t>
            </a:r>
          </a:p>
          <a:p>
            <a:pPr lvl="1"/>
            <a:r>
              <a:rPr lang="en-ZA" dirty="0" smtClean="0"/>
              <a:t>This is what will be taught so how can learners demonstrate their understanding of that? </a:t>
            </a:r>
          </a:p>
          <a:p>
            <a:pPr lvl="1"/>
            <a:r>
              <a:rPr lang="en-ZA" dirty="0" smtClean="0"/>
              <a:t>What will I be looking for as evidence of their understanding? </a:t>
            </a:r>
          </a:p>
          <a:p>
            <a:pPr lvl="1"/>
            <a:r>
              <a:rPr lang="en-ZA" dirty="0" smtClean="0"/>
              <a:t>Does what I am looking for align with what I wanted to teach?</a:t>
            </a:r>
            <a:endParaRPr lang="en-ZA" dirty="0"/>
          </a:p>
        </p:txBody>
      </p:sp>
    </p:spTree>
    <p:extLst>
      <p:ext uri="{BB962C8B-B14F-4D97-AF65-F5344CB8AC3E}">
        <p14:creationId xmlns:p14="http://schemas.microsoft.com/office/powerpoint/2010/main" val="614841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solidFill>
                <a:schemeClr val="bg1"/>
              </a:solidFill>
            </a:endParaRPr>
          </a:p>
        </p:txBody>
      </p:sp>
      <p:sp>
        <p:nvSpPr>
          <p:cNvPr id="5" name="Content Placeholder 4"/>
          <p:cNvSpPr>
            <a:spLocks noGrp="1"/>
          </p:cNvSpPr>
          <p:nvPr>
            <p:ph idx="1"/>
          </p:nvPr>
        </p:nvSpPr>
        <p:spPr>
          <a:xfrm>
            <a:off x="685800" y="1600200"/>
            <a:ext cx="7886700" cy="4133138"/>
          </a:xfrm>
        </p:spPr>
        <p:txBody>
          <a:bodyPr>
            <a:noAutofit/>
          </a:bodyPr>
          <a:lstStyle/>
          <a:p>
            <a:r>
              <a:rPr lang="en-ZA" sz="2800" dirty="0"/>
              <a:t>The programme is intended to result in the following learning outcomes:</a:t>
            </a:r>
          </a:p>
          <a:p>
            <a:pPr lvl="1"/>
            <a:r>
              <a:rPr lang="en-AU" sz="2800" dirty="0"/>
              <a:t>Make clear what a curriculum specialist/subject advisor’s role is in the context of Information and Communication Technology (ICT)</a:t>
            </a:r>
            <a:endParaRPr lang="en-ZA" sz="2800" dirty="0"/>
          </a:p>
          <a:p>
            <a:pPr lvl="1"/>
            <a:r>
              <a:rPr lang="en-AU" sz="2800" dirty="0"/>
              <a:t>Provide Knowledge, Skills and Attitudes needed to operate in a digital environment as a subject specialist</a:t>
            </a:r>
            <a:endParaRPr lang="en-ZA" sz="2800" dirty="0"/>
          </a:p>
          <a:p>
            <a:pPr lvl="1"/>
            <a:r>
              <a:rPr lang="en-ZA" sz="2800" dirty="0"/>
              <a:t>Give guidance on how best to  support teachers in their delivery of the curriculum through ICT</a:t>
            </a:r>
          </a:p>
        </p:txBody>
      </p:sp>
    </p:spTree>
    <p:extLst>
      <p:ext uri="{BB962C8B-B14F-4D97-AF65-F5344CB8AC3E}">
        <p14:creationId xmlns:p14="http://schemas.microsoft.com/office/powerpoint/2010/main" val="1256600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tretch>
            <a:fillRect/>
          </a:stretch>
        </p:blipFill>
        <p:spPr bwMode="auto">
          <a:xfrm>
            <a:off x="323528" y="188640"/>
            <a:ext cx="7704856" cy="6267723"/>
          </a:xfrm>
          <a:prstGeom prst="rect">
            <a:avLst/>
          </a:prstGeom>
          <a:noFill/>
          <a:ln w="9525">
            <a:noFill/>
            <a:miter lim="800000"/>
            <a:headEnd/>
            <a:tailEnd/>
          </a:ln>
        </p:spPr>
      </p:pic>
    </p:spTree>
    <p:extLst>
      <p:ext uri="{BB962C8B-B14F-4D97-AF65-F5344CB8AC3E}">
        <p14:creationId xmlns:p14="http://schemas.microsoft.com/office/powerpoint/2010/main" val="3500770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838200"/>
          </a:xfrm>
        </p:spPr>
        <p:txBody>
          <a:bodyPr/>
          <a:lstStyle/>
          <a:p>
            <a:r>
              <a:rPr lang="en-US" dirty="0" smtClean="0"/>
              <a:t>Focus on feedback</a:t>
            </a:r>
            <a:endParaRPr lang="en-US" dirty="0"/>
          </a:p>
        </p:txBody>
      </p:sp>
      <p:sp>
        <p:nvSpPr>
          <p:cNvPr id="5" name="Content Placeholder 4"/>
          <p:cNvSpPr>
            <a:spLocks noGrp="1"/>
          </p:cNvSpPr>
          <p:nvPr>
            <p:ph idx="1"/>
          </p:nvPr>
        </p:nvSpPr>
        <p:spPr>
          <a:xfrm>
            <a:off x="304800" y="1268760"/>
            <a:ext cx="8686800" cy="5400600"/>
          </a:xfrm>
        </p:spPr>
        <p:txBody>
          <a:bodyPr>
            <a:normAutofit/>
          </a:bodyPr>
          <a:lstStyle/>
          <a:p>
            <a:r>
              <a:rPr lang="en-US" dirty="0" smtClean="0">
                <a:solidFill>
                  <a:schemeClr val="tx1"/>
                </a:solidFill>
              </a:rPr>
              <a:t>Focus on learning objective of task NOT comparisons with others</a:t>
            </a:r>
          </a:p>
          <a:p>
            <a:r>
              <a:rPr lang="en-US" dirty="0" smtClean="0">
                <a:solidFill>
                  <a:schemeClr val="tx1"/>
                </a:solidFill>
              </a:rPr>
              <a:t>Verbal and non verbal language from teacher</a:t>
            </a:r>
          </a:p>
          <a:p>
            <a:r>
              <a:rPr lang="en-US" dirty="0" smtClean="0">
                <a:solidFill>
                  <a:schemeClr val="tx1"/>
                </a:solidFill>
              </a:rPr>
              <a:t>Grading needs to be carefully considered</a:t>
            </a:r>
          </a:p>
          <a:p>
            <a:r>
              <a:rPr lang="en-US" dirty="0" smtClean="0">
                <a:solidFill>
                  <a:schemeClr val="tx1"/>
                </a:solidFill>
              </a:rPr>
              <a:t>Focus on success and improvement</a:t>
            </a:r>
          </a:p>
          <a:p>
            <a:r>
              <a:rPr lang="en-US" dirty="0" smtClean="0">
                <a:solidFill>
                  <a:schemeClr val="tx1"/>
                </a:solidFill>
              </a:rPr>
              <a:t>Suggestions to close the gap</a:t>
            </a:r>
          </a:p>
          <a:p>
            <a:r>
              <a:rPr lang="en-US" dirty="0" smtClean="0">
                <a:solidFill>
                  <a:schemeClr val="tx1"/>
                </a:solidFill>
              </a:rPr>
              <a:t>Allow opportunities to make improvements</a:t>
            </a:r>
          </a:p>
          <a:p>
            <a:r>
              <a:rPr lang="en-US" dirty="0" smtClean="0">
                <a:solidFill>
                  <a:schemeClr val="tx1"/>
                </a:solidFill>
              </a:rPr>
              <a:t>Train learners to effectively self and peer assess their work</a:t>
            </a:r>
          </a:p>
          <a:p>
            <a:endParaRPr lang="en-US" dirty="0" smtClean="0"/>
          </a:p>
          <a:p>
            <a:endParaRPr lang="en-US" dirty="0"/>
          </a:p>
        </p:txBody>
      </p:sp>
    </p:spTree>
    <p:extLst>
      <p:ext uri="{BB962C8B-B14F-4D97-AF65-F5344CB8AC3E}">
        <p14:creationId xmlns:p14="http://schemas.microsoft.com/office/powerpoint/2010/main" val="3592178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Focus on Feedback</a:t>
            </a:r>
            <a:endParaRPr lang="en-ZA" dirty="0"/>
          </a:p>
        </p:txBody>
      </p:sp>
      <p:sp>
        <p:nvSpPr>
          <p:cNvPr id="3" name="Content Placeholder 2"/>
          <p:cNvSpPr>
            <a:spLocks noGrp="1"/>
          </p:cNvSpPr>
          <p:nvPr>
            <p:ph idx="1"/>
          </p:nvPr>
        </p:nvSpPr>
        <p:spPr/>
        <p:txBody>
          <a:bodyPr/>
          <a:lstStyle/>
          <a:p>
            <a:r>
              <a:rPr lang="en-ZA" dirty="0" smtClean="0"/>
              <a:t>What do teachers need?</a:t>
            </a:r>
          </a:p>
          <a:p>
            <a:endParaRPr lang="en-ZA" dirty="0"/>
          </a:p>
        </p:txBody>
      </p:sp>
      <p:graphicFrame>
        <p:nvGraphicFramePr>
          <p:cNvPr id="5" name="Table 4"/>
          <p:cNvGraphicFramePr>
            <a:graphicFrameLocks noGrp="1"/>
          </p:cNvGraphicFramePr>
          <p:nvPr>
            <p:extLst/>
          </p:nvPr>
        </p:nvGraphicFramePr>
        <p:xfrm>
          <a:off x="1219200" y="2590800"/>
          <a:ext cx="6781800" cy="3505200"/>
        </p:xfrm>
        <a:graphic>
          <a:graphicData uri="http://schemas.openxmlformats.org/drawingml/2006/table">
            <a:tbl>
              <a:tblPr firstRow="1" bandRow="1">
                <a:tableStyleId>{306799F8-075E-4A3A-A7F6-7FBC6576F1A4}</a:tableStyleId>
              </a:tblPr>
              <a:tblGrid>
                <a:gridCol w="2260600"/>
                <a:gridCol w="2260600"/>
                <a:gridCol w="2260600"/>
              </a:tblGrid>
              <a:tr h="1752600">
                <a:tc>
                  <a:txBody>
                    <a:bodyPr/>
                    <a:lstStyle/>
                    <a:p>
                      <a:r>
                        <a:rPr lang="en-ZA" sz="2400" b="0" dirty="0" smtClean="0">
                          <a:solidFill>
                            <a:schemeClr val="tx1"/>
                          </a:solidFill>
                        </a:rPr>
                        <a:t>Knowledge of subject matter</a:t>
                      </a:r>
                      <a:endParaRPr lang="en-ZA" sz="2400" b="0" dirty="0">
                        <a:solidFill>
                          <a:schemeClr val="tx1"/>
                        </a:solidFill>
                      </a:endParaRPr>
                    </a:p>
                  </a:txBody>
                  <a:tcPr/>
                </a:tc>
                <a:tc>
                  <a:txBody>
                    <a:bodyPr/>
                    <a:lstStyle/>
                    <a:p>
                      <a:r>
                        <a:rPr lang="en-ZA" sz="2400" b="0" dirty="0" smtClean="0">
                          <a:solidFill>
                            <a:schemeClr val="tx1"/>
                          </a:solidFill>
                        </a:rPr>
                        <a:t>Attitudes and dispositions</a:t>
                      </a:r>
                      <a:endParaRPr lang="en-ZA" sz="2400" b="0" dirty="0">
                        <a:solidFill>
                          <a:schemeClr val="tx1"/>
                        </a:solidFill>
                      </a:endParaRPr>
                    </a:p>
                  </a:txBody>
                  <a:tcPr/>
                </a:tc>
                <a:tc>
                  <a:txBody>
                    <a:bodyPr/>
                    <a:lstStyle/>
                    <a:p>
                      <a:r>
                        <a:rPr lang="en-ZA" sz="2400" b="0" dirty="0" smtClean="0">
                          <a:solidFill>
                            <a:schemeClr val="tx1"/>
                          </a:solidFill>
                        </a:rPr>
                        <a:t>Knowledge of criteria and standards</a:t>
                      </a:r>
                      <a:endParaRPr lang="en-ZA" sz="2400" b="0" dirty="0">
                        <a:solidFill>
                          <a:schemeClr val="tx1"/>
                        </a:solidFill>
                      </a:endParaRPr>
                    </a:p>
                  </a:txBody>
                  <a:tcPr/>
                </a:tc>
              </a:tr>
              <a:tr h="1752600">
                <a:tc>
                  <a:txBody>
                    <a:bodyPr/>
                    <a:lstStyle/>
                    <a:p>
                      <a:r>
                        <a:rPr lang="en-ZA" sz="2400" b="0" dirty="0" smtClean="0">
                          <a:solidFill>
                            <a:schemeClr val="tx1"/>
                          </a:solidFill>
                        </a:rPr>
                        <a:t>Skills in setting assessment tasks</a:t>
                      </a:r>
                      <a:endParaRPr lang="en-ZA" sz="2400" b="0" dirty="0">
                        <a:solidFill>
                          <a:schemeClr val="tx1"/>
                        </a:solidFill>
                      </a:endParaRPr>
                    </a:p>
                  </a:txBody>
                  <a:tcPr/>
                </a:tc>
                <a:tc>
                  <a:txBody>
                    <a:bodyPr/>
                    <a:lstStyle/>
                    <a:p>
                      <a:r>
                        <a:rPr lang="en-ZA" sz="2400" b="0" dirty="0" smtClean="0">
                          <a:solidFill>
                            <a:schemeClr val="tx1"/>
                          </a:solidFill>
                        </a:rPr>
                        <a:t>Evaluative Skills</a:t>
                      </a:r>
                      <a:endParaRPr lang="en-ZA" sz="2400" b="0" dirty="0">
                        <a:solidFill>
                          <a:schemeClr val="tx1"/>
                        </a:solidFill>
                      </a:endParaRPr>
                    </a:p>
                  </a:txBody>
                  <a:tcPr/>
                </a:tc>
                <a:tc>
                  <a:txBody>
                    <a:bodyPr/>
                    <a:lstStyle/>
                    <a:p>
                      <a:r>
                        <a:rPr lang="en-ZA" sz="2400" b="0" dirty="0" smtClean="0">
                          <a:solidFill>
                            <a:schemeClr val="tx1"/>
                          </a:solidFill>
                        </a:rPr>
                        <a:t>Expertise in framing feedback statements</a:t>
                      </a:r>
                      <a:endParaRPr lang="en-ZA" sz="2400" b="0" dirty="0">
                        <a:solidFill>
                          <a:schemeClr val="tx1"/>
                        </a:solidFill>
                      </a:endParaRPr>
                    </a:p>
                  </a:txBody>
                  <a:tcPr/>
                </a:tc>
              </a:tr>
            </a:tbl>
          </a:graphicData>
        </a:graphic>
      </p:graphicFrame>
    </p:spTree>
    <p:extLst>
      <p:ext uri="{BB962C8B-B14F-4D97-AF65-F5344CB8AC3E}">
        <p14:creationId xmlns:p14="http://schemas.microsoft.com/office/powerpoint/2010/main" val="254022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177" y="304800"/>
            <a:ext cx="6965245" cy="1202485"/>
          </a:xfrm>
        </p:spPr>
        <p:txBody>
          <a:bodyPr/>
          <a:lstStyle/>
          <a:p>
            <a:r>
              <a:rPr lang="en-ZA" dirty="0" smtClean="0"/>
              <a:t>Improving effectiveness</a:t>
            </a:r>
            <a:endParaRPr lang="en-ZA" dirty="0"/>
          </a:p>
        </p:txBody>
      </p:sp>
      <p:graphicFrame>
        <p:nvGraphicFramePr>
          <p:cNvPr id="4" name="Content Placeholder 3"/>
          <p:cNvGraphicFramePr>
            <a:graphicFrameLocks noGrp="1"/>
          </p:cNvGraphicFramePr>
          <p:nvPr>
            <p:ph idx="1"/>
            <p:extLst/>
          </p:nvPr>
        </p:nvGraphicFramePr>
        <p:xfrm>
          <a:off x="723900" y="1143000"/>
          <a:ext cx="7543799" cy="389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1000" y="5105400"/>
            <a:ext cx="822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solidFill>
                  <a:schemeClr val="tx1"/>
                </a:solidFill>
              </a:rPr>
              <a:t>Black and William (1998: 20), “ close link of formative assessment practice both with other components of a teacher’s own pedagogy and with a teacher’s conception of his or her role.”</a:t>
            </a:r>
            <a:endParaRPr lang="en-ZA" sz="2400" dirty="0">
              <a:solidFill>
                <a:schemeClr val="tx1"/>
              </a:solidFill>
            </a:endParaRPr>
          </a:p>
        </p:txBody>
      </p:sp>
    </p:spTree>
    <p:extLst>
      <p:ext uri="{BB962C8B-B14F-4D97-AF65-F5344CB8AC3E}">
        <p14:creationId xmlns:p14="http://schemas.microsoft.com/office/powerpoint/2010/main" val="3462498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7.4</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7.4 on page 69 of your  workbooks </a:t>
            </a:r>
            <a:endParaRPr lang="en-ZA" sz="3200" i="1" dirty="0"/>
          </a:p>
        </p:txBody>
      </p:sp>
    </p:spTree>
    <p:extLst>
      <p:ext uri="{BB962C8B-B14F-4D97-AF65-F5344CB8AC3E}">
        <p14:creationId xmlns:p14="http://schemas.microsoft.com/office/powerpoint/2010/main" val="3127979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End</a:t>
            </a:r>
          </a:p>
        </p:txBody>
      </p:sp>
      <p:sp>
        <p:nvSpPr>
          <p:cNvPr id="7" name="Content Placeholder 2"/>
          <p:cNvSpPr txBox="1">
            <a:spLocks/>
          </p:cNvSpPr>
          <p:nvPr/>
        </p:nvSpPr>
        <p:spPr>
          <a:xfrm>
            <a:off x="835848" y="1524000"/>
            <a:ext cx="4500563" cy="279822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2100" i="1" dirty="0">
              <a:solidFill>
                <a:srgbClr val="036364"/>
              </a:solidFill>
            </a:endParaRPr>
          </a:p>
          <a:p>
            <a:endParaRPr lang="en-ZA" sz="2100" i="1" dirty="0">
              <a:solidFill>
                <a:srgbClr val="036364"/>
              </a:solidFill>
            </a:endParaRPr>
          </a:p>
          <a:p>
            <a:pPr algn="ctr"/>
            <a:r>
              <a:rPr lang="en-ZA" sz="2100" i="1" dirty="0">
                <a:solidFill>
                  <a:srgbClr val="036364"/>
                </a:solidFill>
              </a:rPr>
              <a:t>Thank you for participating in this module. </a:t>
            </a:r>
            <a:br>
              <a:rPr lang="en-ZA" sz="2100" i="1" dirty="0">
                <a:solidFill>
                  <a:srgbClr val="036364"/>
                </a:solidFill>
              </a:rPr>
            </a:br>
            <a:r>
              <a:rPr lang="en-ZA" sz="2100" i="1" dirty="0">
                <a:solidFill>
                  <a:srgbClr val="036364"/>
                </a:solidFill>
              </a:rPr>
              <a:t/>
            </a:r>
            <a:br>
              <a:rPr lang="en-ZA" sz="2100" i="1" dirty="0">
                <a:solidFill>
                  <a:srgbClr val="036364"/>
                </a:solidFill>
              </a:rPr>
            </a:br>
            <a:r>
              <a:rPr lang="en-ZA" sz="2100" i="1" dirty="0">
                <a:solidFill>
                  <a:srgbClr val="036364"/>
                </a:solidFill>
              </a:rPr>
              <a:t>We trust you gained much to set the pace in integrating ICTs in learning and teaching in your school.</a:t>
            </a:r>
          </a:p>
        </p:txBody>
      </p:sp>
      <p:pic>
        <p:nvPicPr>
          <p:cNvPr id="3" name="Picture 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55461" y="2133600"/>
            <a:ext cx="3200400" cy="3200400"/>
          </a:xfrm>
          <a:prstGeom prst="rect">
            <a:avLst/>
          </a:prstGeom>
        </p:spPr>
      </p:pic>
    </p:spTree>
    <p:extLst>
      <p:ext uri="{BB962C8B-B14F-4D97-AF65-F5344CB8AC3E}">
        <p14:creationId xmlns:p14="http://schemas.microsoft.com/office/powerpoint/2010/main" val="101180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a:xfrm>
            <a:off x="304800" y="1758212"/>
            <a:ext cx="8534400" cy="3810000"/>
            <a:chOff x="1" y="0"/>
            <a:chExt cx="6257925" cy="3571875"/>
          </a:xfrm>
        </p:grpSpPr>
        <p:graphicFrame>
          <p:nvGraphicFramePr>
            <p:cNvPr id="6" name="Diagram 5"/>
            <p:cNvGraphicFramePr/>
            <p:nvPr>
              <p:extLst>
                <p:ext uri="{D42A27DB-BD31-4B8C-83A1-F6EECF244321}">
                  <p14:modId xmlns:p14="http://schemas.microsoft.com/office/powerpoint/2010/main" val="1957827366"/>
                </p:ext>
              </p:extLst>
            </p:nvPr>
          </p:nvGraphicFramePr>
          <p:xfrm>
            <a:off x="1" y="0"/>
            <a:ext cx="6257925" cy="357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3825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Program Files (x86)\Microsoft Office\MEDIA\CAGCAT10\j0301252.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3670" y="568809"/>
              <a:ext cx="1172728" cy="13933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SalomeM.MGSL\AppData\Local\Microsoft\Windows\Temporary Internet Files\Content.IE5\WXVQWBOT\classroomCartoon[1].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5047" y="549759"/>
              <a:ext cx="1485900" cy="141282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23" name="Title 1"/>
          <p:cNvSpPr txBox="1">
            <a:spLocks/>
          </p:cNvSpPr>
          <p:nvPr/>
        </p:nvSpPr>
        <p:spPr>
          <a:xfrm>
            <a:off x="1733550" y="571500"/>
            <a:ext cx="7886700" cy="609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a:lstStyle>
          <a:p>
            <a:r>
              <a:rPr lang="en-ZA" dirty="0"/>
              <a:t>THE 10:20:70 </a:t>
            </a:r>
            <a:r>
              <a:rPr lang="en-ZA" dirty="0" smtClean="0"/>
              <a:t>FRAMEWORK</a:t>
            </a:r>
            <a:endParaRPr lang="en-ZA" dirty="0"/>
          </a:p>
        </p:txBody>
      </p:sp>
      <p:sp>
        <p:nvSpPr>
          <p:cNvPr id="22" name="Rectangle 21"/>
          <p:cNvSpPr/>
          <p:nvPr/>
        </p:nvSpPr>
        <p:spPr>
          <a:xfrm>
            <a:off x="1143114" y="1388880"/>
            <a:ext cx="7050831" cy="369332"/>
          </a:xfrm>
          <a:prstGeom prst="rect">
            <a:avLst/>
          </a:prstGeom>
        </p:spPr>
        <p:txBody>
          <a:bodyPr wrap="square">
            <a:spAutoFit/>
          </a:bodyPr>
          <a:lstStyle/>
          <a:p>
            <a:pPr lvl="0" algn="ctr" defTabSz="914400" eaLnBrk="0" fontAlgn="base" hangingPunct="0">
              <a:spcBef>
                <a:spcPct val="0"/>
              </a:spcBef>
              <a:spcAft>
                <a:spcPct val="0"/>
              </a:spcAft>
            </a:pPr>
            <a:r>
              <a:rPr lang="en-US" altLang="en-US" b="1" dirty="0" smtClean="0">
                <a:latin typeface="Calibri" panose="020F0502020204030204" pitchFamily="34" charset="0"/>
                <a:ea typeface="Calibri" panose="020F0502020204030204" pitchFamily="34" charset="0"/>
                <a:cs typeface="Arial" panose="020B0604020202020204" pitchFamily="34" charset="0"/>
              </a:rPr>
              <a:t>FOR </a:t>
            </a:r>
            <a:r>
              <a:rPr lang="en-US" altLang="en-US" b="1" dirty="0">
                <a:latin typeface="Calibri" panose="020F0502020204030204" pitchFamily="34" charset="0"/>
                <a:ea typeface="Calibri" panose="020F0502020204030204" pitchFamily="34" charset="0"/>
                <a:cs typeface="Arial" panose="020B0604020202020204" pitchFamily="34" charset="0"/>
              </a:rPr>
              <a:t>CONTINUOUS PROFESSIONAL TEACHER DEVELOPMENT</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50390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MODULES</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67976172"/>
              </p:ext>
            </p:extLst>
          </p:nvPr>
        </p:nvGraphicFramePr>
        <p:xfrm>
          <a:off x="457200" y="1371600"/>
          <a:ext cx="8382000" cy="4099968"/>
        </p:xfrm>
        <a:graphic>
          <a:graphicData uri="http://schemas.openxmlformats.org/drawingml/2006/table">
            <a:tbl>
              <a:tblPr firstRow="1" firstCol="1" bandRow="1"/>
              <a:tblGrid>
                <a:gridCol w="437780">
                  <a:extLst>
                    <a:ext uri="{9D8B030D-6E8A-4147-A177-3AD203B41FA5}">
                      <a16:colId xmlns:a16="http://schemas.microsoft.com/office/drawing/2014/main" xmlns="" val="20000"/>
                    </a:ext>
                  </a:extLst>
                </a:gridCol>
                <a:gridCol w="5104801">
                  <a:extLst>
                    <a:ext uri="{9D8B030D-6E8A-4147-A177-3AD203B41FA5}">
                      <a16:colId xmlns:a16="http://schemas.microsoft.com/office/drawing/2014/main" xmlns="" val="20001"/>
                    </a:ext>
                  </a:extLst>
                </a:gridCol>
                <a:gridCol w="2839419">
                  <a:extLst>
                    <a:ext uri="{9D8B030D-6E8A-4147-A177-3AD203B41FA5}">
                      <a16:colId xmlns:a16="http://schemas.microsoft.com/office/drawing/2014/main" xmlns="" val="20002"/>
                    </a:ext>
                  </a:extLst>
                </a:gridCol>
              </a:tblGrid>
              <a:tr h="365673">
                <a:tc>
                  <a:txBody>
                    <a:bodyPr/>
                    <a:lstStyle/>
                    <a:p>
                      <a:pPr algn="just">
                        <a:lnSpc>
                          <a:spcPct val="115000"/>
                        </a:lnSpc>
                        <a:spcBef>
                          <a:spcPts val="720"/>
                        </a:spcBef>
                        <a:spcAft>
                          <a:spcPts val="72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just">
                        <a:lnSpc>
                          <a:spcPct val="115000"/>
                        </a:lnSpc>
                        <a:spcBef>
                          <a:spcPts val="720"/>
                        </a:spcBef>
                        <a:spcAft>
                          <a:spcPts val="720"/>
                        </a:spcAft>
                      </a:pPr>
                      <a:r>
                        <a:rPr lang="en-US"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OUTCOMES/TOPICS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just">
                        <a:lnSpc>
                          <a:spcPct val="115000"/>
                        </a:lnSpc>
                        <a:spcBef>
                          <a:spcPts val="720"/>
                        </a:spcBef>
                        <a:spcAft>
                          <a:spcPts val="72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MODULES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a16="http://schemas.microsoft.com/office/drawing/2014/main" xmlns="" val="10000"/>
                  </a:ext>
                </a:extLst>
              </a:tr>
              <a:tr h="443239">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Introduction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1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What is ICT Pedagogical Integration?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2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2"/>
                  </a:ext>
                </a:extLst>
              </a:tr>
              <a:tr h="365673">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CoPAF Model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3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Available resources for subject teaching and learning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4"/>
                  </a:ext>
                </a:extLst>
              </a:tr>
              <a:tr h="365673">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e-Assessment/ Automated Assessment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Managing an ICT classroom environment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6"/>
                  </a:ext>
                </a:extLst>
              </a:tr>
              <a:tr h="731345">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support a teacher in a traditional and a digital classroom environment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Development of materials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8"/>
                  </a:ext>
                </a:extLst>
              </a:tr>
              <a:tr h="365673">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Professional Learning Communities (PLCs) with ICTs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15844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Notional hours</a:t>
            </a: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811563078"/>
              </p:ext>
            </p:extLst>
          </p:nvPr>
        </p:nvGraphicFramePr>
        <p:xfrm>
          <a:off x="381000" y="1371600"/>
          <a:ext cx="8382000" cy="4192660"/>
        </p:xfrm>
        <a:graphic>
          <a:graphicData uri="http://schemas.openxmlformats.org/drawingml/2006/table">
            <a:tbl>
              <a:tblPr firstRow="1" firstCol="1" bandRow="1"/>
              <a:tblGrid>
                <a:gridCol w="415586">
                  <a:extLst>
                    <a:ext uri="{9D8B030D-6E8A-4147-A177-3AD203B41FA5}">
                      <a16:colId xmlns:a16="http://schemas.microsoft.com/office/drawing/2014/main" xmlns="" val="20000"/>
                    </a:ext>
                  </a:extLst>
                </a:gridCol>
                <a:gridCol w="3083943">
                  <a:extLst>
                    <a:ext uri="{9D8B030D-6E8A-4147-A177-3AD203B41FA5}">
                      <a16:colId xmlns:a16="http://schemas.microsoft.com/office/drawing/2014/main" xmlns="" val="20001"/>
                    </a:ext>
                  </a:extLst>
                </a:gridCol>
                <a:gridCol w="1027981">
                  <a:extLst>
                    <a:ext uri="{9D8B030D-6E8A-4147-A177-3AD203B41FA5}">
                      <a16:colId xmlns:a16="http://schemas.microsoft.com/office/drawing/2014/main" xmlns="" val="20002"/>
                    </a:ext>
                  </a:extLst>
                </a:gridCol>
                <a:gridCol w="2767642">
                  <a:extLst>
                    <a:ext uri="{9D8B030D-6E8A-4147-A177-3AD203B41FA5}">
                      <a16:colId xmlns:a16="http://schemas.microsoft.com/office/drawing/2014/main" xmlns="" val="20003"/>
                    </a:ext>
                  </a:extLst>
                </a:gridCol>
                <a:gridCol w="1086848">
                  <a:extLst>
                    <a:ext uri="{9D8B030D-6E8A-4147-A177-3AD203B41FA5}">
                      <a16:colId xmlns:a16="http://schemas.microsoft.com/office/drawing/2014/main" xmlns="" val="20004"/>
                    </a:ext>
                  </a:extLst>
                </a:gridCol>
              </a:tblGrid>
              <a:tr h="397051">
                <a:tc>
                  <a:txBody>
                    <a:bodyPr/>
                    <a:lstStyle/>
                    <a:p>
                      <a:pPr algn="just">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MODULES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CONTACT SESSION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NOTIONAL HOURS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a16="http://schemas.microsoft.com/office/drawing/2014/main" xmlns="" val="10000"/>
                  </a:ext>
                </a:extLst>
              </a:tr>
              <a:tr h="595577">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1:</a:t>
                      </a:r>
                      <a:r>
                        <a:rPr lang="en-GB" sz="1100" dirty="0">
                          <a:effectLst/>
                          <a:latin typeface="Calibri" panose="020F0502020204030204" pitchFamily="34" charset="0"/>
                          <a:ea typeface="Calibri" panose="020F0502020204030204" pitchFamily="34" charset="0"/>
                          <a:cs typeface="Times New Roman" panose="02020603050405020304" pitchFamily="18" charset="0"/>
                        </a:rPr>
                        <a:t> Introduction and orientation of Subject Advisors in their roles and responsibilities as curriculum specialists in a digital environment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3694">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2:</a:t>
                      </a:r>
                      <a:r>
                        <a:rPr lang="en-GB" sz="1100" dirty="0">
                          <a:effectLst/>
                          <a:latin typeface="Calibri" panose="020F0502020204030204" pitchFamily="34" charset="0"/>
                          <a:ea typeface="Calibri" panose="020F0502020204030204" pitchFamily="34" charset="0"/>
                          <a:cs typeface="Times New Roman" panose="02020603050405020304" pitchFamily="18" charset="0"/>
                        </a:rPr>
                        <a:t> What is ICT Pedagogical Integration?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2"/>
                  </a:ext>
                </a:extLst>
              </a:tr>
              <a:tr h="198526">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3:</a:t>
                      </a:r>
                      <a:r>
                        <a:rPr lang="en-GB" sz="1100" dirty="0">
                          <a:effectLst/>
                          <a:latin typeface="Calibri" panose="020F0502020204030204" pitchFamily="34" charset="0"/>
                          <a:ea typeface="Calibri" panose="020F0502020204030204" pitchFamily="34" charset="0"/>
                          <a:cs typeface="Times New Roman" panose="02020603050405020304" pitchFamily="18" charset="0"/>
                        </a:rPr>
                        <a:t> The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CoPAF</a:t>
                      </a:r>
                      <a:r>
                        <a:rPr lang="en-GB" sz="1100" dirty="0">
                          <a:effectLst/>
                          <a:latin typeface="Calibri" panose="020F0502020204030204" pitchFamily="34" charset="0"/>
                          <a:ea typeface="Calibri" panose="020F0502020204030204" pitchFamily="34" charset="0"/>
                          <a:cs typeface="Times New Roman" panose="02020603050405020304" pitchFamily="18" charset="0"/>
                        </a:rPr>
                        <a:t> Model/TPACK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Application in subject area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7051">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4:</a:t>
                      </a:r>
                      <a:r>
                        <a:rPr lang="en-GB" sz="1100" dirty="0">
                          <a:effectLst/>
                          <a:latin typeface="Calibri" panose="020F0502020204030204" pitchFamily="34" charset="0"/>
                          <a:ea typeface="Calibri" panose="020F0502020204030204" pitchFamily="34" charset="0"/>
                          <a:cs typeface="Times New Roman" panose="02020603050405020304" pitchFamily="18" charset="0"/>
                        </a:rPr>
                        <a:t> Integrating e-Content into subject teaching and learning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 – Peer assessment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4"/>
                  </a:ext>
                </a:extLst>
              </a:tr>
              <a:tr h="397051">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5:</a:t>
                      </a:r>
                      <a:r>
                        <a:rPr lang="en-GB" sz="1100" dirty="0">
                          <a:effectLst/>
                          <a:latin typeface="Calibri" panose="020F0502020204030204" pitchFamily="34" charset="0"/>
                          <a:ea typeface="Calibri" panose="020F0502020204030204" pitchFamily="34" charset="0"/>
                          <a:cs typeface="Times New Roman" panose="02020603050405020304" pitchFamily="18" charset="0"/>
                        </a:rPr>
                        <a:t> e-Assessment/ Automated Assessment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Creation and evaluation of an assessment online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97051">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6: </a:t>
                      </a:r>
                      <a:r>
                        <a:rPr lang="en-GB" sz="1100" dirty="0">
                          <a:effectLst/>
                          <a:latin typeface="Calibri" panose="020F0502020204030204" pitchFamily="34" charset="0"/>
                          <a:ea typeface="Calibri" panose="020F0502020204030204" pitchFamily="34" charset="0"/>
                          <a:cs typeface="Times New Roman" panose="02020603050405020304" pitchFamily="18" charset="0"/>
                        </a:rPr>
                        <a:t>Managing an ICT classroom Environment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6"/>
                  </a:ext>
                </a:extLst>
              </a:tr>
              <a:tr h="455541">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7:</a:t>
                      </a:r>
                      <a:r>
                        <a:rPr lang="en-GB" sz="1100" dirty="0">
                          <a:effectLst/>
                          <a:latin typeface="Calibri" panose="020F0502020204030204" pitchFamily="34" charset="0"/>
                          <a:ea typeface="Calibri" panose="020F0502020204030204" pitchFamily="34" charset="0"/>
                          <a:cs typeface="Times New Roman" panose="02020603050405020304" pitchFamily="18" charset="0"/>
                        </a:rPr>
                        <a:t> How to support a teacher in a traditional and a digital classroom environment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Steps and tools for supporting a teacher with an identified challenge with ICTs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5541">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Arial" panose="020B0604020202020204" pitchFamily="34" charset="0"/>
                        </a:rPr>
                        <a:t>Module 8:</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Exposure and Development of materials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lesson developed on a learning management system of your choice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8"/>
                  </a:ext>
                </a:extLst>
              </a:tr>
              <a:tr h="397051">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9:</a:t>
                      </a:r>
                      <a:r>
                        <a:rPr lang="en-GB" sz="1100" dirty="0">
                          <a:effectLst/>
                          <a:latin typeface="Calibri" panose="020F0502020204030204" pitchFamily="34" charset="0"/>
                          <a:ea typeface="Calibri" panose="020F0502020204030204" pitchFamily="34" charset="0"/>
                          <a:cs typeface="Times New Roman" panose="02020603050405020304" pitchFamily="18" charset="0"/>
                        </a:rPr>
                        <a:t> Professional</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Learning Communities with ICTs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Evidence of participation in your subject PLC on social media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8526">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TOTAL NUMBER OF HOURS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4278187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Glossary of terms</a:t>
            </a:r>
            <a:endParaRPr lang="en-ZA" dirty="0"/>
          </a:p>
        </p:txBody>
      </p:sp>
      <p:graphicFrame>
        <p:nvGraphicFramePr>
          <p:cNvPr id="5153" name="Table 5152"/>
          <p:cNvGraphicFramePr>
            <a:graphicFrameLocks noGrp="1"/>
          </p:cNvGraphicFramePr>
          <p:nvPr>
            <p:extLst>
              <p:ext uri="{D42A27DB-BD31-4B8C-83A1-F6EECF244321}">
                <p14:modId xmlns:p14="http://schemas.microsoft.com/office/powerpoint/2010/main" val="1249694811"/>
              </p:ext>
            </p:extLst>
          </p:nvPr>
        </p:nvGraphicFramePr>
        <p:xfrm>
          <a:off x="640758" y="2370580"/>
          <a:ext cx="7997341" cy="1836103"/>
        </p:xfrm>
        <a:graphic>
          <a:graphicData uri="http://schemas.openxmlformats.org/drawingml/2006/table">
            <a:tbl>
              <a:tblPr firstRow="1" firstCol="1" bandRow="1"/>
              <a:tblGrid>
                <a:gridCol w="2748148">
                  <a:extLst>
                    <a:ext uri="{9D8B030D-6E8A-4147-A177-3AD203B41FA5}">
                      <a16:colId xmlns:a16="http://schemas.microsoft.com/office/drawing/2014/main" xmlns="" val="20000"/>
                    </a:ext>
                  </a:extLst>
                </a:gridCol>
                <a:gridCol w="5249193">
                  <a:extLst>
                    <a:ext uri="{9D8B030D-6E8A-4147-A177-3AD203B41FA5}">
                      <a16:colId xmlns:a16="http://schemas.microsoft.com/office/drawing/2014/main" xmlns="" val="20001"/>
                    </a:ext>
                  </a:extLst>
                </a:gridCol>
              </a:tblGrid>
              <a:tr h="574231">
                <a:tc>
                  <a:txBody>
                    <a:bodyPr/>
                    <a:lstStyle/>
                    <a:p>
                      <a:pPr algn="just">
                        <a:lnSpc>
                          <a:spcPct val="115000"/>
                        </a:lnSpc>
                        <a:spcBef>
                          <a:spcPts val="720"/>
                        </a:spcBef>
                        <a:spcAft>
                          <a:spcPts val="72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WORD/S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just">
                        <a:lnSpc>
                          <a:spcPct val="115000"/>
                        </a:lnSpc>
                        <a:spcBef>
                          <a:spcPts val="720"/>
                        </a:spcBef>
                        <a:spcAft>
                          <a:spcPts val="720"/>
                        </a:spcAft>
                      </a:pPr>
                      <a:r>
                        <a:rPr lang="en-US"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EXPLANATION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a16="http://schemas.microsoft.com/office/drawing/2014/main" xmlns="" val="10000"/>
                  </a:ext>
                </a:extLst>
              </a:tr>
              <a:tr h="1148461">
                <a:tc>
                  <a:txBody>
                    <a:bodyPr/>
                    <a:lstStyle/>
                    <a:p>
                      <a:pPr algn="l">
                        <a:lnSpc>
                          <a:spcPct val="115000"/>
                        </a:lnSpc>
                        <a:spcBef>
                          <a:spcPts val="60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SMART/ Paperless Classrooms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Highly </a:t>
                      </a:r>
                      <a:r>
                        <a:rPr lang="en-US" sz="2400" dirty="0">
                          <a:effectLst/>
                          <a:latin typeface="Calibri" panose="020F0502020204030204" pitchFamily="34" charset="0"/>
                          <a:ea typeface="Calibri" panose="020F0502020204030204" pitchFamily="34" charset="0"/>
                          <a:cs typeface="Times New Roman" panose="02020603050405020304" pitchFamily="18" charset="0"/>
                        </a:rPr>
                        <a:t>digitalized learning environments where learners use the internet, e-books or school network to learn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pSp>
        <p:nvGrpSpPr>
          <p:cNvPr id="5121" name="Group 243"/>
          <p:cNvGrpSpPr>
            <a:grpSpLocks/>
          </p:cNvGrpSpPr>
          <p:nvPr/>
        </p:nvGrpSpPr>
        <p:grpSpPr bwMode="auto">
          <a:xfrm>
            <a:off x="-22225" y="-63500"/>
            <a:ext cx="625475" cy="406400"/>
            <a:chOff x="0" y="0"/>
            <a:chExt cx="8312" cy="5939"/>
          </a:xfrm>
        </p:grpSpPr>
      </p:grpSp>
      <p:grpSp>
        <p:nvGrpSpPr>
          <p:cNvPr id="5133" name="Group 13"/>
          <p:cNvGrpSpPr>
            <a:grpSpLocks/>
          </p:cNvGrpSpPr>
          <p:nvPr/>
        </p:nvGrpSpPr>
        <p:grpSpPr bwMode="auto">
          <a:xfrm>
            <a:off x="-22225" y="-63500"/>
            <a:ext cx="625475" cy="406400"/>
            <a:chOff x="0" y="0"/>
            <a:chExt cx="8312" cy="5939"/>
          </a:xfrm>
        </p:grpSpPr>
      </p:grpSp>
      <p:grpSp>
        <p:nvGrpSpPr>
          <p:cNvPr id="5145" name="Group 25"/>
          <p:cNvGrpSpPr>
            <a:grpSpLocks/>
          </p:cNvGrpSpPr>
          <p:nvPr/>
        </p:nvGrpSpPr>
        <p:grpSpPr bwMode="auto">
          <a:xfrm>
            <a:off x="-3175" y="-14288"/>
            <a:ext cx="625475" cy="406401"/>
            <a:chOff x="0" y="0"/>
            <a:chExt cx="8312" cy="5939"/>
          </a:xfrm>
        </p:grpSpPr>
      </p:grpSp>
    </p:spTree>
    <p:extLst>
      <p:ext uri="{BB962C8B-B14F-4D97-AF65-F5344CB8AC3E}">
        <p14:creationId xmlns:p14="http://schemas.microsoft.com/office/powerpoint/2010/main" val="3797808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5444</TotalTime>
  <Words>3752</Words>
  <Application>Microsoft Office PowerPoint</Application>
  <PresentationFormat>On-screen Show (4:3)</PresentationFormat>
  <Paragraphs>565</Paragraphs>
  <Slides>55</Slides>
  <Notes>24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55</vt:i4>
      </vt:variant>
    </vt:vector>
  </HeadingPairs>
  <TitlesOfParts>
    <vt:vector size="68" baseType="lpstr">
      <vt:lpstr>Arial</vt:lpstr>
      <vt:lpstr>Arial Narrow</vt:lpstr>
      <vt:lpstr>Calibri</vt:lpstr>
      <vt:lpstr>Calibri Light</vt:lpstr>
      <vt:lpstr>Times New Roman</vt:lpstr>
      <vt:lpstr>Verdana</vt:lpstr>
      <vt:lpstr>Webdings</vt:lpstr>
      <vt:lpstr>Wingdings</vt:lpstr>
      <vt:lpstr>Wingdings 3</vt:lpstr>
      <vt:lpstr>Office Theme</vt:lpstr>
      <vt:lpstr>1_Office Theme</vt:lpstr>
      <vt:lpstr>2_Office Theme</vt:lpstr>
      <vt:lpstr>Worksheet</vt:lpstr>
      <vt:lpstr>PowerPoint Presentation</vt:lpstr>
      <vt:lpstr>PROGRAM OF THE DAY: MODULE 7</vt:lpstr>
      <vt:lpstr> COPYRIGHT  </vt:lpstr>
      <vt:lpstr>PURPOSE OF THE PROGRAM</vt:lpstr>
      <vt:lpstr>Learning outcomes</vt:lpstr>
      <vt:lpstr>PowerPoint Presentation</vt:lpstr>
      <vt:lpstr>MODULES</vt:lpstr>
      <vt:lpstr>Notional hours</vt:lpstr>
      <vt:lpstr>Glossary of terms</vt:lpstr>
      <vt:lpstr>Acronyms and abbreviations</vt:lpstr>
      <vt:lpstr>Module 7: HOW TO SUPPORT A TEACHER IN A DIGITAL CLASSROOM ENVIRONMENT</vt:lpstr>
      <vt:lpstr>Aim of this module</vt:lpstr>
      <vt:lpstr>objectives</vt:lpstr>
      <vt:lpstr>POLICY ON ICT TEACHER DEVELOPMENT</vt:lpstr>
      <vt:lpstr>POLICY ON ICT TEACHER DEVELOPMENT</vt:lpstr>
      <vt:lpstr>What is Policy?</vt:lpstr>
      <vt:lpstr>PowerPoint Presentation</vt:lpstr>
      <vt:lpstr>What is Policy Making?</vt:lpstr>
      <vt:lpstr>Features of Good Policy-Making and Good Policy</vt:lpstr>
      <vt:lpstr>Questions to think about on Policy</vt:lpstr>
      <vt:lpstr>PowerPoint Presentation</vt:lpstr>
      <vt:lpstr>PowerPoint Presentation</vt:lpstr>
      <vt:lpstr>The Conceptual Aspect of Policy</vt:lpstr>
      <vt:lpstr>Techniques of Policy analysis</vt:lpstr>
      <vt:lpstr>Techniques of Policy Analysis</vt:lpstr>
      <vt:lpstr>Techniques in Policy analysis</vt:lpstr>
      <vt:lpstr>Education and Development</vt:lpstr>
      <vt:lpstr>Benefits of Education (UNESCO) Global Perspective</vt:lpstr>
      <vt:lpstr>Global Policy Translation</vt:lpstr>
      <vt:lpstr>ICT as a Principal Driver</vt:lpstr>
      <vt:lpstr>Factors that influenced economic and social development a case of three countries;</vt:lpstr>
      <vt:lpstr>WHAT INFORMS OUR TRAINING PROGRAMMES</vt:lpstr>
      <vt:lpstr>White Paper on e-Education</vt:lpstr>
      <vt:lpstr>Guidelines for Teacher Training and Professional development in ICT</vt:lpstr>
      <vt:lpstr>Understanding the concept</vt:lpstr>
      <vt:lpstr>Laurillard (2002) </vt:lpstr>
      <vt:lpstr>ICT impact on pedagogy</vt:lpstr>
      <vt:lpstr>PRINCIPLES FOR ICT IN TEACHER DEVELOPMENT</vt:lpstr>
      <vt:lpstr>Activity 7.1</vt:lpstr>
      <vt:lpstr>Activity 7.2</vt:lpstr>
      <vt:lpstr>Activity 7.3</vt:lpstr>
      <vt:lpstr>Assessment involves Comparison</vt:lpstr>
      <vt:lpstr>Norm Referenced</vt:lpstr>
      <vt:lpstr>Criterion Referenced</vt:lpstr>
      <vt:lpstr>Some Important Assessment Concepts</vt:lpstr>
      <vt:lpstr>Visual Representation</vt:lpstr>
      <vt:lpstr>Fairness in Assessment</vt:lpstr>
      <vt:lpstr>Fairness in Assessment</vt:lpstr>
      <vt:lpstr>Thinking like an Assessor</vt:lpstr>
      <vt:lpstr>PowerPoint Presentation</vt:lpstr>
      <vt:lpstr>Focus on feedback</vt:lpstr>
      <vt:lpstr>Focus on Feedback</vt:lpstr>
      <vt:lpstr>Improving effectiveness</vt:lpstr>
      <vt:lpstr>Activity 7.4</vt:lpstr>
      <vt:lpstr>The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Nokulunga Ndlovu</dc:creator>
  <cp:lastModifiedBy>Pat Motshweneng</cp:lastModifiedBy>
  <cp:revision>239</cp:revision>
  <cp:lastPrinted>2017-08-20T19:12:19Z</cp:lastPrinted>
  <dcterms:created xsi:type="dcterms:W3CDTF">2017-01-27T00:36:09Z</dcterms:created>
  <dcterms:modified xsi:type="dcterms:W3CDTF">2020-04-15T09:28:21Z</dcterms:modified>
</cp:coreProperties>
</file>