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Override1.xml" ContentType="application/vnd.openxmlformats-officedocument.themeOverrid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Override2.xml" ContentType="application/vnd.openxmlformats-officedocument.themeOverrid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0" r:id="rId1"/>
    <p:sldMasterId id="2147483706" r:id="rId2"/>
    <p:sldMasterId id="2147483709" r:id="rId3"/>
  </p:sldMasterIdLst>
  <p:notesMasterIdLst>
    <p:notesMasterId r:id="rId23"/>
  </p:notesMasterIdLst>
  <p:handoutMasterIdLst>
    <p:handoutMasterId r:id="rId24"/>
  </p:handoutMasterIdLst>
  <p:sldIdLst>
    <p:sldId id="447" r:id="rId4"/>
    <p:sldId id="446" r:id="rId5"/>
    <p:sldId id="258" r:id="rId6"/>
    <p:sldId id="305" r:id="rId7"/>
    <p:sldId id="310" r:id="rId8"/>
    <p:sldId id="311" r:id="rId9"/>
    <p:sldId id="309" r:id="rId10"/>
    <p:sldId id="312" r:id="rId11"/>
    <p:sldId id="313" r:id="rId12"/>
    <p:sldId id="314" r:id="rId13"/>
    <p:sldId id="448" r:id="rId14"/>
    <p:sldId id="449" r:id="rId15"/>
    <p:sldId id="450" r:id="rId16"/>
    <p:sldId id="451" r:id="rId17"/>
    <p:sldId id="452" r:id="rId18"/>
    <p:sldId id="453" r:id="rId19"/>
    <p:sldId id="454" r:id="rId20"/>
    <p:sldId id="455" r:id="rId21"/>
    <p:sldId id="441" r:id="rId22"/>
  </p:sldIdLst>
  <p:sldSz cx="9144000" cy="6858000" type="screen4x3"/>
  <p:notesSz cx="6858000" cy="994568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INDA" initials="L" lastIdx="12" clrIdx="0"/>
  <p:cmAuthor id="1" name="Suzanne Van Schalkwyk" initials="SVS" lastIdx="2" clrIdx="1">
    <p:extLst>
      <p:ext uri="{19B8F6BF-5375-455C-9EA6-DF929625EA0E}">
        <p15:presenceInfo xmlns:p15="http://schemas.microsoft.com/office/powerpoint/2012/main" userId="S-1-5-21-2268003281-155396167-3983093923-811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66"/>
    <a:srgbClr val="DB6519"/>
    <a:srgbClr val="ED7D31"/>
    <a:srgbClr val="FFDE7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654" autoAdjust="0"/>
    <p:restoredTop sz="86751" autoAdjust="0"/>
  </p:normalViewPr>
  <p:slideViewPr>
    <p:cSldViewPr>
      <p:cViewPr varScale="1">
        <p:scale>
          <a:sx n="94" d="100"/>
          <a:sy n="94" d="100"/>
        </p:scale>
        <p:origin x="1206" y="78"/>
      </p:cViewPr>
      <p:guideLst>
        <p:guide orient="horz" pos="2160"/>
        <p:guide pos="2880"/>
      </p:guideLst>
    </p:cSldViewPr>
  </p:slideViewPr>
  <p:notesTextViewPr>
    <p:cViewPr>
      <p:scale>
        <a:sx n="150" d="100"/>
        <a:sy n="150" d="100"/>
      </p:scale>
      <p:origin x="0" y="0"/>
    </p:cViewPr>
  </p:notesTextViewPr>
  <p:sorterViewPr>
    <p:cViewPr>
      <p:scale>
        <a:sx n="66" d="100"/>
        <a:sy n="66" d="100"/>
      </p:scale>
      <p:origin x="0" y="0"/>
    </p:cViewPr>
  </p:sorterViewPr>
  <p:notesViewPr>
    <p:cSldViewPr>
      <p:cViewPr varScale="1">
        <p:scale>
          <a:sx n="76" d="100"/>
          <a:sy n="76" d="100"/>
        </p:scale>
        <p:origin x="3264"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82A416F-5D42-403D-8544-D4BCF14A2638}" type="doc">
      <dgm:prSet loTypeId="urn:microsoft.com/office/officeart/2005/8/layout/process1" loCatId="process" qsTypeId="urn:microsoft.com/office/officeart/2005/8/quickstyle/simple1" qsCatId="simple" csTypeId="urn:microsoft.com/office/officeart/2005/8/colors/accent1_2" csCatId="accent1" phldr="1"/>
      <dgm:spPr/>
    </dgm:pt>
    <dgm:pt modelId="{FFCC11B1-F450-4046-9EEA-DC51077852B6}">
      <dgm:prSet phldrT="[Text]" custT="1"/>
      <dgm:spPr>
        <a:xfrm>
          <a:off x="184430" y="1159898"/>
          <a:ext cx="1781276" cy="593018"/>
        </a:xfrm>
        <a:solidFill>
          <a:srgbClr val="006666"/>
        </a:solidFill>
        <a:ln w="12700" cap="flat" cmpd="sng" algn="ctr">
          <a:solidFill>
            <a:sysClr val="window" lastClr="FFFFFF">
              <a:hueOff val="0"/>
              <a:satOff val="0"/>
              <a:lumOff val="0"/>
              <a:alphaOff val="0"/>
            </a:sysClr>
          </a:solidFill>
          <a:prstDash val="solid"/>
          <a:miter lim="800000"/>
        </a:ln>
        <a:effectLst/>
      </dgm:spPr>
      <dgm:t>
        <a:bodyPr/>
        <a:lstStyle/>
        <a:p>
          <a:r>
            <a:rPr lang="en-ZA" sz="1600" dirty="0" smtClean="0">
              <a:solidFill>
                <a:schemeClr val="bg1"/>
              </a:solidFill>
              <a:latin typeface="Calibri" panose="020F0502020204030204"/>
              <a:ea typeface="+mn-ea"/>
              <a:cs typeface="+mn-cs"/>
            </a:rPr>
            <a:t>70% Work Integrated Learning</a:t>
          </a:r>
          <a:endParaRPr lang="en-ZA" sz="1600" dirty="0">
            <a:solidFill>
              <a:schemeClr val="bg1"/>
            </a:solidFill>
            <a:latin typeface="Calibri" panose="020F0502020204030204"/>
            <a:ea typeface="+mn-ea"/>
            <a:cs typeface="+mn-cs"/>
          </a:endParaRPr>
        </a:p>
      </dgm:t>
    </dgm:pt>
    <dgm:pt modelId="{65126A59-CB47-49B7-9D10-94F94F12E363}" type="parTrans" cxnId="{094F584A-7174-4723-B2D5-0042A92C6284}">
      <dgm:prSet/>
      <dgm:spPr/>
      <dgm:t>
        <a:bodyPr/>
        <a:lstStyle/>
        <a:p>
          <a:endParaRPr lang="en-ZA"/>
        </a:p>
      </dgm:t>
    </dgm:pt>
    <dgm:pt modelId="{168FF085-828A-480C-A8F0-B149E290F3B4}" type="sibTrans" cxnId="{094F584A-7174-4723-B2D5-0042A92C6284}">
      <dgm:prSet/>
      <dgm:spPr>
        <a:xfrm rot="5253" flipH="1">
          <a:off x="1967457" y="1358234"/>
          <a:ext cx="605475" cy="168176"/>
        </a:xfrm>
        <a:solidFill>
          <a:srgbClr val="92D050"/>
        </a:solidFill>
        <a:ln>
          <a:noFill/>
        </a:ln>
        <a:effectLst/>
      </dgm:spPr>
      <dgm:t>
        <a:bodyPr/>
        <a:lstStyle/>
        <a:p>
          <a:endParaRPr lang="en-ZA">
            <a:solidFill>
              <a:sysClr val="window" lastClr="FFFFFF"/>
            </a:solidFill>
            <a:latin typeface="Calibri" panose="020F0502020204030204"/>
            <a:ea typeface="+mn-ea"/>
            <a:cs typeface="+mn-cs"/>
          </a:endParaRPr>
        </a:p>
      </dgm:t>
    </dgm:pt>
    <dgm:pt modelId="{8D8A622B-F93E-4117-87CC-6648120B502E}">
      <dgm:prSet phldrT="[Text]" custT="1"/>
      <dgm:spPr>
        <a:xfrm>
          <a:off x="2519731" y="1179031"/>
          <a:ext cx="1356161" cy="545195"/>
        </a:xfrm>
        <a:solidFill>
          <a:srgbClr val="006666"/>
        </a:solidFill>
        <a:ln w="12700" cap="flat" cmpd="sng" algn="ctr">
          <a:solidFill>
            <a:sysClr val="window" lastClr="FFFFFF">
              <a:hueOff val="0"/>
              <a:satOff val="0"/>
              <a:lumOff val="0"/>
              <a:alphaOff val="0"/>
            </a:sysClr>
          </a:solidFill>
          <a:prstDash val="solid"/>
          <a:miter lim="800000"/>
        </a:ln>
        <a:effectLst/>
      </dgm:spPr>
      <dgm:t>
        <a:bodyPr/>
        <a:lstStyle/>
        <a:p>
          <a:r>
            <a:rPr lang="en-ZA" sz="1600" dirty="0" smtClean="0">
              <a:solidFill>
                <a:schemeClr val="bg1"/>
              </a:solidFill>
              <a:latin typeface="Calibri" panose="020F0502020204030204"/>
              <a:ea typeface="+mn-ea"/>
              <a:cs typeface="+mn-cs"/>
            </a:rPr>
            <a:t>20 % Practice Based Learning</a:t>
          </a:r>
          <a:endParaRPr lang="en-ZA" sz="1600" dirty="0">
            <a:solidFill>
              <a:schemeClr val="bg1"/>
            </a:solidFill>
            <a:latin typeface="Calibri" panose="020F0502020204030204"/>
            <a:ea typeface="+mn-ea"/>
            <a:cs typeface="+mn-cs"/>
          </a:endParaRPr>
        </a:p>
      </dgm:t>
    </dgm:pt>
    <dgm:pt modelId="{3D886CF5-F776-4BB3-81B1-ABDD1D5D04AE}" type="parTrans" cxnId="{37C0E74D-D5C9-4241-81BA-34DB8031B3CF}">
      <dgm:prSet/>
      <dgm:spPr/>
      <dgm:t>
        <a:bodyPr/>
        <a:lstStyle/>
        <a:p>
          <a:endParaRPr lang="en-ZA"/>
        </a:p>
      </dgm:t>
    </dgm:pt>
    <dgm:pt modelId="{6AC27E11-5BAC-494E-8843-2E916C56E8CD}" type="sibTrans" cxnId="{37C0E74D-D5C9-4241-81BA-34DB8031B3CF}">
      <dgm:prSet/>
      <dgm:spPr>
        <a:xfrm rot="21599582" flipH="1">
          <a:off x="3828422" y="1402606"/>
          <a:ext cx="753375" cy="159440"/>
        </a:xfrm>
        <a:solidFill>
          <a:srgbClr val="92D050"/>
        </a:solidFill>
        <a:ln>
          <a:noFill/>
        </a:ln>
        <a:effectLst/>
      </dgm:spPr>
      <dgm:t>
        <a:bodyPr/>
        <a:lstStyle/>
        <a:p>
          <a:endParaRPr lang="en-ZA">
            <a:solidFill>
              <a:sysClr val="window" lastClr="FFFFFF"/>
            </a:solidFill>
            <a:latin typeface="Calibri" panose="020F0502020204030204"/>
            <a:ea typeface="+mn-ea"/>
            <a:cs typeface="+mn-cs"/>
          </a:endParaRPr>
        </a:p>
      </dgm:t>
    </dgm:pt>
    <dgm:pt modelId="{99B4581D-CA07-471E-9A37-6D3544B0EFB4}">
      <dgm:prSet phldrT="[Text]" custT="1"/>
      <dgm:spPr>
        <a:xfrm>
          <a:off x="4515149" y="1236026"/>
          <a:ext cx="1133175" cy="546028"/>
        </a:xfrm>
        <a:solidFill>
          <a:srgbClr val="006666"/>
        </a:solidFill>
        <a:ln w="12700" cap="flat" cmpd="sng" algn="ctr">
          <a:solidFill>
            <a:sysClr val="window" lastClr="FFFFFF">
              <a:hueOff val="0"/>
              <a:satOff val="0"/>
              <a:lumOff val="0"/>
              <a:alphaOff val="0"/>
            </a:sysClr>
          </a:solidFill>
          <a:prstDash val="solid"/>
          <a:miter lim="800000"/>
        </a:ln>
        <a:effectLst/>
      </dgm:spPr>
      <dgm:t>
        <a:bodyPr/>
        <a:lstStyle/>
        <a:p>
          <a:r>
            <a:rPr lang="en-ZA" sz="1600" dirty="0" smtClean="0">
              <a:solidFill>
                <a:schemeClr val="bg1"/>
              </a:solidFill>
              <a:latin typeface="Calibri" panose="020F0502020204030204"/>
              <a:ea typeface="+mn-ea"/>
              <a:cs typeface="+mn-cs"/>
            </a:rPr>
            <a:t>10% Formal Learning</a:t>
          </a:r>
          <a:endParaRPr lang="en-ZA" sz="1600" dirty="0">
            <a:solidFill>
              <a:schemeClr val="bg1"/>
            </a:solidFill>
            <a:latin typeface="Calibri" panose="020F0502020204030204"/>
            <a:ea typeface="+mn-ea"/>
            <a:cs typeface="+mn-cs"/>
          </a:endParaRPr>
        </a:p>
      </dgm:t>
    </dgm:pt>
    <dgm:pt modelId="{38667E7B-A23A-4D75-B361-8AD9065920EF}" type="parTrans" cxnId="{8B665651-71B8-4D0E-8095-96294E0E99B0}">
      <dgm:prSet/>
      <dgm:spPr/>
      <dgm:t>
        <a:bodyPr/>
        <a:lstStyle/>
        <a:p>
          <a:endParaRPr lang="en-ZA"/>
        </a:p>
      </dgm:t>
    </dgm:pt>
    <dgm:pt modelId="{73BA7335-E147-435F-A5F7-495EECA2C19D}" type="sibTrans" cxnId="{8B665651-71B8-4D0E-8095-96294E0E99B0}">
      <dgm:prSet/>
      <dgm:spPr/>
      <dgm:t>
        <a:bodyPr/>
        <a:lstStyle/>
        <a:p>
          <a:endParaRPr lang="en-ZA"/>
        </a:p>
      </dgm:t>
    </dgm:pt>
    <dgm:pt modelId="{F9CC864E-A9B8-4138-B0D9-A5F4BD9F8905}" type="pres">
      <dgm:prSet presAssocID="{C82A416F-5D42-403D-8544-D4BCF14A2638}" presName="Name0" presStyleCnt="0">
        <dgm:presLayoutVars>
          <dgm:dir/>
          <dgm:resizeHandles val="exact"/>
        </dgm:presLayoutVars>
      </dgm:prSet>
      <dgm:spPr/>
    </dgm:pt>
    <dgm:pt modelId="{0A8E035D-18C2-49A5-92F6-A853AD62C610}" type="pres">
      <dgm:prSet presAssocID="{FFCC11B1-F450-4046-9EEA-DC51077852B6}" presName="node" presStyleLbl="node1" presStyleIdx="0" presStyleCnt="3" custScaleX="103504" custScaleY="54859" custLinFactNeighborX="55105" custLinFactNeighborY="36923">
        <dgm:presLayoutVars>
          <dgm:bulletEnabled val="1"/>
        </dgm:presLayoutVars>
      </dgm:prSet>
      <dgm:spPr>
        <a:prstGeom prst="roundRect">
          <a:avLst>
            <a:gd name="adj" fmla="val 10000"/>
          </a:avLst>
        </a:prstGeom>
      </dgm:spPr>
      <dgm:t>
        <a:bodyPr/>
        <a:lstStyle/>
        <a:p>
          <a:endParaRPr lang="en-ZA"/>
        </a:p>
      </dgm:t>
    </dgm:pt>
    <dgm:pt modelId="{956739CA-1BA7-410B-AA3E-0084230C711D}" type="pres">
      <dgm:prSet presAssocID="{168FF085-828A-480C-A8F0-B149E290F3B4}" presName="sibTrans" presStyleLbl="sibTrans2D1" presStyleIdx="0" presStyleCnt="2" custAng="2485" custFlipHor="1" custScaleX="206201" custScaleY="40944" custLinFactNeighborX="12610" custLinFactNeighborY="1751"/>
      <dgm:spPr>
        <a:prstGeom prst="rightArrow">
          <a:avLst>
            <a:gd name="adj1" fmla="val 60000"/>
            <a:gd name="adj2" fmla="val 50000"/>
          </a:avLst>
        </a:prstGeom>
      </dgm:spPr>
      <dgm:t>
        <a:bodyPr/>
        <a:lstStyle/>
        <a:p>
          <a:endParaRPr lang="en-ZA"/>
        </a:p>
      </dgm:t>
    </dgm:pt>
    <dgm:pt modelId="{5992CE65-EAF5-4E24-A1E2-3DBB4557B402}" type="pres">
      <dgm:prSet presAssocID="{168FF085-828A-480C-A8F0-B149E290F3B4}" presName="connectorText" presStyleLbl="sibTrans2D1" presStyleIdx="0" presStyleCnt="2"/>
      <dgm:spPr/>
      <dgm:t>
        <a:bodyPr/>
        <a:lstStyle/>
        <a:p>
          <a:endParaRPr lang="en-ZA"/>
        </a:p>
      </dgm:t>
    </dgm:pt>
    <dgm:pt modelId="{44E6B2D6-3354-4747-99B4-45538FFEA272}" type="pres">
      <dgm:prSet presAssocID="{8D8A622B-F93E-4117-87CC-6648120B502E}" presName="node" presStyleLbl="node1" presStyleIdx="1" presStyleCnt="3" custScaleX="78802" custScaleY="50435" custLinFactNeighborX="16014" custLinFactNeighborY="36481">
        <dgm:presLayoutVars>
          <dgm:bulletEnabled val="1"/>
        </dgm:presLayoutVars>
      </dgm:prSet>
      <dgm:spPr>
        <a:prstGeom prst="roundRect">
          <a:avLst>
            <a:gd name="adj" fmla="val 10000"/>
          </a:avLst>
        </a:prstGeom>
      </dgm:spPr>
      <dgm:t>
        <a:bodyPr/>
        <a:lstStyle/>
        <a:p>
          <a:endParaRPr lang="en-ZA"/>
        </a:p>
      </dgm:t>
    </dgm:pt>
    <dgm:pt modelId="{9C961608-1C5F-4B63-A24F-CE878F806625}" type="pres">
      <dgm:prSet presAssocID="{6AC27E11-5BAC-494E-8843-2E916C56E8CD}" presName="sibTrans" presStyleLbl="sibTrans2D1" presStyleIdx="1" presStyleCnt="2" custAng="21584446" custFlipHor="1" custScaleX="222259" custScaleY="38594" custLinFactNeighborX="16193"/>
      <dgm:spPr>
        <a:prstGeom prst="rightArrow">
          <a:avLst>
            <a:gd name="adj1" fmla="val 60000"/>
            <a:gd name="adj2" fmla="val 50000"/>
          </a:avLst>
        </a:prstGeom>
      </dgm:spPr>
      <dgm:t>
        <a:bodyPr/>
        <a:lstStyle/>
        <a:p>
          <a:endParaRPr lang="en-ZA"/>
        </a:p>
      </dgm:t>
    </dgm:pt>
    <dgm:pt modelId="{9FDC0735-495D-4D3A-A4DF-7DD3B47612F1}" type="pres">
      <dgm:prSet presAssocID="{6AC27E11-5BAC-494E-8843-2E916C56E8CD}" presName="connectorText" presStyleLbl="sibTrans2D1" presStyleIdx="1" presStyleCnt="2"/>
      <dgm:spPr/>
      <dgm:t>
        <a:bodyPr/>
        <a:lstStyle/>
        <a:p>
          <a:endParaRPr lang="en-ZA"/>
        </a:p>
      </dgm:t>
    </dgm:pt>
    <dgm:pt modelId="{ED827035-6713-4E78-9726-E3A6C3E0039A}" type="pres">
      <dgm:prSet presAssocID="{99B4581D-CA07-471E-9A37-6D3544B0EFB4}" presName="node" presStyleLbl="node1" presStyleIdx="2" presStyleCnt="3" custScaleX="65845" custScaleY="50512" custLinFactNeighborX="-2409" custLinFactNeighborY="37303">
        <dgm:presLayoutVars>
          <dgm:bulletEnabled val="1"/>
        </dgm:presLayoutVars>
      </dgm:prSet>
      <dgm:spPr>
        <a:prstGeom prst="roundRect">
          <a:avLst>
            <a:gd name="adj" fmla="val 10000"/>
          </a:avLst>
        </a:prstGeom>
      </dgm:spPr>
      <dgm:t>
        <a:bodyPr/>
        <a:lstStyle/>
        <a:p>
          <a:endParaRPr lang="en-ZA"/>
        </a:p>
      </dgm:t>
    </dgm:pt>
  </dgm:ptLst>
  <dgm:cxnLst>
    <dgm:cxn modelId="{E383F103-7CF4-41A2-BF11-F403D78250F2}" type="presOf" srcId="{6AC27E11-5BAC-494E-8843-2E916C56E8CD}" destId="{9C961608-1C5F-4B63-A24F-CE878F806625}" srcOrd="0" destOrd="0" presId="urn:microsoft.com/office/officeart/2005/8/layout/process1"/>
    <dgm:cxn modelId="{37C0E74D-D5C9-4241-81BA-34DB8031B3CF}" srcId="{C82A416F-5D42-403D-8544-D4BCF14A2638}" destId="{8D8A622B-F93E-4117-87CC-6648120B502E}" srcOrd="1" destOrd="0" parTransId="{3D886CF5-F776-4BB3-81B1-ABDD1D5D04AE}" sibTransId="{6AC27E11-5BAC-494E-8843-2E916C56E8CD}"/>
    <dgm:cxn modelId="{B01423E3-7FD4-4A83-8F62-848FE1A8FD03}" type="presOf" srcId="{99B4581D-CA07-471E-9A37-6D3544B0EFB4}" destId="{ED827035-6713-4E78-9726-E3A6C3E0039A}" srcOrd="0" destOrd="0" presId="urn:microsoft.com/office/officeart/2005/8/layout/process1"/>
    <dgm:cxn modelId="{B4D1DF67-E2A5-406F-9D51-08CCEC66F495}" type="presOf" srcId="{168FF085-828A-480C-A8F0-B149E290F3B4}" destId="{956739CA-1BA7-410B-AA3E-0084230C711D}" srcOrd="0" destOrd="0" presId="urn:microsoft.com/office/officeart/2005/8/layout/process1"/>
    <dgm:cxn modelId="{47519CDA-F594-4653-9B8E-39988B170C37}" type="presOf" srcId="{C82A416F-5D42-403D-8544-D4BCF14A2638}" destId="{F9CC864E-A9B8-4138-B0D9-A5F4BD9F8905}" srcOrd="0" destOrd="0" presId="urn:microsoft.com/office/officeart/2005/8/layout/process1"/>
    <dgm:cxn modelId="{A88E8935-9EBD-4B0E-BBAE-7ED1AD7A3A10}" type="presOf" srcId="{6AC27E11-5BAC-494E-8843-2E916C56E8CD}" destId="{9FDC0735-495D-4D3A-A4DF-7DD3B47612F1}" srcOrd="1" destOrd="0" presId="urn:microsoft.com/office/officeart/2005/8/layout/process1"/>
    <dgm:cxn modelId="{F46794E6-D4FD-4A04-8F86-BBC8DF261A21}" type="presOf" srcId="{FFCC11B1-F450-4046-9EEA-DC51077852B6}" destId="{0A8E035D-18C2-49A5-92F6-A853AD62C610}" srcOrd="0" destOrd="0" presId="urn:microsoft.com/office/officeart/2005/8/layout/process1"/>
    <dgm:cxn modelId="{916E9CFA-8A62-4475-8C33-B1BD4F070633}" type="presOf" srcId="{8D8A622B-F93E-4117-87CC-6648120B502E}" destId="{44E6B2D6-3354-4747-99B4-45538FFEA272}" srcOrd="0" destOrd="0" presId="urn:microsoft.com/office/officeart/2005/8/layout/process1"/>
    <dgm:cxn modelId="{094F584A-7174-4723-B2D5-0042A92C6284}" srcId="{C82A416F-5D42-403D-8544-D4BCF14A2638}" destId="{FFCC11B1-F450-4046-9EEA-DC51077852B6}" srcOrd="0" destOrd="0" parTransId="{65126A59-CB47-49B7-9D10-94F94F12E363}" sibTransId="{168FF085-828A-480C-A8F0-B149E290F3B4}"/>
    <dgm:cxn modelId="{8B665651-71B8-4D0E-8095-96294E0E99B0}" srcId="{C82A416F-5D42-403D-8544-D4BCF14A2638}" destId="{99B4581D-CA07-471E-9A37-6D3544B0EFB4}" srcOrd="2" destOrd="0" parTransId="{38667E7B-A23A-4D75-B361-8AD9065920EF}" sibTransId="{73BA7335-E147-435F-A5F7-495EECA2C19D}"/>
    <dgm:cxn modelId="{FE93A1C0-6B7C-4408-AF87-C69A315B32F1}" type="presOf" srcId="{168FF085-828A-480C-A8F0-B149E290F3B4}" destId="{5992CE65-EAF5-4E24-A1E2-3DBB4557B402}" srcOrd="1" destOrd="0" presId="urn:microsoft.com/office/officeart/2005/8/layout/process1"/>
    <dgm:cxn modelId="{C0DE6E12-9EA2-495F-921E-24E6566C625C}" type="presParOf" srcId="{F9CC864E-A9B8-4138-B0D9-A5F4BD9F8905}" destId="{0A8E035D-18C2-49A5-92F6-A853AD62C610}" srcOrd="0" destOrd="0" presId="urn:microsoft.com/office/officeart/2005/8/layout/process1"/>
    <dgm:cxn modelId="{13CC3B41-0236-4D16-B2D0-5041735A9AE1}" type="presParOf" srcId="{F9CC864E-A9B8-4138-B0D9-A5F4BD9F8905}" destId="{956739CA-1BA7-410B-AA3E-0084230C711D}" srcOrd="1" destOrd="0" presId="urn:microsoft.com/office/officeart/2005/8/layout/process1"/>
    <dgm:cxn modelId="{D2047E25-3BA9-4782-9D36-E2FA45465D19}" type="presParOf" srcId="{956739CA-1BA7-410B-AA3E-0084230C711D}" destId="{5992CE65-EAF5-4E24-A1E2-3DBB4557B402}" srcOrd="0" destOrd="0" presId="urn:microsoft.com/office/officeart/2005/8/layout/process1"/>
    <dgm:cxn modelId="{BA7F9DDE-BCA0-4D91-B1DB-7BC035501F65}" type="presParOf" srcId="{F9CC864E-A9B8-4138-B0D9-A5F4BD9F8905}" destId="{44E6B2D6-3354-4747-99B4-45538FFEA272}" srcOrd="2" destOrd="0" presId="urn:microsoft.com/office/officeart/2005/8/layout/process1"/>
    <dgm:cxn modelId="{B69D8266-89F3-4109-8589-5EEB0CE58DDC}" type="presParOf" srcId="{F9CC864E-A9B8-4138-B0D9-A5F4BD9F8905}" destId="{9C961608-1C5F-4B63-A24F-CE878F806625}" srcOrd="3" destOrd="0" presId="urn:microsoft.com/office/officeart/2005/8/layout/process1"/>
    <dgm:cxn modelId="{451F7500-B3BB-448B-A9F1-08512A3D24EB}" type="presParOf" srcId="{9C961608-1C5F-4B63-A24F-CE878F806625}" destId="{9FDC0735-495D-4D3A-A4DF-7DD3B47612F1}" srcOrd="0" destOrd="0" presId="urn:microsoft.com/office/officeart/2005/8/layout/process1"/>
    <dgm:cxn modelId="{C4AD720C-E4BE-4FDF-9088-69B06734E538}" type="presParOf" srcId="{F9CC864E-A9B8-4138-B0D9-A5F4BD9F8905}" destId="{ED827035-6713-4E78-9726-E3A6C3E0039A}"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8E035D-18C2-49A5-92F6-A853AD62C610}">
      <dsp:nvSpPr>
        <dsp:cNvPr id="0" name=""/>
        <dsp:cNvSpPr/>
      </dsp:nvSpPr>
      <dsp:spPr>
        <a:xfrm>
          <a:off x="278667" y="2053117"/>
          <a:ext cx="2691440" cy="855907"/>
        </a:xfrm>
        <a:prstGeom prst="roundRect">
          <a:avLst>
            <a:gd name="adj" fmla="val 10000"/>
          </a:avLst>
        </a:prstGeom>
        <a:solidFill>
          <a:srgbClr val="006666"/>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ZA" sz="1600" kern="1200" dirty="0" smtClean="0">
              <a:solidFill>
                <a:schemeClr val="bg1"/>
              </a:solidFill>
              <a:latin typeface="Calibri" panose="020F0502020204030204"/>
              <a:ea typeface="+mn-ea"/>
              <a:cs typeface="+mn-cs"/>
            </a:rPr>
            <a:t>70% Work Integrated Learning</a:t>
          </a:r>
          <a:endParaRPr lang="en-ZA" sz="1600" kern="1200" dirty="0">
            <a:solidFill>
              <a:schemeClr val="bg1"/>
            </a:solidFill>
            <a:latin typeface="Calibri" panose="020F0502020204030204"/>
            <a:ea typeface="+mn-ea"/>
            <a:cs typeface="+mn-cs"/>
          </a:endParaRPr>
        </a:p>
      </dsp:txBody>
      <dsp:txXfrm>
        <a:off x="303736" y="2078186"/>
        <a:ext cx="2641302" cy="805769"/>
      </dsp:txXfrm>
    </dsp:sp>
    <dsp:sp modelId="{956739CA-1BA7-410B-AA3E-0084230C711D}">
      <dsp:nvSpPr>
        <dsp:cNvPr id="0" name=""/>
        <dsp:cNvSpPr/>
      </dsp:nvSpPr>
      <dsp:spPr>
        <a:xfrm rot="4906" flipH="1">
          <a:off x="2999740" y="2356522"/>
          <a:ext cx="914849" cy="264039"/>
        </a:xfrm>
        <a:prstGeom prst="rightArrow">
          <a:avLst>
            <a:gd name="adj1" fmla="val 60000"/>
            <a:gd name="adj2" fmla="val 50000"/>
          </a:avLst>
        </a:prstGeom>
        <a:solidFill>
          <a:srgbClr val="92D05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ZA" sz="1100" kern="1200">
            <a:solidFill>
              <a:sysClr val="window" lastClr="FFFFFF"/>
            </a:solidFill>
            <a:latin typeface="Calibri" panose="020F0502020204030204"/>
            <a:ea typeface="+mn-ea"/>
            <a:cs typeface="+mn-cs"/>
          </a:endParaRPr>
        </a:p>
      </dsp:txBody>
      <dsp:txXfrm>
        <a:off x="3078952" y="2409387"/>
        <a:ext cx="835637" cy="158423"/>
      </dsp:txXfrm>
    </dsp:sp>
    <dsp:sp modelId="{44E6B2D6-3354-4747-99B4-45538FFEA272}">
      <dsp:nvSpPr>
        <dsp:cNvPr id="0" name=""/>
        <dsp:cNvSpPr/>
      </dsp:nvSpPr>
      <dsp:spPr>
        <a:xfrm>
          <a:off x="3807216" y="2080732"/>
          <a:ext cx="2049108" cy="786884"/>
        </a:xfrm>
        <a:prstGeom prst="roundRect">
          <a:avLst>
            <a:gd name="adj" fmla="val 10000"/>
          </a:avLst>
        </a:prstGeom>
        <a:solidFill>
          <a:srgbClr val="006666"/>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ZA" sz="1600" kern="1200" dirty="0" smtClean="0">
              <a:solidFill>
                <a:schemeClr val="bg1"/>
              </a:solidFill>
              <a:latin typeface="Calibri" panose="020F0502020204030204"/>
              <a:ea typeface="+mn-ea"/>
              <a:cs typeface="+mn-cs"/>
            </a:rPr>
            <a:t>20 % Practice Based Learning</a:t>
          </a:r>
          <a:endParaRPr lang="en-ZA" sz="1600" kern="1200" dirty="0">
            <a:solidFill>
              <a:schemeClr val="bg1"/>
            </a:solidFill>
            <a:latin typeface="Calibri" panose="020F0502020204030204"/>
            <a:ea typeface="+mn-ea"/>
            <a:cs typeface="+mn-cs"/>
          </a:endParaRPr>
        </a:p>
      </dsp:txBody>
      <dsp:txXfrm>
        <a:off x="3830263" y="2103779"/>
        <a:ext cx="2003014" cy="740790"/>
      </dsp:txXfrm>
    </dsp:sp>
    <dsp:sp modelId="{9C961608-1C5F-4B63-A24F-CE878F806625}">
      <dsp:nvSpPr>
        <dsp:cNvPr id="0" name=""/>
        <dsp:cNvSpPr/>
      </dsp:nvSpPr>
      <dsp:spPr>
        <a:xfrm flipH="1">
          <a:off x="5867610" y="2356590"/>
          <a:ext cx="1123695" cy="248885"/>
        </a:xfrm>
        <a:prstGeom prst="rightArrow">
          <a:avLst>
            <a:gd name="adj1" fmla="val 60000"/>
            <a:gd name="adj2" fmla="val 50000"/>
          </a:avLst>
        </a:prstGeom>
        <a:solidFill>
          <a:srgbClr val="92D05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ZA" sz="1000" kern="1200">
            <a:solidFill>
              <a:sysClr val="window" lastClr="FFFFFF"/>
            </a:solidFill>
            <a:latin typeface="Calibri" panose="020F0502020204030204"/>
            <a:ea typeface="+mn-ea"/>
            <a:cs typeface="+mn-cs"/>
          </a:endParaRPr>
        </a:p>
      </dsp:txBody>
      <dsp:txXfrm>
        <a:off x="5942275" y="2406367"/>
        <a:ext cx="1049030" cy="149331"/>
      </dsp:txXfrm>
    </dsp:sp>
    <dsp:sp modelId="{ED827035-6713-4E78-9726-E3A6C3E0039A}">
      <dsp:nvSpPr>
        <dsp:cNvPr id="0" name=""/>
        <dsp:cNvSpPr/>
      </dsp:nvSpPr>
      <dsp:spPr>
        <a:xfrm>
          <a:off x="6810238" y="2092956"/>
          <a:ext cx="1712183" cy="788085"/>
        </a:xfrm>
        <a:prstGeom prst="roundRect">
          <a:avLst>
            <a:gd name="adj" fmla="val 10000"/>
          </a:avLst>
        </a:prstGeom>
        <a:solidFill>
          <a:srgbClr val="006666"/>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ZA" sz="1600" kern="1200" dirty="0" smtClean="0">
              <a:solidFill>
                <a:schemeClr val="bg1"/>
              </a:solidFill>
              <a:latin typeface="Calibri" panose="020F0502020204030204"/>
              <a:ea typeface="+mn-ea"/>
              <a:cs typeface="+mn-cs"/>
            </a:rPr>
            <a:t>10% Formal Learning</a:t>
          </a:r>
          <a:endParaRPr lang="en-ZA" sz="1600" kern="1200" dirty="0">
            <a:solidFill>
              <a:schemeClr val="bg1"/>
            </a:solidFill>
            <a:latin typeface="Calibri" panose="020F0502020204030204"/>
            <a:ea typeface="+mn-ea"/>
            <a:cs typeface="+mn-cs"/>
          </a:endParaRPr>
        </a:p>
      </dsp:txBody>
      <dsp:txXfrm>
        <a:off x="6833320" y="2116038"/>
        <a:ext cx="1666019" cy="741921"/>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9012"/>
          </a:xfrm>
          <a:prstGeom prst="rect">
            <a:avLst/>
          </a:prstGeom>
        </p:spPr>
        <p:txBody>
          <a:bodyPr vert="horz" lIns="92583" tIns="46292" rIns="92583" bIns="46292" rtlCol="0"/>
          <a:lstStyle>
            <a:lvl1pPr algn="l">
              <a:defRPr sz="1200"/>
            </a:lvl1pPr>
          </a:lstStyle>
          <a:p>
            <a:r>
              <a:rPr lang="en-ZA" dirty="0" smtClean="0"/>
              <a:t>School Based ICT Committees</a:t>
            </a:r>
            <a:endParaRPr lang="en-ZA" dirty="0"/>
          </a:p>
        </p:txBody>
      </p:sp>
      <p:sp>
        <p:nvSpPr>
          <p:cNvPr id="3" name="Date Placeholder 2"/>
          <p:cNvSpPr>
            <a:spLocks noGrp="1"/>
          </p:cNvSpPr>
          <p:nvPr>
            <p:ph type="dt" sz="quarter" idx="1"/>
          </p:nvPr>
        </p:nvSpPr>
        <p:spPr>
          <a:xfrm>
            <a:off x="3884613" y="0"/>
            <a:ext cx="2971800" cy="499012"/>
          </a:xfrm>
          <a:prstGeom prst="rect">
            <a:avLst/>
          </a:prstGeom>
        </p:spPr>
        <p:txBody>
          <a:bodyPr vert="horz" lIns="92583" tIns="46292" rIns="92583" bIns="46292" rtlCol="0"/>
          <a:lstStyle>
            <a:lvl1pPr algn="r">
              <a:defRPr sz="1200"/>
            </a:lvl1pPr>
          </a:lstStyle>
          <a:p>
            <a:fld id="{96F4AD5C-6564-4451-8059-CD1BC5AF408E}" type="datetime3">
              <a:rPr lang="en-US" smtClean="0"/>
              <a:t>2 September 2017</a:t>
            </a:fld>
            <a:endParaRPr lang="en-ZA" dirty="0"/>
          </a:p>
        </p:txBody>
      </p:sp>
      <p:sp>
        <p:nvSpPr>
          <p:cNvPr id="4" name="Footer Placeholder 3"/>
          <p:cNvSpPr>
            <a:spLocks noGrp="1"/>
          </p:cNvSpPr>
          <p:nvPr>
            <p:ph type="ftr" sz="quarter" idx="2"/>
          </p:nvPr>
        </p:nvSpPr>
        <p:spPr>
          <a:xfrm>
            <a:off x="0" y="9446679"/>
            <a:ext cx="2971800" cy="499011"/>
          </a:xfrm>
          <a:prstGeom prst="rect">
            <a:avLst/>
          </a:prstGeom>
        </p:spPr>
        <p:txBody>
          <a:bodyPr vert="horz" lIns="92583" tIns="46292" rIns="92583" bIns="46292" rtlCol="0" anchor="b"/>
          <a:lstStyle>
            <a:lvl1pPr algn="l">
              <a:defRPr sz="1200"/>
            </a:lvl1pPr>
          </a:lstStyle>
          <a:p>
            <a:r>
              <a:rPr lang="en-ZA" dirty="0" smtClean="0"/>
              <a:t>Subject Advisors</a:t>
            </a:r>
            <a:endParaRPr lang="en-ZA" dirty="0"/>
          </a:p>
        </p:txBody>
      </p:sp>
      <p:sp>
        <p:nvSpPr>
          <p:cNvPr id="5" name="Slide Number Placeholder 4"/>
          <p:cNvSpPr>
            <a:spLocks noGrp="1"/>
          </p:cNvSpPr>
          <p:nvPr>
            <p:ph type="sldNum" sz="quarter" idx="3"/>
          </p:nvPr>
        </p:nvSpPr>
        <p:spPr>
          <a:xfrm>
            <a:off x="3884613" y="9446679"/>
            <a:ext cx="2971800" cy="499011"/>
          </a:xfrm>
          <a:prstGeom prst="rect">
            <a:avLst/>
          </a:prstGeom>
        </p:spPr>
        <p:txBody>
          <a:bodyPr vert="horz" lIns="92583" tIns="46292" rIns="92583" bIns="46292" rtlCol="0" anchor="b"/>
          <a:lstStyle>
            <a:lvl1pPr algn="r">
              <a:defRPr sz="1200"/>
            </a:lvl1pPr>
          </a:lstStyle>
          <a:p>
            <a:fld id="{259D8A6A-88C6-423A-9AAB-A42F98C7E9BA}" type="slidenum">
              <a:rPr lang="en-ZA" smtClean="0"/>
              <a:pPr/>
              <a:t>‹#›</a:t>
            </a:fld>
            <a:endParaRPr lang="en-ZA"/>
          </a:p>
        </p:txBody>
      </p:sp>
    </p:spTree>
    <p:extLst>
      <p:ext uri="{BB962C8B-B14F-4D97-AF65-F5344CB8AC3E}">
        <p14:creationId xmlns:p14="http://schemas.microsoft.com/office/powerpoint/2010/main" val="3800583686"/>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685801" y="186051"/>
            <a:ext cx="2590800" cy="497285"/>
          </a:xfrm>
          <a:prstGeom prst="rect">
            <a:avLst/>
          </a:prstGeom>
        </p:spPr>
        <p:txBody>
          <a:bodyPr vert="horz" lIns="92583" tIns="46292" rIns="92583" bIns="46292" rtlCol="0"/>
          <a:lstStyle>
            <a:lvl1pPr algn="l">
              <a:defRPr sz="1100" i="1"/>
            </a:lvl1pPr>
          </a:lstStyle>
          <a:p>
            <a:r>
              <a:rPr lang="en-US" smtClean="0"/>
              <a:t>School Based ICT Committees</a:t>
            </a:r>
            <a:endParaRPr lang="en-US"/>
          </a:p>
        </p:txBody>
      </p:sp>
      <p:sp>
        <p:nvSpPr>
          <p:cNvPr id="3" name="Date Placeholder 2"/>
          <p:cNvSpPr>
            <a:spLocks noGrp="1"/>
          </p:cNvSpPr>
          <p:nvPr>
            <p:ph type="dt" idx="1"/>
          </p:nvPr>
        </p:nvSpPr>
        <p:spPr>
          <a:xfrm>
            <a:off x="3884612" y="186051"/>
            <a:ext cx="2287588" cy="497285"/>
          </a:xfrm>
          <a:prstGeom prst="rect">
            <a:avLst/>
          </a:prstGeom>
        </p:spPr>
        <p:txBody>
          <a:bodyPr vert="horz" lIns="92583" tIns="46292" rIns="92583" bIns="46292" rtlCol="0"/>
          <a:lstStyle>
            <a:lvl1pPr algn="r">
              <a:defRPr sz="1100" i="1"/>
            </a:lvl1pPr>
          </a:lstStyle>
          <a:p>
            <a:fld id="{2BBE053D-30C7-4335-81BC-EAF6EEA612DD}" type="datetime3">
              <a:rPr lang="en-US" smtClean="0"/>
              <a:t>2 September 2017</a:t>
            </a:fld>
            <a:endParaRPr lang="en-US"/>
          </a:p>
        </p:txBody>
      </p:sp>
      <p:sp>
        <p:nvSpPr>
          <p:cNvPr id="4" name="Slide Image Placeholder 3"/>
          <p:cNvSpPr>
            <a:spLocks noGrp="1" noRot="1" noChangeAspect="1"/>
          </p:cNvSpPr>
          <p:nvPr>
            <p:ph type="sldImg" idx="2"/>
          </p:nvPr>
        </p:nvSpPr>
        <p:spPr>
          <a:xfrm>
            <a:off x="942975" y="746125"/>
            <a:ext cx="4972050" cy="3729038"/>
          </a:xfrm>
          <a:prstGeom prst="rect">
            <a:avLst/>
          </a:prstGeom>
          <a:noFill/>
          <a:ln w="12700">
            <a:solidFill>
              <a:prstClr val="black"/>
            </a:solidFill>
          </a:ln>
        </p:spPr>
        <p:txBody>
          <a:bodyPr vert="horz" lIns="92583" tIns="46292" rIns="92583" bIns="46292" rtlCol="0" anchor="ctr"/>
          <a:lstStyle/>
          <a:p>
            <a:endParaRPr lang="en-US"/>
          </a:p>
        </p:txBody>
      </p:sp>
      <p:sp>
        <p:nvSpPr>
          <p:cNvPr id="5" name="Notes Placeholder 4"/>
          <p:cNvSpPr>
            <a:spLocks noGrp="1"/>
          </p:cNvSpPr>
          <p:nvPr>
            <p:ph type="body" sz="quarter" idx="3"/>
          </p:nvPr>
        </p:nvSpPr>
        <p:spPr>
          <a:xfrm>
            <a:off x="685800" y="4724203"/>
            <a:ext cx="5486400" cy="4475559"/>
          </a:xfrm>
          <a:prstGeom prst="rect">
            <a:avLst/>
          </a:prstGeom>
        </p:spPr>
        <p:txBody>
          <a:bodyPr vert="horz" lIns="92583" tIns="46292" rIns="92583" bIns="4629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609600" y="9446677"/>
            <a:ext cx="3275013" cy="497285"/>
          </a:xfrm>
          <a:prstGeom prst="rect">
            <a:avLst/>
          </a:prstGeom>
        </p:spPr>
        <p:txBody>
          <a:bodyPr vert="horz" lIns="92583" tIns="46292" rIns="92583" bIns="46292" rtlCol="0" anchor="t"/>
          <a:lstStyle>
            <a:lvl1pPr algn="l">
              <a:defRPr sz="1100" i="1"/>
            </a:lvl1pPr>
          </a:lstStyle>
          <a:p>
            <a:r>
              <a:rPr lang="en-ZA" dirty="0" smtClean="0"/>
              <a:t>Practical Guide for Subject Advisors</a:t>
            </a:r>
            <a:endParaRPr lang="en-US" dirty="0"/>
          </a:p>
        </p:txBody>
      </p:sp>
      <p:sp>
        <p:nvSpPr>
          <p:cNvPr id="7" name="Slide Number Placeholder 6"/>
          <p:cNvSpPr>
            <a:spLocks noGrp="1"/>
          </p:cNvSpPr>
          <p:nvPr>
            <p:ph type="sldNum" sz="quarter" idx="5"/>
          </p:nvPr>
        </p:nvSpPr>
        <p:spPr>
          <a:xfrm>
            <a:off x="5145087" y="9448403"/>
            <a:ext cx="1139826" cy="497285"/>
          </a:xfrm>
          <a:prstGeom prst="rect">
            <a:avLst/>
          </a:prstGeom>
        </p:spPr>
        <p:txBody>
          <a:bodyPr vert="horz" lIns="92583" tIns="46292" rIns="92583" bIns="46292" rtlCol="0" anchor="t"/>
          <a:lstStyle>
            <a:lvl1pPr algn="r">
              <a:defRPr sz="1100" i="1"/>
            </a:lvl1pPr>
          </a:lstStyle>
          <a:p>
            <a:fld id="{4E93A24C-B7E9-4423-9CF2-DADFC3BA44ED}" type="slidenum">
              <a:rPr lang="en-US" smtClean="0"/>
              <a:pPr/>
              <a:t>‹#›</a:t>
            </a:fld>
            <a:endParaRPr lang="en-US"/>
          </a:p>
        </p:txBody>
      </p:sp>
    </p:spTree>
    <p:extLst>
      <p:ext uri="{BB962C8B-B14F-4D97-AF65-F5344CB8AC3E}">
        <p14:creationId xmlns:p14="http://schemas.microsoft.com/office/powerpoint/2010/main" val="1298248407"/>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ccti.colfinder.org/sites/default/files/InService_International/resources/TL/TL%20M04U02%20Docs/Classroom%20Management%20of%20ICT.htm"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www.ise.ee/kronoloogia/murphy/classroom_management.html"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1" dirty="0" smtClean="0"/>
              <a:t>[2 </a:t>
            </a:r>
            <a:r>
              <a:rPr lang="en-US" b="1" dirty="0"/>
              <a:t>min] </a:t>
            </a:r>
            <a:endParaRPr lang="en-US" b="1" dirty="0" smtClean="0"/>
          </a:p>
          <a:p>
            <a:pPr marL="171450" lvl="0" indent="-171450">
              <a:buFont typeface="Arial" panose="020B0604020202020204" pitchFamily="34" charset="0"/>
              <a:buChar char="•"/>
            </a:pPr>
            <a:r>
              <a:rPr lang="en-US" dirty="0" smtClean="0"/>
              <a:t>Please </a:t>
            </a:r>
            <a:r>
              <a:rPr lang="en-US" dirty="0"/>
              <a:t>read the whole workbook before you go through these </a:t>
            </a:r>
            <a:r>
              <a:rPr lang="en-US" dirty="0" smtClean="0"/>
              <a:t>slides</a:t>
            </a:r>
            <a:endParaRPr lang="en-ZA" dirty="0"/>
          </a:p>
          <a:p>
            <a:pPr marL="171450" lvl="0" indent="-171450">
              <a:buFont typeface="Arial" panose="020B0604020202020204" pitchFamily="34" charset="0"/>
              <a:buChar char="•"/>
            </a:pPr>
            <a:r>
              <a:rPr lang="en-US" dirty="0"/>
              <a:t>This year the focus for full ICT schools, is to ensure ICTs are integrated into teaching and learning in the classroom </a:t>
            </a:r>
            <a:endParaRPr lang="en-ZA" dirty="0"/>
          </a:p>
          <a:p>
            <a:pPr marL="171450" lvl="0" indent="-171450">
              <a:buFont typeface="Arial" panose="020B0604020202020204" pitchFamily="34" charset="0"/>
              <a:buChar char="•"/>
            </a:pPr>
            <a:r>
              <a:rPr lang="en-US" dirty="0"/>
              <a:t>Commend these </a:t>
            </a:r>
            <a:r>
              <a:rPr lang="en-US" dirty="0" smtClean="0"/>
              <a:t>Subject Advisors for </a:t>
            </a:r>
            <a:r>
              <a:rPr lang="en-US" dirty="0"/>
              <a:t>the initiative they have made to support this </a:t>
            </a:r>
            <a:r>
              <a:rPr lang="en-US" dirty="0" smtClean="0"/>
              <a:t>process</a:t>
            </a:r>
          </a:p>
          <a:p>
            <a:pPr marL="171450" lvl="0" indent="-171450">
              <a:buFont typeface="Arial" panose="020B0604020202020204" pitchFamily="34" charset="0"/>
              <a:buChar char="•"/>
            </a:pPr>
            <a:r>
              <a:rPr lang="en-US" dirty="0" smtClean="0"/>
              <a:t>Read </a:t>
            </a:r>
            <a:r>
              <a:rPr lang="en-US" dirty="0"/>
              <a:t>the quotation on the slide and discuss what it means in the context of ICT in </a:t>
            </a:r>
            <a:r>
              <a:rPr lang="en-US" dirty="0" smtClean="0"/>
              <a:t>education</a:t>
            </a:r>
          </a:p>
        </p:txBody>
      </p:sp>
      <p:sp>
        <p:nvSpPr>
          <p:cNvPr id="4" name="Slide Number Placeholder 3"/>
          <p:cNvSpPr>
            <a:spLocks noGrp="1"/>
          </p:cNvSpPr>
          <p:nvPr>
            <p:ph type="sldNum" sz="quarter" idx="10"/>
          </p:nvPr>
        </p:nvSpPr>
        <p:spPr/>
        <p:txBody>
          <a:bodyPr/>
          <a:lstStyle/>
          <a:p>
            <a:fld id="{4E93A24C-B7E9-4423-9CF2-DADFC3BA44ED}" type="slidenum">
              <a:rPr lang="en-US" smtClean="0">
                <a:solidFill>
                  <a:prstClr val="black"/>
                </a:solidFill>
              </a:rPr>
              <a:pPr/>
              <a:t>1</a:t>
            </a:fld>
            <a:endParaRPr lang="en-US">
              <a:solidFill>
                <a:prstClr val="black"/>
              </a:solidFill>
            </a:endParaRPr>
          </a:p>
        </p:txBody>
      </p:sp>
      <p:sp>
        <p:nvSpPr>
          <p:cNvPr id="5" name="Date Placeholder 4"/>
          <p:cNvSpPr>
            <a:spLocks noGrp="1"/>
          </p:cNvSpPr>
          <p:nvPr>
            <p:ph type="dt" idx="11"/>
          </p:nvPr>
        </p:nvSpPr>
        <p:spPr/>
        <p:txBody>
          <a:bodyPr/>
          <a:lstStyle/>
          <a:p>
            <a:fld id="{7E9FE04A-D895-4C84-8731-F795CEF33948}" type="datetime3">
              <a:rPr lang="en-US" smtClean="0">
                <a:solidFill>
                  <a:prstClr val="black"/>
                </a:solidFill>
              </a:rPr>
              <a:pPr/>
              <a:t>2 September 2017</a:t>
            </a:fld>
            <a:endParaRPr lang="en-US">
              <a:solidFill>
                <a:prstClr val="black"/>
              </a:solidFill>
            </a:endParaRPr>
          </a:p>
        </p:txBody>
      </p:sp>
      <p:sp>
        <p:nvSpPr>
          <p:cNvPr id="6" name="Footer Placeholder 5"/>
          <p:cNvSpPr>
            <a:spLocks noGrp="1"/>
          </p:cNvSpPr>
          <p:nvPr>
            <p:ph type="ftr" sz="quarter" idx="12"/>
          </p:nvPr>
        </p:nvSpPr>
        <p:spPr/>
        <p:txBody>
          <a:bodyPr/>
          <a:lstStyle/>
          <a:p>
            <a:r>
              <a:rPr lang="en-ZA" dirty="0" smtClean="0">
                <a:solidFill>
                  <a:prstClr val="black"/>
                </a:solidFill>
              </a:rPr>
              <a:t>Module 1: Introduction to School-Based ICT Committees</a:t>
            </a:r>
            <a:endParaRPr lang="en-US" dirty="0">
              <a:solidFill>
                <a:prstClr val="black"/>
              </a:solidFill>
            </a:endParaRPr>
          </a:p>
        </p:txBody>
      </p:sp>
      <p:sp>
        <p:nvSpPr>
          <p:cNvPr id="7" name="Header Placeholder 6"/>
          <p:cNvSpPr>
            <a:spLocks noGrp="1"/>
          </p:cNvSpPr>
          <p:nvPr>
            <p:ph type="hdr" sz="quarter" idx="13"/>
          </p:nvPr>
        </p:nvSpPr>
        <p:spPr/>
        <p:txBody>
          <a:bodyPr/>
          <a:lstStyle/>
          <a:p>
            <a:r>
              <a:rPr lang="en-US" smtClean="0">
                <a:solidFill>
                  <a:prstClr val="black"/>
                </a:solidFill>
              </a:rPr>
              <a:t>School Based ICT Committees</a:t>
            </a:r>
            <a:endParaRPr lang="en-US">
              <a:solidFill>
                <a:prstClr val="black"/>
              </a:solidFill>
            </a:endParaRPr>
          </a:p>
        </p:txBody>
      </p:sp>
    </p:spTree>
    <p:extLst>
      <p:ext uri="{BB962C8B-B14F-4D97-AF65-F5344CB8AC3E}">
        <p14:creationId xmlns:p14="http://schemas.microsoft.com/office/powerpoint/2010/main" val="15147738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1" dirty="0" smtClean="0"/>
              <a:t>[5 min]</a:t>
            </a:r>
          </a:p>
          <a:p>
            <a:pPr marL="173593" indent="-173593">
              <a:buFont typeface="Arial" panose="020B0604020202020204" pitchFamily="34" charset="0"/>
              <a:buChar char="•"/>
            </a:pPr>
            <a:r>
              <a:rPr lang="en-US" dirty="0"/>
              <a:t>Go through the Acronyms and abbreviations which the participants might find in their workbook</a:t>
            </a:r>
            <a:endParaRPr lang="en-ZA" dirty="0"/>
          </a:p>
        </p:txBody>
      </p:sp>
      <p:sp>
        <p:nvSpPr>
          <p:cNvPr id="4" name="Slide Number Placeholder 3"/>
          <p:cNvSpPr>
            <a:spLocks noGrp="1"/>
          </p:cNvSpPr>
          <p:nvPr>
            <p:ph type="sldNum" sz="quarter" idx="10"/>
          </p:nvPr>
        </p:nvSpPr>
        <p:spPr/>
        <p:txBody>
          <a:bodyPr/>
          <a:lstStyle/>
          <a:p>
            <a:fld id="{4E93A24C-B7E9-4423-9CF2-DADFC3BA44ED}" type="slidenum">
              <a:rPr lang="en-US" smtClean="0"/>
              <a:pPr/>
              <a:t>10</a:t>
            </a:fld>
            <a:endParaRPr lang="en-US"/>
          </a:p>
        </p:txBody>
      </p:sp>
      <p:sp>
        <p:nvSpPr>
          <p:cNvPr id="5" name="Date Placeholder 4"/>
          <p:cNvSpPr>
            <a:spLocks noGrp="1"/>
          </p:cNvSpPr>
          <p:nvPr>
            <p:ph type="dt" idx="11"/>
          </p:nvPr>
        </p:nvSpPr>
        <p:spPr/>
        <p:txBody>
          <a:bodyPr/>
          <a:lstStyle/>
          <a:p>
            <a:fld id="{A57F3C15-16DD-403C-82E7-2DE4E2FB3342}" type="datetime3">
              <a:rPr lang="en-US" smtClean="0"/>
              <a:t>2 September 2017</a:t>
            </a:fld>
            <a:endParaRPr lang="en-US"/>
          </a:p>
        </p:txBody>
      </p:sp>
      <p:sp>
        <p:nvSpPr>
          <p:cNvPr id="6" name="Footer Placeholder 5"/>
          <p:cNvSpPr>
            <a:spLocks noGrp="1"/>
          </p:cNvSpPr>
          <p:nvPr>
            <p:ph type="ftr" sz="quarter" idx="12"/>
          </p:nvPr>
        </p:nvSpPr>
        <p:spPr/>
        <p:txBody>
          <a:bodyPr/>
          <a:lstStyle/>
          <a:p>
            <a:r>
              <a:rPr lang="en-ZA" dirty="0" smtClean="0"/>
              <a:t>Introduction to School-Based ICT Committees</a:t>
            </a:r>
            <a:endParaRPr lang="en-US" dirty="0"/>
          </a:p>
        </p:txBody>
      </p:sp>
      <p:sp>
        <p:nvSpPr>
          <p:cNvPr id="7" name="Header Placeholder 6"/>
          <p:cNvSpPr>
            <a:spLocks noGrp="1"/>
          </p:cNvSpPr>
          <p:nvPr>
            <p:ph type="hdr" sz="quarter" idx="13"/>
          </p:nvPr>
        </p:nvSpPr>
        <p:spPr/>
        <p:txBody>
          <a:bodyPr/>
          <a:lstStyle/>
          <a:p>
            <a:r>
              <a:rPr lang="en-US" smtClean="0"/>
              <a:t>School Based ICT Committees</a:t>
            </a:r>
            <a:endParaRPr lang="en-US"/>
          </a:p>
        </p:txBody>
      </p:sp>
    </p:spTree>
    <p:extLst>
      <p:ext uri="{BB962C8B-B14F-4D97-AF65-F5344CB8AC3E}">
        <p14:creationId xmlns:p14="http://schemas.microsoft.com/office/powerpoint/2010/main" val="14395291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5830">
              <a:defRPr/>
            </a:pPr>
            <a:r>
              <a:rPr lang="en-US" b="1" dirty="0" smtClean="0"/>
              <a:t>[5 min]</a:t>
            </a:r>
            <a:endParaRPr lang="en-ZA" dirty="0"/>
          </a:p>
          <a:p>
            <a:pPr marL="173593" indent="-173593" defTabSz="925830">
              <a:buFont typeface="Arial" panose="020B0604020202020204" pitchFamily="34" charset="0"/>
              <a:buChar char="•"/>
              <a:defRPr/>
            </a:pPr>
            <a:r>
              <a:rPr lang="en-ZA" dirty="0"/>
              <a:t>In this Module we will look at how best the presence of this one and other computers in the classroom can be managed in such a way that learning is advanced </a:t>
            </a:r>
          </a:p>
          <a:p>
            <a:endParaRPr lang="en-ZA" dirty="0" smtClean="0"/>
          </a:p>
        </p:txBody>
      </p:sp>
      <p:sp>
        <p:nvSpPr>
          <p:cNvPr id="4" name="Header Placeholder 3"/>
          <p:cNvSpPr>
            <a:spLocks noGrp="1"/>
          </p:cNvSpPr>
          <p:nvPr>
            <p:ph type="hdr" sz="quarter" idx="10"/>
          </p:nvPr>
        </p:nvSpPr>
        <p:spPr/>
        <p:txBody>
          <a:bodyPr/>
          <a:lstStyle/>
          <a:p>
            <a:r>
              <a:rPr lang="en-US" smtClean="0">
                <a:solidFill>
                  <a:prstClr val="black"/>
                </a:solidFill>
              </a:rPr>
              <a:t>School Based ICT Committees</a:t>
            </a:r>
            <a:endParaRPr lang="en-US">
              <a:solidFill>
                <a:prstClr val="black"/>
              </a:solidFill>
            </a:endParaRPr>
          </a:p>
        </p:txBody>
      </p:sp>
      <p:sp>
        <p:nvSpPr>
          <p:cNvPr id="5" name="Date Placeholder 4"/>
          <p:cNvSpPr>
            <a:spLocks noGrp="1"/>
          </p:cNvSpPr>
          <p:nvPr>
            <p:ph type="dt" idx="11"/>
          </p:nvPr>
        </p:nvSpPr>
        <p:spPr/>
        <p:txBody>
          <a:bodyPr/>
          <a:lstStyle/>
          <a:p>
            <a:fld id="{B9973C1D-E62A-4BDE-A3F7-D90800CF6D2E}" type="datetime3">
              <a:rPr lang="en-US" smtClean="0">
                <a:solidFill>
                  <a:prstClr val="black"/>
                </a:solidFill>
              </a:rPr>
              <a:pPr/>
              <a:t>2 September 2017</a:t>
            </a:fld>
            <a:endParaRPr lang="en-US">
              <a:solidFill>
                <a:prstClr val="black"/>
              </a:solidFill>
            </a:endParaRPr>
          </a:p>
        </p:txBody>
      </p:sp>
      <p:sp>
        <p:nvSpPr>
          <p:cNvPr id="6" name="Footer Placeholder 5"/>
          <p:cNvSpPr>
            <a:spLocks noGrp="1"/>
          </p:cNvSpPr>
          <p:nvPr>
            <p:ph type="ftr" sz="quarter" idx="12"/>
          </p:nvPr>
        </p:nvSpPr>
        <p:spPr/>
        <p:txBody>
          <a:bodyPr/>
          <a:lstStyle/>
          <a:p>
            <a:r>
              <a:rPr lang="en-ZA" dirty="0" smtClean="0">
                <a:solidFill>
                  <a:prstClr val="black"/>
                </a:solidFill>
              </a:rPr>
              <a:t>Module 2: Developing an ICT Integration Master Plan</a:t>
            </a:r>
            <a:endParaRPr lang="en-US" dirty="0">
              <a:solidFill>
                <a:prstClr val="black"/>
              </a:solidFill>
            </a:endParaRPr>
          </a:p>
        </p:txBody>
      </p:sp>
      <p:sp>
        <p:nvSpPr>
          <p:cNvPr id="7" name="Slide Number Placeholder 6"/>
          <p:cNvSpPr>
            <a:spLocks noGrp="1"/>
          </p:cNvSpPr>
          <p:nvPr>
            <p:ph type="sldNum" sz="quarter" idx="13"/>
          </p:nvPr>
        </p:nvSpPr>
        <p:spPr/>
        <p:txBody>
          <a:bodyPr/>
          <a:lstStyle/>
          <a:p>
            <a:fld id="{4E93A24C-B7E9-4423-9CF2-DADFC3BA44ED}"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31474300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[5 min]</a:t>
            </a:r>
            <a:endParaRPr lang="en-ZA" dirty="0" smtClean="0"/>
          </a:p>
          <a:p>
            <a:pPr marL="173593" indent="-173593">
              <a:buFont typeface="Arial" panose="020B0604020202020204" pitchFamily="34" charset="0"/>
              <a:buChar char="•"/>
            </a:pPr>
            <a:r>
              <a:rPr lang="en-ZA" dirty="0" smtClean="0"/>
              <a:t>Explain</a:t>
            </a:r>
            <a:r>
              <a:rPr lang="en-ZA" baseline="0" dirty="0" smtClean="0"/>
              <a:t> to the participants the aim of module 6</a:t>
            </a:r>
            <a:endParaRPr lang="en-ZA" dirty="0"/>
          </a:p>
        </p:txBody>
      </p:sp>
      <p:sp>
        <p:nvSpPr>
          <p:cNvPr id="4" name="Header Placeholder 3"/>
          <p:cNvSpPr>
            <a:spLocks noGrp="1"/>
          </p:cNvSpPr>
          <p:nvPr>
            <p:ph type="hdr" sz="quarter" idx="10"/>
          </p:nvPr>
        </p:nvSpPr>
        <p:spPr/>
        <p:txBody>
          <a:bodyPr/>
          <a:lstStyle/>
          <a:p>
            <a:r>
              <a:rPr lang="en-US" smtClean="0">
                <a:solidFill>
                  <a:prstClr val="black"/>
                </a:solidFill>
              </a:rPr>
              <a:t>School Based ICT Committees</a:t>
            </a:r>
            <a:endParaRPr lang="en-US">
              <a:solidFill>
                <a:prstClr val="black"/>
              </a:solidFill>
            </a:endParaRPr>
          </a:p>
        </p:txBody>
      </p:sp>
      <p:sp>
        <p:nvSpPr>
          <p:cNvPr id="5" name="Date Placeholder 4"/>
          <p:cNvSpPr>
            <a:spLocks noGrp="1"/>
          </p:cNvSpPr>
          <p:nvPr>
            <p:ph type="dt" idx="11"/>
          </p:nvPr>
        </p:nvSpPr>
        <p:spPr/>
        <p:txBody>
          <a:bodyPr/>
          <a:lstStyle/>
          <a:p>
            <a:fld id="{44100B9C-0530-4411-AC1B-6789040A55F7}" type="datetime3">
              <a:rPr lang="en-US" smtClean="0">
                <a:solidFill>
                  <a:prstClr val="black"/>
                </a:solidFill>
              </a:rPr>
              <a:pPr/>
              <a:t>2 September 2017</a:t>
            </a:fld>
            <a:endParaRPr lang="en-US">
              <a:solidFill>
                <a:prstClr val="black"/>
              </a:solidFill>
            </a:endParaRPr>
          </a:p>
        </p:txBody>
      </p:sp>
      <p:sp>
        <p:nvSpPr>
          <p:cNvPr id="6" name="Footer Placeholder 5"/>
          <p:cNvSpPr>
            <a:spLocks noGrp="1"/>
          </p:cNvSpPr>
          <p:nvPr>
            <p:ph type="ftr" sz="quarter" idx="12"/>
          </p:nvPr>
        </p:nvSpPr>
        <p:spPr/>
        <p:txBody>
          <a:bodyPr/>
          <a:lstStyle/>
          <a:p>
            <a:r>
              <a:rPr lang="en-ZA" dirty="0" smtClean="0">
                <a:solidFill>
                  <a:prstClr val="black"/>
                </a:solidFill>
              </a:rPr>
              <a:t>Module 2: Developing an ICT Integration Master Plan</a:t>
            </a:r>
            <a:endParaRPr lang="en-US" dirty="0">
              <a:solidFill>
                <a:prstClr val="black"/>
              </a:solidFill>
            </a:endParaRPr>
          </a:p>
        </p:txBody>
      </p:sp>
      <p:sp>
        <p:nvSpPr>
          <p:cNvPr id="7" name="Slide Number Placeholder 6"/>
          <p:cNvSpPr>
            <a:spLocks noGrp="1"/>
          </p:cNvSpPr>
          <p:nvPr>
            <p:ph type="sldNum" sz="quarter" idx="13"/>
          </p:nvPr>
        </p:nvSpPr>
        <p:spPr/>
        <p:txBody>
          <a:bodyPr/>
          <a:lstStyle/>
          <a:p>
            <a:fld id="{4E93A24C-B7E9-4423-9CF2-DADFC3BA44ED}"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9336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[5 min]</a:t>
            </a:r>
            <a:endParaRPr lang="en-ZA" dirty="0" smtClean="0"/>
          </a:p>
          <a:p>
            <a:pPr marL="173593" indent="-173593">
              <a:buFont typeface="Arial" panose="020B0604020202020204" pitchFamily="34" charset="0"/>
              <a:buChar char="•"/>
            </a:pPr>
            <a:r>
              <a:rPr lang="en-ZA" dirty="0" smtClean="0"/>
              <a:t>Read through the objectives and explain to the participants</a:t>
            </a:r>
          </a:p>
        </p:txBody>
      </p:sp>
      <p:sp>
        <p:nvSpPr>
          <p:cNvPr id="4" name="Header Placeholder 3"/>
          <p:cNvSpPr>
            <a:spLocks noGrp="1"/>
          </p:cNvSpPr>
          <p:nvPr>
            <p:ph type="hdr" sz="quarter" idx="10"/>
          </p:nvPr>
        </p:nvSpPr>
        <p:spPr/>
        <p:txBody>
          <a:bodyPr/>
          <a:lstStyle/>
          <a:p>
            <a:r>
              <a:rPr lang="en-US" smtClean="0">
                <a:solidFill>
                  <a:prstClr val="black"/>
                </a:solidFill>
              </a:rPr>
              <a:t>School Based ICT Committees</a:t>
            </a:r>
            <a:endParaRPr lang="en-US">
              <a:solidFill>
                <a:prstClr val="black"/>
              </a:solidFill>
            </a:endParaRPr>
          </a:p>
        </p:txBody>
      </p:sp>
      <p:sp>
        <p:nvSpPr>
          <p:cNvPr id="5" name="Date Placeholder 4"/>
          <p:cNvSpPr>
            <a:spLocks noGrp="1"/>
          </p:cNvSpPr>
          <p:nvPr>
            <p:ph type="dt" idx="11"/>
          </p:nvPr>
        </p:nvSpPr>
        <p:spPr/>
        <p:txBody>
          <a:bodyPr/>
          <a:lstStyle/>
          <a:p>
            <a:fld id="{C7E2950F-9668-429F-A35B-5F12AB7CF39D}" type="datetime3">
              <a:rPr lang="en-US" smtClean="0">
                <a:solidFill>
                  <a:prstClr val="black"/>
                </a:solidFill>
              </a:rPr>
              <a:pPr/>
              <a:t>2 September 2017</a:t>
            </a:fld>
            <a:endParaRPr lang="en-US">
              <a:solidFill>
                <a:prstClr val="black"/>
              </a:solidFill>
            </a:endParaRPr>
          </a:p>
        </p:txBody>
      </p:sp>
      <p:sp>
        <p:nvSpPr>
          <p:cNvPr id="6" name="Footer Placeholder 5"/>
          <p:cNvSpPr>
            <a:spLocks noGrp="1"/>
          </p:cNvSpPr>
          <p:nvPr>
            <p:ph type="ftr" sz="quarter" idx="12"/>
          </p:nvPr>
        </p:nvSpPr>
        <p:spPr/>
        <p:txBody>
          <a:bodyPr/>
          <a:lstStyle/>
          <a:p>
            <a:r>
              <a:rPr lang="en-ZA" dirty="0" smtClean="0">
                <a:solidFill>
                  <a:prstClr val="black"/>
                </a:solidFill>
              </a:rPr>
              <a:t>Module 2: Developing an ICT Integration Master Plan</a:t>
            </a:r>
            <a:endParaRPr lang="en-US" dirty="0">
              <a:solidFill>
                <a:prstClr val="black"/>
              </a:solidFill>
            </a:endParaRPr>
          </a:p>
        </p:txBody>
      </p:sp>
      <p:sp>
        <p:nvSpPr>
          <p:cNvPr id="7" name="Slide Number Placeholder 6"/>
          <p:cNvSpPr>
            <a:spLocks noGrp="1"/>
          </p:cNvSpPr>
          <p:nvPr>
            <p:ph type="sldNum" sz="quarter" idx="13"/>
          </p:nvPr>
        </p:nvSpPr>
        <p:spPr/>
        <p:txBody>
          <a:bodyPr/>
          <a:lstStyle/>
          <a:p>
            <a:fld id="{4E93A24C-B7E9-4423-9CF2-DADFC3BA44ED}"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26363733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[10 min]</a:t>
            </a:r>
            <a:endParaRPr lang="en-ZA" dirty="0" smtClean="0"/>
          </a:p>
          <a:p>
            <a:pPr marL="173593" indent="-173593">
              <a:buFont typeface="Arial" panose="020B0604020202020204" pitchFamily="34" charset="0"/>
              <a:buChar char="•"/>
            </a:pPr>
            <a:r>
              <a:rPr lang="en-ZA" dirty="0"/>
              <a:t>Digital devices have certain enablers that can easily draw learner attention to learning. </a:t>
            </a:r>
          </a:p>
          <a:p>
            <a:pPr marL="173593" indent="-173593">
              <a:buFont typeface="Arial" panose="020B0604020202020204" pitchFamily="34" charset="0"/>
              <a:buChar char="•"/>
            </a:pPr>
            <a:r>
              <a:rPr lang="en-ZA" dirty="0"/>
              <a:t>However it is important to guard against meaningless attention. </a:t>
            </a:r>
          </a:p>
          <a:p>
            <a:pPr marL="173593" indent="-173593">
              <a:buFont typeface="Arial" panose="020B0604020202020204" pitchFamily="34" charset="0"/>
              <a:buChar char="•"/>
            </a:pPr>
            <a:r>
              <a:rPr lang="en-ZA" dirty="0"/>
              <a:t>Such attention brings about excitement that does not promote understanding of concepts taught in the classroom. </a:t>
            </a:r>
          </a:p>
          <a:p>
            <a:pPr marL="173593" indent="-173593">
              <a:buFont typeface="Arial" panose="020B0604020202020204" pitchFamily="34" charset="0"/>
              <a:buChar char="•"/>
            </a:pPr>
            <a:r>
              <a:rPr lang="en-ZA" dirty="0"/>
              <a:t>A </a:t>
            </a:r>
            <a:r>
              <a:rPr lang="en-ZA" dirty="0" smtClean="0"/>
              <a:t>well-managed </a:t>
            </a:r>
            <a:r>
              <a:rPr lang="en-ZA" dirty="0"/>
              <a:t>ICT classroom demands good preparation if it will produce desired learning outcomes. </a:t>
            </a:r>
          </a:p>
          <a:p>
            <a:pPr marL="173593" indent="-173593">
              <a:buFont typeface="Arial" panose="020B0604020202020204" pitchFamily="34" charset="0"/>
              <a:buChar char="•"/>
            </a:pPr>
            <a:r>
              <a:rPr lang="en-ZA" dirty="0"/>
              <a:t>Click on this </a:t>
            </a:r>
            <a:r>
              <a:rPr lang="en-ZA" u="sng" dirty="0">
                <a:hlinkClick r:id="rId3"/>
              </a:rPr>
              <a:t>Intel site</a:t>
            </a:r>
            <a:r>
              <a:rPr lang="en-ZA" dirty="0"/>
              <a:t> for more information on this subject.</a:t>
            </a:r>
          </a:p>
        </p:txBody>
      </p:sp>
      <p:sp>
        <p:nvSpPr>
          <p:cNvPr id="4" name="Header Placeholder 3"/>
          <p:cNvSpPr>
            <a:spLocks noGrp="1"/>
          </p:cNvSpPr>
          <p:nvPr>
            <p:ph type="hdr" sz="quarter" idx="10"/>
          </p:nvPr>
        </p:nvSpPr>
        <p:spPr/>
        <p:txBody>
          <a:bodyPr/>
          <a:lstStyle/>
          <a:p>
            <a:r>
              <a:rPr lang="en-US" smtClean="0">
                <a:solidFill>
                  <a:prstClr val="black"/>
                </a:solidFill>
              </a:rPr>
              <a:t>School Based ICT Committees</a:t>
            </a:r>
            <a:endParaRPr lang="en-US">
              <a:solidFill>
                <a:prstClr val="black"/>
              </a:solidFill>
            </a:endParaRPr>
          </a:p>
        </p:txBody>
      </p:sp>
      <p:sp>
        <p:nvSpPr>
          <p:cNvPr id="5" name="Date Placeholder 4"/>
          <p:cNvSpPr>
            <a:spLocks noGrp="1"/>
          </p:cNvSpPr>
          <p:nvPr>
            <p:ph type="dt" idx="11"/>
          </p:nvPr>
        </p:nvSpPr>
        <p:spPr/>
        <p:txBody>
          <a:bodyPr/>
          <a:lstStyle/>
          <a:p>
            <a:fld id="{6ABED772-3A83-4ECF-975B-C52669D3F62D}" type="datetime3">
              <a:rPr lang="en-US" smtClean="0">
                <a:solidFill>
                  <a:prstClr val="black"/>
                </a:solidFill>
              </a:rPr>
              <a:pPr/>
              <a:t>2 September 2017</a:t>
            </a:fld>
            <a:endParaRPr lang="en-US">
              <a:solidFill>
                <a:prstClr val="black"/>
              </a:solidFill>
            </a:endParaRPr>
          </a:p>
        </p:txBody>
      </p:sp>
      <p:sp>
        <p:nvSpPr>
          <p:cNvPr id="6" name="Footer Placeholder 5"/>
          <p:cNvSpPr>
            <a:spLocks noGrp="1"/>
          </p:cNvSpPr>
          <p:nvPr>
            <p:ph type="ftr" sz="quarter" idx="12"/>
          </p:nvPr>
        </p:nvSpPr>
        <p:spPr/>
        <p:txBody>
          <a:bodyPr/>
          <a:lstStyle/>
          <a:p>
            <a:r>
              <a:rPr lang="en-ZA" dirty="0" smtClean="0">
                <a:solidFill>
                  <a:prstClr val="black"/>
                </a:solidFill>
              </a:rPr>
              <a:t>Module 2: Developing an ICT Integration Master Plan</a:t>
            </a:r>
            <a:endParaRPr lang="en-US" dirty="0">
              <a:solidFill>
                <a:prstClr val="black"/>
              </a:solidFill>
            </a:endParaRPr>
          </a:p>
        </p:txBody>
      </p:sp>
      <p:sp>
        <p:nvSpPr>
          <p:cNvPr id="7" name="Slide Number Placeholder 6"/>
          <p:cNvSpPr>
            <a:spLocks noGrp="1"/>
          </p:cNvSpPr>
          <p:nvPr>
            <p:ph type="sldNum" sz="quarter" idx="13"/>
          </p:nvPr>
        </p:nvSpPr>
        <p:spPr/>
        <p:txBody>
          <a:bodyPr/>
          <a:lstStyle/>
          <a:p>
            <a:fld id="{4E93A24C-B7E9-4423-9CF2-DADFC3BA44ED}"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10851553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[10 min]</a:t>
            </a:r>
            <a:endParaRPr lang="en-ZA" dirty="0" smtClean="0"/>
          </a:p>
          <a:p>
            <a:pPr marL="173593" indent="-173593">
              <a:buFont typeface="Arial" panose="020B0604020202020204" pitchFamily="34" charset="0"/>
              <a:buChar char="•"/>
            </a:pPr>
            <a:r>
              <a:rPr lang="en-ZA" dirty="0" smtClean="0"/>
              <a:t>Ask the</a:t>
            </a:r>
            <a:r>
              <a:rPr lang="en-ZA" baseline="0" dirty="0" smtClean="0"/>
              <a:t> participants to turn to page 59 of their workbooks</a:t>
            </a:r>
          </a:p>
          <a:p>
            <a:pPr marL="173593" indent="-173593">
              <a:buFont typeface="Arial" panose="020B0604020202020204" pitchFamily="34" charset="0"/>
              <a:buChar char="•"/>
            </a:pPr>
            <a:r>
              <a:rPr lang="en-ZA" baseline="0" dirty="0" smtClean="0"/>
              <a:t>Let them do Activity 6.1</a:t>
            </a:r>
          </a:p>
        </p:txBody>
      </p:sp>
      <p:sp>
        <p:nvSpPr>
          <p:cNvPr id="4" name="Header Placeholder 3"/>
          <p:cNvSpPr>
            <a:spLocks noGrp="1"/>
          </p:cNvSpPr>
          <p:nvPr>
            <p:ph type="hdr" sz="quarter" idx="10"/>
          </p:nvPr>
        </p:nvSpPr>
        <p:spPr/>
        <p:txBody>
          <a:bodyPr/>
          <a:lstStyle/>
          <a:p>
            <a:r>
              <a:rPr lang="en-US" smtClean="0">
                <a:solidFill>
                  <a:prstClr val="black"/>
                </a:solidFill>
              </a:rPr>
              <a:t>School Based ICT Committees</a:t>
            </a:r>
            <a:endParaRPr lang="en-US">
              <a:solidFill>
                <a:prstClr val="black"/>
              </a:solidFill>
            </a:endParaRPr>
          </a:p>
        </p:txBody>
      </p:sp>
      <p:sp>
        <p:nvSpPr>
          <p:cNvPr id="5" name="Date Placeholder 4"/>
          <p:cNvSpPr>
            <a:spLocks noGrp="1"/>
          </p:cNvSpPr>
          <p:nvPr>
            <p:ph type="dt" idx="11"/>
          </p:nvPr>
        </p:nvSpPr>
        <p:spPr/>
        <p:txBody>
          <a:bodyPr/>
          <a:lstStyle/>
          <a:p>
            <a:fld id="{D410E5D7-9C2F-46AC-986B-CE9A70004686}" type="datetime3">
              <a:rPr lang="en-US" smtClean="0">
                <a:solidFill>
                  <a:prstClr val="black"/>
                </a:solidFill>
              </a:rPr>
              <a:pPr/>
              <a:t>2 September 2017</a:t>
            </a:fld>
            <a:endParaRPr lang="en-US">
              <a:solidFill>
                <a:prstClr val="black"/>
              </a:solidFill>
            </a:endParaRPr>
          </a:p>
        </p:txBody>
      </p:sp>
      <p:sp>
        <p:nvSpPr>
          <p:cNvPr id="6" name="Footer Placeholder 5"/>
          <p:cNvSpPr>
            <a:spLocks noGrp="1"/>
          </p:cNvSpPr>
          <p:nvPr>
            <p:ph type="ftr" sz="quarter" idx="12"/>
          </p:nvPr>
        </p:nvSpPr>
        <p:spPr/>
        <p:txBody>
          <a:bodyPr/>
          <a:lstStyle/>
          <a:p>
            <a:r>
              <a:rPr lang="en-ZA" dirty="0" smtClean="0">
                <a:solidFill>
                  <a:prstClr val="black"/>
                </a:solidFill>
              </a:rPr>
              <a:t>Module 2: Developing an ICT Integration Master Plan</a:t>
            </a:r>
            <a:endParaRPr lang="en-US" dirty="0">
              <a:solidFill>
                <a:prstClr val="black"/>
              </a:solidFill>
            </a:endParaRPr>
          </a:p>
        </p:txBody>
      </p:sp>
      <p:sp>
        <p:nvSpPr>
          <p:cNvPr id="7" name="Slide Number Placeholder 6"/>
          <p:cNvSpPr>
            <a:spLocks noGrp="1"/>
          </p:cNvSpPr>
          <p:nvPr>
            <p:ph type="sldNum" sz="quarter" idx="13"/>
          </p:nvPr>
        </p:nvSpPr>
        <p:spPr/>
        <p:txBody>
          <a:bodyPr/>
          <a:lstStyle/>
          <a:p>
            <a:fld id="{4E93A24C-B7E9-4423-9CF2-DADFC3BA44ED}"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21737600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[15 min]</a:t>
            </a:r>
            <a:endParaRPr lang="en-ZA" dirty="0" smtClean="0"/>
          </a:p>
          <a:p>
            <a:pPr marL="173593" indent="-173593">
              <a:buFont typeface="Arial" panose="020B0604020202020204" pitchFamily="34" charset="0"/>
              <a:buChar char="•"/>
            </a:pPr>
            <a:r>
              <a:rPr lang="en-ZA" dirty="0"/>
              <a:t>Before an ICT lesson is taught, it is important that preparation in terms of the content delivery is geared towards enhancing the pedagogical process. </a:t>
            </a:r>
            <a:endParaRPr lang="en-ZA" dirty="0" smtClean="0"/>
          </a:p>
          <a:p>
            <a:pPr marL="173593" indent="-173593">
              <a:buFont typeface="Arial" panose="020B0604020202020204" pitchFamily="34" charset="0"/>
              <a:buChar char="•"/>
            </a:pPr>
            <a:r>
              <a:rPr lang="en-ZA" dirty="0" smtClean="0"/>
              <a:t>The </a:t>
            </a:r>
            <a:r>
              <a:rPr lang="en-ZA" dirty="0"/>
              <a:t>following is based on the </a:t>
            </a:r>
            <a:r>
              <a:rPr lang="en-ZA" dirty="0" err="1"/>
              <a:t>NteQ</a:t>
            </a:r>
            <a:r>
              <a:rPr lang="en-ZA" dirty="0"/>
              <a:t> proposed by Deborah L. </a:t>
            </a:r>
            <a:r>
              <a:rPr lang="en-ZA" dirty="0" err="1"/>
              <a:t>Lowthar</a:t>
            </a:r>
            <a:r>
              <a:rPr lang="en-ZA" dirty="0"/>
              <a:t> and Gary R. Morrison in 1998. The planning process has 10 </a:t>
            </a:r>
            <a:r>
              <a:rPr lang="en-ZA" dirty="0" smtClean="0"/>
              <a:t>stages.</a:t>
            </a:r>
            <a:endParaRPr lang="en-ZA" dirty="0"/>
          </a:p>
          <a:p>
            <a:pPr marL="173593" indent="-173593">
              <a:buFont typeface="Arial" panose="020B0604020202020204" pitchFamily="34" charset="0"/>
              <a:buChar char="•"/>
            </a:pPr>
            <a:r>
              <a:rPr lang="en-ZA" dirty="0"/>
              <a:t>Open the following link en discuss with participants:</a:t>
            </a:r>
          </a:p>
          <a:p>
            <a:pPr marL="636508" lvl="1" indent="-173593">
              <a:buFont typeface="Arial" panose="020B0604020202020204" pitchFamily="34" charset="0"/>
              <a:buChar char="•"/>
            </a:pPr>
            <a:r>
              <a:rPr lang="en-ZA" u="sng" dirty="0">
                <a:hlinkClick r:id="rId3"/>
              </a:rPr>
              <a:t>http://www.ise.ee/kronoloogia/murphy/classroom_management.html</a:t>
            </a:r>
            <a:endParaRPr lang="en-ZA" dirty="0"/>
          </a:p>
        </p:txBody>
      </p:sp>
      <p:sp>
        <p:nvSpPr>
          <p:cNvPr id="4" name="Header Placeholder 3"/>
          <p:cNvSpPr>
            <a:spLocks noGrp="1"/>
          </p:cNvSpPr>
          <p:nvPr>
            <p:ph type="hdr" sz="quarter" idx="10"/>
          </p:nvPr>
        </p:nvSpPr>
        <p:spPr/>
        <p:txBody>
          <a:bodyPr/>
          <a:lstStyle/>
          <a:p>
            <a:r>
              <a:rPr lang="en-US" smtClean="0">
                <a:solidFill>
                  <a:prstClr val="black"/>
                </a:solidFill>
              </a:rPr>
              <a:t>School Based ICT Committees</a:t>
            </a:r>
            <a:endParaRPr lang="en-US">
              <a:solidFill>
                <a:prstClr val="black"/>
              </a:solidFill>
            </a:endParaRPr>
          </a:p>
        </p:txBody>
      </p:sp>
      <p:sp>
        <p:nvSpPr>
          <p:cNvPr id="5" name="Date Placeholder 4"/>
          <p:cNvSpPr>
            <a:spLocks noGrp="1"/>
          </p:cNvSpPr>
          <p:nvPr>
            <p:ph type="dt" idx="11"/>
          </p:nvPr>
        </p:nvSpPr>
        <p:spPr/>
        <p:txBody>
          <a:bodyPr/>
          <a:lstStyle/>
          <a:p>
            <a:fld id="{7AE00B5A-BAE7-4786-B13F-66BD0FA6C726}" type="datetime3">
              <a:rPr lang="en-US" smtClean="0">
                <a:solidFill>
                  <a:prstClr val="black"/>
                </a:solidFill>
              </a:rPr>
              <a:pPr/>
              <a:t>2 September 2017</a:t>
            </a:fld>
            <a:endParaRPr lang="en-US">
              <a:solidFill>
                <a:prstClr val="black"/>
              </a:solidFill>
            </a:endParaRPr>
          </a:p>
        </p:txBody>
      </p:sp>
      <p:sp>
        <p:nvSpPr>
          <p:cNvPr id="6" name="Footer Placeholder 5"/>
          <p:cNvSpPr>
            <a:spLocks noGrp="1"/>
          </p:cNvSpPr>
          <p:nvPr>
            <p:ph type="ftr" sz="quarter" idx="12"/>
          </p:nvPr>
        </p:nvSpPr>
        <p:spPr/>
        <p:txBody>
          <a:bodyPr/>
          <a:lstStyle/>
          <a:p>
            <a:r>
              <a:rPr lang="en-ZA" dirty="0" smtClean="0">
                <a:solidFill>
                  <a:prstClr val="black"/>
                </a:solidFill>
              </a:rPr>
              <a:t>Module 2: Developing an ICT Integration Master Plan</a:t>
            </a:r>
            <a:endParaRPr lang="en-US" dirty="0">
              <a:solidFill>
                <a:prstClr val="black"/>
              </a:solidFill>
            </a:endParaRPr>
          </a:p>
        </p:txBody>
      </p:sp>
      <p:sp>
        <p:nvSpPr>
          <p:cNvPr id="7" name="Slide Number Placeholder 6"/>
          <p:cNvSpPr>
            <a:spLocks noGrp="1"/>
          </p:cNvSpPr>
          <p:nvPr>
            <p:ph type="sldNum" sz="quarter" idx="13"/>
          </p:nvPr>
        </p:nvSpPr>
        <p:spPr/>
        <p:txBody>
          <a:bodyPr/>
          <a:lstStyle/>
          <a:p>
            <a:fld id="{4E93A24C-B7E9-4423-9CF2-DADFC3BA44ED}"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8852516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[15 min]</a:t>
            </a:r>
            <a:endParaRPr lang="en-ZA" dirty="0" smtClean="0"/>
          </a:p>
          <a:p>
            <a:pPr marL="173593" indent="-173593">
              <a:buFont typeface="Arial" panose="020B0604020202020204" pitchFamily="34" charset="0"/>
              <a:buChar char="•"/>
            </a:pPr>
            <a:r>
              <a:rPr lang="en-ZA" dirty="0" smtClean="0"/>
              <a:t>Ask the</a:t>
            </a:r>
            <a:r>
              <a:rPr lang="en-ZA" baseline="0" dirty="0" smtClean="0"/>
              <a:t> participants to turn to page 60 of their workbooks</a:t>
            </a:r>
          </a:p>
          <a:p>
            <a:pPr marL="173593" indent="-173593">
              <a:buFont typeface="Arial" panose="020B0604020202020204" pitchFamily="34" charset="0"/>
              <a:buChar char="•"/>
            </a:pPr>
            <a:r>
              <a:rPr lang="en-ZA" baseline="0" dirty="0" smtClean="0"/>
              <a:t>Let them do Activity 6.2</a:t>
            </a:r>
          </a:p>
        </p:txBody>
      </p:sp>
      <p:sp>
        <p:nvSpPr>
          <p:cNvPr id="4" name="Header Placeholder 3"/>
          <p:cNvSpPr>
            <a:spLocks noGrp="1"/>
          </p:cNvSpPr>
          <p:nvPr>
            <p:ph type="hdr" sz="quarter" idx="10"/>
          </p:nvPr>
        </p:nvSpPr>
        <p:spPr/>
        <p:txBody>
          <a:bodyPr/>
          <a:lstStyle/>
          <a:p>
            <a:r>
              <a:rPr lang="en-US" smtClean="0">
                <a:solidFill>
                  <a:prstClr val="black"/>
                </a:solidFill>
              </a:rPr>
              <a:t>School Based ICT Committees</a:t>
            </a:r>
            <a:endParaRPr lang="en-US">
              <a:solidFill>
                <a:prstClr val="black"/>
              </a:solidFill>
            </a:endParaRPr>
          </a:p>
        </p:txBody>
      </p:sp>
      <p:sp>
        <p:nvSpPr>
          <p:cNvPr id="5" name="Date Placeholder 4"/>
          <p:cNvSpPr>
            <a:spLocks noGrp="1"/>
          </p:cNvSpPr>
          <p:nvPr>
            <p:ph type="dt" idx="11"/>
          </p:nvPr>
        </p:nvSpPr>
        <p:spPr/>
        <p:txBody>
          <a:bodyPr/>
          <a:lstStyle/>
          <a:p>
            <a:fld id="{FB2BDB43-68CD-44D0-AD85-2B01CA0E9734}" type="datetime3">
              <a:rPr lang="en-US" smtClean="0">
                <a:solidFill>
                  <a:prstClr val="black"/>
                </a:solidFill>
              </a:rPr>
              <a:pPr/>
              <a:t>2 September 2017</a:t>
            </a:fld>
            <a:endParaRPr lang="en-US">
              <a:solidFill>
                <a:prstClr val="black"/>
              </a:solidFill>
            </a:endParaRPr>
          </a:p>
        </p:txBody>
      </p:sp>
      <p:sp>
        <p:nvSpPr>
          <p:cNvPr id="6" name="Footer Placeholder 5"/>
          <p:cNvSpPr>
            <a:spLocks noGrp="1"/>
          </p:cNvSpPr>
          <p:nvPr>
            <p:ph type="ftr" sz="quarter" idx="12"/>
          </p:nvPr>
        </p:nvSpPr>
        <p:spPr/>
        <p:txBody>
          <a:bodyPr/>
          <a:lstStyle/>
          <a:p>
            <a:r>
              <a:rPr lang="en-ZA" dirty="0" smtClean="0">
                <a:solidFill>
                  <a:prstClr val="black"/>
                </a:solidFill>
              </a:rPr>
              <a:t>Module 2: Developing an ICT Integration Master Plan</a:t>
            </a:r>
            <a:endParaRPr lang="en-US" dirty="0">
              <a:solidFill>
                <a:prstClr val="black"/>
              </a:solidFill>
            </a:endParaRPr>
          </a:p>
        </p:txBody>
      </p:sp>
      <p:sp>
        <p:nvSpPr>
          <p:cNvPr id="7" name="Slide Number Placeholder 6"/>
          <p:cNvSpPr>
            <a:spLocks noGrp="1"/>
          </p:cNvSpPr>
          <p:nvPr>
            <p:ph type="sldNum" sz="quarter" idx="13"/>
          </p:nvPr>
        </p:nvSpPr>
        <p:spPr/>
        <p:txBody>
          <a:bodyPr/>
          <a:lstStyle/>
          <a:p>
            <a:fld id="{4E93A24C-B7E9-4423-9CF2-DADFC3BA44ED}"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12992789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[10 min]</a:t>
            </a:r>
            <a:endParaRPr lang="en-ZA" dirty="0" smtClean="0"/>
          </a:p>
          <a:p>
            <a:pPr marL="173593" indent="-173593">
              <a:buFont typeface="Arial" panose="020B0604020202020204" pitchFamily="34" charset="0"/>
              <a:buChar char="•"/>
            </a:pPr>
            <a:r>
              <a:rPr lang="en-ZA" dirty="0"/>
              <a:t>As the teacher prepares for this learning experience he or she must take time to prepare learners and actually go through the rules with them to ensure all are on the same page. </a:t>
            </a:r>
          </a:p>
          <a:p>
            <a:pPr marL="173593" indent="-173593">
              <a:buFont typeface="Arial" panose="020B0604020202020204" pitchFamily="34" charset="0"/>
              <a:buChar char="•"/>
            </a:pPr>
            <a:r>
              <a:rPr lang="en-ZA" dirty="0"/>
              <a:t>Part of preparing learners would mean introducing the lesson in class and guiding them on how to prepare for the discussion in terms of research and response to the question posed in the discussion forum. </a:t>
            </a:r>
          </a:p>
          <a:p>
            <a:pPr marL="173593" indent="-173593">
              <a:buFont typeface="Arial" panose="020B0604020202020204" pitchFamily="34" charset="0"/>
              <a:buChar char="•"/>
            </a:pPr>
            <a:r>
              <a:rPr lang="en-ZA" dirty="0"/>
              <a:t>The teacher would have to be present to guide this </a:t>
            </a:r>
            <a:r>
              <a:rPr lang="en-ZA" dirty="0" smtClean="0"/>
              <a:t>interaction.</a:t>
            </a:r>
          </a:p>
        </p:txBody>
      </p:sp>
      <p:sp>
        <p:nvSpPr>
          <p:cNvPr id="4" name="Header Placeholder 3"/>
          <p:cNvSpPr>
            <a:spLocks noGrp="1"/>
          </p:cNvSpPr>
          <p:nvPr>
            <p:ph type="hdr" sz="quarter" idx="10"/>
          </p:nvPr>
        </p:nvSpPr>
        <p:spPr/>
        <p:txBody>
          <a:bodyPr/>
          <a:lstStyle/>
          <a:p>
            <a:r>
              <a:rPr lang="en-US" smtClean="0">
                <a:solidFill>
                  <a:prstClr val="black"/>
                </a:solidFill>
              </a:rPr>
              <a:t>School Based ICT Committees</a:t>
            </a:r>
            <a:endParaRPr lang="en-US">
              <a:solidFill>
                <a:prstClr val="black"/>
              </a:solidFill>
            </a:endParaRPr>
          </a:p>
        </p:txBody>
      </p:sp>
      <p:sp>
        <p:nvSpPr>
          <p:cNvPr id="5" name="Date Placeholder 4"/>
          <p:cNvSpPr>
            <a:spLocks noGrp="1"/>
          </p:cNvSpPr>
          <p:nvPr>
            <p:ph type="dt" idx="11"/>
          </p:nvPr>
        </p:nvSpPr>
        <p:spPr/>
        <p:txBody>
          <a:bodyPr/>
          <a:lstStyle/>
          <a:p>
            <a:fld id="{CBAC916D-1345-4AA7-8CB4-B47CF5512FEB}" type="datetime3">
              <a:rPr lang="en-US" smtClean="0">
                <a:solidFill>
                  <a:prstClr val="black"/>
                </a:solidFill>
              </a:rPr>
              <a:pPr/>
              <a:t>2 September 2017</a:t>
            </a:fld>
            <a:endParaRPr lang="en-US">
              <a:solidFill>
                <a:prstClr val="black"/>
              </a:solidFill>
            </a:endParaRPr>
          </a:p>
        </p:txBody>
      </p:sp>
      <p:sp>
        <p:nvSpPr>
          <p:cNvPr id="6" name="Footer Placeholder 5"/>
          <p:cNvSpPr>
            <a:spLocks noGrp="1"/>
          </p:cNvSpPr>
          <p:nvPr>
            <p:ph type="ftr" sz="quarter" idx="12"/>
          </p:nvPr>
        </p:nvSpPr>
        <p:spPr/>
        <p:txBody>
          <a:bodyPr/>
          <a:lstStyle/>
          <a:p>
            <a:r>
              <a:rPr lang="en-ZA" dirty="0" smtClean="0">
                <a:solidFill>
                  <a:prstClr val="black"/>
                </a:solidFill>
              </a:rPr>
              <a:t>Module 2: Developing an ICT Integration Master Plan</a:t>
            </a:r>
            <a:endParaRPr lang="en-US" dirty="0">
              <a:solidFill>
                <a:prstClr val="black"/>
              </a:solidFill>
            </a:endParaRPr>
          </a:p>
        </p:txBody>
      </p:sp>
      <p:sp>
        <p:nvSpPr>
          <p:cNvPr id="7" name="Slide Number Placeholder 6"/>
          <p:cNvSpPr>
            <a:spLocks noGrp="1"/>
          </p:cNvSpPr>
          <p:nvPr>
            <p:ph type="sldNum" sz="quarter" idx="13"/>
          </p:nvPr>
        </p:nvSpPr>
        <p:spPr/>
        <p:txBody>
          <a:bodyPr/>
          <a:lstStyle/>
          <a:p>
            <a:fld id="{4E93A24C-B7E9-4423-9CF2-DADFC3BA44ED}"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39210200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2213" y="1244600"/>
            <a:ext cx="4473575" cy="3355975"/>
          </a:xfrm>
        </p:spPr>
      </p:sp>
      <p:sp>
        <p:nvSpPr>
          <p:cNvPr id="3" name="Notes Placeholder 2"/>
          <p:cNvSpPr>
            <a:spLocks noGrp="1"/>
          </p:cNvSpPr>
          <p:nvPr>
            <p:ph type="body" idx="1"/>
          </p:nvPr>
        </p:nvSpPr>
        <p:spPr/>
        <p:txBody>
          <a:bodyPr/>
          <a:lstStyle/>
          <a:p>
            <a:pPr defTabSz="925830">
              <a:defRPr/>
            </a:pPr>
            <a:r>
              <a:rPr lang="en-US" b="1" dirty="0" smtClean="0"/>
              <a:t>[5 min]</a:t>
            </a:r>
            <a:endParaRPr lang="en-ZA" dirty="0" smtClean="0"/>
          </a:p>
          <a:p>
            <a:pPr marL="173593" indent="-173593">
              <a:buFont typeface="Arial" panose="020B0604020202020204" pitchFamily="34" charset="0"/>
              <a:buChar char="•"/>
            </a:pPr>
            <a:r>
              <a:rPr lang="en-US" dirty="0" smtClean="0"/>
              <a:t>Thank the Subject Advisors</a:t>
            </a:r>
            <a:r>
              <a:rPr lang="en-US" baseline="0" dirty="0" smtClean="0"/>
              <a:t> </a:t>
            </a:r>
            <a:r>
              <a:rPr lang="en-US" dirty="0" smtClean="0"/>
              <a:t>for taking part in this training</a:t>
            </a:r>
          </a:p>
          <a:p>
            <a:pPr marL="173593" indent="-173593">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4E93A24C-B7E9-4423-9CF2-DADFC3BA44ED}"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11911705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1" dirty="0" smtClean="0"/>
              <a:t>[2 min]</a:t>
            </a:r>
          </a:p>
          <a:p>
            <a:pPr marL="171450" lvl="0" indent="-171450">
              <a:buFont typeface="Arial" panose="020B0604020202020204" pitchFamily="34" charset="0"/>
              <a:buChar char="•"/>
            </a:pPr>
            <a:r>
              <a:rPr lang="en-ZA" dirty="0" smtClean="0"/>
              <a:t>Discuss </a:t>
            </a:r>
            <a:r>
              <a:rPr lang="en-ZA" dirty="0"/>
              <a:t>the program of the day with the </a:t>
            </a:r>
            <a:r>
              <a:rPr lang="en-ZA" dirty="0" smtClean="0"/>
              <a:t>participants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If the same group attends each day, only discuss slide 2 </a:t>
            </a:r>
            <a:endParaRPr lang="en-ZA" sz="1200"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i="1" kern="1200" dirty="0" smtClean="0">
                <a:solidFill>
                  <a:schemeClr val="tx1"/>
                </a:solidFill>
                <a:effectLst/>
                <a:latin typeface="+mn-lt"/>
                <a:ea typeface="+mn-ea"/>
                <a:cs typeface="+mn-cs"/>
              </a:rPr>
              <a:t>Module 6 will take 2.05 hours,</a:t>
            </a:r>
            <a:r>
              <a:rPr lang="en-US" sz="1200" b="1" i="1" kern="1200" baseline="0" dirty="0" smtClean="0">
                <a:solidFill>
                  <a:schemeClr val="tx1"/>
                </a:solidFill>
                <a:effectLst/>
                <a:latin typeface="+mn-lt"/>
                <a:ea typeface="+mn-ea"/>
                <a:cs typeface="+mn-cs"/>
              </a:rPr>
              <a:t> no </a:t>
            </a:r>
            <a:r>
              <a:rPr lang="en-US" sz="1200" b="1" i="1" kern="1200" dirty="0" smtClean="0">
                <a:solidFill>
                  <a:schemeClr val="tx1"/>
                </a:solidFill>
                <a:effectLst/>
                <a:latin typeface="+mn-lt"/>
                <a:ea typeface="+mn-ea"/>
                <a:cs typeface="+mn-cs"/>
              </a:rPr>
              <a:t>tea and Lunch breaks</a:t>
            </a:r>
            <a:endParaRPr lang="en-ZA"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endParaRPr lang="en-ZA" dirty="0" smtClean="0"/>
          </a:p>
          <a:p>
            <a:pPr marL="171450" lvl="0" indent="-171450">
              <a:buFont typeface="Arial" panose="020B0604020202020204" pitchFamily="34" charset="0"/>
              <a:buChar char="•"/>
            </a:pPr>
            <a:endParaRPr lang="en-ZA"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endParaRPr lang="en-ZA" dirty="0" smtClean="0"/>
          </a:p>
          <a:p>
            <a:pPr marL="171450" lvl="0" indent="-171450">
              <a:buFont typeface="Arial" panose="020B0604020202020204" pitchFamily="34" charset="0"/>
              <a:buChar char="•"/>
            </a:pPr>
            <a:endParaRPr lang="en-ZA" dirty="0"/>
          </a:p>
        </p:txBody>
      </p:sp>
      <p:sp>
        <p:nvSpPr>
          <p:cNvPr id="4" name="Slide Number Placeholder 3"/>
          <p:cNvSpPr>
            <a:spLocks noGrp="1"/>
          </p:cNvSpPr>
          <p:nvPr>
            <p:ph type="sldNum" sz="quarter" idx="10"/>
          </p:nvPr>
        </p:nvSpPr>
        <p:spPr/>
        <p:txBody>
          <a:bodyPr/>
          <a:lstStyle/>
          <a:p>
            <a:fld id="{4E93A24C-B7E9-4423-9CF2-DADFC3BA44ED}" type="slidenum">
              <a:rPr lang="en-US" smtClean="0"/>
              <a:pPr/>
              <a:t>2</a:t>
            </a:fld>
            <a:endParaRPr lang="en-US"/>
          </a:p>
        </p:txBody>
      </p:sp>
      <p:sp>
        <p:nvSpPr>
          <p:cNvPr id="5" name="Date Placeholder 4"/>
          <p:cNvSpPr>
            <a:spLocks noGrp="1"/>
          </p:cNvSpPr>
          <p:nvPr>
            <p:ph type="dt" idx="11"/>
          </p:nvPr>
        </p:nvSpPr>
        <p:spPr/>
        <p:txBody>
          <a:bodyPr/>
          <a:lstStyle/>
          <a:p>
            <a:fld id="{E2684376-2697-4906-B576-E137A9D3CFD3}" type="datetime3">
              <a:rPr lang="en-US" smtClean="0"/>
              <a:t>2 September 2017</a:t>
            </a:fld>
            <a:endParaRPr lang="en-US"/>
          </a:p>
        </p:txBody>
      </p:sp>
      <p:sp>
        <p:nvSpPr>
          <p:cNvPr id="6" name="Footer Placeholder 5"/>
          <p:cNvSpPr>
            <a:spLocks noGrp="1"/>
          </p:cNvSpPr>
          <p:nvPr>
            <p:ph type="ftr" sz="quarter" idx="12"/>
          </p:nvPr>
        </p:nvSpPr>
        <p:spPr/>
        <p:txBody>
          <a:bodyPr/>
          <a:lstStyle/>
          <a:p>
            <a:r>
              <a:rPr lang="en-ZA" dirty="0" smtClean="0"/>
              <a:t>Module 2: Developing an ICT Integration Master Plan</a:t>
            </a:r>
            <a:endParaRPr lang="en-US" dirty="0"/>
          </a:p>
        </p:txBody>
      </p:sp>
      <p:sp>
        <p:nvSpPr>
          <p:cNvPr id="7" name="Header Placeholder 6"/>
          <p:cNvSpPr>
            <a:spLocks noGrp="1"/>
          </p:cNvSpPr>
          <p:nvPr>
            <p:ph type="hdr" sz="quarter" idx="13"/>
          </p:nvPr>
        </p:nvSpPr>
        <p:spPr/>
        <p:txBody>
          <a:bodyPr/>
          <a:lstStyle/>
          <a:p>
            <a:r>
              <a:rPr lang="en-US" smtClean="0"/>
              <a:t>School Based ICT Committees</a:t>
            </a:r>
            <a:endParaRPr lang="en-US"/>
          </a:p>
        </p:txBody>
      </p:sp>
    </p:spTree>
    <p:extLst>
      <p:ext uri="{BB962C8B-B14F-4D97-AF65-F5344CB8AC3E}">
        <p14:creationId xmlns:p14="http://schemas.microsoft.com/office/powerpoint/2010/main" val="13483813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1" dirty="0" smtClean="0"/>
              <a:t>[3 min]</a:t>
            </a:r>
          </a:p>
          <a:p>
            <a:pPr marL="171450" lvl="0" indent="-171450">
              <a:buFont typeface="Arial" panose="020B0604020202020204" pitchFamily="34" charset="0"/>
              <a:buChar char="•"/>
            </a:pPr>
            <a:r>
              <a:rPr lang="en-US" dirty="0" smtClean="0"/>
              <a:t>Remind </a:t>
            </a:r>
            <a:r>
              <a:rPr lang="en-US" dirty="0"/>
              <a:t>the participants that this applies to all </a:t>
            </a:r>
            <a:r>
              <a:rPr lang="en-US" dirty="0" smtClean="0"/>
              <a:t>Matthew </a:t>
            </a:r>
            <a:r>
              <a:rPr lang="en-US" dirty="0"/>
              <a:t>Goniwe School of Leadership and Governance materials they receive. They must comply. </a:t>
            </a:r>
            <a:endParaRPr lang="en-ZA" dirty="0"/>
          </a:p>
        </p:txBody>
      </p:sp>
      <p:sp>
        <p:nvSpPr>
          <p:cNvPr id="4" name="Slide Number Placeholder 3"/>
          <p:cNvSpPr>
            <a:spLocks noGrp="1"/>
          </p:cNvSpPr>
          <p:nvPr>
            <p:ph type="sldNum" sz="quarter" idx="10"/>
          </p:nvPr>
        </p:nvSpPr>
        <p:spPr/>
        <p:txBody>
          <a:bodyPr/>
          <a:lstStyle/>
          <a:p>
            <a:fld id="{4E93A24C-B7E9-4423-9CF2-DADFC3BA44ED}" type="slidenum">
              <a:rPr lang="en-US" smtClean="0"/>
              <a:pPr/>
              <a:t>3</a:t>
            </a:fld>
            <a:endParaRPr lang="en-US"/>
          </a:p>
        </p:txBody>
      </p:sp>
      <p:sp>
        <p:nvSpPr>
          <p:cNvPr id="5" name="Date Placeholder 4"/>
          <p:cNvSpPr>
            <a:spLocks noGrp="1"/>
          </p:cNvSpPr>
          <p:nvPr>
            <p:ph type="dt" idx="11"/>
          </p:nvPr>
        </p:nvSpPr>
        <p:spPr/>
        <p:txBody>
          <a:bodyPr/>
          <a:lstStyle/>
          <a:p>
            <a:fld id="{EC32AFD2-48B0-484A-9577-0FE833D5A076}" type="datetime3">
              <a:rPr lang="en-US" smtClean="0"/>
              <a:t>2 September 2017</a:t>
            </a:fld>
            <a:endParaRPr lang="en-US"/>
          </a:p>
        </p:txBody>
      </p:sp>
      <p:sp>
        <p:nvSpPr>
          <p:cNvPr id="6" name="Footer Placeholder 5"/>
          <p:cNvSpPr>
            <a:spLocks noGrp="1"/>
          </p:cNvSpPr>
          <p:nvPr>
            <p:ph type="ftr" sz="quarter" idx="12"/>
          </p:nvPr>
        </p:nvSpPr>
        <p:spPr/>
        <p:txBody>
          <a:bodyPr/>
          <a:lstStyle/>
          <a:p>
            <a:r>
              <a:rPr lang="en-ZA" dirty="0" smtClean="0"/>
              <a:t>Module 2: Developing an ICT Integration Master Plan</a:t>
            </a:r>
            <a:endParaRPr lang="en-US" dirty="0"/>
          </a:p>
        </p:txBody>
      </p:sp>
      <p:sp>
        <p:nvSpPr>
          <p:cNvPr id="7" name="Header Placeholder 6"/>
          <p:cNvSpPr>
            <a:spLocks noGrp="1"/>
          </p:cNvSpPr>
          <p:nvPr>
            <p:ph type="hdr" sz="quarter" idx="13"/>
          </p:nvPr>
        </p:nvSpPr>
        <p:spPr/>
        <p:txBody>
          <a:bodyPr/>
          <a:lstStyle/>
          <a:p>
            <a:r>
              <a:rPr lang="en-US" smtClean="0"/>
              <a:t>School Based ICT Committees</a:t>
            </a:r>
            <a:endParaRPr lang="en-US"/>
          </a:p>
        </p:txBody>
      </p:sp>
    </p:spTree>
    <p:extLst>
      <p:ext uri="{BB962C8B-B14F-4D97-AF65-F5344CB8AC3E}">
        <p14:creationId xmlns:p14="http://schemas.microsoft.com/office/powerpoint/2010/main" val="4628623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1" dirty="0" smtClean="0"/>
              <a:t>[3 min]</a:t>
            </a:r>
          </a:p>
          <a:p>
            <a:pPr marL="173593" indent="-173593">
              <a:buFont typeface="Arial" panose="020B0604020202020204" pitchFamily="34" charset="0"/>
              <a:buChar char="•"/>
            </a:pPr>
            <a:r>
              <a:rPr lang="en-US" dirty="0"/>
              <a:t>Describe the purpose of the program to the Subject Advisors</a:t>
            </a:r>
            <a:endParaRPr lang="en-ZA" dirty="0"/>
          </a:p>
        </p:txBody>
      </p:sp>
      <p:sp>
        <p:nvSpPr>
          <p:cNvPr id="4" name="Slide Number Placeholder 3"/>
          <p:cNvSpPr>
            <a:spLocks noGrp="1"/>
          </p:cNvSpPr>
          <p:nvPr>
            <p:ph type="sldNum" sz="quarter" idx="10"/>
          </p:nvPr>
        </p:nvSpPr>
        <p:spPr/>
        <p:txBody>
          <a:bodyPr/>
          <a:lstStyle/>
          <a:p>
            <a:fld id="{4E93A24C-B7E9-4423-9CF2-DADFC3BA44ED}" type="slidenum">
              <a:rPr lang="en-US" smtClean="0"/>
              <a:pPr/>
              <a:t>4</a:t>
            </a:fld>
            <a:endParaRPr lang="en-US"/>
          </a:p>
        </p:txBody>
      </p:sp>
      <p:sp>
        <p:nvSpPr>
          <p:cNvPr id="5" name="Date Placeholder 4"/>
          <p:cNvSpPr>
            <a:spLocks noGrp="1"/>
          </p:cNvSpPr>
          <p:nvPr>
            <p:ph type="dt" idx="11"/>
          </p:nvPr>
        </p:nvSpPr>
        <p:spPr/>
        <p:txBody>
          <a:bodyPr/>
          <a:lstStyle/>
          <a:p>
            <a:fld id="{B62F30BD-449F-4B11-8485-88FC05C92C1F}" type="datetime3">
              <a:rPr lang="en-US" smtClean="0"/>
              <a:t>2 September 2017</a:t>
            </a:fld>
            <a:endParaRPr lang="en-US"/>
          </a:p>
        </p:txBody>
      </p:sp>
      <p:sp>
        <p:nvSpPr>
          <p:cNvPr id="6" name="Footer Placeholder 5"/>
          <p:cNvSpPr>
            <a:spLocks noGrp="1"/>
          </p:cNvSpPr>
          <p:nvPr>
            <p:ph type="ftr" sz="quarter" idx="12"/>
          </p:nvPr>
        </p:nvSpPr>
        <p:spPr/>
        <p:txBody>
          <a:bodyPr/>
          <a:lstStyle/>
          <a:p>
            <a:r>
              <a:rPr lang="en-ZA" dirty="0" smtClean="0"/>
              <a:t>Introduction to School-Based ICT Committees</a:t>
            </a:r>
            <a:endParaRPr lang="en-US" dirty="0"/>
          </a:p>
        </p:txBody>
      </p:sp>
      <p:sp>
        <p:nvSpPr>
          <p:cNvPr id="7" name="Header Placeholder 6"/>
          <p:cNvSpPr>
            <a:spLocks noGrp="1"/>
          </p:cNvSpPr>
          <p:nvPr>
            <p:ph type="hdr" sz="quarter" idx="13"/>
          </p:nvPr>
        </p:nvSpPr>
        <p:spPr/>
        <p:txBody>
          <a:bodyPr/>
          <a:lstStyle/>
          <a:p>
            <a:r>
              <a:rPr lang="en-US" smtClean="0"/>
              <a:t>School Based ICT Committees</a:t>
            </a:r>
            <a:endParaRPr lang="en-US"/>
          </a:p>
        </p:txBody>
      </p:sp>
    </p:spTree>
    <p:extLst>
      <p:ext uri="{BB962C8B-B14F-4D97-AF65-F5344CB8AC3E}">
        <p14:creationId xmlns:p14="http://schemas.microsoft.com/office/powerpoint/2010/main" val="10014213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1" dirty="0" smtClean="0"/>
              <a:t>[3 min]</a:t>
            </a:r>
          </a:p>
          <a:p>
            <a:pPr marL="173593" indent="-173593">
              <a:buFont typeface="Arial" panose="020B0604020202020204" pitchFamily="34" charset="0"/>
              <a:buChar char="•"/>
            </a:pPr>
            <a:r>
              <a:rPr lang="en-US" dirty="0"/>
              <a:t>Discuss the Learning  Outcomes with the Subject Advisors</a:t>
            </a:r>
            <a:endParaRPr lang="en-ZA" dirty="0"/>
          </a:p>
        </p:txBody>
      </p:sp>
      <p:sp>
        <p:nvSpPr>
          <p:cNvPr id="4" name="Slide Number Placeholder 3"/>
          <p:cNvSpPr>
            <a:spLocks noGrp="1"/>
          </p:cNvSpPr>
          <p:nvPr>
            <p:ph type="sldNum" sz="quarter" idx="10"/>
          </p:nvPr>
        </p:nvSpPr>
        <p:spPr/>
        <p:txBody>
          <a:bodyPr/>
          <a:lstStyle/>
          <a:p>
            <a:fld id="{4E93A24C-B7E9-4423-9CF2-DADFC3BA44ED}" type="slidenum">
              <a:rPr lang="en-US" smtClean="0"/>
              <a:pPr/>
              <a:t>5</a:t>
            </a:fld>
            <a:endParaRPr lang="en-US"/>
          </a:p>
        </p:txBody>
      </p:sp>
      <p:sp>
        <p:nvSpPr>
          <p:cNvPr id="5" name="Date Placeholder 4"/>
          <p:cNvSpPr>
            <a:spLocks noGrp="1"/>
          </p:cNvSpPr>
          <p:nvPr>
            <p:ph type="dt" idx="11"/>
          </p:nvPr>
        </p:nvSpPr>
        <p:spPr/>
        <p:txBody>
          <a:bodyPr/>
          <a:lstStyle/>
          <a:p>
            <a:fld id="{D5707346-8B29-4B99-99EA-82280B414228}" type="datetime3">
              <a:rPr lang="en-US" smtClean="0"/>
              <a:t>2 September 2017</a:t>
            </a:fld>
            <a:endParaRPr lang="en-US"/>
          </a:p>
        </p:txBody>
      </p:sp>
      <p:sp>
        <p:nvSpPr>
          <p:cNvPr id="6" name="Footer Placeholder 5"/>
          <p:cNvSpPr>
            <a:spLocks noGrp="1"/>
          </p:cNvSpPr>
          <p:nvPr>
            <p:ph type="ftr" sz="quarter" idx="12"/>
          </p:nvPr>
        </p:nvSpPr>
        <p:spPr/>
        <p:txBody>
          <a:bodyPr/>
          <a:lstStyle/>
          <a:p>
            <a:r>
              <a:rPr lang="en-ZA" dirty="0" smtClean="0"/>
              <a:t>Introduction to School-Based ICT Committees</a:t>
            </a:r>
            <a:endParaRPr lang="en-US" dirty="0"/>
          </a:p>
        </p:txBody>
      </p:sp>
      <p:sp>
        <p:nvSpPr>
          <p:cNvPr id="7" name="Header Placeholder 6"/>
          <p:cNvSpPr>
            <a:spLocks noGrp="1"/>
          </p:cNvSpPr>
          <p:nvPr>
            <p:ph type="hdr" sz="quarter" idx="13"/>
          </p:nvPr>
        </p:nvSpPr>
        <p:spPr/>
        <p:txBody>
          <a:bodyPr/>
          <a:lstStyle/>
          <a:p>
            <a:r>
              <a:rPr lang="en-US" smtClean="0"/>
              <a:t>School Based ICT Committees</a:t>
            </a:r>
            <a:endParaRPr lang="en-US"/>
          </a:p>
        </p:txBody>
      </p:sp>
    </p:spTree>
    <p:extLst>
      <p:ext uri="{BB962C8B-B14F-4D97-AF65-F5344CB8AC3E}">
        <p14:creationId xmlns:p14="http://schemas.microsoft.com/office/powerpoint/2010/main" val="40570376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1" dirty="0" smtClean="0"/>
              <a:t>[3 min]</a:t>
            </a:r>
          </a:p>
          <a:p>
            <a:pPr marL="173593" indent="-173593">
              <a:buFont typeface="Arial" panose="020B0604020202020204" pitchFamily="34" charset="0"/>
              <a:buChar char="•"/>
            </a:pPr>
            <a:r>
              <a:rPr lang="en-ZA" dirty="0"/>
              <a:t>MGSLG uses the above framework for all its teacher professional development as an effort to promote continuous learning for its trainees. </a:t>
            </a:r>
          </a:p>
          <a:p>
            <a:pPr marL="173593" indent="-173593">
              <a:buFont typeface="Arial" panose="020B0604020202020204" pitchFamily="34" charset="0"/>
              <a:buChar char="•"/>
            </a:pPr>
            <a:r>
              <a:rPr lang="en-ZA" dirty="0"/>
              <a:t>On the right hand side of the model above, the trainer presents the theory and this is where concepts are introduced and explained. </a:t>
            </a:r>
          </a:p>
          <a:p>
            <a:pPr marL="173593" indent="-173593">
              <a:buFont typeface="Arial" panose="020B0604020202020204" pitchFamily="34" charset="0"/>
              <a:buChar char="•"/>
            </a:pPr>
            <a:r>
              <a:rPr lang="en-ZA" dirty="0"/>
              <a:t>Interaction at this level is encouraged to facilitate learning environments where learners actively participate in the learning experience. </a:t>
            </a:r>
          </a:p>
          <a:p>
            <a:pPr marL="173593" indent="-173593">
              <a:buFont typeface="Arial" panose="020B0604020202020204" pitchFamily="34" charset="0"/>
              <a:buChar char="•"/>
            </a:pPr>
            <a:r>
              <a:rPr lang="en-ZA" dirty="0"/>
              <a:t>This should occupy 10% of the time allocated for the training. </a:t>
            </a:r>
          </a:p>
          <a:p>
            <a:pPr marL="173593" indent="-173593">
              <a:buFont typeface="Arial" panose="020B0604020202020204" pitchFamily="34" charset="0"/>
              <a:buChar char="•"/>
            </a:pPr>
            <a:r>
              <a:rPr lang="en-ZA" dirty="0"/>
              <a:t>In the middle, is the practical part where learners actually practice what they have learnt in simulated or real life experiences? </a:t>
            </a:r>
          </a:p>
          <a:p>
            <a:pPr marL="173593" indent="-173593">
              <a:buFont typeface="Arial" panose="020B0604020202020204" pitchFamily="34" charset="0"/>
              <a:buChar char="•"/>
            </a:pPr>
            <a:r>
              <a:rPr lang="en-ZA" dirty="0"/>
              <a:t>Lastly, the trainee adopts the knowledge and skills in their work environment and integrates these into their practice</a:t>
            </a:r>
          </a:p>
        </p:txBody>
      </p:sp>
      <p:sp>
        <p:nvSpPr>
          <p:cNvPr id="4" name="Slide Number Placeholder 3"/>
          <p:cNvSpPr>
            <a:spLocks noGrp="1"/>
          </p:cNvSpPr>
          <p:nvPr>
            <p:ph type="sldNum" sz="quarter" idx="10"/>
          </p:nvPr>
        </p:nvSpPr>
        <p:spPr/>
        <p:txBody>
          <a:bodyPr/>
          <a:lstStyle/>
          <a:p>
            <a:fld id="{4E93A24C-B7E9-4423-9CF2-DADFC3BA44ED}" type="slidenum">
              <a:rPr lang="en-US" smtClean="0"/>
              <a:pPr/>
              <a:t>6</a:t>
            </a:fld>
            <a:endParaRPr lang="en-US"/>
          </a:p>
        </p:txBody>
      </p:sp>
      <p:sp>
        <p:nvSpPr>
          <p:cNvPr id="5" name="Date Placeholder 4"/>
          <p:cNvSpPr>
            <a:spLocks noGrp="1"/>
          </p:cNvSpPr>
          <p:nvPr>
            <p:ph type="dt" idx="11"/>
          </p:nvPr>
        </p:nvSpPr>
        <p:spPr/>
        <p:txBody>
          <a:bodyPr/>
          <a:lstStyle/>
          <a:p>
            <a:fld id="{AC66579B-C380-458C-AF78-C15051376736}" type="datetime3">
              <a:rPr lang="en-US" smtClean="0"/>
              <a:t>2 September 2017</a:t>
            </a:fld>
            <a:endParaRPr lang="en-US"/>
          </a:p>
        </p:txBody>
      </p:sp>
      <p:sp>
        <p:nvSpPr>
          <p:cNvPr id="6" name="Footer Placeholder 5"/>
          <p:cNvSpPr>
            <a:spLocks noGrp="1"/>
          </p:cNvSpPr>
          <p:nvPr>
            <p:ph type="ftr" sz="quarter" idx="12"/>
          </p:nvPr>
        </p:nvSpPr>
        <p:spPr/>
        <p:txBody>
          <a:bodyPr/>
          <a:lstStyle/>
          <a:p>
            <a:r>
              <a:rPr lang="en-ZA" dirty="0" smtClean="0"/>
              <a:t>Introduction to School-Based ICT Committees</a:t>
            </a:r>
            <a:endParaRPr lang="en-US" dirty="0"/>
          </a:p>
        </p:txBody>
      </p:sp>
      <p:sp>
        <p:nvSpPr>
          <p:cNvPr id="7" name="Header Placeholder 6"/>
          <p:cNvSpPr>
            <a:spLocks noGrp="1"/>
          </p:cNvSpPr>
          <p:nvPr>
            <p:ph type="hdr" sz="quarter" idx="13"/>
          </p:nvPr>
        </p:nvSpPr>
        <p:spPr/>
        <p:txBody>
          <a:bodyPr/>
          <a:lstStyle/>
          <a:p>
            <a:r>
              <a:rPr lang="en-US" smtClean="0"/>
              <a:t>School Based ICT Committees</a:t>
            </a:r>
            <a:endParaRPr lang="en-US"/>
          </a:p>
        </p:txBody>
      </p:sp>
    </p:spTree>
    <p:extLst>
      <p:ext uri="{BB962C8B-B14F-4D97-AF65-F5344CB8AC3E}">
        <p14:creationId xmlns:p14="http://schemas.microsoft.com/office/powerpoint/2010/main" val="15429283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1" dirty="0" smtClean="0"/>
              <a:t>[4 min]</a:t>
            </a:r>
          </a:p>
          <a:p>
            <a:pPr marL="173593" indent="-173593">
              <a:buFont typeface="Arial" panose="020B0604020202020204" pitchFamily="34" charset="0"/>
              <a:buChar char="•"/>
            </a:pPr>
            <a:r>
              <a:rPr lang="en-US" dirty="0"/>
              <a:t>Discuss the different modules</a:t>
            </a:r>
            <a:endParaRPr lang="en-ZA" dirty="0"/>
          </a:p>
        </p:txBody>
      </p:sp>
      <p:sp>
        <p:nvSpPr>
          <p:cNvPr id="4" name="Slide Number Placeholder 3"/>
          <p:cNvSpPr>
            <a:spLocks noGrp="1"/>
          </p:cNvSpPr>
          <p:nvPr>
            <p:ph type="sldNum" sz="quarter" idx="10"/>
          </p:nvPr>
        </p:nvSpPr>
        <p:spPr/>
        <p:txBody>
          <a:bodyPr/>
          <a:lstStyle/>
          <a:p>
            <a:fld id="{4E93A24C-B7E9-4423-9CF2-DADFC3BA44ED}" type="slidenum">
              <a:rPr lang="en-US" smtClean="0"/>
              <a:pPr/>
              <a:t>7</a:t>
            </a:fld>
            <a:endParaRPr lang="en-US"/>
          </a:p>
        </p:txBody>
      </p:sp>
      <p:sp>
        <p:nvSpPr>
          <p:cNvPr id="5" name="Date Placeholder 4"/>
          <p:cNvSpPr>
            <a:spLocks noGrp="1"/>
          </p:cNvSpPr>
          <p:nvPr>
            <p:ph type="dt" idx="11"/>
          </p:nvPr>
        </p:nvSpPr>
        <p:spPr/>
        <p:txBody>
          <a:bodyPr/>
          <a:lstStyle/>
          <a:p>
            <a:fld id="{8FD5A756-CFF5-473C-A498-B411F2D96AF0}" type="datetime3">
              <a:rPr lang="en-US" smtClean="0"/>
              <a:t>2 September 2017</a:t>
            </a:fld>
            <a:endParaRPr lang="en-US"/>
          </a:p>
        </p:txBody>
      </p:sp>
      <p:sp>
        <p:nvSpPr>
          <p:cNvPr id="6" name="Footer Placeholder 5"/>
          <p:cNvSpPr>
            <a:spLocks noGrp="1"/>
          </p:cNvSpPr>
          <p:nvPr>
            <p:ph type="ftr" sz="quarter" idx="12"/>
          </p:nvPr>
        </p:nvSpPr>
        <p:spPr/>
        <p:txBody>
          <a:bodyPr/>
          <a:lstStyle/>
          <a:p>
            <a:r>
              <a:rPr lang="en-ZA" dirty="0" smtClean="0"/>
              <a:t>Introduction to School-Based ICT Committees</a:t>
            </a:r>
            <a:endParaRPr lang="en-US" dirty="0"/>
          </a:p>
        </p:txBody>
      </p:sp>
      <p:sp>
        <p:nvSpPr>
          <p:cNvPr id="7" name="Header Placeholder 6"/>
          <p:cNvSpPr>
            <a:spLocks noGrp="1"/>
          </p:cNvSpPr>
          <p:nvPr>
            <p:ph type="hdr" sz="quarter" idx="13"/>
          </p:nvPr>
        </p:nvSpPr>
        <p:spPr/>
        <p:txBody>
          <a:bodyPr/>
          <a:lstStyle/>
          <a:p>
            <a:r>
              <a:rPr lang="en-US" smtClean="0"/>
              <a:t>School Based ICT Committees</a:t>
            </a:r>
            <a:endParaRPr lang="en-US"/>
          </a:p>
        </p:txBody>
      </p:sp>
    </p:spTree>
    <p:extLst>
      <p:ext uri="{BB962C8B-B14F-4D97-AF65-F5344CB8AC3E}">
        <p14:creationId xmlns:p14="http://schemas.microsoft.com/office/powerpoint/2010/main" val="37647020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1" dirty="0" smtClean="0"/>
              <a:t>[5 min]</a:t>
            </a:r>
          </a:p>
          <a:p>
            <a:pPr marL="173593" indent="-173593">
              <a:buFont typeface="Arial" panose="020B0604020202020204" pitchFamily="34" charset="0"/>
              <a:buChar char="•"/>
            </a:pPr>
            <a:r>
              <a:rPr lang="en-US" dirty="0"/>
              <a:t>Read  through the table and explain the notional hours to the participants</a:t>
            </a:r>
            <a:endParaRPr lang="en-ZA" dirty="0"/>
          </a:p>
        </p:txBody>
      </p:sp>
      <p:sp>
        <p:nvSpPr>
          <p:cNvPr id="4" name="Slide Number Placeholder 3"/>
          <p:cNvSpPr>
            <a:spLocks noGrp="1"/>
          </p:cNvSpPr>
          <p:nvPr>
            <p:ph type="sldNum" sz="quarter" idx="10"/>
          </p:nvPr>
        </p:nvSpPr>
        <p:spPr/>
        <p:txBody>
          <a:bodyPr/>
          <a:lstStyle/>
          <a:p>
            <a:fld id="{4E93A24C-B7E9-4423-9CF2-DADFC3BA44ED}" type="slidenum">
              <a:rPr lang="en-US" smtClean="0"/>
              <a:pPr/>
              <a:t>8</a:t>
            </a:fld>
            <a:endParaRPr lang="en-US"/>
          </a:p>
        </p:txBody>
      </p:sp>
      <p:sp>
        <p:nvSpPr>
          <p:cNvPr id="5" name="Date Placeholder 4"/>
          <p:cNvSpPr>
            <a:spLocks noGrp="1"/>
          </p:cNvSpPr>
          <p:nvPr>
            <p:ph type="dt" idx="11"/>
          </p:nvPr>
        </p:nvSpPr>
        <p:spPr/>
        <p:txBody>
          <a:bodyPr/>
          <a:lstStyle/>
          <a:p>
            <a:fld id="{E301542B-733C-4F28-9137-5A68A635DB34}" type="datetime3">
              <a:rPr lang="en-US" smtClean="0"/>
              <a:t>2 September 2017</a:t>
            </a:fld>
            <a:endParaRPr lang="en-US"/>
          </a:p>
        </p:txBody>
      </p:sp>
      <p:sp>
        <p:nvSpPr>
          <p:cNvPr id="6" name="Footer Placeholder 5"/>
          <p:cNvSpPr>
            <a:spLocks noGrp="1"/>
          </p:cNvSpPr>
          <p:nvPr>
            <p:ph type="ftr" sz="quarter" idx="12"/>
          </p:nvPr>
        </p:nvSpPr>
        <p:spPr/>
        <p:txBody>
          <a:bodyPr/>
          <a:lstStyle/>
          <a:p>
            <a:r>
              <a:rPr lang="en-ZA" dirty="0" smtClean="0"/>
              <a:t>Introduction to School-Based ICT Committees</a:t>
            </a:r>
            <a:endParaRPr lang="en-US" dirty="0"/>
          </a:p>
        </p:txBody>
      </p:sp>
      <p:sp>
        <p:nvSpPr>
          <p:cNvPr id="7" name="Header Placeholder 6"/>
          <p:cNvSpPr>
            <a:spLocks noGrp="1"/>
          </p:cNvSpPr>
          <p:nvPr>
            <p:ph type="hdr" sz="quarter" idx="13"/>
          </p:nvPr>
        </p:nvSpPr>
        <p:spPr/>
        <p:txBody>
          <a:bodyPr/>
          <a:lstStyle/>
          <a:p>
            <a:r>
              <a:rPr lang="en-US" smtClean="0"/>
              <a:t>School Based ICT Committees</a:t>
            </a:r>
            <a:endParaRPr lang="en-US"/>
          </a:p>
        </p:txBody>
      </p:sp>
    </p:spTree>
    <p:extLst>
      <p:ext uri="{BB962C8B-B14F-4D97-AF65-F5344CB8AC3E}">
        <p14:creationId xmlns:p14="http://schemas.microsoft.com/office/powerpoint/2010/main" val="38169100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1" dirty="0" smtClean="0"/>
              <a:t>[5 min]</a:t>
            </a:r>
          </a:p>
          <a:p>
            <a:pPr marL="173593" indent="-173593">
              <a:buFont typeface="Arial" panose="020B0604020202020204" pitchFamily="34" charset="0"/>
              <a:buChar char="•"/>
            </a:pPr>
            <a:r>
              <a:rPr lang="en-US" dirty="0"/>
              <a:t>Read  through the glossary of terms which the participants will find in their workbook</a:t>
            </a:r>
            <a:endParaRPr lang="en-ZA" dirty="0"/>
          </a:p>
        </p:txBody>
      </p:sp>
      <p:sp>
        <p:nvSpPr>
          <p:cNvPr id="4" name="Slide Number Placeholder 3"/>
          <p:cNvSpPr>
            <a:spLocks noGrp="1"/>
          </p:cNvSpPr>
          <p:nvPr>
            <p:ph type="sldNum" sz="quarter" idx="10"/>
          </p:nvPr>
        </p:nvSpPr>
        <p:spPr/>
        <p:txBody>
          <a:bodyPr/>
          <a:lstStyle/>
          <a:p>
            <a:fld id="{4E93A24C-B7E9-4423-9CF2-DADFC3BA44ED}" type="slidenum">
              <a:rPr lang="en-US" smtClean="0"/>
              <a:pPr/>
              <a:t>9</a:t>
            </a:fld>
            <a:endParaRPr lang="en-US"/>
          </a:p>
        </p:txBody>
      </p:sp>
      <p:sp>
        <p:nvSpPr>
          <p:cNvPr id="5" name="Date Placeholder 4"/>
          <p:cNvSpPr>
            <a:spLocks noGrp="1"/>
          </p:cNvSpPr>
          <p:nvPr>
            <p:ph type="dt" idx="11"/>
          </p:nvPr>
        </p:nvSpPr>
        <p:spPr/>
        <p:txBody>
          <a:bodyPr/>
          <a:lstStyle/>
          <a:p>
            <a:fld id="{E57DDEDD-DADF-4A17-BC7B-70CA24BF0ED2}" type="datetime3">
              <a:rPr lang="en-US" smtClean="0"/>
              <a:t>2 September 2017</a:t>
            </a:fld>
            <a:endParaRPr lang="en-US"/>
          </a:p>
        </p:txBody>
      </p:sp>
      <p:sp>
        <p:nvSpPr>
          <p:cNvPr id="6" name="Footer Placeholder 5"/>
          <p:cNvSpPr>
            <a:spLocks noGrp="1"/>
          </p:cNvSpPr>
          <p:nvPr>
            <p:ph type="ftr" sz="quarter" idx="12"/>
          </p:nvPr>
        </p:nvSpPr>
        <p:spPr/>
        <p:txBody>
          <a:bodyPr/>
          <a:lstStyle/>
          <a:p>
            <a:r>
              <a:rPr lang="en-ZA" dirty="0" smtClean="0"/>
              <a:t>Introduction to School-Based ICT Committees</a:t>
            </a:r>
            <a:endParaRPr lang="en-US" dirty="0"/>
          </a:p>
        </p:txBody>
      </p:sp>
      <p:sp>
        <p:nvSpPr>
          <p:cNvPr id="7" name="Header Placeholder 6"/>
          <p:cNvSpPr>
            <a:spLocks noGrp="1"/>
          </p:cNvSpPr>
          <p:nvPr>
            <p:ph type="hdr" sz="quarter" idx="13"/>
          </p:nvPr>
        </p:nvSpPr>
        <p:spPr/>
        <p:txBody>
          <a:bodyPr/>
          <a:lstStyle/>
          <a:p>
            <a:r>
              <a:rPr lang="en-US" smtClean="0"/>
              <a:t>School Based ICT Committees</a:t>
            </a:r>
            <a:endParaRPr lang="en-US"/>
          </a:p>
        </p:txBody>
      </p:sp>
    </p:spTree>
    <p:extLst>
      <p:ext uri="{BB962C8B-B14F-4D97-AF65-F5344CB8AC3E}">
        <p14:creationId xmlns:p14="http://schemas.microsoft.com/office/powerpoint/2010/main" val="18925617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2.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5.jpe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3.xml"/><Relationship Id="rId1" Type="http://schemas.openxmlformats.org/officeDocument/2006/relationships/themeOverride" Target="../theme/themeOverride2.xml"/><Relationship Id="rId5" Type="http://schemas.openxmlformats.org/officeDocument/2006/relationships/image" Target="../media/image3.png"/><Relationship Id="rId4" Type="http://schemas.openxmlformats.org/officeDocument/2006/relationships/image" Target="../media/image2.jpe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3.xml"/><Relationship Id="rId4" Type="http://schemas.openxmlformats.org/officeDocument/2006/relationships/image" Target="../media/image2.jpe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hemeOverride" Target="../theme/themeOverride1.xml"/><Relationship Id="rId5" Type="http://schemas.openxmlformats.org/officeDocument/2006/relationships/image" Target="../media/image3.png"/><Relationship Id="rId4" Type="http://schemas.openxmlformats.org/officeDocument/2006/relationships/image" Target="../media/image2.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ZA"/>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p>
            <a:endParaRPr lang="en-US"/>
          </a:p>
        </p:txBody>
      </p:sp>
      <p:sp>
        <p:nvSpPr>
          <p:cNvPr id="6" name="Slide Number Placeholder 5"/>
          <p:cNvSpPr>
            <a:spLocks noGrp="1"/>
          </p:cNvSpPr>
          <p:nvPr>
            <p:ph type="sldNum" sz="quarter" idx="12"/>
          </p:nvPr>
        </p:nvSpPr>
        <p:spPr/>
        <p:txBody>
          <a:bodyPr/>
          <a:lstStyle/>
          <a:p>
            <a:r>
              <a:rPr lang="en-US" smtClean="0"/>
              <a:t>1</a:t>
            </a:r>
            <a:endParaRPr lang="en-US" dirty="0"/>
          </a:p>
        </p:txBody>
      </p:sp>
      <p:pic>
        <p:nvPicPr>
          <p:cNvPr id="7"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7778" y="228600"/>
            <a:ext cx="2955384"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906895" y="152400"/>
            <a:ext cx="2175193"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709" y="0"/>
            <a:ext cx="9152709" cy="6858000"/>
          </a:xfrm>
          <a:prstGeom prst="rect">
            <a:avLst/>
          </a:prstGeom>
        </p:spPr>
      </p:pic>
    </p:spTree>
    <p:extLst>
      <p:ext uri="{BB962C8B-B14F-4D97-AF65-F5344CB8AC3E}">
        <p14:creationId xmlns:p14="http://schemas.microsoft.com/office/powerpoint/2010/main" val="16366855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endParaRPr lang="en-US"/>
          </a:p>
        </p:txBody>
      </p:sp>
      <p:sp>
        <p:nvSpPr>
          <p:cNvPr id="6" name="Slide Number Placeholder 5"/>
          <p:cNvSpPr>
            <a:spLocks noGrp="1"/>
          </p:cNvSpPr>
          <p:nvPr>
            <p:ph type="sldNum" sz="quarter" idx="12"/>
          </p:nvPr>
        </p:nvSpPr>
        <p:spPr/>
        <p:txBody>
          <a:bodyPr/>
          <a:lstStyle/>
          <a:p>
            <a:fld id="{10EC9F23-26B9-4C40-A8F9-8D347148D9A0}" type="slidenum">
              <a:rPr lang="en-US" smtClean="0"/>
              <a:pPr/>
              <a:t>‹#›</a:t>
            </a:fld>
            <a:endParaRPr lang="en-US"/>
          </a:p>
        </p:txBody>
      </p:sp>
    </p:spTree>
    <p:extLst>
      <p:ext uri="{BB962C8B-B14F-4D97-AF65-F5344CB8AC3E}">
        <p14:creationId xmlns:p14="http://schemas.microsoft.com/office/powerpoint/2010/main" val="37300777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endParaRPr lang="en-US"/>
          </a:p>
        </p:txBody>
      </p:sp>
      <p:sp>
        <p:nvSpPr>
          <p:cNvPr id="6" name="Slide Number Placeholder 5"/>
          <p:cNvSpPr>
            <a:spLocks noGrp="1"/>
          </p:cNvSpPr>
          <p:nvPr>
            <p:ph type="sldNum" sz="quarter" idx="12"/>
          </p:nvPr>
        </p:nvSpPr>
        <p:spPr/>
        <p:txBody>
          <a:bodyPr/>
          <a:lstStyle/>
          <a:p>
            <a:fld id="{10EC9F23-26B9-4C40-A8F9-8D347148D9A0}" type="slidenum">
              <a:rPr lang="en-US" smtClean="0"/>
              <a:pPr/>
              <a:t>‹#›</a:t>
            </a:fld>
            <a:endParaRPr lang="en-US"/>
          </a:p>
        </p:txBody>
      </p:sp>
    </p:spTree>
    <p:extLst>
      <p:ext uri="{BB962C8B-B14F-4D97-AF65-F5344CB8AC3E}">
        <p14:creationId xmlns:p14="http://schemas.microsoft.com/office/powerpoint/2010/main" val="39918778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84487" y="466903"/>
            <a:ext cx="7494348" cy="549273"/>
          </a:xfrm>
        </p:spPr>
        <p:txBody>
          <a:bodyPr>
            <a:normAutofit/>
          </a:bodyPr>
          <a:lstStyle>
            <a:lvl1pPr>
              <a:defRPr sz="2800" b="1" cap="all" baseline="0">
                <a:latin typeface="+mn-lt"/>
              </a:defRPr>
            </a:lvl1pPr>
          </a:lstStyle>
          <a:p>
            <a:r>
              <a:rPr lang="en-US" dirty="0"/>
              <a:t>Click to edit Master title style</a:t>
            </a:r>
            <a:endParaRPr lang="en-ZA" dirty="0"/>
          </a:p>
        </p:txBody>
      </p:sp>
      <p:sp>
        <p:nvSpPr>
          <p:cNvPr id="3" name="Content Placeholder 2"/>
          <p:cNvSpPr>
            <a:spLocks noGrp="1"/>
          </p:cNvSpPr>
          <p:nvPr>
            <p:ph idx="1"/>
          </p:nvPr>
        </p:nvSpPr>
        <p:spPr>
          <a:xfrm>
            <a:off x="471089" y="1446045"/>
            <a:ext cx="8201823" cy="4261374"/>
          </a:xfrm>
        </p:spPr>
        <p:txBody>
          <a:bodyPr>
            <a:normAutofit/>
          </a:bodyPr>
          <a:lstStyle>
            <a:lvl1pPr marL="128588" indent="-128588">
              <a:buFontTx/>
              <a:buBlip>
                <a:blip r:embed="rId2"/>
              </a:buBlip>
              <a:defRPr sz="3000" b="0" i="0">
                <a:latin typeface="+mn-lt"/>
              </a:defRPr>
            </a:lvl1pPr>
            <a:lvl2pPr marL="385763" indent="-128588">
              <a:buFontTx/>
              <a:buBlip>
                <a:blip r:embed="rId2"/>
              </a:buBlip>
              <a:defRPr sz="2800" b="0" i="0">
                <a:latin typeface="+mn-lt"/>
              </a:defRPr>
            </a:lvl2pPr>
            <a:lvl3pPr marL="642938" indent="-128588">
              <a:buFontTx/>
              <a:buBlip>
                <a:blip r:embed="rId2"/>
              </a:buBlip>
              <a:defRPr sz="2800" b="0" i="0">
                <a:latin typeface="+mn-lt"/>
              </a:defRPr>
            </a:lvl3pPr>
            <a:lvl4pPr marL="900113" indent="-128588">
              <a:buFontTx/>
              <a:buBlip>
                <a:blip r:embed="rId2"/>
              </a:buBlip>
              <a:defRPr sz="1350" b="0" i="0">
                <a:latin typeface="+mn-lt"/>
              </a:defRPr>
            </a:lvl4pPr>
            <a:lvl5pPr marL="1157288" indent="-128588">
              <a:buFontTx/>
              <a:buBlip>
                <a:blip r:embed="rId2"/>
              </a:buBlip>
              <a:defRPr sz="1350" b="0" i="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14" name="Rectangle 13"/>
          <p:cNvSpPr/>
          <p:nvPr userDrawn="1"/>
        </p:nvSpPr>
        <p:spPr>
          <a:xfrm>
            <a:off x="206424" y="6147606"/>
            <a:ext cx="2231977" cy="557994"/>
          </a:xfrm>
          <a:prstGeom prst="rect">
            <a:avLst/>
          </a:prstGeom>
          <a:solidFill>
            <a:schemeClr val="bg1"/>
          </a:solidFill>
          <a:ln>
            <a:solidFill>
              <a:srgbClr val="0363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a:solidFill>
                <a:prstClr val="white"/>
              </a:solidFill>
            </a:endParaRPr>
          </a:p>
        </p:txBody>
      </p:sp>
      <p:pic>
        <p:nvPicPr>
          <p:cNvPr id="11"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08777" y="6170058"/>
            <a:ext cx="1827268" cy="515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8" name="Group 17"/>
          <p:cNvGrpSpPr/>
          <p:nvPr userDrawn="1"/>
        </p:nvGrpSpPr>
        <p:grpSpPr>
          <a:xfrm>
            <a:off x="6681338" y="6137288"/>
            <a:ext cx="2231977" cy="568312"/>
            <a:chOff x="5796034" y="4409282"/>
            <a:chExt cx="2231977" cy="568312"/>
          </a:xfrm>
        </p:grpSpPr>
        <p:pic>
          <p:nvPicPr>
            <p:cNvPr id="1026" name="Picture 2" descr="Related image"/>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5796034" y="4414441"/>
              <a:ext cx="2231977" cy="557994"/>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userDrawn="1"/>
          </p:nvSpPr>
          <p:spPr>
            <a:xfrm>
              <a:off x="5796034" y="4409282"/>
              <a:ext cx="2231977" cy="568312"/>
            </a:xfrm>
            <a:prstGeom prst="rect">
              <a:avLst/>
            </a:prstGeom>
            <a:noFill/>
            <a:ln>
              <a:solidFill>
                <a:srgbClr val="0363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a:solidFill>
                  <a:prstClr val="white"/>
                </a:solidFill>
              </a:endParaRPr>
            </a:p>
          </p:txBody>
        </p:sp>
      </p:grpSp>
      <p:sp>
        <p:nvSpPr>
          <p:cNvPr id="4" name="Date Placeholder 3"/>
          <p:cNvSpPr>
            <a:spLocks noGrp="1"/>
          </p:cNvSpPr>
          <p:nvPr>
            <p:ph type="dt" sz="half" idx="10"/>
          </p:nvPr>
        </p:nvSpPr>
        <p:spPr/>
        <p:txBody>
          <a:bodyPr/>
          <a:lstStyle/>
          <a:p>
            <a:endParaRPr lang="en-US"/>
          </a:p>
        </p:txBody>
      </p:sp>
      <p:sp>
        <p:nvSpPr>
          <p:cNvPr id="6" name="Slide Number Placeholder 5"/>
          <p:cNvSpPr>
            <a:spLocks noGrp="1"/>
          </p:cNvSpPr>
          <p:nvPr>
            <p:ph type="sldNum" sz="quarter" idx="12"/>
          </p:nvPr>
        </p:nvSpPr>
        <p:spPr/>
        <p:txBody>
          <a:bodyPr/>
          <a:lstStyle/>
          <a:p>
            <a:fld id="{10EC9F23-26B9-4C40-A8F9-8D347148D9A0}" type="slidenum">
              <a:rPr lang="en-US" smtClean="0"/>
              <a:pPr/>
              <a:t>‹#›</a:t>
            </a:fld>
            <a:endParaRPr lang="en-US"/>
          </a:p>
        </p:txBody>
      </p:sp>
    </p:spTree>
    <p:extLst>
      <p:ext uri="{BB962C8B-B14F-4D97-AF65-F5344CB8AC3E}">
        <p14:creationId xmlns:p14="http://schemas.microsoft.com/office/powerpoint/2010/main" val="25431309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Rectangle 8"/>
          <p:cNvSpPr/>
          <p:nvPr userDrawn="1"/>
        </p:nvSpPr>
        <p:spPr>
          <a:xfrm>
            <a:off x="0" y="6356350"/>
            <a:ext cx="9144000" cy="501649"/>
          </a:xfrm>
          <a:prstGeom prst="rect">
            <a:avLst/>
          </a:prstGeom>
          <a:solidFill>
            <a:srgbClr val="0363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ZA" dirty="0">
              <a:solidFill>
                <a:prstClr val="white"/>
              </a:solidFill>
            </a:endParaRPr>
          </a:p>
        </p:txBody>
      </p:sp>
      <p:sp>
        <p:nvSpPr>
          <p:cNvPr id="2" name="Title 1"/>
          <p:cNvSpPr>
            <a:spLocks noGrp="1"/>
          </p:cNvSpPr>
          <p:nvPr>
            <p:ph type="title"/>
          </p:nvPr>
        </p:nvSpPr>
        <p:spPr/>
        <p:txBody>
          <a:bodyPr>
            <a:normAutofit/>
          </a:bodyPr>
          <a:lstStyle>
            <a:lvl1pPr>
              <a:defRPr sz="2800" b="1" cap="all" baseline="0"/>
            </a:lvl1pPr>
          </a:lstStyle>
          <a:p>
            <a:r>
              <a:rPr lang="en-US" dirty="0"/>
              <a:t>Click to edit Master title style</a:t>
            </a:r>
            <a:endParaRPr lang="en-ZA" dirty="0"/>
          </a:p>
        </p:txBody>
      </p:sp>
      <p:sp>
        <p:nvSpPr>
          <p:cNvPr id="3" name="Content Placeholder 2"/>
          <p:cNvSpPr>
            <a:spLocks noGrp="1"/>
          </p:cNvSpPr>
          <p:nvPr>
            <p:ph idx="1"/>
          </p:nvPr>
        </p:nvSpPr>
        <p:spPr>
          <a:xfrm>
            <a:off x="628650" y="1825624"/>
            <a:ext cx="7886700" cy="2136775"/>
          </a:xfrm>
        </p:spPr>
        <p:txBody>
          <a:bodyPr>
            <a:normAutofit/>
          </a:bodyPr>
          <a:lstStyle>
            <a:lvl1pPr marL="171450" indent="-171450">
              <a:buFontTx/>
              <a:buBlip>
                <a:blip r:embed="rId2"/>
              </a:buBlip>
              <a:defRPr sz="1800" b="0" i="0">
                <a:latin typeface="+mn-lt"/>
              </a:defRPr>
            </a:lvl1pPr>
            <a:lvl2pPr marL="514350" indent="-171450">
              <a:buFontTx/>
              <a:buBlip>
                <a:blip r:embed="rId2"/>
              </a:buBlip>
              <a:defRPr sz="1800" b="0" i="0">
                <a:latin typeface="+mn-lt"/>
              </a:defRPr>
            </a:lvl2pPr>
            <a:lvl3pPr marL="857250" indent="-171450">
              <a:buFontTx/>
              <a:buBlip>
                <a:blip r:embed="rId2"/>
              </a:buBlip>
              <a:defRPr sz="1800" b="0" i="0">
                <a:latin typeface="+mn-lt"/>
              </a:defRPr>
            </a:lvl3pPr>
            <a:lvl4pPr marL="1200150" indent="-171450">
              <a:buFontTx/>
              <a:buBlip>
                <a:blip r:embed="rId2"/>
              </a:buBlip>
              <a:defRPr sz="1800" b="0" i="0">
                <a:latin typeface="+mn-lt"/>
              </a:defRPr>
            </a:lvl4pPr>
            <a:lvl5pPr marL="1543050" indent="-171450">
              <a:buFontTx/>
              <a:buBlip>
                <a:blip r:embed="rId2"/>
              </a:buBlip>
              <a:defRPr sz="1800" b="0" i="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14" name="Rectangle 13"/>
          <p:cNvSpPr/>
          <p:nvPr userDrawn="1"/>
        </p:nvSpPr>
        <p:spPr>
          <a:xfrm>
            <a:off x="206423" y="6147606"/>
            <a:ext cx="2231977" cy="557994"/>
          </a:xfrm>
          <a:prstGeom prst="rect">
            <a:avLst/>
          </a:prstGeom>
          <a:solidFill>
            <a:schemeClr val="bg1"/>
          </a:solidFill>
          <a:ln>
            <a:solidFill>
              <a:srgbClr val="0363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ZA">
              <a:solidFill>
                <a:prstClr val="white"/>
              </a:solidFill>
            </a:endParaRPr>
          </a:p>
        </p:txBody>
      </p:sp>
      <p:pic>
        <p:nvPicPr>
          <p:cNvPr id="11"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08777" y="6182440"/>
            <a:ext cx="1827268" cy="515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8" name="Group 17"/>
          <p:cNvGrpSpPr/>
          <p:nvPr userDrawn="1"/>
        </p:nvGrpSpPr>
        <p:grpSpPr>
          <a:xfrm>
            <a:off x="6681337" y="6137288"/>
            <a:ext cx="2231977" cy="568312"/>
            <a:chOff x="5796034" y="4409282"/>
            <a:chExt cx="2231977" cy="568312"/>
          </a:xfrm>
        </p:grpSpPr>
        <p:pic>
          <p:nvPicPr>
            <p:cNvPr id="1026" name="Picture 2" descr="Related image"/>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5796034" y="4414441"/>
              <a:ext cx="2231977" cy="557994"/>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userDrawn="1"/>
          </p:nvSpPr>
          <p:spPr>
            <a:xfrm>
              <a:off x="5796034" y="4409282"/>
              <a:ext cx="2231977" cy="568312"/>
            </a:xfrm>
            <a:prstGeom prst="rect">
              <a:avLst/>
            </a:prstGeom>
            <a:noFill/>
            <a:ln>
              <a:solidFill>
                <a:srgbClr val="0363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ZA">
                <a:solidFill>
                  <a:prstClr val="white"/>
                </a:solidFill>
              </a:endParaRPr>
            </a:p>
          </p:txBody>
        </p:sp>
      </p:grpSp>
      <p:sp>
        <p:nvSpPr>
          <p:cNvPr id="16" name="TextBox 15"/>
          <p:cNvSpPr txBox="1"/>
          <p:nvPr userDrawn="1"/>
        </p:nvSpPr>
        <p:spPr>
          <a:xfrm>
            <a:off x="2481525" y="6468674"/>
            <a:ext cx="4224075" cy="307777"/>
          </a:xfrm>
          <a:prstGeom prst="rect">
            <a:avLst/>
          </a:prstGeom>
          <a:noFill/>
        </p:spPr>
        <p:txBody>
          <a:bodyPr wrap="square" rtlCol="0">
            <a:spAutoFit/>
          </a:bodyPr>
          <a:lstStyle/>
          <a:p>
            <a:pPr marL="0" lvl="1" algn="ctr" defTabSz="914400">
              <a:defRPr/>
            </a:pPr>
            <a:r>
              <a:rPr lang="en-US" sz="1400" dirty="0" smtClean="0">
                <a:solidFill>
                  <a:prstClr val="white"/>
                </a:solidFill>
              </a:rPr>
              <a:t>Introduction for School-Based ICT Committees</a:t>
            </a:r>
            <a:r>
              <a:rPr lang="en-ZA" sz="1000" dirty="0" smtClean="0">
                <a:solidFill>
                  <a:prstClr val="white"/>
                </a:solidFill>
              </a:rPr>
              <a:t>.</a:t>
            </a:r>
            <a:endParaRPr lang="en-ZA" sz="1000" dirty="0">
              <a:solidFill>
                <a:prstClr val="white"/>
              </a:solidFill>
            </a:endParaRPr>
          </a:p>
        </p:txBody>
      </p:sp>
    </p:spTree>
    <p:extLst>
      <p:ext uri="{BB962C8B-B14F-4D97-AF65-F5344CB8AC3E}">
        <p14:creationId xmlns:p14="http://schemas.microsoft.com/office/powerpoint/2010/main" val="73529444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4073476"/>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ZA"/>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r>
              <a:rPr lang="en-US" smtClean="0">
                <a:solidFill>
                  <a:prstClr val="black">
                    <a:tint val="75000"/>
                  </a:prstClr>
                </a:solidFill>
              </a:rPr>
              <a:t>1</a:t>
            </a:r>
            <a:endParaRPr lang="en-US" dirty="0">
              <a:solidFill>
                <a:prstClr val="black">
                  <a:tint val="75000"/>
                </a:prstClr>
              </a:solidFill>
            </a:endParaRPr>
          </a:p>
        </p:txBody>
      </p:sp>
      <p:pic>
        <p:nvPicPr>
          <p:cNvPr id="7"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7778" y="228600"/>
            <a:ext cx="2955384"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906895" y="152400"/>
            <a:ext cx="2175193"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709" y="0"/>
            <a:ext cx="9152709" cy="6858000"/>
          </a:xfrm>
          <a:prstGeom prst="rect">
            <a:avLst/>
          </a:prstGeom>
        </p:spPr>
      </p:pic>
    </p:spTree>
    <p:extLst>
      <p:ext uri="{BB962C8B-B14F-4D97-AF65-F5344CB8AC3E}">
        <p14:creationId xmlns:p14="http://schemas.microsoft.com/office/powerpoint/2010/main" val="38757325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94204" y="607771"/>
            <a:ext cx="6762750" cy="549274"/>
          </a:xfrm>
        </p:spPr>
        <p:txBody>
          <a:bodyPr/>
          <a:lstStyle>
            <a:lvl1pPr>
              <a:defRPr cap="all" baseline="0">
                <a:latin typeface="+mn-lt"/>
              </a:defRPr>
            </a:lvl1pPr>
          </a:lstStyle>
          <a:p>
            <a:r>
              <a:rPr lang="en-US" dirty="0" smtClean="0"/>
              <a:t>Click to edit Master title style</a:t>
            </a:r>
            <a:endParaRPr lang="en-ZA" dirty="0"/>
          </a:p>
        </p:txBody>
      </p:sp>
      <p:sp>
        <p:nvSpPr>
          <p:cNvPr id="3" name="Date Placeholder 2"/>
          <p:cNvSpPr>
            <a:spLocks noGrp="1"/>
          </p:cNvSpPr>
          <p:nvPr>
            <p:ph type="dt" sz="half" idx="10"/>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0EC9F23-26B9-4C40-A8F9-8D347148D9A0}" type="slidenum">
              <a:rPr lang="en-US" smtClean="0">
                <a:solidFill>
                  <a:prstClr val="black">
                    <a:tint val="75000"/>
                  </a:prstClr>
                </a:solidFill>
              </a:rPr>
              <a:pPr/>
              <a:t>‹#›</a:t>
            </a:fld>
            <a:endParaRPr lang="en-US">
              <a:solidFill>
                <a:prstClr val="black">
                  <a:tint val="75000"/>
                </a:prstClr>
              </a:solidFill>
            </a:endParaRPr>
          </a:p>
        </p:txBody>
      </p:sp>
      <p:grpSp>
        <p:nvGrpSpPr>
          <p:cNvPr id="6" name="Group 5"/>
          <p:cNvGrpSpPr/>
          <p:nvPr userDrawn="1"/>
        </p:nvGrpSpPr>
        <p:grpSpPr>
          <a:xfrm>
            <a:off x="598170" y="301727"/>
            <a:ext cx="933347" cy="933347"/>
            <a:chOff x="1143000" y="838200"/>
            <a:chExt cx="1028700" cy="1028700"/>
          </a:xfrm>
        </p:grpSpPr>
        <p:sp>
          <p:nvSpPr>
            <p:cNvPr id="7" name="Oval 6"/>
            <p:cNvSpPr/>
            <p:nvPr/>
          </p:nvSpPr>
          <p:spPr>
            <a:xfrm>
              <a:off x="1143000" y="838200"/>
              <a:ext cx="1028700" cy="1028700"/>
            </a:xfrm>
            <a:prstGeom prst="ellipse">
              <a:avLst/>
            </a:prstGeom>
            <a:solidFill>
              <a:schemeClr val="bg1"/>
            </a:solidFill>
            <a:ln w="38100">
              <a:solidFill>
                <a:srgbClr val="0363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22307" y="1019219"/>
              <a:ext cx="670086" cy="653334"/>
            </a:xfrm>
            <a:prstGeom prst="rect">
              <a:avLst/>
            </a:prstGeom>
          </p:spPr>
        </p:pic>
      </p:grpSp>
      <p:grpSp>
        <p:nvGrpSpPr>
          <p:cNvPr id="9" name="Group 8"/>
          <p:cNvGrpSpPr/>
          <p:nvPr userDrawn="1"/>
        </p:nvGrpSpPr>
        <p:grpSpPr>
          <a:xfrm>
            <a:off x="996295" y="3006030"/>
            <a:ext cx="1322110" cy="1226700"/>
            <a:chOff x="1143000" y="838200"/>
            <a:chExt cx="1028700" cy="1028700"/>
          </a:xfrm>
        </p:grpSpPr>
        <p:sp>
          <p:nvSpPr>
            <p:cNvPr id="10" name="Oval 9"/>
            <p:cNvSpPr/>
            <p:nvPr/>
          </p:nvSpPr>
          <p:spPr>
            <a:xfrm>
              <a:off x="1143000" y="838200"/>
              <a:ext cx="1028700" cy="1028700"/>
            </a:xfrm>
            <a:prstGeom prst="ellipse">
              <a:avLst/>
            </a:prstGeom>
            <a:solidFill>
              <a:schemeClr val="bg1"/>
            </a:solidFill>
            <a:ln w="38100">
              <a:solidFill>
                <a:srgbClr val="0363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22307" y="1019219"/>
              <a:ext cx="670086" cy="653334"/>
            </a:xfrm>
            <a:prstGeom prst="rect">
              <a:avLst/>
            </a:prstGeom>
          </p:spPr>
        </p:pic>
      </p:grpSp>
      <p:sp>
        <p:nvSpPr>
          <p:cNvPr id="13" name="Text Placeholder 12"/>
          <p:cNvSpPr>
            <a:spLocks noGrp="1"/>
          </p:cNvSpPr>
          <p:nvPr>
            <p:ph type="body" sz="quarter" idx="13" hasCustomPrompt="1"/>
          </p:nvPr>
        </p:nvSpPr>
        <p:spPr>
          <a:xfrm>
            <a:off x="2518375" y="2951042"/>
            <a:ext cx="6369050" cy="1336675"/>
          </a:xfrm>
        </p:spPr>
        <p:txBody>
          <a:bodyPr>
            <a:normAutofit/>
          </a:bodyPr>
          <a:lstStyle>
            <a:lvl1pPr marL="0" indent="0">
              <a:buNone/>
              <a:defRPr sz="2800" b="1" baseline="0">
                <a:solidFill>
                  <a:srgbClr val="006666"/>
                </a:solidFill>
              </a:defRPr>
            </a:lvl1pPr>
          </a:lstStyle>
          <a:p>
            <a:pPr lvl="0"/>
            <a:r>
              <a:rPr lang="en-ZA" sz="2800" b="1" dirty="0" smtClean="0"/>
              <a:t>Attend </a:t>
            </a:r>
            <a:endParaRPr lang="en-ZA" dirty="0"/>
          </a:p>
        </p:txBody>
      </p:sp>
    </p:spTree>
    <p:extLst>
      <p:ext uri="{BB962C8B-B14F-4D97-AF65-F5344CB8AC3E}">
        <p14:creationId xmlns:p14="http://schemas.microsoft.com/office/powerpoint/2010/main" val="1234032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752600" y="610526"/>
            <a:ext cx="6762750" cy="527674"/>
          </a:xfrm>
        </p:spPr>
        <p:txBody>
          <a:bodyPr>
            <a:normAutofit/>
          </a:bodyPr>
          <a:lstStyle>
            <a:lvl1pPr>
              <a:defRPr sz="2800" b="1" cap="all" baseline="0">
                <a:solidFill>
                  <a:schemeClr val="bg1"/>
                </a:solidFill>
                <a:latin typeface="+mn-lt"/>
              </a:defRPr>
            </a:lvl1pPr>
          </a:lstStyle>
          <a:p>
            <a:r>
              <a:rPr lang="en-US" dirty="0" smtClean="0"/>
              <a:t>Click to edit Master title style</a:t>
            </a:r>
            <a:endParaRPr lang="en-ZA" dirty="0"/>
          </a:p>
        </p:txBody>
      </p:sp>
      <p:sp>
        <p:nvSpPr>
          <p:cNvPr id="3" name="Content Placeholder 2"/>
          <p:cNvSpPr>
            <a:spLocks noGrp="1"/>
          </p:cNvSpPr>
          <p:nvPr>
            <p:ph idx="1"/>
          </p:nvPr>
        </p:nvSpPr>
        <p:spPr/>
        <p:txBody>
          <a:bodyPr/>
          <a:lstStyle>
            <a:lvl1pPr marL="287338" indent="-287338" algn="l" defTabSz="685800" rtl="0" eaLnBrk="1" latinLnBrk="0" hangingPunct="1">
              <a:lnSpc>
                <a:spcPct val="90000"/>
              </a:lnSpc>
              <a:spcBef>
                <a:spcPts val="750"/>
              </a:spcBef>
              <a:buFontTx/>
              <a:buBlip>
                <a:blip r:embed="rId3"/>
              </a:buBlip>
              <a:defRPr lang="en-US" sz="2000" b="0" i="0" kern="1200" dirty="0" smtClean="0">
                <a:solidFill>
                  <a:schemeClr val="tx1"/>
                </a:solidFill>
                <a:latin typeface="+mn-lt"/>
                <a:ea typeface="+mn-ea"/>
                <a:cs typeface="+mn-cs"/>
              </a:defRPr>
            </a:lvl1pPr>
            <a:lvl2pPr marL="627063" indent="-287338" algn="l" defTabSz="685800" rtl="0" eaLnBrk="1" latinLnBrk="0" hangingPunct="1">
              <a:lnSpc>
                <a:spcPct val="90000"/>
              </a:lnSpc>
              <a:spcBef>
                <a:spcPts val="750"/>
              </a:spcBef>
              <a:buFontTx/>
              <a:buBlip>
                <a:blip r:embed="rId3"/>
              </a:buBlip>
              <a:defRPr lang="en-US" sz="2000" b="0" i="0" kern="1200" dirty="0" smtClean="0">
                <a:solidFill>
                  <a:schemeClr val="tx1"/>
                </a:solidFill>
                <a:latin typeface="+mn-lt"/>
                <a:ea typeface="+mn-ea"/>
                <a:cs typeface="+mn-cs"/>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grpSp>
        <p:nvGrpSpPr>
          <p:cNvPr id="9" name="Group 8"/>
          <p:cNvGrpSpPr/>
          <p:nvPr userDrawn="1"/>
        </p:nvGrpSpPr>
        <p:grpSpPr>
          <a:xfrm>
            <a:off x="6681337" y="6128580"/>
            <a:ext cx="2231977" cy="568312"/>
            <a:chOff x="5796034" y="4409282"/>
            <a:chExt cx="2231977" cy="568312"/>
          </a:xfrm>
        </p:grpSpPr>
        <p:pic>
          <p:nvPicPr>
            <p:cNvPr id="10" name="Picture 2" descr="Related image"/>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5796034" y="4414441"/>
              <a:ext cx="2231977" cy="557994"/>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userDrawn="1"/>
          </p:nvSpPr>
          <p:spPr>
            <a:xfrm>
              <a:off x="5796034" y="4409282"/>
              <a:ext cx="2231977" cy="568312"/>
            </a:xfrm>
            <a:prstGeom prst="rect">
              <a:avLst/>
            </a:prstGeom>
            <a:noFill/>
            <a:ln>
              <a:solidFill>
                <a:srgbClr val="0363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grpSp>
      <p:grpSp>
        <p:nvGrpSpPr>
          <p:cNvPr id="12" name="Group 11"/>
          <p:cNvGrpSpPr/>
          <p:nvPr userDrawn="1"/>
        </p:nvGrpSpPr>
        <p:grpSpPr>
          <a:xfrm>
            <a:off x="206423" y="6156315"/>
            <a:ext cx="2231977" cy="557994"/>
            <a:chOff x="206423" y="6156315"/>
            <a:chExt cx="2231977" cy="557994"/>
          </a:xfrm>
        </p:grpSpPr>
        <p:sp>
          <p:nvSpPr>
            <p:cNvPr id="13" name="Rectangle 12"/>
            <p:cNvSpPr/>
            <p:nvPr userDrawn="1"/>
          </p:nvSpPr>
          <p:spPr>
            <a:xfrm>
              <a:off x="206423" y="6156315"/>
              <a:ext cx="2231977" cy="557994"/>
            </a:xfrm>
            <a:prstGeom prst="rect">
              <a:avLst/>
            </a:prstGeom>
            <a:solidFill>
              <a:schemeClr val="bg1"/>
            </a:solidFill>
            <a:ln>
              <a:solidFill>
                <a:srgbClr val="0363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pic>
          <p:nvPicPr>
            <p:cNvPr id="14" name="Picture 2"/>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408777" y="6182440"/>
              <a:ext cx="1827268" cy="515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6" name="Date Placeholder 15"/>
          <p:cNvSpPr>
            <a:spLocks noGrp="1"/>
          </p:cNvSpPr>
          <p:nvPr>
            <p:ph type="dt" sz="half" idx="10"/>
          </p:nvPr>
        </p:nvSpPr>
        <p:spPr/>
        <p:txBody>
          <a:bodyPr/>
          <a:lstStyle/>
          <a:p>
            <a:endParaRPr lang="en-US">
              <a:solidFill>
                <a:prstClr val="black">
                  <a:tint val="75000"/>
                </a:prstClr>
              </a:solidFill>
            </a:endParaRPr>
          </a:p>
        </p:txBody>
      </p:sp>
      <p:sp>
        <p:nvSpPr>
          <p:cNvPr id="18" name="Slide Number Placeholder 17"/>
          <p:cNvSpPr>
            <a:spLocks noGrp="1"/>
          </p:cNvSpPr>
          <p:nvPr>
            <p:ph type="sldNum" sz="quarter" idx="12"/>
          </p:nvPr>
        </p:nvSpPr>
        <p:spPr/>
        <p:txBody>
          <a:bodyPr/>
          <a:lstStyle/>
          <a:p>
            <a:fld id="{10EC9F23-26B9-4C40-A8F9-8D347148D9A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709597"/>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ZA"/>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0EC9F23-26B9-4C40-A8F9-8D347148D9A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14054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752600" y="609600"/>
            <a:ext cx="6762750" cy="701674"/>
          </a:xfrm>
        </p:spPr>
        <p:txBody>
          <a:bodyPr/>
          <a:lstStyle>
            <a:lvl1pPr>
              <a:defRPr cap="all" baseline="0">
                <a:latin typeface="+mn-lt"/>
              </a:defRPr>
            </a:lvl1pPr>
          </a:lstStyle>
          <a:p>
            <a:r>
              <a:rPr lang="en-US" smtClean="0"/>
              <a:t>Click to edit Master title style</a:t>
            </a:r>
            <a:endParaRPr lang="en-ZA"/>
          </a:p>
        </p:txBody>
      </p:sp>
      <p:sp>
        <p:nvSpPr>
          <p:cNvPr id="3" name="Content Placeholder 2"/>
          <p:cNvSpPr>
            <a:spLocks noGrp="1"/>
          </p:cNvSpPr>
          <p:nvPr>
            <p:ph sz="half" idx="1"/>
          </p:nvPr>
        </p:nvSpPr>
        <p:spPr>
          <a:xfrm>
            <a:off x="628650" y="1825625"/>
            <a:ext cx="3886200" cy="43513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0EC9F23-26B9-4C40-A8F9-8D347148D9A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17966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94204" y="607771"/>
            <a:ext cx="6762750" cy="549274"/>
          </a:xfrm>
        </p:spPr>
        <p:txBody>
          <a:bodyPr/>
          <a:lstStyle>
            <a:lvl1pPr>
              <a:defRPr cap="all" baseline="0">
                <a:latin typeface="+mn-lt"/>
              </a:defRPr>
            </a:lvl1pPr>
          </a:lstStyle>
          <a:p>
            <a:r>
              <a:rPr lang="en-US" dirty="0" smtClean="0"/>
              <a:t>Click to edit Master title style</a:t>
            </a:r>
            <a:endParaRPr lang="en-ZA" dirty="0"/>
          </a:p>
        </p:txBody>
      </p:sp>
      <p:sp>
        <p:nvSpPr>
          <p:cNvPr id="3" name="Date Placeholder 2"/>
          <p:cNvSpPr>
            <a:spLocks noGrp="1"/>
          </p:cNvSpPr>
          <p:nvPr>
            <p:ph type="dt" sz="half" idx="10"/>
          </p:nvPr>
        </p:nvSpPr>
        <p:spPr/>
        <p:txBody>
          <a:bodyPr/>
          <a:lstStyle/>
          <a:p>
            <a:endParaRPr lang="en-US"/>
          </a:p>
        </p:txBody>
      </p:sp>
      <p:sp>
        <p:nvSpPr>
          <p:cNvPr id="5" name="Slide Number Placeholder 4"/>
          <p:cNvSpPr>
            <a:spLocks noGrp="1"/>
          </p:cNvSpPr>
          <p:nvPr>
            <p:ph type="sldNum" sz="quarter" idx="12"/>
          </p:nvPr>
        </p:nvSpPr>
        <p:spPr/>
        <p:txBody>
          <a:bodyPr/>
          <a:lstStyle/>
          <a:p>
            <a:fld id="{10EC9F23-26B9-4C40-A8F9-8D347148D9A0}" type="slidenum">
              <a:rPr lang="en-US" smtClean="0"/>
              <a:pPr/>
              <a:t>‹#›</a:t>
            </a:fld>
            <a:endParaRPr lang="en-US"/>
          </a:p>
        </p:txBody>
      </p:sp>
      <p:grpSp>
        <p:nvGrpSpPr>
          <p:cNvPr id="6" name="Group 5"/>
          <p:cNvGrpSpPr/>
          <p:nvPr userDrawn="1"/>
        </p:nvGrpSpPr>
        <p:grpSpPr>
          <a:xfrm>
            <a:off x="598170" y="301727"/>
            <a:ext cx="933347" cy="933347"/>
            <a:chOff x="1143000" y="838200"/>
            <a:chExt cx="1028700" cy="1028700"/>
          </a:xfrm>
        </p:grpSpPr>
        <p:sp>
          <p:nvSpPr>
            <p:cNvPr id="7" name="Oval 6"/>
            <p:cNvSpPr/>
            <p:nvPr/>
          </p:nvSpPr>
          <p:spPr>
            <a:xfrm>
              <a:off x="1143000" y="838200"/>
              <a:ext cx="1028700" cy="1028700"/>
            </a:xfrm>
            <a:prstGeom prst="ellipse">
              <a:avLst/>
            </a:prstGeom>
            <a:solidFill>
              <a:schemeClr val="bg1"/>
            </a:solidFill>
            <a:ln w="38100">
              <a:solidFill>
                <a:srgbClr val="0363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22307" y="1019219"/>
              <a:ext cx="670086" cy="653334"/>
            </a:xfrm>
            <a:prstGeom prst="rect">
              <a:avLst/>
            </a:prstGeom>
          </p:spPr>
        </p:pic>
      </p:grpSp>
      <p:grpSp>
        <p:nvGrpSpPr>
          <p:cNvPr id="9" name="Group 8"/>
          <p:cNvGrpSpPr/>
          <p:nvPr userDrawn="1"/>
        </p:nvGrpSpPr>
        <p:grpSpPr>
          <a:xfrm>
            <a:off x="996295" y="3006030"/>
            <a:ext cx="1322110" cy="1226700"/>
            <a:chOff x="1143000" y="838200"/>
            <a:chExt cx="1028700" cy="1028700"/>
          </a:xfrm>
        </p:grpSpPr>
        <p:sp>
          <p:nvSpPr>
            <p:cNvPr id="10" name="Oval 9"/>
            <p:cNvSpPr/>
            <p:nvPr/>
          </p:nvSpPr>
          <p:spPr>
            <a:xfrm>
              <a:off x="1143000" y="838200"/>
              <a:ext cx="1028700" cy="1028700"/>
            </a:xfrm>
            <a:prstGeom prst="ellipse">
              <a:avLst/>
            </a:prstGeom>
            <a:solidFill>
              <a:schemeClr val="bg1"/>
            </a:solidFill>
            <a:ln w="38100">
              <a:solidFill>
                <a:srgbClr val="0363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22307" y="1019219"/>
              <a:ext cx="670086" cy="653334"/>
            </a:xfrm>
            <a:prstGeom prst="rect">
              <a:avLst/>
            </a:prstGeom>
          </p:spPr>
        </p:pic>
      </p:grpSp>
      <p:sp>
        <p:nvSpPr>
          <p:cNvPr id="13" name="Text Placeholder 12"/>
          <p:cNvSpPr>
            <a:spLocks noGrp="1"/>
          </p:cNvSpPr>
          <p:nvPr>
            <p:ph type="body" sz="quarter" idx="13" hasCustomPrompt="1"/>
          </p:nvPr>
        </p:nvSpPr>
        <p:spPr>
          <a:xfrm>
            <a:off x="2518375" y="2951042"/>
            <a:ext cx="6369050" cy="1336675"/>
          </a:xfrm>
        </p:spPr>
        <p:txBody>
          <a:bodyPr>
            <a:normAutofit/>
          </a:bodyPr>
          <a:lstStyle>
            <a:lvl1pPr marL="0" indent="0">
              <a:buNone/>
              <a:defRPr sz="2800" b="1" baseline="0">
                <a:solidFill>
                  <a:srgbClr val="006666"/>
                </a:solidFill>
              </a:defRPr>
            </a:lvl1pPr>
          </a:lstStyle>
          <a:p>
            <a:pPr lvl="0"/>
            <a:r>
              <a:rPr lang="en-ZA" sz="2800" b="1" dirty="0" smtClean="0"/>
              <a:t>Attend </a:t>
            </a:r>
            <a:endParaRPr lang="en-ZA" dirty="0"/>
          </a:p>
        </p:txBody>
      </p:sp>
    </p:spTree>
    <p:extLst>
      <p:ext uri="{BB962C8B-B14F-4D97-AF65-F5344CB8AC3E}">
        <p14:creationId xmlns:p14="http://schemas.microsoft.com/office/powerpoint/2010/main" val="41879737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752600" y="609600"/>
            <a:ext cx="7886700" cy="625474"/>
          </a:xfrm>
        </p:spPr>
        <p:txBody>
          <a:bodyPr/>
          <a:lstStyle>
            <a:lvl1pPr>
              <a:defRPr cap="all" baseline="0">
                <a:latin typeface="+mn-lt"/>
              </a:defRPr>
            </a:lvl1pPr>
          </a:lstStyle>
          <a:p>
            <a:r>
              <a:rPr lang="en-US" dirty="0" smtClean="0"/>
              <a:t>Click to edit Master title style</a:t>
            </a:r>
            <a:endParaRPr lang="en-ZA"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0EC9F23-26B9-4C40-A8F9-8D347148D9A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87628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0EC9F23-26B9-4C40-A8F9-8D347148D9A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68677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ZA"/>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0EC9F23-26B9-4C40-A8F9-8D347148D9A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95756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ZA"/>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ZA"/>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0EC9F23-26B9-4C40-A8F9-8D347148D9A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65813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0EC9F23-26B9-4C40-A8F9-8D347148D9A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15154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0EC9F23-26B9-4C40-A8F9-8D347148D9A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73517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84487" y="466903"/>
            <a:ext cx="7494348" cy="549273"/>
          </a:xfrm>
        </p:spPr>
        <p:txBody>
          <a:bodyPr>
            <a:normAutofit/>
          </a:bodyPr>
          <a:lstStyle>
            <a:lvl1pPr>
              <a:defRPr sz="2800" b="1" cap="all" baseline="0">
                <a:latin typeface="+mn-lt"/>
              </a:defRPr>
            </a:lvl1pPr>
          </a:lstStyle>
          <a:p>
            <a:r>
              <a:rPr lang="en-US" dirty="0"/>
              <a:t>Click to edit Master title style</a:t>
            </a:r>
            <a:endParaRPr lang="en-ZA" dirty="0"/>
          </a:p>
        </p:txBody>
      </p:sp>
      <p:sp>
        <p:nvSpPr>
          <p:cNvPr id="3" name="Content Placeholder 2"/>
          <p:cNvSpPr>
            <a:spLocks noGrp="1"/>
          </p:cNvSpPr>
          <p:nvPr>
            <p:ph idx="1"/>
          </p:nvPr>
        </p:nvSpPr>
        <p:spPr>
          <a:xfrm>
            <a:off x="471089" y="1446045"/>
            <a:ext cx="8201823" cy="4261374"/>
          </a:xfrm>
        </p:spPr>
        <p:txBody>
          <a:bodyPr>
            <a:normAutofit/>
          </a:bodyPr>
          <a:lstStyle>
            <a:lvl1pPr marL="128588" indent="-128588">
              <a:buFontTx/>
              <a:buBlip>
                <a:blip r:embed="rId2"/>
              </a:buBlip>
              <a:defRPr sz="3000" b="0" i="0">
                <a:latin typeface="+mn-lt"/>
              </a:defRPr>
            </a:lvl1pPr>
            <a:lvl2pPr marL="385763" indent="-128588">
              <a:buFontTx/>
              <a:buBlip>
                <a:blip r:embed="rId2"/>
              </a:buBlip>
              <a:defRPr sz="2800" b="0" i="0">
                <a:latin typeface="+mn-lt"/>
              </a:defRPr>
            </a:lvl2pPr>
            <a:lvl3pPr marL="642938" indent="-128588">
              <a:buFontTx/>
              <a:buBlip>
                <a:blip r:embed="rId2"/>
              </a:buBlip>
              <a:defRPr sz="2800" b="0" i="0">
                <a:latin typeface="+mn-lt"/>
              </a:defRPr>
            </a:lvl3pPr>
            <a:lvl4pPr marL="900113" indent="-128588">
              <a:buFontTx/>
              <a:buBlip>
                <a:blip r:embed="rId2"/>
              </a:buBlip>
              <a:defRPr sz="1350" b="0" i="0">
                <a:latin typeface="+mn-lt"/>
              </a:defRPr>
            </a:lvl4pPr>
            <a:lvl5pPr marL="1157288" indent="-128588">
              <a:buFontTx/>
              <a:buBlip>
                <a:blip r:embed="rId2"/>
              </a:buBlip>
              <a:defRPr sz="1350" b="0" i="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14" name="Rectangle 13"/>
          <p:cNvSpPr/>
          <p:nvPr userDrawn="1"/>
        </p:nvSpPr>
        <p:spPr>
          <a:xfrm>
            <a:off x="206424" y="6147606"/>
            <a:ext cx="2231977" cy="557994"/>
          </a:xfrm>
          <a:prstGeom prst="rect">
            <a:avLst/>
          </a:prstGeom>
          <a:solidFill>
            <a:schemeClr val="bg1"/>
          </a:solidFill>
          <a:ln>
            <a:solidFill>
              <a:srgbClr val="0363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a:solidFill>
                <a:prstClr val="white"/>
              </a:solidFill>
            </a:endParaRPr>
          </a:p>
        </p:txBody>
      </p:sp>
      <p:pic>
        <p:nvPicPr>
          <p:cNvPr id="11"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08777" y="6170058"/>
            <a:ext cx="1827268" cy="515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8" name="Group 17"/>
          <p:cNvGrpSpPr/>
          <p:nvPr userDrawn="1"/>
        </p:nvGrpSpPr>
        <p:grpSpPr>
          <a:xfrm>
            <a:off x="6681338" y="6137288"/>
            <a:ext cx="2231977" cy="568312"/>
            <a:chOff x="5796034" y="4409282"/>
            <a:chExt cx="2231977" cy="568312"/>
          </a:xfrm>
        </p:grpSpPr>
        <p:pic>
          <p:nvPicPr>
            <p:cNvPr id="1026" name="Picture 2" descr="Related image"/>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5796034" y="4414441"/>
              <a:ext cx="2231977" cy="557994"/>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userDrawn="1"/>
          </p:nvSpPr>
          <p:spPr>
            <a:xfrm>
              <a:off x="5796034" y="4409282"/>
              <a:ext cx="2231977" cy="568312"/>
            </a:xfrm>
            <a:prstGeom prst="rect">
              <a:avLst/>
            </a:prstGeom>
            <a:noFill/>
            <a:ln>
              <a:solidFill>
                <a:srgbClr val="0363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a:solidFill>
                  <a:prstClr val="white"/>
                </a:solidFill>
              </a:endParaRPr>
            </a:p>
          </p:txBody>
        </p:sp>
      </p:gr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0EC9F23-26B9-4C40-A8F9-8D347148D9A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468181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115293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752600" y="610526"/>
            <a:ext cx="6762750" cy="527674"/>
          </a:xfrm>
        </p:spPr>
        <p:txBody>
          <a:bodyPr>
            <a:normAutofit/>
          </a:bodyPr>
          <a:lstStyle>
            <a:lvl1pPr>
              <a:defRPr sz="2800" b="1" cap="all" baseline="0">
                <a:solidFill>
                  <a:schemeClr val="bg1"/>
                </a:solidFill>
                <a:latin typeface="+mn-lt"/>
              </a:defRPr>
            </a:lvl1pPr>
          </a:lstStyle>
          <a:p>
            <a:r>
              <a:rPr lang="en-US" dirty="0" smtClean="0"/>
              <a:t>Click to edit Master title style</a:t>
            </a:r>
            <a:endParaRPr lang="en-ZA" dirty="0"/>
          </a:p>
        </p:txBody>
      </p:sp>
      <p:sp>
        <p:nvSpPr>
          <p:cNvPr id="3" name="Content Placeholder 2"/>
          <p:cNvSpPr>
            <a:spLocks noGrp="1"/>
          </p:cNvSpPr>
          <p:nvPr>
            <p:ph idx="1"/>
          </p:nvPr>
        </p:nvSpPr>
        <p:spPr/>
        <p:txBody>
          <a:bodyPr/>
          <a:lstStyle>
            <a:lvl1pPr marL="287338" indent="-287338" algn="l" defTabSz="685800" rtl="0" eaLnBrk="1" latinLnBrk="0" hangingPunct="1">
              <a:lnSpc>
                <a:spcPct val="90000"/>
              </a:lnSpc>
              <a:spcBef>
                <a:spcPts val="750"/>
              </a:spcBef>
              <a:buFontTx/>
              <a:buBlip>
                <a:blip r:embed="rId3"/>
              </a:buBlip>
              <a:defRPr lang="en-US" sz="2000" b="0" i="0" kern="1200" dirty="0" smtClean="0">
                <a:solidFill>
                  <a:schemeClr val="tx1"/>
                </a:solidFill>
                <a:latin typeface="+mn-lt"/>
                <a:ea typeface="+mn-ea"/>
                <a:cs typeface="+mn-cs"/>
              </a:defRPr>
            </a:lvl1pPr>
            <a:lvl2pPr marL="627063" indent="-287338" algn="l" defTabSz="685800" rtl="0" eaLnBrk="1" latinLnBrk="0" hangingPunct="1">
              <a:lnSpc>
                <a:spcPct val="90000"/>
              </a:lnSpc>
              <a:spcBef>
                <a:spcPts val="750"/>
              </a:spcBef>
              <a:buFontTx/>
              <a:buBlip>
                <a:blip r:embed="rId3"/>
              </a:buBlip>
              <a:defRPr lang="en-US" sz="2000" b="0" i="0" kern="1200" dirty="0" smtClean="0">
                <a:solidFill>
                  <a:schemeClr val="tx1"/>
                </a:solidFill>
                <a:latin typeface="+mn-lt"/>
                <a:ea typeface="+mn-ea"/>
                <a:cs typeface="+mn-cs"/>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grpSp>
        <p:nvGrpSpPr>
          <p:cNvPr id="9" name="Group 8"/>
          <p:cNvGrpSpPr/>
          <p:nvPr userDrawn="1"/>
        </p:nvGrpSpPr>
        <p:grpSpPr>
          <a:xfrm>
            <a:off x="6681337" y="6128580"/>
            <a:ext cx="2231977" cy="568312"/>
            <a:chOff x="5796034" y="4409282"/>
            <a:chExt cx="2231977" cy="568312"/>
          </a:xfrm>
        </p:grpSpPr>
        <p:pic>
          <p:nvPicPr>
            <p:cNvPr id="10" name="Picture 2" descr="Related image"/>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5796034" y="4414441"/>
              <a:ext cx="2231977" cy="557994"/>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userDrawn="1"/>
          </p:nvSpPr>
          <p:spPr>
            <a:xfrm>
              <a:off x="5796034" y="4409282"/>
              <a:ext cx="2231977" cy="568312"/>
            </a:xfrm>
            <a:prstGeom prst="rect">
              <a:avLst/>
            </a:prstGeom>
            <a:noFill/>
            <a:ln>
              <a:solidFill>
                <a:srgbClr val="0363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grpSp>
        <p:nvGrpSpPr>
          <p:cNvPr id="12" name="Group 11"/>
          <p:cNvGrpSpPr/>
          <p:nvPr userDrawn="1"/>
        </p:nvGrpSpPr>
        <p:grpSpPr>
          <a:xfrm>
            <a:off x="206423" y="6156315"/>
            <a:ext cx="2231977" cy="557994"/>
            <a:chOff x="206423" y="6156315"/>
            <a:chExt cx="2231977" cy="557994"/>
          </a:xfrm>
        </p:grpSpPr>
        <p:sp>
          <p:nvSpPr>
            <p:cNvPr id="13" name="Rectangle 12"/>
            <p:cNvSpPr/>
            <p:nvPr userDrawn="1"/>
          </p:nvSpPr>
          <p:spPr>
            <a:xfrm>
              <a:off x="206423" y="6156315"/>
              <a:ext cx="2231977" cy="557994"/>
            </a:xfrm>
            <a:prstGeom prst="rect">
              <a:avLst/>
            </a:prstGeom>
            <a:solidFill>
              <a:schemeClr val="bg1"/>
            </a:solidFill>
            <a:ln>
              <a:solidFill>
                <a:srgbClr val="0363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14" name="Picture 2"/>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408777" y="6182440"/>
              <a:ext cx="1827268" cy="515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6" name="Date Placeholder 15"/>
          <p:cNvSpPr>
            <a:spLocks noGrp="1"/>
          </p:cNvSpPr>
          <p:nvPr>
            <p:ph type="dt" sz="half" idx="10"/>
          </p:nvPr>
        </p:nvSpPr>
        <p:spPr/>
        <p:txBody>
          <a:bodyPr/>
          <a:lstStyle/>
          <a:p>
            <a:endParaRPr lang="en-US"/>
          </a:p>
        </p:txBody>
      </p:sp>
      <p:sp>
        <p:nvSpPr>
          <p:cNvPr id="18" name="Slide Number Placeholder 17"/>
          <p:cNvSpPr>
            <a:spLocks noGrp="1"/>
          </p:cNvSpPr>
          <p:nvPr>
            <p:ph type="sldNum" sz="quarter" idx="12"/>
          </p:nvPr>
        </p:nvSpPr>
        <p:spPr/>
        <p:txBody>
          <a:bodyPr/>
          <a:lstStyle/>
          <a:p>
            <a:fld id="{10EC9F23-26B9-4C40-A8F9-8D347148D9A0}" type="slidenum">
              <a:rPr lang="en-US" smtClean="0"/>
              <a:pPr/>
              <a:t>‹#›</a:t>
            </a:fld>
            <a:endParaRPr lang="en-US"/>
          </a:p>
        </p:txBody>
      </p:sp>
    </p:spTree>
    <p:extLst>
      <p:ext uri="{BB962C8B-B14F-4D97-AF65-F5344CB8AC3E}">
        <p14:creationId xmlns:p14="http://schemas.microsoft.com/office/powerpoint/2010/main" val="1349203636"/>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ZA"/>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6" name="Slide Number Placeholder 5"/>
          <p:cNvSpPr>
            <a:spLocks noGrp="1"/>
          </p:cNvSpPr>
          <p:nvPr>
            <p:ph type="sldNum" sz="quarter" idx="12"/>
          </p:nvPr>
        </p:nvSpPr>
        <p:spPr/>
        <p:txBody>
          <a:bodyPr/>
          <a:lstStyle/>
          <a:p>
            <a:fld id="{10EC9F23-26B9-4C40-A8F9-8D347148D9A0}" type="slidenum">
              <a:rPr lang="en-US" smtClean="0"/>
              <a:pPr/>
              <a:t>‹#›</a:t>
            </a:fld>
            <a:endParaRPr lang="en-US"/>
          </a:p>
        </p:txBody>
      </p:sp>
    </p:spTree>
    <p:extLst>
      <p:ext uri="{BB962C8B-B14F-4D97-AF65-F5344CB8AC3E}">
        <p14:creationId xmlns:p14="http://schemas.microsoft.com/office/powerpoint/2010/main" val="33281337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752600" y="609600"/>
            <a:ext cx="6762750" cy="701674"/>
          </a:xfrm>
        </p:spPr>
        <p:txBody>
          <a:bodyPr/>
          <a:lstStyle>
            <a:lvl1pPr>
              <a:defRPr cap="all" baseline="0">
                <a:latin typeface="+mn-lt"/>
              </a:defRPr>
            </a:lvl1pPr>
          </a:lstStyle>
          <a:p>
            <a:r>
              <a:rPr lang="en-US" smtClean="0"/>
              <a:t>Click to edit Master title style</a:t>
            </a:r>
            <a:endParaRPr lang="en-ZA"/>
          </a:p>
        </p:txBody>
      </p:sp>
      <p:sp>
        <p:nvSpPr>
          <p:cNvPr id="3" name="Content Placeholder 2"/>
          <p:cNvSpPr>
            <a:spLocks noGrp="1"/>
          </p:cNvSpPr>
          <p:nvPr>
            <p:ph sz="half" idx="1"/>
          </p:nvPr>
        </p:nvSpPr>
        <p:spPr>
          <a:xfrm>
            <a:off x="628650" y="1825625"/>
            <a:ext cx="3886200" cy="43513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p>
            <a:endParaRPr lang="en-US"/>
          </a:p>
        </p:txBody>
      </p:sp>
      <p:sp>
        <p:nvSpPr>
          <p:cNvPr id="7" name="Slide Number Placeholder 6"/>
          <p:cNvSpPr>
            <a:spLocks noGrp="1"/>
          </p:cNvSpPr>
          <p:nvPr>
            <p:ph type="sldNum" sz="quarter" idx="12"/>
          </p:nvPr>
        </p:nvSpPr>
        <p:spPr/>
        <p:txBody>
          <a:bodyPr/>
          <a:lstStyle/>
          <a:p>
            <a:fld id="{10EC9F23-26B9-4C40-A8F9-8D347148D9A0}" type="slidenum">
              <a:rPr lang="en-US" smtClean="0"/>
              <a:pPr/>
              <a:t>‹#›</a:t>
            </a:fld>
            <a:endParaRPr lang="en-US"/>
          </a:p>
        </p:txBody>
      </p:sp>
    </p:spTree>
    <p:extLst>
      <p:ext uri="{BB962C8B-B14F-4D97-AF65-F5344CB8AC3E}">
        <p14:creationId xmlns:p14="http://schemas.microsoft.com/office/powerpoint/2010/main" val="15154745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752600" y="609600"/>
            <a:ext cx="7886700" cy="625474"/>
          </a:xfrm>
        </p:spPr>
        <p:txBody>
          <a:bodyPr/>
          <a:lstStyle>
            <a:lvl1pPr>
              <a:defRPr cap="all" baseline="0">
                <a:latin typeface="+mn-lt"/>
              </a:defRPr>
            </a:lvl1pPr>
          </a:lstStyle>
          <a:p>
            <a:r>
              <a:rPr lang="en-US" dirty="0" smtClean="0"/>
              <a:t>Click to edit Master title style</a:t>
            </a:r>
            <a:endParaRPr lang="en-ZA"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endParaRPr lang="en-US"/>
          </a:p>
        </p:txBody>
      </p:sp>
      <p:sp>
        <p:nvSpPr>
          <p:cNvPr id="9" name="Slide Number Placeholder 8"/>
          <p:cNvSpPr>
            <a:spLocks noGrp="1"/>
          </p:cNvSpPr>
          <p:nvPr>
            <p:ph type="sldNum" sz="quarter" idx="12"/>
          </p:nvPr>
        </p:nvSpPr>
        <p:spPr/>
        <p:txBody>
          <a:bodyPr/>
          <a:lstStyle/>
          <a:p>
            <a:fld id="{10EC9F23-26B9-4C40-A8F9-8D347148D9A0}" type="slidenum">
              <a:rPr lang="en-US" smtClean="0"/>
              <a:pPr/>
              <a:t>‹#›</a:t>
            </a:fld>
            <a:endParaRPr lang="en-US"/>
          </a:p>
        </p:txBody>
      </p:sp>
    </p:spTree>
    <p:extLst>
      <p:ext uri="{BB962C8B-B14F-4D97-AF65-F5344CB8AC3E}">
        <p14:creationId xmlns:p14="http://schemas.microsoft.com/office/powerpoint/2010/main" val="3631258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4" name="Slide Number Placeholder 3"/>
          <p:cNvSpPr>
            <a:spLocks noGrp="1"/>
          </p:cNvSpPr>
          <p:nvPr>
            <p:ph type="sldNum" sz="quarter" idx="12"/>
          </p:nvPr>
        </p:nvSpPr>
        <p:spPr/>
        <p:txBody>
          <a:bodyPr/>
          <a:lstStyle/>
          <a:p>
            <a:fld id="{10EC9F23-26B9-4C40-A8F9-8D347148D9A0}" type="slidenum">
              <a:rPr lang="en-US" smtClean="0"/>
              <a:pPr/>
              <a:t>‹#›</a:t>
            </a:fld>
            <a:endParaRPr lang="en-US"/>
          </a:p>
        </p:txBody>
      </p:sp>
    </p:spTree>
    <p:extLst>
      <p:ext uri="{BB962C8B-B14F-4D97-AF65-F5344CB8AC3E}">
        <p14:creationId xmlns:p14="http://schemas.microsoft.com/office/powerpoint/2010/main" val="3590437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ZA"/>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7" name="Slide Number Placeholder 6"/>
          <p:cNvSpPr>
            <a:spLocks noGrp="1"/>
          </p:cNvSpPr>
          <p:nvPr>
            <p:ph type="sldNum" sz="quarter" idx="12"/>
          </p:nvPr>
        </p:nvSpPr>
        <p:spPr/>
        <p:txBody>
          <a:bodyPr/>
          <a:lstStyle/>
          <a:p>
            <a:fld id="{10EC9F23-26B9-4C40-A8F9-8D347148D9A0}" type="slidenum">
              <a:rPr lang="en-US" smtClean="0"/>
              <a:pPr/>
              <a:t>‹#›</a:t>
            </a:fld>
            <a:endParaRPr lang="en-US"/>
          </a:p>
        </p:txBody>
      </p:sp>
    </p:spTree>
    <p:extLst>
      <p:ext uri="{BB962C8B-B14F-4D97-AF65-F5344CB8AC3E}">
        <p14:creationId xmlns:p14="http://schemas.microsoft.com/office/powerpoint/2010/main" val="26280486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ZA"/>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ZA"/>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7" name="Slide Number Placeholder 6"/>
          <p:cNvSpPr>
            <a:spLocks noGrp="1"/>
          </p:cNvSpPr>
          <p:nvPr>
            <p:ph type="sldNum" sz="quarter" idx="12"/>
          </p:nvPr>
        </p:nvSpPr>
        <p:spPr/>
        <p:txBody>
          <a:bodyPr/>
          <a:lstStyle/>
          <a:p>
            <a:fld id="{10EC9F23-26B9-4C40-A8F9-8D347148D9A0}" type="slidenum">
              <a:rPr lang="en-US" smtClean="0"/>
              <a:pPr/>
              <a:t>‹#›</a:t>
            </a:fld>
            <a:endParaRPr lang="en-US"/>
          </a:p>
        </p:txBody>
      </p:sp>
    </p:spTree>
    <p:extLst>
      <p:ext uri="{BB962C8B-B14F-4D97-AF65-F5344CB8AC3E}">
        <p14:creationId xmlns:p14="http://schemas.microsoft.com/office/powerpoint/2010/main" val="32638496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image" Target="../media/image3.png"/><Relationship Id="rId2" Type="http://schemas.openxmlformats.org/officeDocument/2006/relationships/slideLayout" Target="../slideLayouts/slideLayout16.xml"/><Relationship Id="rId16" Type="http://schemas.openxmlformats.org/officeDocument/2006/relationships/image" Target="../media/image2.jpe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1.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0" y="0"/>
            <a:ext cx="9144000" cy="1380313"/>
          </a:xfrm>
          <a:prstGeom prst="rect">
            <a:avLst/>
          </a:prstGeom>
        </p:spPr>
      </p:pic>
      <p:sp>
        <p:nvSpPr>
          <p:cNvPr id="2" name="Title Placeholder 1"/>
          <p:cNvSpPr>
            <a:spLocks noGrp="1"/>
          </p:cNvSpPr>
          <p:nvPr>
            <p:ph type="title"/>
          </p:nvPr>
        </p:nvSpPr>
        <p:spPr>
          <a:xfrm>
            <a:off x="1722120" y="519799"/>
            <a:ext cx="6762750" cy="575396"/>
          </a:xfrm>
          <a:prstGeom prst="rect">
            <a:avLst/>
          </a:prstGeom>
        </p:spPr>
        <p:txBody>
          <a:bodyPr vert="horz" lIns="91440" tIns="45720" rIns="91440" bIns="45720" rtlCol="0" anchor="ctr">
            <a:normAutofit/>
          </a:bodyPr>
          <a:lstStyle/>
          <a:p>
            <a:r>
              <a:rPr lang="en-US" dirty="0" smtClean="0"/>
              <a:t>Click to edit Master title style</a:t>
            </a:r>
            <a:endParaRPr lang="en-ZA" dirty="0"/>
          </a:p>
        </p:txBody>
      </p:sp>
      <p:sp>
        <p:nvSpPr>
          <p:cNvPr id="3" name="Text Placeholder 2"/>
          <p:cNvSpPr>
            <a:spLocks noGrp="1"/>
          </p:cNvSpPr>
          <p:nvPr>
            <p:ph type="body" idx="1"/>
          </p:nvPr>
        </p:nvSpPr>
        <p:spPr>
          <a:xfrm>
            <a:off x="628650" y="1825625"/>
            <a:ext cx="7886700" cy="41331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2"/>
            <a:r>
              <a:rPr lang="en-US" dirty="0" smtClean="0"/>
              <a:t>Fourth level</a:t>
            </a:r>
          </a:p>
          <a:p>
            <a:pPr lvl="3"/>
            <a:r>
              <a:rPr lang="en-US" dirty="0" smtClean="0"/>
              <a:t>Fifth level</a:t>
            </a:r>
            <a:endParaRPr lang="en-ZA"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0EC9F23-26B9-4C40-A8F9-8D347148D9A0}" type="slidenum">
              <a:rPr lang="en-US" smtClean="0"/>
              <a:pPr/>
              <a:t>‹#›</a:t>
            </a:fld>
            <a:endParaRPr lang="en-US"/>
          </a:p>
        </p:txBody>
      </p:sp>
      <p:sp>
        <p:nvSpPr>
          <p:cNvPr id="7" name="Rectangle 6"/>
          <p:cNvSpPr/>
          <p:nvPr userDrawn="1"/>
        </p:nvSpPr>
        <p:spPr>
          <a:xfrm>
            <a:off x="0" y="6356351"/>
            <a:ext cx="9144000" cy="501649"/>
          </a:xfrm>
          <a:prstGeom prst="rect">
            <a:avLst/>
          </a:prstGeom>
          <a:solidFill>
            <a:srgbClr val="0363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grpSp>
        <p:nvGrpSpPr>
          <p:cNvPr id="8" name="Group 7"/>
          <p:cNvGrpSpPr/>
          <p:nvPr userDrawn="1"/>
        </p:nvGrpSpPr>
        <p:grpSpPr>
          <a:xfrm>
            <a:off x="6681337" y="6128580"/>
            <a:ext cx="2231977" cy="568312"/>
            <a:chOff x="5796034" y="4409282"/>
            <a:chExt cx="2231977" cy="568312"/>
          </a:xfrm>
        </p:grpSpPr>
        <p:pic>
          <p:nvPicPr>
            <p:cNvPr id="9" name="Picture 2" descr="Related image"/>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5796034" y="4414441"/>
              <a:ext cx="2231977" cy="557994"/>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userDrawn="1"/>
          </p:nvSpPr>
          <p:spPr>
            <a:xfrm>
              <a:off x="5796034" y="4409282"/>
              <a:ext cx="2231977" cy="568312"/>
            </a:xfrm>
            <a:prstGeom prst="rect">
              <a:avLst/>
            </a:prstGeom>
            <a:noFill/>
            <a:ln>
              <a:solidFill>
                <a:srgbClr val="0363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grpSp>
        <p:nvGrpSpPr>
          <p:cNvPr id="11" name="Group 10"/>
          <p:cNvGrpSpPr/>
          <p:nvPr userDrawn="1"/>
        </p:nvGrpSpPr>
        <p:grpSpPr>
          <a:xfrm>
            <a:off x="206423" y="6156315"/>
            <a:ext cx="2231977" cy="557994"/>
            <a:chOff x="206423" y="6156315"/>
            <a:chExt cx="2231977" cy="557994"/>
          </a:xfrm>
        </p:grpSpPr>
        <p:sp>
          <p:nvSpPr>
            <p:cNvPr id="12" name="Rectangle 11"/>
            <p:cNvSpPr/>
            <p:nvPr userDrawn="1"/>
          </p:nvSpPr>
          <p:spPr>
            <a:xfrm>
              <a:off x="206423" y="6156315"/>
              <a:ext cx="2231977" cy="557994"/>
            </a:xfrm>
            <a:prstGeom prst="rect">
              <a:avLst/>
            </a:prstGeom>
            <a:solidFill>
              <a:schemeClr val="bg1"/>
            </a:solidFill>
            <a:ln>
              <a:solidFill>
                <a:srgbClr val="0363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13" name="Picture 2"/>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408777" y="6182440"/>
              <a:ext cx="1827268" cy="515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5" name="Footer Placeholder 4"/>
          <p:cNvSpPr txBox="1">
            <a:spLocks/>
          </p:cNvSpPr>
          <p:nvPr userDrawn="1"/>
        </p:nvSpPr>
        <p:spPr>
          <a:xfrm>
            <a:off x="3181350" y="6508751"/>
            <a:ext cx="3086100" cy="365125"/>
          </a:xfrm>
          <a:prstGeom prst="rect">
            <a:avLst/>
          </a:prstGeom>
        </p:spPr>
        <p:txBody>
          <a:bodyPr/>
          <a:lstStyle>
            <a:defPPr>
              <a:defRPr lang="en-US"/>
            </a:defPPr>
            <a:lvl1pPr marL="0" algn="l"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ZA" sz="1100" dirty="0" smtClean="0"/>
              <a:t>Practical Guide for Subject Advisors</a:t>
            </a:r>
            <a:endParaRPr lang="en-US" sz="1100" dirty="0"/>
          </a:p>
        </p:txBody>
      </p:sp>
    </p:spTree>
    <p:extLst>
      <p:ext uri="{BB962C8B-B14F-4D97-AF65-F5344CB8AC3E}">
        <p14:creationId xmlns:p14="http://schemas.microsoft.com/office/powerpoint/2010/main" val="284361586"/>
      </p:ext>
    </p:extLst>
  </p:cSld>
  <p:clrMap bg1="lt1" tx1="dk1" bg2="lt2" tx2="dk2" accent1="accent1" accent2="accent2" accent3="accent3" accent4="accent4" accent5="accent5" accent6="accent6" hlink="hlink" folHlink="folHlink"/>
  <p:sldLayoutIdLst>
    <p:sldLayoutId id="2147483691" r:id="rId1"/>
    <p:sldLayoutId id="2147483696" r:id="rId2"/>
    <p:sldLayoutId id="2147483692" r:id="rId3"/>
    <p:sldLayoutId id="2147483693" r:id="rId4"/>
    <p:sldLayoutId id="2147483694" r:id="rId5"/>
    <p:sldLayoutId id="2147483695" r:id="rId6"/>
    <p:sldLayoutId id="2147483697" r:id="rId7"/>
    <p:sldLayoutId id="2147483698" r:id="rId8"/>
    <p:sldLayoutId id="2147483699" r:id="rId9"/>
    <p:sldLayoutId id="2147483700" r:id="rId10"/>
    <p:sldLayoutId id="2147483701" r:id="rId11"/>
    <p:sldLayoutId id="2147483705" r:id="rId12"/>
  </p:sldLayoutIdLst>
  <p:hf sldNum="0" hdr="0" dt="0"/>
  <p:txStyles>
    <p:titleStyle>
      <a:lvl1pPr algn="l" defTabSz="685800" rtl="0" eaLnBrk="1" latinLnBrk="0" hangingPunct="1">
        <a:lnSpc>
          <a:spcPct val="90000"/>
        </a:lnSpc>
        <a:spcBef>
          <a:spcPct val="0"/>
        </a:spcBef>
        <a:buNone/>
        <a:defRPr sz="2800" b="1" kern="1200" cap="all" baseline="0">
          <a:solidFill>
            <a:schemeClr val="bg1"/>
          </a:solidFill>
          <a:latin typeface="+mn-lt"/>
          <a:ea typeface="+mj-ea"/>
          <a:cs typeface="+mj-cs"/>
        </a:defRPr>
      </a:lvl1pPr>
    </p:titleStyle>
    <p:bodyStyle>
      <a:lvl1pPr marL="517525" indent="-517525" algn="l" defTabSz="685800" rtl="0" eaLnBrk="1" latinLnBrk="0" hangingPunct="1">
        <a:lnSpc>
          <a:spcPct val="90000"/>
        </a:lnSpc>
        <a:spcBef>
          <a:spcPts val="750"/>
        </a:spcBef>
        <a:buFont typeface="Webdings" panose="05030102010509060703" pitchFamily="18" charset="2"/>
        <a:buChar char="4"/>
        <a:defRPr lang="en-US" sz="3000" b="0" i="0" kern="1200" dirty="0" smtClean="0">
          <a:solidFill>
            <a:schemeClr val="tx1"/>
          </a:solidFill>
          <a:latin typeface="+mn-lt"/>
          <a:ea typeface="+mn-ea"/>
          <a:cs typeface="Times New Roman"/>
        </a:defRPr>
      </a:lvl1pPr>
      <a:lvl2pPr marL="1082675" indent="-565150" algn="l" defTabSz="685800" rtl="0" eaLnBrk="1" latinLnBrk="0" hangingPunct="1">
        <a:lnSpc>
          <a:spcPct val="90000"/>
        </a:lnSpc>
        <a:spcBef>
          <a:spcPts val="375"/>
        </a:spcBef>
        <a:buClr>
          <a:schemeClr val="tx1"/>
        </a:buClr>
        <a:buFont typeface="Webdings" panose="05030102010509060703" pitchFamily="18" charset="2"/>
        <a:buChar char="4"/>
        <a:defRPr sz="2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           Fifth level   </a:t>
            </a:r>
            <a:endParaRPr lang="en-ZA" dirty="0"/>
          </a:p>
        </p:txBody>
      </p:sp>
      <p:sp>
        <p:nvSpPr>
          <p:cNvPr id="5" name="Footer Placeholder 4"/>
          <p:cNvSpPr>
            <a:spLocks noGrp="1"/>
          </p:cNvSpPr>
          <p:nvPr>
            <p:ph type="ftr" sz="quarter" idx="3"/>
          </p:nvPr>
        </p:nvSpPr>
        <p:spPr>
          <a:xfrm>
            <a:off x="3803682" y="6311898"/>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914400"/>
            <a:endParaRPr lang="en-US" dirty="0">
              <a:solidFill>
                <a:prstClr val="black">
                  <a:tint val="75000"/>
                </a:prstClr>
              </a:solidFill>
            </a:endParaRPr>
          </a:p>
        </p:txBody>
      </p:sp>
    </p:spTree>
    <p:extLst>
      <p:ext uri="{BB962C8B-B14F-4D97-AF65-F5344CB8AC3E}">
        <p14:creationId xmlns:p14="http://schemas.microsoft.com/office/powerpoint/2010/main" val="3676839343"/>
      </p:ext>
    </p:extLst>
  </p:cSld>
  <p:clrMap bg1="lt1" tx1="dk1" bg2="lt2" tx2="dk2" accent1="accent1" accent2="accent2" accent3="accent3" accent4="accent4" accent5="accent5" accent6="accent6" hlink="hlink" folHlink="folHlink"/>
  <p:sldLayoutIdLst>
    <p:sldLayoutId id="2147483707" r:id="rId1"/>
    <p:sldLayoutId id="2147483708" r:id="rId2"/>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0" y="0"/>
            <a:ext cx="9144000" cy="1380313"/>
          </a:xfrm>
          <a:prstGeom prst="rect">
            <a:avLst/>
          </a:prstGeom>
        </p:spPr>
      </p:pic>
      <p:sp>
        <p:nvSpPr>
          <p:cNvPr id="2" name="Title Placeholder 1"/>
          <p:cNvSpPr>
            <a:spLocks noGrp="1"/>
          </p:cNvSpPr>
          <p:nvPr>
            <p:ph type="title"/>
          </p:nvPr>
        </p:nvSpPr>
        <p:spPr>
          <a:xfrm>
            <a:off x="1722120" y="519799"/>
            <a:ext cx="6762750" cy="575396"/>
          </a:xfrm>
          <a:prstGeom prst="rect">
            <a:avLst/>
          </a:prstGeom>
        </p:spPr>
        <p:txBody>
          <a:bodyPr vert="horz" lIns="91440" tIns="45720" rIns="91440" bIns="45720" rtlCol="0" anchor="ctr">
            <a:normAutofit/>
          </a:bodyPr>
          <a:lstStyle/>
          <a:p>
            <a:r>
              <a:rPr lang="en-US" dirty="0" smtClean="0"/>
              <a:t>Click to edit Master title style</a:t>
            </a:r>
            <a:endParaRPr lang="en-ZA" dirty="0"/>
          </a:p>
        </p:txBody>
      </p:sp>
      <p:sp>
        <p:nvSpPr>
          <p:cNvPr id="3" name="Text Placeholder 2"/>
          <p:cNvSpPr>
            <a:spLocks noGrp="1"/>
          </p:cNvSpPr>
          <p:nvPr>
            <p:ph type="body" idx="1"/>
          </p:nvPr>
        </p:nvSpPr>
        <p:spPr>
          <a:xfrm>
            <a:off x="628650" y="1825625"/>
            <a:ext cx="7886700" cy="41331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2"/>
            <a:r>
              <a:rPr lang="en-US" dirty="0" smtClean="0"/>
              <a:t>Fourth level</a:t>
            </a:r>
          </a:p>
          <a:p>
            <a:pPr lvl="3"/>
            <a:r>
              <a:rPr lang="en-US" dirty="0" smtClean="0"/>
              <a:t>Fifth level</a:t>
            </a:r>
            <a:endParaRPr lang="en-ZA"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0EC9F23-26B9-4C40-A8F9-8D347148D9A0}" type="slidenum">
              <a:rPr lang="en-US" smtClean="0">
                <a:solidFill>
                  <a:prstClr val="black">
                    <a:tint val="75000"/>
                  </a:prstClr>
                </a:solidFill>
              </a:rPr>
              <a:pPr/>
              <a:t>‹#›</a:t>
            </a:fld>
            <a:endParaRPr lang="en-US">
              <a:solidFill>
                <a:prstClr val="black">
                  <a:tint val="75000"/>
                </a:prstClr>
              </a:solidFill>
            </a:endParaRPr>
          </a:p>
        </p:txBody>
      </p:sp>
      <p:sp>
        <p:nvSpPr>
          <p:cNvPr id="7" name="Rectangle 6"/>
          <p:cNvSpPr/>
          <p:nvPr userDrawn="1"/>
        </p:nvSpPr>
        <p:spPr>
          <a:xfrm>
            <a:off x="0" y="6356351"/>
            <a:ext cx="9144000" cy="501649"/>
          </a:xfrm>
          <a:prstGeom prst="rect">
            <a:avLst/>
          </a:prstGeom>
          <a:solidFill>
            <a:srgbClr val="0363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prstClr val="white"/>
              </a:solidFill>
            </a:endParaRPr>
          </a:p>
        </p:txBody>
      </p:sp>
      <p:grpSp>
        <p:nvGrpSpPr>
          <p:cNvPr id="8" name="Group 7"/>
          <p:cNvGrpSpPr/>
          <p:nvPr userDrawn="1"/>
        </p:nvGrpSpPr>
        <p:grpSpPr>
          <a:xfrm>
            <a:off x="6681337" y="6128580"/>
            <a:ext cx="2231977" cy="568312"/>
            <a:chOff x="5796034" y="4409282"/>
            <a:chExt cx="2231977" cy="568312"/>
          </a:xfrm>
        </p:grpSpPr>
        <p:pic>
          <p:nvPicPr>
            <p:cNvPr id="9" name="Picture 2" descr="Related image"/>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5796034" y="4414441"/>
              <a:ext cx="2231977" cy="557994"/>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userDrawn="1"/>
          </p:nvSpPr>
          <p:spPr>
            <a:xfrm>
              <a:off x="5796034" y="4409282"/>
              <a:ext cx="2231977" cy="568312"/>
            </a:xfrm>
            <a:prstGeom prst="rect">
              <a:avLst/>
            </a:prstGeom>
            <a:noFill/>
            <a:ln>
              <a:solidFill>
                <a:srgbClr val="0363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grpSp>
      <p:grpSp>
        <p:nvGrpSpPr>
          <p:cNvPr id="11" name="Group 10"/>
          <p:cNvGrpSpPr/>
          <p:nvPr userDrawn="1"/>
        </p:nvGrpSpPr>
        <p:grpSpPr>
          <a:xfrm>
            <a:off x="206423" y="6156315"/>
            <a:ext cx="2231977" cy="557994"/>
            <a:chOff x="206423" y="6156315"/>
            <a:chExt cx="2231977" cy="557994"/>
          </a:xfrm>
        </p:grpSpPr>
        <p:sp>
          <p:nvSpPr>
            <p:cNvPr id="12" name="Rectangle 11"/>
            <p:cNvSpPr/>
            <p:nvPr userDrawn="1"/>
          </p:nvSpPr>
          <p:spPr>
            <a:xfrm>
              <a:off x="206423" y="6156315"/>
              <a:ext cx="2231977" cy="557994"/>
            </a:xfrm>
            <a:prstGeom prst="rect">
              <a:avLst/>
            </a:prstGeom>
            <a:solidFill>
              <a:schemeClr val="bg1"/>
            </a:solidFill>
            <a:ln>
              <a:solidFill>
                <a:srgbClr val="0363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pic>
          <p:nvPicPr>
            <p:cNvPr id="13" name="Picture 2"/>
            <p:cNvPicPr>
              <a:picLocks noChangeAspect="1" noChangeArrowheads="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408777" y="6182440"/>
              <a:ext cx="1827268" cy="515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5" name="Footer Placeholder 4"/>
          <p:cNvSpPr txBox="1">
            <a:spLocks/>
          </p:cNvSpPr>
          <p:nvPr userDrawn="1"/>
        </p:nvSpPr>
        <p:spPr>
          <a:xfrm>
            <a:off x="3181350" y="6508751"/>
            <a:ext cx="3086100" cy="365125"/>
          </a:xfrm>
          <a:prstGeom prst="rect">
            <a:avLst/>
          </a:prstGeom>
        </p:spPr>
        <p:txBody>
          <a:bodyPr/>
          <a:lstStyle>
            <a:defPPr>
              <a:defRPr lang="en-US"/>
            </a:defPPr>
            <a:lvl1pPr marL="0" algn="l"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ZA" sz="1100" dirty="0" smtClean="0">
                <a:solidFill>
                  <a:prstClr val="white"/>
                </a:solidFill>
              </a:rPr>
              <a:t>Practical Guide for Subject Advisors</a:t>
            </a:r>
            <a:endParaRPr lang="en-US" sz="1100" dirty="0">
              <a:solidFill>
                <a:prstClr val="white"/>
              </a:solidFill>
            </a:endParaRPr>
          </a:p>
        </p:txBody>
      </p:sp>
    </p:spTree>
    <p:extLst>
      <p:ext uri="{BB962C8B-B14F-4D97-AF65-F5344CB8AC3E}">
        <p14:creationId xmlns:p14="http://schemas.microsoft.com/office/powerpoint/2010/main" val="3055913123"/>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 id="2147483722" r:id="rId13"/>
  </p:sldLayoutIdLst>
  <p:hf sldNum="0" hdr="0" dt="0"/>
  <p:txStyles>
    <p:titleStyle>
      <a:lvl1pPr algn="l" defTabSz="685800" rtl="0" eaLnBrk="1" latinLnBrk="0" hangingPunct="1">
        <a:lnSpc>
          <a:spcPct val="90000"/>
        </a:lnSpc>
        <a:spcBef>
          <a:spcPct val="0"/>
        </a:spcBef>
        <a:buNone/>
        <a:defRPr sz="2800" b="1" kern="1200" cap="all" baseline="0">
          <a:solidFill>
            <a:schemeClr val="bg1"/>
          </a:solidFill>
          <a:latin typeface="+mn-lt"/>
          <a:ea typeface="+mj-ea"/>
          <a:cs typeface="+mj-cs"/>
        </a:defRPr>
      </a:lvl1pPr>
    </p:titleStyle>
    <p:bodyStyle>
      <a:lvl1pPr marL="517525" indent="-517525" algn="l" defTabSz="685800" rtl="0" eaLnBrk="1" latinLnBrk="0" hangingPunct="1">
        <a:lnSpc>
          <a:spcPct val="90000"/>
        </a:lnSpc>
        <a:spcBef>
          <a:spcPts val="750"/>
        </a:spcBef>
        <a:buFont typeface="Webdings" panose="05030102010509060703" pitchFamily="18" charset="2"/>
        <a:buChar char="4"/>
        <a:defRPr lang="en-US" sz="3000" b="0" i="0" kern="1200" dirty="0" smtClean="0">
          <a:solidFill>
            <a:schemeClr val="tx1"/>
          </a:solidFill>
          <a:latin typeface="+mn-lt"/>
          <a:ea typeface="+mn-ea"/>
          <a:cs typeface="Times New Roman"/>
        </a:defRPr>
      </a:lvl1pPr>
      <a:lvl2pPr marL="1082675" indent="-565150" algn="l" defTabSz="685800" rtl="0" eaLnBrk="1" latinLnBrk="0" hangingPunct="1">
        <a:lnSpc>
          <a:spcPct val="90000"/>
        </a:lnSpc>
        <a:spcBef>
          <a:spcPts val="375"/>
        </a:spcBef>
        <a:buClr>
          <a:schemeClr val="tx1"/>
        </a:buClr>
        <a:buFont typeface="Webdings" panose="05030102010509060703" pitchFamily="18" charset="2"/>
        <a:buChar char="4"/>
        <a:defRPr sz="2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17.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11.jpeg"/><Relationship Id="rId4" Type="http://schemas.openxmlformats.org/officeDocument/2006/relationships/diagramLayout" Target="../diagrams/layout1.xml"/><Relationship Id="rId9" Type="http://schemas.openxmlformats.org/officeDocument/2006/relationships/image" Target="../media/image10.wm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4294967295"/>
          </p:nvPr>
        </p:nvSpPr>
        <p:spPr>
          <a:xfrm>
            <a:off x="114300" y="228600"/>
            <a:ext cx="8877300" cy="2133600"/>
          </a:xfrm>
        </p:spPr>
        <p:txBody>
          <a:bodyPr>
            <a:noAutofit/>
          </a:bodyPr>
          <a:lstStyle/>
          <a:p>
            <a:pPr marL="0" indent="0" algn="ctr">
              <a:lnSpc>
                <a:spcPct val="105000"/>
              </a:lnSpc>
              <a:spcBef>
                <a:spcPts val="0"/>
              </a:spcBef>
              <a:spcAft>
                <a:spcPts val="800"/>
              </a:spcAft>
              <a:buNone/>
            </a:pPr>
            <a:r>
              <a:rPr lang="en-US" sz="3200" b="1" dirty="0">
                <a:solidFill>
                  <a:srgbClr val="371D0C"/>
                </a:solidFill>
                <a:ea typeface="Calibri"/>
                <a:cs typeface="Times New Roman"/>
              </a:rPr>
              <a:t>INTEGRATING TECHNOLOGY IN THE CLASSROOM</a:t>
            </a:r>
          </a:p>
          <a:p>
            <a:pPr algn="ctr">
              <a:lnSpc>
                <a:spcPct val="105000"/>
              </a:lnSpc>
              <a:spcBef>
                <a:spcPts val="0"/>
              </a:spcBef>
              <a:spcAft>
                <a:spcPts val="800"/>
              </a:spcAft>
            </a:pPr>
            <a:endParaRPr lang="en-US" sz="3200" b="1" dirty="0">
              <a:solidFill>
                <a:srgbClr val="371D0C"/>
              </a:solidFill>
              <a:ea typeface="Calibri"/>
              <a:cs typeface="Times New Roman"/>
            </a:endParaRPr>
          </a:p>
          <a:p>
            <a:pPr marL="0" indent="0" algn="ctr">
              <a:lnSpc>
                <a:spcPct val="100000"/>
              </a:lnSpc>
              <a:spcBef>
                <a:spcPts val="0"/>
              </a:spcBef>
              <a:buNone/>
            </a:pPr>
            <a:r>
              <a:rPr lang="en-US" sz="2800" b="1" dirty="0" smtClean="0">
                <a:solidFill>
                  <a:srgbClr val="371D0C"/>
                </a:solidFill>
                <a:ea typeface="Calibri"/>
                <a:cs typeface="Times New Roman"/>
              </a:rPr>
              <a:t>Module 6: </a:t>
            </a:r>
            <a:r>
              <a:rPr lang="en-ZA" sz="2800" dirty="0" smtClean="0"/>
              <a:t>Managing an ICT Classroom Environment</a:t>
            </a:r>
            <a:endParaRPr lang="en-US" sz="2800" b="1" dirty="0">
              <a:solidFill>
                <a:srgbClr val="371D0C"/>
              </a:solidFill>
              <a:ea typeface="Calibri"/>
              <a:cs typeface="Times New Roman"/>
            </a:endParaRPr>
          </a:p>
        </p:txBody>
      </p:sp>
      <p:sp>
        <p:nvSpPr>
          <p:cNvPr id="4" name="TextBox 3"/>
          <p:cNvSpPr txBox="1"/>
          <p:nvPr/>
        </p:nvSpPr>
        <p:spPr>
          <a:xfrm>
            <a:off x="4343400" y="2667000"/>
            <a:ext cx="4648200" cy="1546577"/>
          </a:xfrm>
          <a:prstGeom prst="rect">
            <a:avLst/>
          </a:prstGeom>
          <a:noFill/>
        </p:spPr>
        <p:txBody>
          <a:bodyPr wrap="square" rtlCol="0">
            <a:spAutoFit/>
          </a:bodyPr>
          <a:lstStyle/>
          <a:p>
            <a:pPr algn="ctr" defTabSz="914400">
              <a:lnSpc>
                <a:spcPct val="105000"/>
              </a:lnSpc>
              <a:spcAft>
                <a:spcPts val="800"/>
              </a:spcAft>
            </a:pPr>
            <a:r>
              <a:rPr lang="en-US" b="1" i="1" dirty="0">
                <a:solidFill>
                  <a:prstClr val="white"/>
                </a:solidFill>
                <a:ea typeface="Calibri"/>
                <a:cs typeface="Times New Roman"/>
              </a:rPr>
              <a:t>“If we have a passion to keep learning, a will to innovate, and a capacity to problem-solve and collaborate, we can make great things happen for the children who we serve.” </a:t>
            </a:r>
            <a:br>
              <a:rPr lang="en-US" b="1" i="1" dirty="0">
                <a:solidFill>
                  <a:prstClr val="white"/>
                </a:solidFill>
                <a:ea typeface="Calibri"/>
                <a:cs typeface="Times New Roman"/>
              </a:rPr>
            </a:br>
            <a:r>
              <a:rPr lang="en-US" b="1" i="1" dirty="0">
                <a:solidFill>
                  <a:prstClr val="white"/>
                </a:solidFill>
                <a:ea typeface="Calibri"/>
                <a:cs typeface="Times New Roman"/>
              </a:rPr>
              <a:t>(Will Richardson, 2012)</a:t>
            </a:r>
            <a:endParaRPr lang="en-US" b="1" dirty="0">
              <a:solidFill>
                <a:prstClr val="white"/>
              </a:solidFill>
              <a:ea typeface="Calibri"/>
              <a:cs typeface="Times New Roman"/>
            </a:endParaRPr>
          </a:p>
        </p:txBody>
      </p:sp>
      <p:sp>
        <p:nvSpPr>
          <p:cNvPr id="2" name="Rectangle 1"/>
          <p:cNvSpPr/>
          <p:nvPr/>
        </p:nvSpPr>
        <p:spPr>
          <a:xfrm>
            <a:off x="0" y="990600"/>
            <a:ext cx="9144000" cy="480131"/>
          </a:xfrm>
          <a:prstGeom prst="rect">
            <a:avLst/>
          </a:prstGeom>
        </p:spPr>
        <p:txBody>
          <a:bodyPr wrap="square">
            <a:spAutoFit/>
          </a:bodyPr>
          <a:lstStyle/>
          <a:p>
            <a:pPr algn="ctr" defTabSz="914400">
              <a:lnSpc>
                <a:spcPct val="105000"/>
              </a:lnSpc>
              <a:spcAft>
                <a:spcPts val="800"/>
              </a:spcAft>
            </a:pPr>
            <a:r>
              <a:rPr lang="en-US" sz="2400" b="1" dirty="0">
                <a:solidFill>
                  <a:srgbClr val="DB6519"/>
                </a:solidFill>
                <a:ea typeface="Calibri"/>
                <a:cs typeface="Times New Roman"/>
              </a:rPr>
              <a:t>“A Guide for </a:t>
            </a:r>
            <a:r>
              <a:rPr lang="en-US" sz="2400" b="1" dirty="0" smtClean="0">
                <a:solidFill>
                  <a:srgbClr val="DB6519"/>
                </a:solidFill>
                <a:ea typeface="Calibri"/>
                <a:cs typeface="Times New Roman"/>
              </a:rPr>
              <a:t>Subject Advisors”</a:t>
            </a:r>
            <a:r>
              <a:rPr lang="en-US" sz="2400" b="1" dirty="0">
                <a:solidFill>
                  <a:srgbClr val="DB6519"/>
                </a:solidFill>
                <a:ea typeface="Calibri"/>
                <a:cs typeface="Times New Roman"/>
              </a:rPr>
              <a:t> </a:t>
            </a:r>
            <a:endParaRPr lang="en-ZA" sz="2400" dirty="0">
              <a:solidFill>
                <a:srgbClr val="DB6519"/>
              </a:solidFill>
            </a:endParaRPr>
          </a:p>
        </p:txBody>
      </p:sp>
      <p:sp>
        <p:nvSpPr>
          <p:cNvPr id="5" name="Rectangle 4"/>
          <p:cNvSpPr/>
          <p:nvPr/>
        </p:nvSpPr>
        <p:spPr>
          <a:xfrm>
            <a:off x="0" y="1491309"/>
            <a:ext cx="9144000" cy="480131"/>
          </a:xfrm>
          <a:prstGeom prst="rect">
            <a:avLst/>
          </a:prstGeom>
        </p:spPr>
        <p:txBody>
          <a:bodyPr wrap="square">
            <a:spAutoFit/>
          </a:bodyPr>
          <a:lstStyle/>
          <a:p>
            <a:pPr algn="ctr" defTabSz="914400">
              <a:lnSpc>
                <a:spcPct val="105000"/>
              </a:lnSpc>
              <a:spcAft>
                <a:spcPts val="800"/>
              </a:spcAft>
            </a:pPr>
            <a:r>
              <a:rPr lang="en-US" sz="2400" b="1" dirty="0">
                <a:solidFill>
                  <a:srgbClr val="DB6519"/>
                </a:solidFill>
                <a:ea typeface="Calibri"/>
                <a:cs typeface="Times New Roman"/>
              </a:rPr>
              <a:t> </a:t>
            </a:r>
            <a:endParaRPr lang="en-ZA" sz="2400" dirty="0">
              <a:solidFill>
                <a:srgbClr val="DB6519"/>
              </a:solidFill>
            </a:endParaRPr>
          </a:p>
        </p:txBody>
      </p:sp>
    </p:spTree>
    <p:extLst>
      <p:ext uri="{BB962C8B-B14F-4D97-AF65-F5344CB8AC3E}">
        <p14:creationId xmlns:p14="http://schemas.microsoft.com/office/powerpoint/2010/main" val="30321313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ZA" dirty="0" smtClean="0"/>
              <a:t>Acronyms and abbreviations</a:t>
            </a:r>
            <a:endParaRPr lang="en-ZA" dirty="0"/>
          </a:p>
        </p:txBody>
      </p:sp>
      <p:sp>
        <p:nvSpPr>
          <p:cNvPr id="2" name="Rectangle 1"/>
          <p:cNvSpPr/>
          <p:nvPr/>
        </p:nvSpPr>
        <p:spPr>
          <a:xfrm>
            <a:off x="649799" y="1725888"/>
            <a:ext cx="8686800" cy="3954929"/>
          </a:xfrm>
          <a:prstGeom prst="rect">
            <a:avLst/>
          </a:prstGeom>
        </p:spPr>
        <p:txBody>
          <a:bodyPr wrap="square">
            <a:spAutoFit/>
          </a:bodyPr>
          <a:lstStyle/>
          <a:p>
            <a:pPr algn="just">
              <a:lnSpc>
                <a:spcPct val="115000"/>
              </a:lnSpc>
              <a:spcBef>
                <a:spcPts val="600"/>
              </a:spcBef>
              <a:spcAft>
                <a:spcPts val="600"/>
              </a:spcAft>
              <a:tabLst>
                <a:tab pos="1255713" algn="l"/>
              </a:tabLst>
            </a:pPr>
            <a:r>
              <a:rPr lang="en-ZA" sz="3200" dirty="0">
                <a:latin typeface="Calibri" panose="020F0502020204030204" pitchFamily="34" charset="0"/>
                <a:ea typeface="Calibri" panose="020F0502020204030204" pitchFamily="34" charset="0"/>
                <a:cs typeface="Times New Roman" panose="02020603050405020304" pitchFamily="18" charset="0"/>
              </a:rPr>
              <a:t>GDE</a:t>
            </a:r>
            <a:r>
              <a:rPr lang="en-ZA" dirty="0">
                <a:latin typeface="Calibri" panose="020F0502020204030204" pitchFamily="34" charset="0"/>
                <a:ea typeface="Calibri" panose="020F0502020204030204" pitchFamily="34" charset="0"/>
                <a:cs typeface="Times New Roman" panose="02020603050405020304" pitchFamily="18" charset="0"/>
              </a:rPr>
              <a:t>	</a:t>
            </a:r>
            <a:r>
              <a:rPr lang="en-ZA" sz="3200" dirty="0">
                <a:latin typeface="Calibri" panose="020F0502020204030204" pitchFamily="34" charset="0"/>
                <a:ea typeface="Calibri" panose="020F0502020204030204" pitchFamily="34" charset="0"/>
                <a:cs typeface="Times New Roman" panose="02020603050405020304" pitchFamily="18" charset="0"/>
              </a:rPr>
              <a:t>Gauteng Department of Education</a:t>
            </a:r>
          </a:p>
          <a:p>
            <a:pPr algn="just">
              <a:lnSpc>
                <a:spcPct val="115000"/>
              </a:lnSpc>
              <a:spcBef>
                <a:spcPts val="600"/>
              </a:spcBef>
              <a:spcAft>
                <a:spcPts val="600"/>
              </a:spcAft>
              <a:tabLst>
                <a:tab pos="1255713" algn="l"/>
              </a:tabLst>
            </a:pPr>
            <a:r>
              <a:rPr lang="en-ZA" sz="3200" dirty="0">
                <a:latin typeface="Calibri" panose="020F0502020204030204" pitchFamily="34" charset="0"/>
                <a:ea typeface="Calibri" panose="020F0502020204030204" pitchFamily="34" charset="0"/>
                <a:cs typeface="Times New Roman" panose="02020603050405020304" pitchFamily="18" charset="0"/>
              </a:rPr>
              <a:t>HOD	Head of Department</a:t>
            </a:r>
          </a:p>
          <a:p>
            <a:pPr marL="1255713" indent="-1255713">
              <a:lnSpc>
                <a:spcPct val="115000"/>
              </a:lnSpc>
              <a:spcBef>
                <a:spcPts val="600"/>
              </a:spcBef>
              <a:spcAft>
                <a:spcPts val="600"/>
              </a:spcAft>
              <a:tabLst>
                <a:tab pos="1255713" algn="l"/>
              </a:tabLst>
            </a:pPr>
            <a:r>
              <a:rPr lang="en-ZA" sz="3200" dirty="0">
                <a:latin typeface="Calibri" panose="020F0502020204030204" pitchFamily="34" charset="0"/>
                <a:ea typeface="Calibri" panose="020F0502020204030204" pitchFamily="34" charset="0"/>
                <a:cs typeface="Times New Roman" panose="02020603050405020304" pitchFamily="18" charset="0"/>
              </a:rPr>
              <a:t>ICTs	Information and Communications Technology</a:t>
            </a:r>
          </a:p>
          <a:p>
            <a:pPr algn="just">
              <a:lnSpc>
                <a:spcPct val="115000"/>
              </a:lnSpc>
              <a:spcBef>
                <a:spcPts val="600"/>
              </a:spcBef>
              <a:spcAft>
                <a:spcPts val="600"/>
              </a:spcAft>
              <a:tabLst>
                <a:tab pos="1255713" algn="l"/>
              </a:tabLst>
            </a:pPr>
            <a:r>
              <a:rPr lang="en-ZA" sz="3200" dirty="0">
                <a:latin typeface="Calibri" panose="020F0502020204030204" pitchFamily="34" charset="0"/>
                <a:ea typeface="Calibri" panose="020F0502020204030204" pitchFamily="34" charset="0"/>
                <a:cs typeface="Times New Roman" panose="02020603050405020304" pitchFamily="18" charset="0"/>
              </a:rPr>
              <a:t>SGB	School Governing Body</a:t>
            </a:r>
          </a:p>
          <a:p>
            <a:pPr>
              <a:tabLst>
                <a:tab pos="1255713" algn="l"/>
              </a:tabLst>
            </a:pPr>
            <a:r>
              <a:rPr lang="en-ZA" sz="3200" dirty="0">
                <a:latin typeface="Calibri" panose="020F0502020204030204" pitchFamily="34" charset="0"/>
                <a:ea typeface="Calibri" panose="020F0502020204030204" pitchFamily="34" charset="0"/>
                <a:cs typeface="Times New Roman" panose="02020603050405020304" pitchFamily="18" charset="0"/>
              </a:rPr>
              <a:t>SMT	Senior Management Team</a:t>
            </a:r>
          </a:p>
        </p:txBody>
      </p:sp>
      <p:grpSp>
        <p:nvGrpSpPr>
          <p:cNvPr id="6155" name="Group 243"/>
          <p:cNvGrpSpPr>
            <a:grpSpLocks/>
          </p:cNvGrpSpPr>
          <p:nvPr/>
        </p:nvGrpSpPr>
        <p:grpSpPr bwMode="auto">
          <a:xfrm>
            <a:off x="-22225" y="-63500"/>
            <a:ext cx="625475" cy="406400"/>
            <a:chOff x="0" y="0"/>
            <a:chExt cx="8312" cy="5939"/>
          </a:xfrm>
        </p:grpSpPr>
      </p:grpSp>
      <p:grpSp>
        <p:nvGrpSpPr>
          <p:cNvPr id="6167" name="Group 13"/>
          <p:cNvGrpSpPr>
            <a:grpSpLocks/>
          </p:cNvGrpSpPr>
          <p:nvPr/>
        </p:nvGrpSpPr>
        <p:grpSpPr bwMode="auto">
          <a:xfrm>
            <a:off x="-22225" y="-63500"/>
            <a:ext cx="625475" cy="406400"/>
            <a:chOff x="0" y="0"/>
            <a:chExt cx="8312" cy="5939"/>
          </a:xfrm>
        </p:grpSpPr>
      </p:grpSp>
      <p:grpSp>
        <p:nvGrpSpPr>
          <p:cNvPr id="6179" name="Group 35"/>
          <p:cNvGrpSpPr>
            <a:grpSpLocks/>
          </p:cNvGrpSpPr>
          <p:nvPr/>
        </p:nvGrpSpPr>
        <p:grpSpPr bwMode="auto">
          <a:xfrm>
            <a:off x="-3175" y="-14288"/>
            <a:ext cx="625475" cy="406401"/>
            <a:chOff x="0" y="0"/>
            <a:chExt cx="8312" cy="5939"/>
          </a:xfrm>
        </p:grpSpPr>
      </p:grpSp>
    </p:spTree>
    <p:extLst>
      <p:ext uri="{BB962C8B-B14F-4D97-AF65-F5344CB8AC3E}">
        <p14:creationId xmlns:p14="http://schemas.microsoft.com/office/powerpoint/2010/main" val="7508173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533400"/>
            <a:ext cx="7543800" cy="527674"/>
          </a:xfrm>
        </p:spPr>
        <p:txBody>
          <a:bodyPr>
            <a:normAutofit fontScale="90000"/>
          </a:bodyPr>
          <a:lstStyle/>
          <a:p>
            <a:r>
              <a:rPr lang="en-ZA" dirty="0" smtClean="0"/>
              <a:t>Module 6: </a:t>
            </a:r>
            <a:r>
              <a:rPr lang="en-ZA" dirty="0"/>
              <a:t>MANAGING AN ICT CLASSROOM ENVIRONMENT</a:t>
            </a:r>
          </a:p>
        </p:txBody>
      </p:sp>
      <p:sp>
        <p:nvSpPr>
          <p:cNvPr id="3" name="Content Placeholder 2"/>
          <p:cNvSpPr>
            <a:spLocks noGrp="1"/>
          </p:cNvSpPr>
          <p:nvPr>
            <p:ph idx="1"/>
          </p:nvPr>
        </p:nvSpPr>
        <p:spPr>
          <a:xfrm>
            <a:off x="429867" y="1828800"/>
            <a:ext cx="8743950" cy="2667000"/>
          </a:xfrm>
        </p:spPr>
        <p:txBody>
          <a:bodyPr>
            <a:noAutofit/>
          </a:bodyPr>
          <a:lstStyle/>
          <a:p>
            <a:r>
              <a:rPr lang="en-ZA" sz="2800" dirty="0"/>
              <a:t>While we are aspiring to have paperless classrooms, most of our classrooms still have one computer that is used by the teacher. </a:t>
            </a:r>
            <a:endParaRPr lang="en-ZA" sz="2800" dirty="0" smtClean="0"/>
          </a:p>
          <a:p>
            <a:r>
              <a:rPr lang="en-ZA" sz="2800" dirty="0" smtClean="0"/>
              <a:t>Although </a:t>
            </a:r>
            <a:r>
              <a:rPr lang="en-ZA" sz="2800" dirty="0"/>
              <a:t>the Interactive Board can be described as a single computer it comes with more access to both teacher and learners. </a:t>
            </a:r>
            <a:endParaRPr lang="en-ZA" sz="2800" dirty="0" smtClean="0"/>
          </a:p>
        </p:txBody>
      </p:sp>
    </p:spTree>
    <p:extLst>
      <p:ext uri="{BB962C8B-B14F-4D97-AF65-F5344CB8AC3E}">
        <p14:creationId xmlns:p14="http://schemas.microsoft.com/office/powerpoint/2010/main" val="30994742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Aim of this module</a:t>
            </a:r>
            <a:endParaRPr lang="en-ZA" dirty="0"/>
          </a:p>
        </p:txBody>
      </p:sp>
      <p:sp>
        <p:nvSpPr>
          <p:cNvPr id="3" name="Content Placeholder 2"/>
          <p:cNvSpPr>
            <a:spLocks noGrp="1"/>
          </p:cNvSpPr>
          <p:nvPr>
            <p:ph idx="1"/>
          </p:nvPr>
        </p:nvSpPr>
        <p:spPr>
          <a:xfrm>
            <a:off x="381000" y="2438400"/>
            <a:ext cx="8362950" cy="1905000"/>
          </a:xfrm>
        </p:spPr>
        <p:txBody>
          <a:bodyPr>
            <a:noAutofit/>
          </a:bodyPr>
          <a:lstStyle/>
          <a:p>
            <a:pPr marL="0" indent="0" algn="ctr">
              <a:buNone/>
            </a:pPr>
            <a:r>
              <a:rPr lang="en-ZA" sz="3600" i="1" dirty="0" smtClean="0">
                <a:solidFill>
                  <a:schemeClr val="accent2">
                    <a:lumMod val="75000"/>
                  </a:schemeClr>
                </a:solidFill>
              </a:rPr>
              <a:t>To </a:t>
            </a:r>
            <a:r>
              <a:rPr lang="en-ZA" sz="3600" i="1" dirty="0">
                <a:solidFill>
                  <a:schemeClr val="accent2">
                    <a:lumMod val="75000"/>
                  </a:schemeClr>
                </a:solidFill>
              </a:rPr>
              <a:t>acquire expertise in supporting teachers in the management of ICT classroom environments</a:t>
            </a:r>
          </a:p>
        </p:txBody>
      </p:sp>
    </p:spTree>
    <p:extLst>
      <p:ext uri="{BB962C8B-B14F-4D97-AF65-F5344CB8AC3E}">
        <p14:creationId xmlns:p14="http://schemas.microsoft.com/office/powerpoint/2010/main" val="11814754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objectives</a:t>
            </a:r>
            <a:endParaRPr lang="en-ZA" dirty="0"/>
          </a:p>
        </p:txBody>
      </p:sp>
      <p:sp>
        <p:nvSpPr>
          <p:cNvPr id="5" name="Content Placeholder 4"/>
          <p:cNvSpPr>
            <a:spLocks noGrp="1"/>
          </p:cNvSpPr>
          <p:nvPr>
            <p:ph idx="1"/>
          </p:nvPr>
        </p:nvSpPr>
        <p:spPr>
          <a:xfrm>
            <a:off x="457200" y="1676400"/>
            <a:ext cx="8382000" cy="2590800"/>
          </a:xfrm>
        </p:spPr>
        <p:txBody>
          <a:bodyPr>
            <a:noAutofit/>
          </a:bodyPr>
          <a:lstStyle/>
          <a:p>
            <a:pPr marL="627063" lvl="0" indent="-627063">
              <a:tabLst>
                <a:tab pos="541338" algn="l"/>
              </a:tabLst>
            </a:pPr>
            <a:r>
              <a:rPr lang="en-AU" sz="2800" dirty="0"/>
              <a:t>to understand ICT classroom environments</a:t>
            </a:r>
            <a:endParaRPr lang="en-ZA" sz="2800" dirty="0"/>
          </a:p>
          <a:p>
            <a:pPr marL="627063" lvl="0" indent="-627063">
              <a:tabLst>
                <a:tab pos="541338" algn="l"/>
              </a:tabLst>
            </a:pPr>
            <a:r>
              <a:rPr lang="en-AU" sz="2800" dirty="0"/>
              <a:t>to be aware of what an ICT classroom </a:t>
            </a:r>
            <a:r>
              <a:rPr lang="en-AU" sz="2800" dirty="0" smtClean="0"/>
              <a:t>environment </a:t>
            </a:r>
            <a:r>
              <a:rPr lang="en-AU" sz="2800" dirty="0"/>
              <a:t>can afford</a:t>
            </a:r>
            <a:endParaRPr lang="en-ZA" sz="2800" dirty="0"/>
          </a:p>
          <a:p>
            <a:pPr marL="627063" indent="-627063">
              <a:tabLst>
                <a:tab pos="541338" algn="l"/>
              </a:tabLst>
            </a:pPr>
            <a:r>
              <a:rPr lang="en-ZA" sz="2800" dirty="0"/>
              <a:t>to know how to apply these understandings to carry out Subject Advisor’s responsibilities</a:t>
            </a:r>
          </a:p>
        </p:txBody>
      </p:sp>
    </p:spTree>
    <p:extLst>
      <p:ext uri="{BB962C8B-B14F-4D97-AF65-F5344CB8AC3E}">
        <p14:creationId xmlns:p14="http://schemas.microsoft.com/office/powerpoint/2010/main" val="8811436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DESCRIBING AN ICT CLASSROOM ENVIRONMENT</a:t>
            </a:r>
          </a:p>
        </p:txBody>
      </p:sp>
      <p:sp>
        <p:nvSpPr>
          <p:cNvPr id="3" name="Content Placeholder 2"/>
          <p:cNvSpPr>
            <a:spLocks noGrp="1"/>
          </p:cNvSpPr>
          <p:nvPr>
            <p:ph idx="1"/>
          </p:nvPr>
        </p:nvSpPr>
        <p:spPr>
          <a:xfrm>
            <a:off x="646731" y="1524000"/>
            <a:ext cx="7886700" cy="1066800"/>
          </a:xfrm>
        </p:spPr>
        <p:txBody>
          <a:bodyPr>
            <a:noAutofit/>
          </a:bodyPr>
          <a:lstStyle/>
          <a:p>
            <a:r>
              <a:rPr lang="en-ZA" sz="2400" dirty="0"/>
              <a:t>An ICT classroom environment is created by one or more digital devices. The following image shows some of these technologies</a:t>
            </a:r>
          </a:p>
        </p:txBody>
      </p:sp>
      <p:grpSp>
        <p:nvGrpSpPr>
          <p:cNvPr id="5" name="Group 4"/>
          <p:cNvGrpSpPr/>
          <p:nvPr/>
        </p:nvGrpSpPr>
        <p:grpSpPr>
          <a:xfrm>
            <a:off x="1447800" y="2976600"/>
            <a:ext cx="5867400" cy="2514600"/>
            <a:chOff x="0" y="0"/>
            <a:chExt cx="4722627" cy="1885661"/>
          </a:xfrm>
        </p:grpSpPr>
        <p:pic>
          <p:nvPicPr>
            <p:cNvPr id="6" name="Picture 5" descr="Image result for smart boards in the classroom"/>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00052" y="0"/>
              <a:ext cx="2822575" cy="185039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7" name="Picture 6" descr="Image result for digital devices in the classroom"/>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21086988">
              <a:off x="0" y="415636"/>
              <a:ext cx="2515870" cy="1470025"/>
            </a:xfrm>
            <a:prstGeom prst="rect">
              <a:avLst/>
            </a:prstGeom>
            <a:ln>
              <a:noFill/>
            </a:ln>
            <a:effectLst>
              <a:outerShdw blurRad="292100" dist="139700" dir="2700000" algn="tl" rotWithShape="0">
                <a:srgbClr val="333333">
                  <a:alpha val="65000"/>
                </a:srgbClr>
              </a:outerShdw>
            </a:effectLst>
          </p:spPr>
        </p:pic>
      </p:grpSp>
    </p:spTree>
    <p:extLst>
      <p:ext uri="{BB962C8B-B14F-4D97-AF65-F5344CB8AC3E}">
        <p14:creationId xmlns:p14="http://schemas.microsoft.com/office/powerpoint/2010/main" val="16116475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Activity 6.1</a:t>
            </a:r>
            <a:endParaRPr lang="en-ZA" dirty="0"/>
          </a:p>
        </p:txBody>
      </p:sp>
      <p:sp>
        <p:nvSpPr>
          <p:cNvPr id="4" name="Text Placeholder 12"/>
          <p:cNvSpPr>
            <a:spLocks noGrp="1"/>
          </p:cNvSpPr>
          <p:nvPr>
            <p:ph type="body" sz="quarter" idx="13"/>
          </p:nvPr>
        </p:nvSpPr>
        <p:spPr>
          <a:xfrm>
            <a:off x="2438400" y="3200400"/>
            <a:ext cx="6369050" cy="1011358"/>
          </a:xfrm>
        </p:spPr>
        <p:txBody>
          <a:bodyPr>
            <a:normAutofit/>
          </a:bodyPr>
          <a:lstStyle>
            <a:lvl1pPr marL="0" indent="0">
              <a:buNone/>
              <a:defRPr sz="2800" b="1" baseline="0">
                <a:solidFill>
                  <a:srgbClr val="006666"/>
                </a:solidFill>
              </a:defRPr>
            </a:lvl1pPr>
          </a:lstStyle>
          <a:p>
            <a:pPr lvl="0"/>
            <a:r>
              <a:rPr lang="en-ZA" sz="3200" b="1" i="1" dirty="0" smtClean="0"/>
              <a:t>Attend to Activity 6.1 on page 59 of your  workbooks </a:t>
            </a:r>
            <a:endParaRPr lang="en-ZA" sz="3200" i="1" dirty="0"/>
          </a:p>
        </p:txBody>
      </p:sp>
    </p:spTree>
    <p:extLst>
      <p:ext uri="{BB962C8B-B14F-4D97-AF65-F5344CB8AC3E}">
        <p14:creationId xmlns:p14="http://schemas.microsoft.com/office/powerpoint/2010/main" val="15532848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3264" y="533400"/>
            <a:ext cx="6762750" cy="527674"/>
          </a:xfrm>
        </p:spPr>
        <p:txBody>
          <a:bodyPr>
            <a:normAutofit fontScale="90000"/>
          </a:bodyPr>
          <a:lstStyle/>
          <a:p>
            <a:r>
              <a:rPr lang="en-ZA" dirty="0" smtClean="0"/>
              <a:t>Planning for integration of ict into the lesson</a:t>
            </a:r>
            <a:endParaRPr lang="en-ZA" dirty="0"/>
          </a:p>
        </p:txBody>
      </p:sp>
      <p:sp>
        <p:nvSpPr>
          <p:cNvPr id="5" name="Rounded Rectangle 4"/>
          <p:cNvSpPr/>
          <p:nvPr/>
        </p:nvSpPr>
        <p:spPr>
          <a:xfrm>
            <a:off x="916014" y="1371600"/>
            <a:ext cx="7620000" cy="4495800"/>
          </a:xfrm>
          <a:prstGeom prst="roundRect">
            <a:avLst>
              <a:gd name="adj" fmla="val 6148"/>
            </a:avLst>
          </a:prstGeom>
          <a:solidFill>
            <a:srgbClr val="036364"/>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571500" indent="-342900">
              <a:spcBef>
                <a:spcPts val="600"/>
              </a:spcBef>
              <a:spcAft>
                <a:spcPts val="600"/>
              </a:spcAft>
              <a:buFont typeface="+mj-lt"/>
              <a:buAutoNum type="arabicPeriod"/>
              <a:tabLst>
                <a:tab pos="457200" algn="l"/>
              </a:tabLst>
            </a:pPr>
            <a:r>
              <a:rPr lang="en-ZA" dirty="0">
                <a:solidFill>
                  <a:srgbClr val="FFFFFF"/>
                </a:solidFill>
                <a:ea typeface="Calibri" panose="020F0502020204030204" pitchFamily="34" charset="0"/>
                <a:cs typeface="Times New Roman" panose="02020603050405020304" pitchFamily="18" charset="0"/>
              </a:rPr>
              <a:t>Specify Objectives</a:t>
            </a:r>
            <a:endParaRPr lang="en-ZA" dirty="0">
              <a:solidFill>
                <a:prstClr val="black"/>
              </a:solidFill>
              <a:ea typeface="Calibri" panose="020F0502020204030204" pitchFamily="34" charset="0"/>
              <a:cs typeface="Times New Roman" panose="02020603050405020304" pitchFamily="18" charset="0"/>
            </a:endParaRPr>
          </a:p>
          <a:p>
            <a:pPr marL="571500" indent="-342900">
              <a:spcBef>
                <a:spcPts val="600"/>
              </a:spcBef>
              <a:spcAft>
                <a:spcPts val="600"/>
              </a:spcAft>
              <a:buFont typeface="+mj-lt"/>
              <a:buAutoNum type="arabicPeriod"/>
              <a:tabLst>
                <a:tab pos="457200" algn="l"/>
              </a:tabLst>
            </a:pPr>
            <a:r>
              <a:rPr lang="en-ZA" dirty="0">
                <a:solidFill>
                  <a:srgbClr val="FFFFFF"/>
                </a:solidFill>
                <a:ea typeface="Calibri" panose="020F0502020204030204" pitchFamily="34" charset="0"/>
                <a:cs typeface="Times New Roman" panose="02020603050405020304" pitchFamily="18" charset="0"/>
              </a:rPr>
              <a:t>What Computer functions/ affordances will be used</a:t>
            </a:r>
            <a:endParaRPr lang="en-ZA" dirty="0">
              <a:solidFill>
                <a:prstClr val="black"/>
              </a:solidFill>
              <a:ea typeface="Calibri" panose="020F0502020204030204" pitchFamily="34" charset="0"/>
              <a:cs typeface="Times New Roman" panose="02020603050405020304" pitchFamily="18" charset="0"/>
            </a:endParaRPr>
          </a:p>
          <a:p>
            <a:pPr marL="571500" indent="-342900">
              <a:spcBef>
                <a:spcPts val="600"/>
              </a:spcBef>
              <a:spcAft>
                <a:spcPts val="600"/>
              </a:spcAft>
              <a:buFont typeface="+mj-lt"/>
              <a:buAutoNum type="arabicPeriod"/>
              <a:tabLst>
                <a:tab pos="457200" algn="l"/>
              </a:tabLst>
            </a:pPr>
            <a:r>
              <a:rPr lang="en-ZA" dirty="0">
                <a:solidFill>
                  <a:srgbClr val="FFFFFF"/>
                </a:solidFill>
                <a:ea typeface="Calibri" panose="020F0502020204030204" pitchFamily="34" charset="0"/>
                <a:cs typeface="Times New Roman" panose="02020603050405020304" pitchFamily="18" charset="0"/>
              </a:rPr>
              <a:t>Specify a problem to be solved</a:t>
            </a:r>
            <a:endParaRPr lang="en-ZA" dirty="0">
              <a:solidFill>
                <a:prstClr val="black"/>
              </a:solidFill>
              <a:ea typeface="Calibri" panose="020F0502020204030204" pitchFamily="34" charset="0"/>
              <a:cs typeface="Times New Roman" panose="02020603050405020304" pitchFamily="18" charset="0"/>
            </a:endParaRPr>
          </a:p>
          <a:p>
            <a:pPr marL="571500" indent="-342900">
              <a:spcBef>
                <a:spcPts val="600"/>
              </a:spcBef>
              <a:spcAft>
                <a:spcPts val="600"/>
              </a:spcAft>
              <a:buFont typeface="+mj-lt"/>
              <a:buAutoNum type="arabicPeriod"/>
              <a:tabLst>
                <a:tab pos="457200" algn="l"/>
              </a:tabLst>
            </a:pPr>
            <a:r>
              <a:rPr lang="en-ZA" dirty="0">
                <a:solidFill>
                  <a:srgbClr val="FFFFFF"/>
                </a:solidFill>
                <a:ea typeface="Calibri" panose="020F0502020204030204" pitchFamily="34" charset="0"/>
                <a:cs typeface="Times New Roman" panose="02020603050405020304" pitchFamily="18" charset="0"/>
              </a:rPr>
              <a:t>Plan how to manipulate and organise the data to solve the problem</a:t>
            </a:r>
            <a:endParaRPr lang="en-ZA" dirty="0">
              <a:solidFill>
                <a:prstClr val="black"/>
              </a:solidFill>
              <a:ea typeface="Calibri" panose="020F0502020204030204" pitchFamily="34" charset="0"/>
              <a:cs typeface="Times New Roman" panose="02020603050405020304" pitchFamily="18" charset="0"/>
            </a:endParaRPr>
          </a:p>
          <a:p>
            <a:pPr marL="571500" indent="-342900">
              <a:spcBef>
                <a:spcPts val="600"/>
              </a:spcBef>
              <a:spcAft>
                <a:spcPts val="600"/>
              </a:spcAft>
              <a:buFont typeface="+mj-lt"/>
              <a:buAutoNum type="arabicPeriod"/>
              <a:tabLst>
                <a:tab pos="457200" algn="l"/>
              </a:tabLst>
            </a:pPr>
            <a:r>
              <a:rPr lang="en-ZA" dirty="0">
                <a:solidFill>
                  <a:srgbClr val="FFFFFF"/>
                </a:solidFill>
                <a:ea typeface="Calibri" panose="020F0502020204030204" pitchFamily="34" charset="0"/>
                <a:cs typeface="Times New Roman" panose="02020603050405020304" pitchFamily="18" charset="0"/>
              </a:rPr>
              <a:t>How will the results be presented</a:t>
            </a:r>
            <a:endParaRPr lang="en-ZA" dirty="0">
              <a:solidFill>
                <a:prstClr val="black"/>
              </a:solidFill>
              <a:ea typeface="Calibri" panose="020F0502020204030204" pitchFamily="34" charset="0"/>
              <a:cs typeface="Times New Roman" panose="02020603050405020304" pitchFamily="18" charset="0"/>
            </a:endParaRPr>
          </a:p>
          <a:p>
            <a:pPr marL="571500" indent="-342900">
              <a:spcBef>
                <a:spcPts val="600"/>
              </a:spcBef>
              <a:spcAft>
                <a:spcPts val="600"/>
              </a:spcAft>
              <a:buFont typeface="+mj-lt"/>
              <a:buAutoNum type="arabicPeriod"/>
              <a:tabLst>
                <a:tab pos="457200" algn="l"/>
              </a:tabLst>
            </a:pPr>
            <a:r>
              <a:rPr lang="en-ZA" dirty="0">
                <a:solidFill>
                  <a:srgbClr val="FFFFFF"/>
                </a:solidFill>
                <a:ea typeface="Calibri" panose="020F0502020204030204" pitchFamily="34" charset="0"/>
                <a:cs typeface="Times New Roman" panose="02020603050405020304" pitchFamily="18" charset="0"/>
              </a:rPr>
              <a:t>Activities prior to using the computer</a:t>
            </a:r>
            <a:endParaRPr lang="en-ZA" dirty="0">
              <a:solidFill>
                <a:prstClr val="black"/>
              </a:solidFill>
              <a:ea typeface="Calibri" panose="020F0502020204030204" pitchFamily="34" charset="0"/>
              <a:cs typeface="Times New Roman" panose="02020603050405020304" pitchFamily="18" charset="0"/>
            </a:endParaRPr>
          </a:p>
          <a:p>
            <a:pPr marL="571500" indent="-342900">
              <a:spcBef>
                <a:spcPts val="600"/>
              </a:spcBef>
              <a:spcAft>
                <a:spcPts val="600"/>
              </a:spcAft>
              <a:buFont typeface="+mj-lt"/>
              <a:buAutoNum type="arabicPeriod"/>
              <a:tabLst>
                <a:tab pos="457200" algn="l"/>
              </a:tabLst>
            </a:pPr>
            <a:r>
              <a:rPr lang="en-ZA" dirty="0">
                <a:solidFill>
                  <a:srgbClr val="FFFFFF"/>
                </a:solidFill>
                <a:ea typeface="Calibri" panose="020F0502020204030204" pitchFamily="34" charset="0"/>
                <a:cs typeface="Times New Roman" panose="02020603050405020304" pitchFamily="18" charset="0"/>
              </a:rPr>
              <a:t>Activities while using the computer</a:t>
            </a:r>
            <a:endParaRPr lang="en-ZA" dirty="0">
              <a:solidFill>
                <a:prstClr val="black"/>
              </a:solidFill>
              <a:ea typeface="Calibri" panose="020F0502020204030204" pitchFamily="34" charset="0"/>
              <a:cs typeface="Times New Roman" panose="02020603050405020304" pitchFamily="18" charset="0"/>
            </a:endParaRPr>
          </a:p>
          <a:p>
            <a:pPr marL="571500" indent="-342900">
              <a:spcBef>
                <a:spcPts val="600"/>
              </a:spcBef>
              <a:spcAft>
                <a:spcPts val="600"/>
              </a:spcAft>
              <a:buFont typeface="+mj-lt"/>
              <a:buAutoNum type="arabicPeriod"/>
              <a:tabLst>
                <a:tab pos="457200" algn="l"/>
              </a:tabLst>
            </a:pPr>
            <a:r>
              <a:rPr lang="en-ZA" dirty="0">
                <a:solidFill>
                  <a:srgbClr val="FFFFFF"/>
                </a:solidFill>
                <a:ea typeface="Calibri" panose="020F0502020204030204" pitchFamily="34" charset="0"/>
                <a:cs typeface="Times New Roman" panose="02020603050405020304" pitchFamily="18" charset="0"/>
              </a:rPr>
              <a:t>Activities after using the computer</a:t>
            </a:r>
            <a:endParaRPr lang="en-ZA" dirty="0">
              <a:solidFill>
                <a:prstClr val="black"/>
              </a:solidFill>
              <a:ea typeface="Calibri" panose="020F0502020204030204" pitchFamily="34" charset="0"/>
              <a:cs typeface="Times New Roman" panose="02020603050405020304" pitchFamily="18" charset="0"/>
            </a:endParaRPr>
          </a:p>
          <a:p>
            <a:pPr marL="571500" indent="-342900">
              <a:spcBef>
                <a:spcPts val="600"/>
              </a:spcBef>
              <a:spcAft>
                <a:spcPts val="600"/>
              </a:spcAft>
              <a:buFont typeface="+mj-lt"/>
              <a:buAutoNum type="arabicPeriod"/>
              <a:tabLst>
                <a:tab pos="457200" algn="l"/>
              </a:tabLst>
            </a:pPr>
            <a:r>
              <a:rPr lang="en-ZA" dirty="0">
                <a:solidFill>
                  <a:srgbClr val="FFFFFF"/>
                </a:solidFill>
                <a:ea typeface="Calibri" panose="020F0502020204030204" pitchFamily="34" charset="0"/>
                <a:cs typeface="Times New Roman" panose="02020603050405020304" pitchFamily="18" charset="0"/>
              </a:rPr>
              <a:t>Supporting activities (At any stage of the </a:t>
            </a:r>
            <a:r>
              <a:rPr lang="en-ZA" dirty="0" smtClean="0">
                <a:solidFill>
                  <a:srgbClr val="FFFFFF"/>
                </a:solidFill>
                <a:ea typeface="Calibri" panose="020F0502020204030204" pitchFamily="34" charset="0"/>
                <a:cs typeface="Times New Roman" panose="02020603050405020304" pitchFamily="18" charset="0"/>
              </a:rPr>
              <a:t>project)</a:t>
            </a:r>
            <a:endParaRPr lang="en-ZA" dirty="0">
              <a:solidFill>
                <a:prstClr val="black"/>
              </a:solidFill>
              <a:ea typeface="Calibri" panose="020F0502020204030204" pitchFamily="34" charset="0"/>
              <a:cs typeface="Times New Roman" panose="02020603050405020304" pitchFamily="18" charset="0"/>
            </a:endParaRPr>
          </a:p>
          <a:p>
            <a:pPr marL="571500" indent="-342900">
              <a:spcBef>
                <a:spcPts val="600"/>
              </a:spcBef>
              <a:spcAft>
                <a:spcPts val="600"/>
              </a:spcAft>
              <a:buFont typeface="+mj-lt"/>
              <a:buAutoNum type="arabicPeriod"/>
              <a:tabLst>
                <a:tab pos="457200" algn="l"/>
              </a:tabLst>
            </a:pPr>
            <a:r>
              <a:rPr lang="en-ZA" dirty="0" smtClean="0">
                <a:solidFill>
                  <a:srgbClr val="FFFFFF"/>
                </a:solidFill>
                <a:ea typeface="Calibri" panose="020F0502020204030204" pitchFamily="34" charset="0"/>
                <a:cs typeface="Times New Roman" panose="02020603050405020304" pitchFamily="18" charset="0"/>
              </a:rPr>
              <a:t>Evaluation </a:t>
            </a:r>
            <a:r>
              <a:rPr lang="en-ZA" dirty="0">
                <a:solidFill>
                  <a:srgbClr val="FFFFFF"/>
                </a:solidFill>
                <a:ea typeface="Calibri" panose="020F0502020204030204" pitchFamily="34" charset="0"/>
                <a:cs typeface="Times New Roman" panose="02020603050405020304" pitchFamily="18" charset="0"/>
              </a:rPr>
              <a:t>of the learning, the software, the process and the outcome.</a:t>
            </a:r>
          </a:p>
        </p:txBody>
      </p:sp>
    </p:spTree>
    <p:extLst>
      <p:ext uri="{BB962C8B-B14F-4D97-AF65-F5344CB8AC3E}">
        <p14:creationId xmlns:p14="http://schemas.microsoft.com/office/powerpoint/2010/main" val="35224541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609600"/>
            <a:ext cx="6762750" cy="549274"/>
          </a:xfrm>
        </p:spPr>
        <p:txBody>
          <a:bodyPr/>
          <a:lstStyle/>
          <a:p>
            <a:r>
              <a:rPr lang="en-ZA" dirty="0" smtClean="0"/>
              <a:t>Activity 6.2</a:t>
            </a:r>
            <a:endParaRPr lang="en-ZA" dirty="0"/>
          </a:p>
        </p:txBody>
      </p:sp>
      <p:sp>
        <p:nvSpPr>
          <p:cNvPr id="4" name="Text Placeholder 12"/>
          <p:cNvSpPr>
            <a:spLocks noGrp="1"/>
          </p:cNvSpPr>
          <p:nvPr>
            <p:ph type="body" sz="quarter" idx="13"/>
          </p:nvPr>
        </p:nvSpPr>
        <p:spPr>
          <a:xfrm>
            <a:off x="2438400" y="3200400"/>
            <a:ext cx="6369050" cy="1011358"/>
          </a:xfrm>
        </p:spPr>
        <p:txBody>
          <a:bodyPr>
            <a:normAutofit/>
          </a:bodyPr>
          <a:lstStyle>
            <a:lvl1pPr marL="0" indent="0">
              <a:buNone/>
              <a:defRPr sz="2800" b="1" baseline="0">
                <a:solidFill>
                  <a:srgbClr val="006666"/>
                </a:solidFill>
              </a:defRPr>
            </a:lvl1pPr>
          </a:lstStyle>
          <a:p>
            <a:pPr lvl="0"/>
            <a:r>
              <a:rPr lang="en-ZA" sz="3200" b="1" i="1" dirty="0" smtClean="0"/>
              <a:t>Attend to Activity 6.2 on page </a:t>
            </a:r>
            <a:r>
              <a:rPr lang="en-ZA" sz="3200" i="1" dirty="0" smtClean="0"/>
              <a:t>60</a:t>
            </a:r>
            <a:r>
              <a:rPr lang="en-ZA" sz="3200" b="1" i="1" dirty="0" smtClean="0"/>
              <a:t> of your  workbooks </a:t>
            </a:r>
            <a:endParaRPr lang="en-ZA" sz="3200" i="1" dirty="0"/>
          </a:p>
        </p:txBody>
      </p:sp>
    </p:spTree>
    <p:extLst>
      <p:ext uri="{BB962C8B-B14F-4D97-AF65-F5344CB8AC3E}">
        <p14:creationId xmlns:p14="http://schemas.microsoft.com/office/powerpoint/2010/main" val="15441007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smtClean="0"/>
              <a:t>netiquette</a:t>
            </a:r>
            <a:endParaRPr lang="en-ZA" dirty="0"/>
          </a:p>
        </p:txBody>
      </p:sp>
      <p:sp>
        <p:nvSpPr>
          <p:cNvPr id="3" name="Content Placeholder 2"/>
          <p:cNvSpPr>
            <a:spLocks noGrp="1"/>
          </p:cNvSpPr>
          <p:nvPr>
            <p:ph idx="1"/>
          </p:nvPr>
        </p:nvSpPr>
        <p:spPr/>
        <p:txBody>
          <a:bodyPr/>
          <a:lstStyle/>
          <a:p>
            <a:endParaRPr lang="en-ZA"/>
          </a:p>
        </p:txBody>
      </p:sp>
      <p:sp>
        <p:nvSpPr>
          <p:cNvPr id="5" name="Rounded Rectangle 4"/>
          <p:cNvSpPr/>
          <p:nvPr/>
        </p:nvSpPr>
        <p:spPr>
          <a:xfrm>
            <a:off x="418293" y="1295400"/>
            <a:ext cx="8307414" cy="4800600"/>
          </a:xfrm>
          <a:prstGeom prst="roundRect">
            <a:avLst>
              <a:gd name="adj" fmla="val 8030"/>
            </a:avLst>
          </a:prstGeom>
          <a:solidFill>
            <a:srgbClr val="036364"/>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285750" indent="-285750">
              <a:buFont typeface="Arial" panose="020B0604020202020204" pitchFamily="34" charset="0"/>
              <a:buChar char="•"/>
            </a:pPr>
            <a:r>
              <a:rPr lang="en-ZA" b="1" dirty="0">
                <a:solidFill>
                  <a:prstClr val="white"/>
                </a:solidFill>
              </a:rPr>
              <a:t>Include a subject line. </a:t>
            </a:r>
            <a:r>
              <a:rPr lang="en-ZA" dirty="0">
                <a:solidFill>
                  <a:prstClr val="white"/>
                </a:solidFill>
              </a:rPr>
              <a:t>Give a descriptive phrase in the subject line of the message header that tells the topic of the message (not just "Hi, there!").</a:t>
            </a:r>
          </a:p>
          <a:p>
            <a:pPr marL="285750" indent="-285750">
              <a:buFont typeface="Arial" panose="020B0604020202020204" pitchFamily="34" charset="0"/>
              <a:buChar char="•"/>
            </a:pPr>
            <a:r>
              <a:rPr lang="en-ZA" b="1" dirty="0">
                <a:solidFill>
                  <a:prstClr val="white"/>
                </a:solidFill>
              </a:rPr>
              <a:t>Avoid sarcasm.</a:t>
            </a:r>
            <a:r>
              <a:rPr lang="en-ZA" dirty="0">
                <a:solidFill>
                  <a:prstClr val="white"/>
                </a:solidFill>
              </a:rPr>
              <a:t> People who don't know you may misinterpret its meaning.</a:t>
            </a:r>
          </a:p>
          <a:p>
            <a:pPr marL="285750" indent="-285750">
              <a:buFont typeface="Arial" panose="020B0604020202020204" pitchFamily="34" charset="0"/>
              <a:buChar char="•"/>
            </a:pPr>
            <a:r>
              <a:rPr lang="en-ZA" b="1" dirty="0">
                <a:solidFill>
                  <a:prstClr val="white"/>
                </a:solidFill>
              </a:rPr>
              <a:t>Respect others' privacy.</a:t>
            </a:r>
            <a:r>
              <a:rPr lang="en-ZA" dirty="0">
                <a:solidFill>
                  <a:prstClr val="white"/>
                </a:solidFill>
              </a:rPr>
              <a:t> Do not quote or forward personal email without the original author's permission.</a:t>
            </a:r>
          </a:p>
          <a:p>
            <a:pPr marL="285750" indent="-285750">
              <a:buFont typeface="Arial" panose="020B0604020202020204" pitchFamily="34" charset="0"/>
              <a:buChar char="•"/>
            </a:pPr>
            <a:r>
              <a:rPr lang="en-ZA" dirty="0">
                <a:solidFill>
                  <a:prstClr val="white"/>
                </a:solidFill>
              </a:rPr>
              <a:t>Acknowledge and return messages promptly.</a:t>
            </a:r>
          </a:p>
          <a:p>
            <a:pPr marL="285750" indent="-285750">
              <a:buFont typeface="Arial" panose="020B0604020202020204" pitchFamily="34" charset="0"/>
              <a:buChar char="•"/>
            </a:pPr>
            <a:r>
              <a:rPr lang="en-ZA" b="1" dirty="0">
                <a:solidFill>
                  <a:prstClr val="white"/>
                </a:solidFill>
              </a:rPr>
              <a:t>Copy with caution.</a:t>
            </a:r>
            <a:r>
              <a:rPr lang="en-ZA" dirty="0">
                <a:solidFill>
                  <a:prstClr val="white"/>
                </a:solidFill>
              </a:rPr>
              <a:t> Don't copy everyone you know on each message.</a:t>
            </a:r>
          </a:p>
          <a:p>
            <a:pPr marL="285750" indent="-285750">
              <a:buFont typeface="Arial" panose="020B0604020202020204" pitchFamily="34" charset="0"/>
              <a:buChar char="•"/>
            </a:pPr>
            <a:r>
              <a:rPr lang="en-ZA" b="1" dirty="0">
                <a:solidFill>
                  <a:prstClr val="white"/>
                </a:solidFill>
              </a:rPr>
              <a:t>No spam (a.k.a. junk mail).</a:t>
            </a:r>
            <a:r>
              <a:rPr lang="en-ZA" dirty="0">
                <a:solidFill>
                  <a:prstClr val="white"/>
                </a:solidFill>
              </a:rPr>
              <a:t> Don't contribute to worthless information on the Internet by sending or responding to mass postings of chain letters, </a:t>
            </a:r>
            <a:r>
              <a:rPr lang="en-ZA" dirty="0" smtClean="0">
                <a:solidFill>
                  <a:prstClr val="white"/>
                </a:solidFill>
              </a:rPr>
              <a:t>rumours, </a:t>
            </a:r>
            <a:r>
              <a:rPr lang="en-ZA" dirty="0">
                <a:solidFill>
                  <a:prstClr val="white"/>
                </a:solidFill>
              </a:rPr>
              <a:t>etc.</a:t>
            </a:r>
          </a:p>
          <a:p>
            <a:pPr marL="285750" indent="-285750">
              <a:buFont typeface="Arial" panose="020B0604020202020204" pitchFamily="34" charset="0"/>
              <a:buChar char="•"/>
            </a:pPr>
            <a:r>
              <a:rPr lang="en-ZA" b="1" dirty="0">
                <a:solidFill>
                  <a:prstClr val="white"/>
                </a:solidFill>
              </a:rPr>
              <a:t>Be concise.</a:t>
            </a:r>
            <a:r>
              <a:rPr lang="en-ZA" dirty="0">
                <a:solidFill>
                  <a:prstClr val="white"/>
                </a:solidFill>
              </a:rPr>
              <a:t> Keep messages concise—about one screen, as a rule of thumb.</a:t>
            </a:r>
          </a:p>
          <a:p>
            <a:pPr marL="285750" indent="-285750">
              <a:buFont typeface="Arial" panose="020B0604020202020204" pitchFamily="34" charset="0"/>
              <a:buChar char="•"/>
            </a:pPr>
            <a:r>
              <a:rPr lang="en-ZA" dirty="0">
                <a:solidFill>
                  <a:prstClr val="white"/>
                </a:solidFill>
              </a:rPr>
              <a:t>Use appropriate language:</a:t>
            </a:r>
          </a:p>
          <a:p>
            <a:pPr marL="742950" lvl="1" indent="-285750">
              <a:buFont typeface="Arial" panose="020B0604020202020204" pitchFamily="34" charset="0"/>
              <a:buChar char="•"/>
            </a:pPr>
            <a:r>
              <a:rPr lang="en-ZA" dirty="0">
                <a:solidFill>
                  <a:prstClr val="white"/>
                </a:solidFill>
              </a:rPr>
              <a:t>Avoid coarse, rough, or rude language.</a:t>
            </a:r>
          </a:p>
          <a:p>
            <a:pPr marL="742950" lvl="1" indent="-285750">
              <a:buFont typeface="Arial" panose="020B0604020202020204" pitchFamily="34" charset="0"/>
              <a:buChar char="•"/>
            </a:pPr>
            <a:r>
              <a:rPr lang="en-ZA" dirty="0">
                <a:solidFill>
                  <a:prstClr val="white"/>
                </a:solidFill>
              </a:rPr>
              <a:t>Observe good grammar and spelling</a:t>
            </a:r>
            <a:r>
              <a:rPr lang="en-ZA" dirty="0" smtClean="0">
                <a:solidFill>
                  <a:prstClr val="white"/>
                </a:solidFill>
              </a:rPr>
              <a:t>.</a:t>
            </a:r>
            <a:endParaRPr lang="en-ZA" sz="1400" dirty="0">
              <a:solidFill>
                <a:prstClr val="white"/>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094778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The End</a:t>
            </a:r>
          </a:p>
        </p:txBody>
      </p:sp>
      <p:sp>
        <p:nvSpPr>
          <p:cNvPr id="7" name="Content Placeholder 2"/>
          <p:cNvSpPr txBox="1">
            <a:spLocks/>
          </p:cNvSpPr>
          <p:nvPr/>
        </p:nvSpPr>
        <p:spPr>
          <a:xfrm>
            <a:off x="835848" y="1524000"/>
            <a:ext cx="4500563" cy="2798223"/>
          </a:xfrm>
          <a:prstGeom prst="rect">
            <a:avLst/>
          </a:prstGeom>
        </p:spPr>
        <p:txBody>
          <a:bodyP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ZA" sz="2100" i="1" dirty="0">
              <a:solidFill>
                <a:srgbClr val="036364"/>
              </a:solidFill>
            </a:endParaRPr>
          </a:p>
          <a:p>
            <a:endParaRPr lang="en-ZA" sz="2100" i="1" dirty="0">
              <a:solidFill>
                <a:srgbClr val="036364"/>
              </a:solidFill>
            </a:endParaRPr>
          </a:p>
          <a:p>
            <a:pPr algn="ctr"/>
            <a:r>
              <a:rPr lang="en-ZA" sz="2100" i="1" dirty="0">
                <a:solidFill>
                  <a:srgbClr val="036364"/>
                </a:solidFill>
              </a:rPr>
              <a:t>Thank you for participating in this module. </a:t>
            </a:r>
            <a:br>
              <a:rPr lang="en-ZA" sz="2100" i="1" dirty="0">
                <a:solidFill>
                  <a:srgbClr val="036364"/>
                </a:solidFill>
              </a:rPr>
            </a:br>
            <a:r>
              <a:rPr lang="en-ZA" sz="2100" i="1" dirty="0">
                <a:solidFill>
                  <a:srgbClr val="036364"/>
                </a:solidFill>
              </a:rPr>
              <a:t/>
            </a:r>
            <a:br>
              <a:rPr lang="en-ZA" sz="2100" i="1" dirty="0">
                <a:solidFill>
                  <a:srgbClr val="036364"/>
                </a:solidFill>
              </a:rPr>
            </a:br>
            <a:r>
              <a:rPr lang="en-ZA" sz="2100" i="1" dirty="0">
                <a:solidFill>
                  <a:srgbClr val="036364"/>
                </a:solidFill>
              </a:rPr>
              <a:t>We trust you gained much to set the pace in integrating ICTs in learning and teaching in your school.</a:t>
            </a:r>
          </a:p>
        </p:txBody>
      </p:sp>
      <p:pic>
        <p:nvPicPr>
          <p:cNvPr id="3" name="Picture 2"/>
          <p:cNvPicPr>
            <a:picLocks noChangeAspect="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5355461" y="2133600"/>
            <a:ext cx="3200400" cy="3200400"/>
          </a:xfrm>
          <a:prstGeom prst="rect">
            <a:avLst/>
          </a:prstGeom>
        </p:spPr>
      </p:pic>
    </p:spTree>
    <p:extLst>
      <p:ext uri="{BB962C8B-B14F-4D97-AF65-F5344CB8AC3E}">
        <p14:creationId xmlns:p14="http://schemas.microsoft.com/office/powerpoint/2010/main" val="10118086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 OF THE DAY: MODULE 6</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41997130"/>
              </p:ext>
            </p:extLst>
          </p:nvPr>
        </p:nvGraphicFramePr>
        <p:xfrm>
          <a:off x="838200" y="2057402"/>
          <a:ext cx="7467599" cy="3276600"/>
        </p:xfrm>
        <a:graphic>
          <a:graphicData uri="http://schemas.openxmlformats.org/drawingml/2006/table">
            <a:tbl>
              <a:tblPr firstRow="1" firstCol="1" bandRow="1"/>
              <a:tblGrid>
                <a:gridCol w="3060924">
                  <a:extLst>
                    <a:ext uri="{9D8B030D-6E8A-4147-A177-3AD203B41FA5}">
                      <a16:colId xmlns="" xmlns:a16="http://schemas.microsoft.com/office/drawing/2014/main" val="20000"/>
                    </a:ext>
                  </a:extLst>
                </a:gridCol>
                <a:gridCol w="4406675">
                  <a:extLst>
                    <a:ext uri="{9D8B030D-6E8A-4147-A177-3AD203B41FA5}">
                      <a16:colId xmlns="" xmlns:a16="http://schemas.microsoft.com/office/drawing/2014/main" val="20001"/>
                    </a:ext>
                  </a:extLst>
                </a:gridCol>
              </a:tblGrid>
              <a:tr h="546100">
                <a:tc>
                  <a:txBody>
                    <a:bodyPr/>
                    <a:lstStyle/>
                    <a:p>
                      <a:pPr algn="ctr">
                        <a:lnSpc>
                          <a:spcPct val="150000"/>
                        </a:lnSpc>
                        <a:spcBef>
                          <a:spcPts val="600"/>
                        </a:spcBef>
                        <a:spcAft>
                          <a:spcPts val="600"/>
                        </a:spcAft>
                      </a:pPr>
                      <a:r>
                        <a:rPr lang="en-GB" sz="1600" b="1" dirty="0">
                          <a:solidFill>
                            <a:schemeClr val="bg1"/>
                          </a:solidFill>
                          <a:effectLst/>
                          <a:latin typeface="Calibri" panose="020F0502020204030204" pitchFamily="34" charset="0"/>
                          <a:ea typeface="Calibri" panose="020F0502020204030204" pitchFamily="34" charset="0"/>
                          <a:cs typeface="Arial" panose="020B0604020202020204" pitchFamily="34" charset="0"/>
                        </a:rPr>
                        <a:t>Time</a:t>
                      </a:r>
                      <a:endParaRPr lang="en-ZA" sz="1600" dirty="0">
                        <a:solidFill>
                          <a:schemeClr val="bg1"/>
                        </a:solidFill>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36364"/>
                    </a:solidFill>
                  </a:tcPr>
                </a:tc>
                <a:tc>
                  <a:txBody>
                    <a:bodyPr/>
                    <a:lstStyle/>
                    <a:p>
                      <a:pPr algn="ctr">
                        <a:lnSpc>
                          <a:spcPct val="150000"/>
                        </a:lnSpc>
                        <a:spcBef>
                          <a:spcPts val="600"/>
                        </a:spcBef>
                        <a:spcAft>
                          <a:spcPts val="600"/>
                        </a:spcAft>
                      </a:pPr>
                      <a:r>
                        <a:rPr lang="en-GB" sz="1600" b="1" dirty="0">
                          <a:solidFill>
                            <a:schemeClr val="bg1"/>
                          </a:solidFill>
                          <a:effectLst/>
                          <a:latin typeface="Calibri" panose="020F0502020204030204" pitchFamily="34" charset="0"/>
                          <a:ea typeface="Calibri" panose="020F0502020204030204" pitchFamily="34" charset="0"/>
                          <a:cs typeface="Arial" panose="020B0604020202020204" pitchFamily="34" charset="0"/>
                        </a:rPr>
                        <a:t>Detail</a:t>
                      </a:r>
                      <a:endParaRPr lang="en-ZA" sz="1600" dirty="0">
                        <a:solidFill>
                          <a:schemeClr val="bg1"/>
                        </a:solidFill>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36364"/>
                    </a:solidFill>
                  </a:tcPr>
                </a:tc>
                <a:extLst>
                  <a:ext uri="{0D108BD9-81ED-4DB2-BD59-A6C34878D82A}">
                    <a16:rowId xmlns="" xmlns:a16="http://schemas.microsoft.com/office/drawing/2014/main" val="10000"/>
                  </a:ext>
                </a:extLst>
              </a:tr>
              <a:tr h="546100">
                <a:tc>
                  <a:txBody>
                    <a:bodyPr/>
                    <a:lstStyle/>
                    <a:p>
                      <a:pPr>
                        <a:lnSpc>
                          <a:spcPct val="150000"/>
                        </a:lnSpc>
                        <a:spcBef>
                          <a:spcPts val="600"/>
                        </a:spcBef>
                        <a:spcAft>
                          <a:spcPts val="600"/>
                        </a:spcAft>
                      </a:pPr>
                      <a:r>
                        <a:rPr lang="en-GB"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08:00-08:04</a:t>
                      </a:r>
                      <a:endParaRPr lang="en-ZA" sz="16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Bef>
                          <a:spcPts val="600"/>
                        </a:spcBef>
                        <a:spcAft>
                          <a:spcPts val="600"/>
                        </a:spcAft>
                      </a:pPr>
                      <a:r>
                        <a:rPr lang="en-GB"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Welcome and Introduction, Slides 1-2</a:t>
                      </a:r>
                      <a:endParaRPr lang="en-ZA" sz="16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546100">
                <a:tc>
                  <a:txBody>
                    <a:bodyPr/>
                    <a:lstStyle/>
                    <a:p>
                      <a:pPr>
                        <a:lnSpc>
                          <a:spcPct val="150000"/>
                        </a:lnSpc>
                        <a:spcBef>
                          <a:spcPts val="600"/>
                        </a:spcBef>
                        <a:spcAft>
                          <a:spcPts val="600"/>
                        </a:spcAft>
                      </a:pPr>
                      <a:r>
                        <a:rPr lang="en-GB"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08:04-08:30</a:t>
                      </a:r>
                      <a:endParaRPr lang="en-ZA" sz="16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1EFEF"/>
                    </a:solidFill>
                  </a:tcPr>
                </a:tc>
                <a:tc>
                  <a:txBody>
                    <a:bodyPr/>
                    <a:lstStyle/>
                    <a:p>
                      <a:pPr>
                        <a:lnSpc>
                          <a:spcPct val="150000"/>
                        </a:lnSpc>
                        <a:spcBef>
                          <a:spcPts val="600"/>
                        </a:spcBef>
                        <a:spcAft>
                          <a:spcPts val="600"/>
                        </a:spcAft>
                      </a:pPr>
                      <a:r>
                        <a:rPr lang="en-GB"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Slides 3-10</a:t>
                      </a:r>
                      <a:endParaRPr lang="en-ZA" sz="16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1EFEF"/>
                    </a:solidFill>
                  </a:tcPr>
                </a:tc>
                <a:extLst>
                  <a:ext uri="{0D108BD9-81ED-4DB2-BD59-A6C34878D82A}">
                    <a16:rowId xmlns="" xmlns:a16="http://schemas.microsoft.com/office/drawing/2014/main" val="10002"/>
                  </a:ext>
                </a:extLst>
              </a:tr>
              <a:tr h="546100">
                <a:tc>
                  <a:txBody>
                    <a:bodyPr/>
                    <a:lstStyle/>
                    <a:p>
                      <a:pPr>
                        <a:lnSpc>
                          <a:spcPct val="150000"/>
                        </a:lnSpc>
                        <a:spcBef>
                          <a:spcPts val="600"/>
                        </a:spcBef>
                        <a:spcAft>
                          <a:spcPts val="600"/>
                        </a:spcAft>
                      </a:pPr>
                      <a:r>
                        <a:rPr lang="en-GB"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08:30-09:05</a:t>
                      </a:r>
                      <a:endParaRPr lang="en-ZA" sz="16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Bef>
                          <a:spcPts val="600"/>
                        </a:spcBef>
                        <a:spcAft>
                          <a:spcPts val="600"/>
                        </a:spcAft>
                      </a:pPr>
                      <a:r>
                        <a:rPr lang="en-GB"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Slides 11-15</a:t>
                      </a:r>
                      <a:endParaRPr lang="en-ZA" sz="16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r h="546100">
                <a:tc>
                  <a:txBody>
                    <a:bodyPr/>
                    <a:lstStyle/>
                    <a:p>
                      <a:pPr>
                        <a:lnSpc>
                          <a:spcPct val="150000"/>
                        </a:lnSpc>
                        <a:spcBef>
                          <a:spcPts val="600"/>
                        </a:spcBef>
                        <a:spcAft>
                          <a:spcPts val="600"/>
                        </a:spcAft>
                      </a:pPr>
                      <a:r>
                        <a:rPr lang="en-GB"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09:05-9:35</a:t>
                      </a:r>
                      <a:endParaRPr lang="en-ZA" sz="16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1EFEF"/>
                    </a:solidFill>
                  </a:tcPr>
                </a:tc>
                <a:tc>
                  <a:txBody>
                    <a:bodyPr/>
                    <a:lstStyle/>
                    <a:p>
                      <a:pPr>
                        <a:lnSpc>
                          <a:spcPct val="150000"/>
                        </a:lnSpc>
                        <a:spcBef>
                          <a:spcPts val="600"/>
                        </a:spcBef>
                        <a:spcAft>
                          <a:spcPts val="600"/>
                        </a:spcAft>
                      </a:pPr>
                      <a:r>
                        <a:rPr lang="en-GB"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Slides 16-18</a:t>
                      </a:r>
                      <a:endParaRPr lang="en-ZA" sz="16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1EFEF"/>
                    </a:solidFill>
                  </a:tcPr>
                </a:tc>
                <a:extLst>
                  <a:ext uri="{0D108BD9-81ED-4DB2-BD59-A6C34878D82A}">
                    <a16:rowId xmlns="" xmlns:a16="http://schemas.microsoft.com/office/drawing/2014/main" val="10004"/>
                  </a:ext>
                </a:extLst>
              </a:tr>
              <a:tr h="546100">
                <a:tc>
                  <a:txBody>
                    <a:bodyPr/>
                    <a:lstStyle/>
                    <a:p>
                      <a:pPr>
                        <a:lnSpc>
                          <a:spcPct val="150000"/>
                        </a:lnSpc>
                        <a:spcBef>
                          <a:spcPts val="600"/>
                        </a:spcBef>
                        <a:spcAft>
                          <a:spcPts val="600"/>
                        </a:spcAft>
                      </a:pPr>
                      <a:r>
                        <a:rPr lang="en-GB"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9:35-9:40</a:t>
                      </a:r>
                      <a:endParaRPr lang="en-ZA" sz="16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Bef>
                          <a:spcPts val="600"/>
                        </a:spcBef>
                        <a:spcAft>
                          <a:spcPts val="600"/>
                        </a:spcAft>
                      </a:pPr>
                      <a:r>
                        <a:rPr lang="en-GB"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PACK UP AND DEPART, Slide 19</a:t>
                      </a:r>
                      <a:endParaRPr lang="en-ZA" sz="16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5"/>
                  </a:ext>
                </a:extLst>
              </a:tr>
            </a:tbl>
          </a:graphicData>
        </a:graphic>
      </p:graphicFrame>
    </p:spTree>
    <p:extLst>
      <p:ext uri="{BB962C8B-B14F-4D97-AF65-F5344CB8AC3E}">
        <p14:creationId xmlns:p14="http://schemas.microsoft.com/office/powerpoint/2010/main" val="12914420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b="1" dirty="0"/>
              <a:t/>
            </a:r>
            <a:br>
              <a:rPr lang="en-US" b="1" dirty="0"/>
            </a:br>
            <a:r>
              <a:rPr lang="en-US" sz="3100" b="1" dirty="0"/>
              <a:t>COPYRIGHT </a:t>
            </a:r>
            <a:r>
              <a:rPr lang="en-US" b="1" dirty="0"/>
              <a:t/>
            </a:r>
            <a:br>
              <a:rPr lang="en-US" b="1" dirty="0"/>
            </a:br>
            <a:endParaRPr lang="en-US" dirty="0"/>
          </a:p>
        </p:txBody>
      </p:sp>
      <p:sp>
        <p:nvSpPr>
          <p:cNvPr id="3" name="Content Placeholder 2"/>
          <p:cNvSpPr>
            <a:spLocks noGrp="1"/>
          </p:cNvSpPr>
          <p:nvPr>
            <p:ph idx="1"/>
          </p:nvPr>
        </p:nvSpPr>
        <p:spPr/>
        <p:txBody>
          <a:bodyPr>
            <a:noAutofit/>
          </a:bodyPr>
          <a:lstStyle/>
          <a:p>
            <a:pPr marL="0" marR="0" indent="0" algn="ctr">
              <a:lnSpc>
                <a:spcPct val="105000"/>
              </a:lnSpc>
              <a:spcBef>
                <a:spcPts val="0"/>
              </a:spcBef>
              <a:spcAft>
                <a:spcPts val="800"/>
              </a:spcAft>
              <a:buNone/>
            </a:pPr>
            <a:r>
              <a:rPr lang="en-US" sz="2400" i="1" dirty="0">
                <a:solidFill>
                  <a:srgbClr val="006666"/>
                </a:solidFill>
                <a:effectLst/>
                <a:latin typeface="Arial"/>
                <a:ea typeface="Calibri"/>
                <a:cs typeface="Times New Roman"/>
              </a:rPr>
              <a:t>This work is protected by the Copyright Act 98 of 1978. No part of this work may be reproduced or transmitted in any form or by any means, electronic or mechanical, including photocopying, recording or by any information storage and retrieval system, without permission in writing from Matthew Goniwe School of Leadership and Governance. </a:t>
            </a:r>
            <a:endParaRPr lang="en-US" sz="2400" dirty="0">
              <a:solidFill>
                <a:srgbClr val="006666"/>
              </a:solidFill>
              <a:ea typeface="Calibri"/>
              <a:cs typeface="Times New Roman"/>
            </a:endParaRPr>
          </a:p>
        </p:txBody>
      </p:sp>
    </p:spTree>
    <p:extLst>
      <p:ext uri="{BB962C8B-B14F-4D97-AF65-F5344CB8AC3E}">
        <p14:creationId xmlns:p14="http://schemas.microsoft.com/office/powerpoint/2010/main" val="29500005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PURPOSE OF THE PROGRAM</a:t>
            </a:r>
            <a:endParaRPr lang="en-US" dirty="0">
              <a:solidFill>
                <a:schemeClr val="bg1"/>
              </a:solidFill>
            </a:endParaRPr>
          </a:p>
        </p:txBody>
      </p:sp>
      <p:sp>
        <p:nvSpPr>
          <p:cNvPr id="5" name="Content Placeholder 4"/>
          <p:cNvSpPr>
            <a:spLocks noGrp="1"/>
          </p:cNvSpPr>
          <p:nvPr>
            <p:ph idx="1"/>
          </p:nvPr>
        </p:nvSpPr>
        <p:spPr>
          <a:xfrm>
            <a:off x="609600" y="1524000"/>
            <a:ext cx="8229600" cy="4133138"/>
          </a:xfrm>
        </p:spPr>
        <p:txBody>
          <a:bodyPr>
            <a:noAutofit/>
          </a:bodyPr>
          <a:lstStyle/>
          <a:p>
            <a:r>
              <a:rPr lang="en-ZA" sz="2800" dirty="0">
                <a:latin typeface="Calibri" panose="020F0502020204030204" pitchFamily="34" charset="0"/>
                <a:ea typeface="Calibri" panose="020F0502020204030204" pitchFamily="34" charset="0"/>
                <a:cs typeface="Times New Roman" panose="02020603050405020304" pitchFamily="18" charset="0"/>
              </a:rPr>
              <a:t>The programme aims at capacitating Subject Advisors to drive and support curriculum delivery through technology-based teaching in the </a:t>
            </a:r>
            <a:r>
              <a:rPr lang="en-ZA" sz="2800" dirty="0" smtClean="0">
                <a:latin typeface="Calibri" panose="020F0502020204030204" pitchFamily="34" charset="0"/>
                <a:ea typeface="Calibri" panose="020F0502020204030204" pitchFamily="34" charset="0"/>
                <a:cs typeface="Times New Roman" panose="02020603050405020304" pitchFamily="18" charset="0"/>
              </a:rPr>
              <a:t>classroom</a:t>
            </a:r>
          </a:p>
          <a:p>
            <a:r>
              <a:rPr lang="en-ZA" sz="2800" dirty="0"/>
              <a:t>T</a:t>
            </a:r>
            <a:r>
              <a:rPr lang="en-ZA" sz="2800" dirty="0" smtClean="0"/>
              <a:t>heir </a:t>
            </a:r>
            <a:r>
              <a:rPr lang="en-ZA" sz="2800" dirty="0"/>
              <a:t>knowledge and role in the curriculum interpretation, delivery and assessment is the basis on which the technology must be utilised in supporting what happens in the </a:t>
            </a:r>
            <a:r>
              <a:rPr lang="en-ZA" sz="2800" dirty="0" smtClean="0"/>
              <a:t>classroom</a:t>
            </a:r>
          </a:p>
          <a:p>
            <a:r>
              <a:rPr lang="en-ZA" sz="2800" dirty="0" smtClean="0"/>
              <a:t>Without </a:t>
            </a:r>
            <a:r>
              <a:rPr lang="en-ZA" sz="2800" dirty="0"/>
              <a:t>this fundamental understanding, the use of digital technology in particular will remain trivial to the successful implementation of </a:t>
            </a:r>
            <a:r>
              <a:rPr lang="en-ZA" sz="2800" dirty="0" smtClean="0"/>
              <a:t>the </a:t>
            </a:r>
            <a:r>
              <a:rPr lang="en-ZA" sz="2800" dirty="0"/>
              <a:t>of the curriculum</a:t>
            </a:r>
          </a:p>
        </p:txBody>
      </p:sp>
    </p:spTree>
    <p:extLst>
      <p:ext uri="{BB962C8B-B14F-4D97-AF65-F5344CB8AC3E}">
        <p14:creationId xmlns:p14="http://schemas.microsoft.com/office/powerpoint/2010/main" val="22488698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outcomes</a:t>
            </a:r>
            <a:endParaRPr lang="en-US" dirty="0">
              <a:solidFill>
                <a:schemeClr val="bg1"/>
              </a:solidFill>
            </a:endParaRPr>
          </a:p>
        </p:txBody>
      </p:sp>
      <p:sp>
        <p:nvSpPr>
          <p:cNvPr id="5" name="Content Placeholder 4"/>
          <p:cNvSpPr>
            <a:spLocks noGrp="1"/>
          </p:cNvSpPr>
          <p:nvPr>
            <p:ph idx="1"/>
          </p:nvPr>
        </p:nvSpPr>
        <p:spPr>
          <a:xfrm>
            <a:off x="685800" y="1600200"/>
            <a:ext cx="7886700" cy="4133138"/>
          </a:xfrm>
        </p:spPr>
        <p:txBody>
          <a:bodyPr>
            <a:noAutofit/>
          </a:bodyPr>
          <a:lstStyle/>
          <a:p>
            <a:r>
              <a:rPr lang="en-ZA" sz="2800" dirty="0"/>
              <a:t>The programme is intended to result in the following learning outcomes:</a:t>
            </a:r>
          </a:p>
          <a:p>
            <a:pPr lvl="1"/>
            <a:r>
              <a:rPr lang="en-AU" sz="2800" dirty="0"/>
              <a:t>Make clear what a curriculum specialist/subject advisor’s role is in the context of Information and Communication Technology (ICT)</a:t>
            </a:r>
            <a:endParaRPr lang="en-ZA" sz="2800" dirty="0"/>
          </a:p>
          <a:p>
            <a:pPr lvl="1"/>
            <a:r>
              <a:rPr lang="en-AU" sz="2800" dirty="0"/>
              <a:t>Provide Knowledge, Skills and Attitudes needed to operate in a digital environment as a subject specialist</a:t>
            </a:r>
            <a:endParaRPr lang="en-ZA" sz="2800" dirty="0"/>
          </a:p>
          <a:p>
            <a:pPr lvl="1"/>
            <a:r>
              <a:rPr lang="en-ZA" sz="2800" dirty="0"/>
              <a:t>Give guidance on how best to  support teachers in their delivery of the curriculum through ICT</a:t>
            </a:r>
          </a:p>
        </p:txBody>
      </p:sp>
    </p:spTree>
    <p:extLst>
      <p:ext uri="{BB962C8B-B14F-4D97-AF65-F5344CB8AC3E}">
        <p14:creationId xmlns:p14="http://schemas.microsoft.com/office/powerpoint/2010/main" val="1256600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a:grpSpLocks/>
          </p:cNvGrpSpPr>
          <p:nvPr/>
        </p:nvGrpSpPr>
        <p:grpSpPr>
          <a:xfrm>
            <a:off x="304800" y="1758212"/>
            <a:ext cx="8534400" cy="3810000"/>
            <a:chOff x="1" y="0"/>
            <a:chExt cx="6257925" cy="3571875"/>
          </a:xfrm>
        </p:grpSpPr>
        <p:graphicFrame>
          <p:nvGraphicFramePr>
            <p:cNvPr id="6" name="Diagram 5"/>
            <p:cNvGraphicFramePr/>
            <p:nvPr>
              <p:extLst>
                <p:ext uri="{D42A27DB-BD31-4B8C-83A1-F6EECF244321}">
                  <p14:modId xmlns:p14="http://schemas.microsoft.com/office/powerpoint/2010/main" val="1957827366"/>
                </p:ext>
              </p:extLst>
            </p:nvPr>
          </p:nvGraphicFramePr>
          <p:xfrm>
            <a:off x="1" y="0"/>
            <a:ext cx="6257925" cy="35718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descr="C:\Users\SalomeM.MGSL\AppData\Local\Microsoft\Windows\Temporary Internet Files\Content.IE5\JDL814MQ\student_professional_icon[1].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09600" y="895350"/>
              <a:ext cx="742950" cy="10668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C:\Users\SalomeM.MGSL\AppData\Local\Microsoft\Windows\Temporary Internet Files\Content.IE5\JDL814MQ\student_professional_icon[1].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95250" y="895350"/>
              <a:ext cx="742950" cy="10668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C:\Users\SalomeM.MGSL\AppData\Local\Microsoft\Windows\Temporary Internet Files\Content.IE5\JDL814MQ\student_professional_icon[1].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743075" y="895350"/>
              <a:ext cx="742950" cy="10668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C:\Users\SalomeM.MGSL\AppData\Local\Microsoft\Windows\Temporary Internet Files\Content.IE5\JDL814MQ\student_professional_icon[1].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238250" y="895350"/>
              <a:ext cx="742950" cy="10668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C:\Program Files (x86)\Microsoft Office\MEDIA\CAGCAT10\j0301252.wmf"/>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993670" y="568809"/>
              <a:ext cx="1172728" cy="139334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C:\Users\SalomeM.MGSL\AppData\Local\Microsoft\Windows\Temporary Internet Files\Content.IE5\WXVQWBOT\classroomCartoon[1].jpg"/>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835047" y="549759"/>
              <a:ext cx="1485900" cy="1412824"/>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Rectangle 9"/>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A"/>
          </a:p>
        </p:txBody>
      </p:sp>
      <p:sp>
        <p:nvSpPr>
          <p:cNvPr id="23" name="Title 1"/>
          <p:cNvSpPr txBox="1">
            <a:spLocks/>
          </p:cNvSpPr>
          <p:nvPr/>
        </p:nvSpPr>
        <p:spPr>
          <a:xfrm>
            <a:off x="1733550" y="571500"/>
            <a:ext cx="7886700" cy="60960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2800" b="1" kern="1200" cap="all" baseline="0">
                <a:solidFill>
                  <a:schemeClr val="bg1"/>
                </a:solidFill>
                <a:latin typeface="+mn-lt"/>
                <a:ea typeface="+mj-ea"/>
                <a:cs typeface="+mj-cs"/>
              </a:defRPr>
            </a:lvl1pPr>
          </a:lstStyle>
          <a:p>
            <a:r>
              <a:rPr lang="en-ZA" dirty="0"/>
              <a:t>THE 10:20:70 </a:t>
            </a:r>
            <a:r>
              <a:rPr lang="en-ZA" dirty="0" smtClean="0"/>
              <a:t>FRAMEWORK</a:t>
            </a:r>
            <a:endParaRPr lang="en-ZA" dirty="0"/>
          </a:p>
        </p:txBody>
      </p:sp>
      <p:sp>
        <p:nvSpPr>
          <p:cNvPr id="22" name="Rectangle 21"/>
          <p:cNvSpPr/>
          <p:nvPr/>
        </p:nvSpPr>
        <p:spPr>
          <a:xfrm>
            <a:off x="1143114" y="1388880"/>
            <a:ext cx="7050831" cy="369332"/>
          </a:xfrm>
          <a:prstGeom prst="rect">
            <a:avLst/>
          </a:prstGeom>
        </p:spPr>
        <p:txBody>
          <a:bodyPr wrap="square">
            <a:spAutoFit/>
          </a:bodyPr>
          <a:lstStyle/>
          <a:p>
            <a:pPr lvl="0" algn="ctr" defTabSz="914400" eaLnBrk="0" fontAlgn="base" hangingPunct="0">
              <a:spcBef>
                <a:spcPct val="0"/>
              </a:spcBef>
              <a:spcAft>
                <a:spcPct val="0"/>
              </a:spcAft>
            </a:pPr>
            <a:r>
              <a:rPr lang="en-US" altLang="en-US" b="1" dirty="0" smtClean="0">
                <a:latin typeface="Calibri" panose="020F0502020204030204" pitchFamily="34" charset="0"/>
                <a:ea typeface="Calibri" panose="020F0502020204030204" pitchFamily="34" charset="0"/>
                <a:cs typeface="Arial" panose="020B0604020202020204" pitchFamily="34" charset="0"/>
              </a:rPr>
              <a:t>FOR </a:t>
            </a:r>
            <a:r>
              <a:rPr lang="en-US" altLang="en-US" b="1" dirty="0">
                <a:latin typeface="Calibri" panose="020F0502020204030204" pitchFamily="34" charset="0"/>
                <a:ea typeface="Calibri" panose="020F0502020204030204" pitchFamily="34" charset="0"/>
                <a:cs typeface="Arial" panose="020B0604020202020204" pitchFamily="34" charset="0"/>
              </a:rPr>
              <a:t>CONTINUOUS PROFESSIONAL TEACHER DEVELOPMENT</a:t>
            </a:r>
            <a:endParaRPr lang="en-US" altLang="en-US" sz="3200" dirty="0">
              <a:latin typeface="Arial" panose="020B0604020202020204" pitchFamily="34" charset="0"/>
            </a:endParaRPr>
          </a:p>
        </p:txBody>
      </p:sp>
    </p:spTree>
    <p:extLst>
      <p:ext uri="{BB962C8B-B14F-4D97-AF65-F5344CB8AC3E}">
        <p14:creationId xmlns:p14="http://schemas.microsoft.com/office/powerpoint/2010/main" val="5039049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MODULES</a:t>
            </a:r>
            <a:endParaRPr lang="en-US" dirty="0">
              <a:solidFill>
                <a:schemeClr val="bg1"/>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3375738428"/>
              </p:ext>
            </p:extLst>
          </p:nvPr>
        </p:nvGraphicFramePr>
        <p:xfrm>
          <a:off x="457200" y="1371600"/>
          <a:ext cx="8382000" cy="4099968"/>
        </p:xfrm>
        <a:graphic>
          <a:graphicData uri="http://schemas.openxmlformats.org/drawingml/2006/table">
            <a:tbl>
              <a:tblPr firstRow="1" firstCol="1" bandRow="1"/>
              <a:tblGrid>
                <a:gridCol w="437780">
                  <a:extLst>
                    <a:ext uri="{9D8B030D-6E8A-4147-A177-3AD203B41FA5}">
                      <a16:colId xmlns="" xmlns:a16="http://schemas.microsoft.com/office/drawing/2014/main" val="20000"/>
                    </a:ext>
                  </a:extLst>
                </a:gridCol>
                <a:gridCol w="5104801">
                  <a:extLst>
                    <a:ext uri="{9D8B030D-6E8A-4147-A177-3AD203B41FA5}">
                      <a16:colId xmlns="" xmlns:a16="http://schemas.microsoft.com/office/drawing/2014/main" val="20001"/>
                    </a:ext>
                  </a:extLst>
                </a:gridCol>
                <a:gridCol w="2839419">
                  <a:extLst>
                    <a:ext uri="{9D8B030D-6E8A-4147-A177-3AD203B41FA5}">
                      <a16:colId xmlns="" xmlns:a16="http://schemas.microsoft.com/office/drawing/2014/main" val="20002"/>
                    </a:ext>
                  </a:extLst>
                </a:gridCol>
              </a:tblGrid>
              <a:tr h="365673">
                <a:tc>
                  <a:txBody>
                    <a:bodyPr/>
                    <a:lstStyle/>
                    <a:p>
                      <a:pPr algn="just">
                        <a:lnSpc>
                          <a:spcPct val="115000"/>
                        </a:lnSpc>
                        <a:spcBef>
                          <a:spcPts val="720"/>
                        </a:spcBef>
                        <a:spcAft>
                          <a:spcPts val="720"/>
                        </a:spcAft>
                      </a:pPr>
                      <a:r>
                        <a:rPr lang="en-US" sz="18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36364"/>
                    </a:solidFill>
                  </a:tcPr>
                </a:tc>
                <a:tc>
                  <a:txBody>
                    <a:bodyPr/>
                    <a:lstStyle/>
                    <a:p>
                      <a:pPr algn="just">
                        <a:lnSpc>
                          <a:spcPct val="115000"/>
                        </a:lnSpc>
                        <a:spcBef>
                          <a:spcPts val="720"/>
                        </a:spcBef>
                        <a:spcAft>
                          <a:spcPts val="720"/>
                        </a:spcAft>
                      </a:pPr>
                      <a:r>
                        <a:rPr lang="en-US" sz="1800" b="1" dirty="0" smtClean="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MODULES/TOPICS</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36364"/>
                    </a:solidFill>
                  </a:tcPr>
                </a:tc>
                <a:tc>
                  <a:txBody>
                    <a:bodyPr/>
                    <a:lstStyle/>
                    <a:p>
                      <a:pPr algn="just">
                        <a:lnSpc>
                          <a:spcPct val="115000"/>
                        </a:lnSpc>
                        <a:spcBef>
                          <a:spcPts val="720"/>
                        </a:spcBef>
                        <a:spcAft>
                          <a:spcPts val="720"/>
                        </a:spcAft>
                      </a:pPr>
                      <a:r>
                        <a:rPr lang="en-US" sz="18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MODULES</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36364"/>
                    </a:solidFill>
                  </a:tcPr>
                </a:tc>
                <a:extLst>
                  <a:ext uri="{0D108BD9-81ED-4DB2-BD59-A6C34878D82A}">
                    <a16:rowId xmlns="" xmlns:a16="http://schemas.microsoft.com/office/drawing/2014/main" val="10000"/>
                  </a:ext>
                </a:extLst>
              </a:tr>
              <a:tr h="443239">
                <a:tc>
                  <a:txBody>
                    <a:bodyPr/>
                    <a:lstStyle/>
                    <a:p>
                      <a:pPr algn="just">
                        <a:lnSpc>
                          <a:spcPct val="115000"/>
                        </a:lnSpc>
                        <a:spcBef>
                          <a:spcPts val="600"/>
                        </a:spcBef>
                        <a:spcAft>
                          <a:spcPts val="600"/>
                        </a:spcAft>
                      </a:pPr>
                      <a:r>
                        <a:rPr lang="en-US" sz="1800">
                          <a:effectLst/>
                          <a:latin typeface="Calibri" panose="020F0502020204030204" pitchFamily="34" charset="0"/>
                          <a:ea typeface="Calibri" panose="020F0502020204030204" pitchFamily="34" charset="0"/>
                          <a:cs typeface="Times New Roman" panose="02020603050405020304" pitchFamily="18" charset="0"/>
                        </a:rPr>
                        <a:t>1.</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600"/>
                        </a:spcBef>
                        <a:spcAft>
                          <a:spcPts val="600"/>
                        </a:spcAft>
                      </a:pPr>
                      <a:r>
                        <a:rPr lang="en-US" sz="1800">
                          <a:effectLst/>
                          <a:latin typeface="Calibri" panose="020F0502020204030204" pitchFamily="34" charset="0"/>
                          <a:ea typeface="Calibri" panose="020F0502020204030204" pitchFamily="34" charset="0"/>
                          <a:cs typeface="Times New Roman" panose="02020603050405020304" pitchFamily="18" charset="0"/>
                        </a:rPr>
                        <a:t>Introduction </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600"/>
                        </a:spcBef>
                        <a:spcAft>
                          <a:spcPts val="600"/>
                        </a:spcAft>
                      </a:pPr>
                      <a:r>
                        <a:rPr lang="en-US" sz="1800">
                          <a:effectLst/>
                          <a:latin typeface="Calibri" panose="020F0502020204030204" pitchFamily="34" charset="0"/>
                          <a:ea typeface="Calibri" panose="020F0502020204030204" pitchFamily="34" charset="0"/>
                          <a:cs typeface="Times New Roman" panose="02020603050405020304" pitchFamily="18" charset="0"/>
                        </a:rPr>
                        <a:t>Module 1 </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365673">
                <a:tc>
                  <a:txBody>
                    <a:bodyPr/>
                    <a:lstStyle/>
                    <a:p>
                      <a:pPr algn="just">
                        <a:lnSpc>
                          <a:spcPct val="115000"/>
                        </a:lnSpc>
                        <a:spcBef>
                          <a:spcPts val="600"/>
                        </a:spcBef>
                        <a:spcAft>
                          <a:spcPts val="720"/>
                        </a:spcAft>
                      </a:pPr>
                      <a:r>
                        <a:rPr lang="en-US" sz="1800">
                          <a:effectLst/>
                          <a:latin typeface="Calibri" panose="020F0502020204030204" pitchFamily="34" charset="0"/>
                          <a:ea typeface="Calibri" panose="020F0502020204030204" pitchFamily="34" charset="0"/>
                          <a:cs typeface="Times New Roman" panose="02020603050405020304" pitchFamily="18" charset="0"/>
                        </a:rPr>
                        <a:t>2.</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1EFEF"/>
                    </a:solidFill>
                  </a:tcPr>
                </a:tc>
                <a:tc>
                  <a:txBody>
                    <a:bodyPr/>
                    <a:lstStyle/>
                    <a:p>
                      <a:pPr algn="just">
                        <a:lnSpc>
                          <a:spcPct val="115000"/>
                        </a:lnSpc>
                        <a:spcBef>
                          <a:spcPts val="600"/>
                        </a:spcBef>
                        <a:spcAft>
                          <a:spcPts val="720"/>
                        </a:spcAft>
                      </a:pPr>
                      <a:r>
                        <a:rPr lang="en-US" sz="1800">
                          <a:effectLst/>
                          <a:latin typeface="Calibri" panose="020F0502020204030204" pitchFamily="34" charset="0"/>
                          <a:ea typeface="Calibri" panose="020F0502020204030204" pitchFamily="34" charset="0"/>
                          <a:cs typeface="Times New Roman" panose="02020603050405020304" pitchFamily="18" charset="0"/>
                        </a:rPr>
                        <a:t>What is ICT Pedagogical Integration?</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1EFEF"/>
                    </a:solidFill>
                  </a:tcPr>
                </a:tc>
                <a:tc>
                  <a:txBody>
                    <a:bodyPr/>
                    <a:lstStyle/>
                    <a:p>
                      <a:pPr algn="just">
                        <a:lnSpc>
                          <a:spcPct val="115000"/>
                        </a:lnSpc>
                        <a:spcBef>
                          <a:spcPts val="600"/>
                        </a:spcBef>
                        <a:spcAft>
                          <a:spcPts val="720"/>
                        </a:spcAft>
                      </a:pPr>
                      <a:r>
                        <a:rPr lang="en-US" sz="1800">
                          <a:effectLst/>
                          <a:latin typeface="Calibri" panose="020F0502020204030204" pitchFamily="34" charset="0"/>
                          <a:ea typeface="Calibri" panose="020F0502020204030204" pitchFamily="34" charset="0"/>
                          <a:cs typeface="Times New Roman" panose="02020603050405020304" pitchFamily="18" charset="0"/>
                        </a:rPr>
                        <a:t>Module 2 </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1EFEF"/>
                    </a:solidFill>
                  </a:tcPr>
                </a:tc>
                <a:extLst>
                  <a:ext uri="{0D108BD9-81ED-4DB2-BD59-A6C34878D82A}">
                    <a16:rowId xmlns="" xmlns:a16="http://schemas.microsoft.com/office/drawing/2014/main" val="10002"/>
                  </a:ext>
                </a:extLst>
              </a:tr>
              <a:tr h="365673">
                <a:tc>
                  <a:txBody>
                    <a:bodyPr/>
                    <a:lstStyle/>
                    <a:p>
                      <a:pPr algn="just">
                        <a:lnSpc>
                          <a:spcPct val="115000"/>
                        </a:lnSpc>
                        <a:spcBef>
                          <a:spcPts val="600"/>
                        </a:spcBef>
                        <a:spcAft>
                          <a:spcPts val="600"/>
                        </a:spcAft>
                      </a:pPr>
                      <a:r>
                        <a:rPr lang="en-US" sz="1800">
                          <a:effectLst/>
                          <a:latin typeface="Calibri" panose="020F0502020204030204" pitchFamily="34" charset="0"/>
                          <a:ea typeface="Calibri" panose="020F0502020204030204" pitchFamily="34" charset="0"/>
                          <a:cs typeface="Times New Roman" panose="02020603050405020304" pitchFamily="18" charset="0"/>
                        </a:rPr>
                        <a:t>3.</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600"/>
                        </a:spcBef>
                        <a:spcAft>
                          <a:spcPts val="600"/>
                        </a:spcAft>
                      </a:pPr>
                      <a:r>
                        <a:rPr lang="en-US" sz="1800">
                          <a:effectLst/>
                          <a:latin typeface="Calibri" panose="020F0502020204030204" pitchFamily="34" charset="0"/>
                          <a:ea typeface="Calibri" panose="020F0502020204030204" pitchFamily="34" charset="0"/>
                          <a:cs typeface="Times New Roman" panose="02020603050405020304" pitchFamily="18" charset="0"/>
                        </a:rPr>
                        <a:t>The CoPAF Model</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600"/>
                        </a:spcBef>
                        <a:spcAft>
                          <a:spcPts val="600"/>
                        </a:spcAft>
                      </a:pPr>
                      <a:r>
                        <a:rPr lang="en-US" sz="1800">
                          <a:effectLst/>
                          <a:latin typeface="Calibri" panose="020F0502020204030204" pitchFamily="34" charset="0"/>
                          <a:ea typeface="Calibri" panose="020F0502020204030204" pitchFamily="34" charset="0"/>
                          <a:cs typeface="Times New Roman" panose="02020603050405020304" pitchFamily="18" charset="0"/>
                        </a:rPr>
                        <a:t>Module 3 </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r h="365673">
                <a:tc>
                  <a:txBody>
                    <a:bodyPr/>
                    <a:lstStyle/>
                    <a:p>
                      <a:pPr algn="just">
                        <a:lnSpc>
                          <a:spcPct val="115000"/>
                        </a:lnSpc>
                        <a:spcBef>
                          <a:spcPts val="600"/>
                        </a:spcBef>
                        <a:spcAft>
                          <a:spcPts val="720"/>
                        </a:spcAft>
                      </a:pPr>
                      <a:r>
                        <a:rPr lang="en-US" sz="1800">
                          <a:effectLst/>
                          <a:latin typeface="Calibri" panose="020F0502020204030204" pitchFamily="34" charset="0"/>
                          <a:ea typeface="Calibri" panose="020F0502020204030204" pitchFamily="34" charset="0"/>
                          <a:cs typeface="Times New Roman" panose="02020603050405020304" pitchFamily="18" charset="0"/>
                        </a:rPr>
                        <a:t>4.</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1EFEF"/>
                    </a:solidFill>
                  </a:tcPr>
                </a:tc>
                <a:tc>
                  <a:txBody>
                    <a:bodyPr/>
                    <a:lstStyle/>
                    <a:p>
                      <a:pPr algn="just">
                        <a:lnSpc>
                          <a:spcPct val="115000"/>
                        </a:lnSpc>
                        <a:spcBef>
                          <a:spcPts val="600"/>
                        </a:spcBef>
                        <a:spcAft>
                          <a:spcPts val="720"/>
                        </a:spcAft>
                      </a:pPr>
                      <a:r>
                        <a:rPr lang="en-US" sz="1800">
                          <a:effectLst/>
                          <a:latin typeface="Calibri" panose="020F0502020204030204" pitchFamily="34" charset="0"/>
                          <a:ea typeface="Calibri" panose="020F0502020204030204" pitchFamily="34" charset="0"/>
                          <a:cs typeface="Times New Roman" panose="02020603050405020304" pitchFamily="18" charset="0"/>
                        </a:rPr>
                        <a:t>Available resources for subject teaching and learning</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1EFEF"/>
                    </a:solidFill>
                  </a:tcPr>
                </a:tc>
                <a:tc>
                  <a:txBody>
                    <a:bodyPr/>
                    <a:lstStyle/>
                    <a:p>
                      <a:pPr algn="just">
                        <a:lnSpc>
                          <a:spcPct val="115000"/>
                        </a:lnSpc>
                        <a:spcBef>
                          <a:spcPts val="600"/>
                        </a:spcBef>
                        <a:spcAft>
                          <a:spcPts val="720"/>
                        </a:spcAft>
                      </a:pPr>
                      <a:r>
                        <a:rPr lang="en-US" sz="1800">
                          <a:effectLst/>
                          <a:latin typeface="Calibri" panose="020F0502020204030204" pitchFamily="34" charset="0"/>
                          <a:ea typeface="Calibri" panose="020F0502020204030204" pitchFamily="34" charset="0"/>
                          <a:cs typeface="Times New Roman" panose="02020603050405020304" pitchFamily="18" charset="0"/>
                        </a:rPr>
                        <a:t>Module 4</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1EFEF"/>
                    </a:solidFill>
                  </a:tcPr>
                </a:tc>
                <a:extLst>
                  <a:ext uri="{0D108BD9-81ED-4DB2-BD59-A6C34878D82A}">
                    <a16:rowId xmlns="" xmlns:a16="http://schemas.microsoft.com/office/drawing/2014/main" val="10004"/>
                  </a:ext>
                </a:extLst>
              </a:tr>
              <a:tr h="365673">
                <a:tc>
                  <a:txBody>
                    <a:bodyPr/>
                    <a:lstStyle/>
                    <a:p>
                      <a:pPr algn="just">
                        <a:lnSpc>
                          <a:spcPct val="115000"/>
                        </a:lnSpc>
                        <a:spcBef>
                          <a:spcPts val="600"/>
                        </a:spcBef>
                        <a:spcAft>
                          <a:spcPts val="600"/>
                        </a:spcAft>
                      </a:pPr>
                      <a:r>
                        <a:rPr lang="en-US" sz="1800">
                          <a:effectLst/>
                          <a:latin typeface="Calibri" panose="020F0502020204030204" pitchFamily="34" charset="0"/>
                          <a:ea typeface="Calibri" panose="020F0502020204030204" pitchFamily="34" charset="0"/>
                          <a:cs typeface="Times New Roman" panose="02020603050405020304" pitchFamily="18" charset="0"/>
                        </a:rPr>
                        <a:t>5.</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600"/>
                        </a:spcBef>
                        <a:spcAft>
                          <a:spcPts val="600"/>
                        </a:spcAft>
                      </a:pPr>
                      <a:r>
                        <a:rPr lang="en-US" sz="1800">
                          <a:effectLst/>
                          <a:latin typeface="Calibri" panose="020F0502020204030204" pitchFamily="34" charset="0"/>
                          <a:ea typeface="Calibri" panose="020F0502020204030204" pitchFamily="34" charset="0"/>
                          <a:cs typeface="Times New Roman" panose="02020603050405020304" pitchFamily="18" charset="0"/>
                        </a:rPr>
                        <a:t>e-Assessment/ Automated Assessment</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600"/>
                        </a:spcBef>
                        <a:spcAft>
                          <a:spcPts val="600"/>
                        </a:spcAft>
                      </a:pPr>
                      <a:r>
                        <a:rPr lang="en-US" sz="1800">
                          <a:effectLst/>
                          <a:latin typeface="Calibri" panose="020F0502020204030204" pitchFamily="34" charset="0"/>
                          <a:ea typeface="Calibri" panose="020F0502020204030204" pitchFamily="34" charset="0"/>
                          <a:cs typeface="Times New Roman" panose="02020603050405020304" pitchFamily="18" charset="0"/>
                        </a:rPr>
                        <a:t>Module 5</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5"/>
                  </a:ext>
                </a:extLst>
              </a:tr>
              <a:tr h="365673">
                <a:tc>
                  <a:txBody>
                    <a:bodyPr/>
                    <a:lstStyle/>
                    <a:p>
                      <a:pPr algn="just">
                        <a:lnSpc>
                          <a:spcPct val="115000"/>
                        </a:lnSpc>
                        <a:spcBef>
                          <a:spcPts val="600"/>
                        </a:spcBef>
                        <a:spcAft>
                          <a:spcPts val="720"/>
                        </a:spcAft>
                      </a:pPr>
                      <a:r>
                        <a:rPr lang="en-US" sz="1800">
                          <a:effectLst/>
                          <a:latin typeface="Calibri" panose="020F0502020204030204" pitchFamily="34" charset="0"/>
                          <a:ea typeface="Calibri" panose="020F0502020204030204" pitchFamily="34" charset="0"/>
                          <a:cs typeface="Times New Roman" panose="02020603050405020304" pitchFamily="18" charset="0"/>
                        </a:rPr>
                        <a:t>6.</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1EFEF"/>
                    </a:solidFill>
                  </a:tcPr>
                </a:tc>
                <a:tc>
                  <a:txBody>
                    <a:bodyPr/>
                    <a:lstStyle/>
                    <a:p>
                      <a:pPr algn="just">
                        <a:lnSpc>
                          <a:spcPct val="115000"/>
                        </a:lnSpc>
                        <a:spcBef>
                          <a:spcPts val="600"/>
                        </a:spcBef>
                        <a:spcAft>
                          <a:spcPts val="72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Managing an ICT classroom environment</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1EFEF"/>
                    </a:solidFill>
                  </a:tcPr>
                </a:tc>
                <a:tc>
                  <a:txBody>
                    <a:bodyPr/>
                    <a:lstStyle/>
                    <a:p>
                      <a:pPr algn="just">
                        <a:lnSpc>
                          <a:spcPct val="115000"/>
                        </a:lnSpc>
                        <a:spcBef>
                          <a:spcPts val="600"/>
                        </a:spcBef>
                        <a:spcAft>
                          <a:spcPts val="720"/>
                        </a:spcAft>
                      </a:pPr>
                      <a:r>
                        <a:rPr lang="en-US" sz="1800">
                          <a:effectLst/>
                          <a:latin typeface="Calibri" panose="020F0502020204030204" pitchFamily="34" charset="0"/>
                          <a:ea typeface="Calibri" panose="020F0502020204030204" pitchFamily="34" charset="0"/>
                          <a:cs typeface="Times New Roman" panose="02020603050405020304" pitchFamily="18" charset="0"/>
                        </a:rPr>
                        <a:t>Module 6</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1EFEF"/>
                    </a:solidFill>
                  </a:tcPr>
                </a:tc>
                <a:extLst>
                  <a:ext uri="{0D108BD9-81ED-4DB2-BD59-A6C34878D82A}">
                    <a16:rowId xmlns="" xmlns:a16="http://schemas.microsoft.com/office/drawing/2014/main" val="10006"/>
                  </a:ext>
                </a:extLst>
              </a:tr>
              <a:tr h="731345">
                <a:tc>
                  <a:txBody>
                    <a:bodyPr/>
                    <a:lstStyle/>
                    <a:p>
                      <a:pPr algn="just">
                        <a:lnSpc>
                          <a:spcPct val="115000"/>
                        </a:lnSpc>
                        <a:spcBef>
                          <a:spcPts val="600"/>
                        </a:spcBef>
                        <a:spcAft>
                          <a:spcPts val="600"/>
                        </a:spcAft>
                      </a:pPr>
                      <a:r>
                        <a:rPr lang="en-US" sz="1800">
                          <a:effectLst/>
                          <a:latin typeface="Calibri" panose="020F0502020204030204" pitchFamily="34" charset="0"/>
                          <a:ea typeface="Calibri" panose="020F0502020204030204" pitchFamily="34" charset="0"/>
                          <a:cs typeface="Times New Roman" panose="02020603050405020304" pitchFamily="18" charset="0"/>
                        </a:rPr>
                        <a:t>7.</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600"/>
                        </a:spcBef>
                        <a:spcAft>
                          <a:spcPts val="6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How to support a teacher in a traditional and a digital classroom environment</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600"/>
                        </a:spcBef>
                        <a:spcAft>
                          <a:spcPts val="600"/>
                        </a:spcAft>
                      </a:pPr>
                      <a:r>
                        <a:rPr lang="en-US" sz="1800">
                          <a:effectLst/>
                          <a:latin typeface="Calibri" panose="020F0502020204030204" pitchFamily="34" charset="0"/>
                          <a:ea typeface="Calibri" panose="020F0502020204030204" pitchFamily="34" charset="0"/>
                          <a:cs typeface="Times New Roman" panose="02020603050405020304" pitchFamily="18" charset="0"/>
                        </a:rPr>
                        <a:t>Module 7</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7"/>
                  </a:ext>
                </a:extLst>
              </a:tr>
              <a:tr h="365673">
                <a:tc>
                  <a:txBody>
                    <a:bodyPr/>
                    <a:lstStyle/>
                    <a:p>
                      <a:pPr algn="just">
                        <a:lnSpc>
                          <a:spcPct val="115000"/>
                        </a:lnSpc>
                        <a:spcBef>
                          <a:spcPts val="600"/>
                        </a:spcBef>
                        <a:spcAft>
                          <a:spcPts val="720"/>
                        </a:spcAft>
                      </a:pPr>
                      <a:r>
                        <a:rPr lang="en-US" sz="1800">
                          <a:effectLst/>
                          <a:latin typeface="Calibri" panose="020F0502020204030204" pitchFamily="34" charset="0"/>
                          <a:ea typeface="Calibri" panose="020F0502020204030204" pitchFamily="34" charset="0"/>
                          <a:cs typeface="Times New Roman" panose="02020603050405020304" pitchFamily="18" charset="0"/>
                        </a:rPr>
                        <a:t>8.</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1EFEF"/>
                    </a:solidFill>
                  </a:tcPr>
                </a:tc>
                <a:tc>
                  <a:txBody>
                    <a:bodyPr/>
                    <a:lstStyle/>
                    <a:p>
                      <a:pPr algn="just">
                        <a:lnSpc>
                          <a:spcPct val="115000"/>
                        </a:lnSpc>
                        <a:spcBef>
                          <a:spcPts val="600"/>
                        </a:spcBef>
                        <a:spcAft>
                          <a:spcPts val="720"/>
                        </a:spcAft>
                      </a:pPr>
                      <a:r>
                        <a:rPr lang="en-US" sz="1800">
                          <a:effectLst/>
                          <a:latin typeface="Calibri" panose="020F0502020204030204" pitchFamily="34" charset="0"/>
                          <a:ea typeface="Calibri" panose="020F0502020204030204" pitchFamily="34" charset="0"/>
                          <a:cs typeface="Times New Roman" panose="02020603050405020304" pitchFamily="18" charset="0"/>
                        </a:rPr>
                        <a:t>Development of materials</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1EFEF"/>
                    </a:solidFill>
                  </a:tcPr>
                </a:tc>
                <a:tc>
                  <a:txBody>
                    <a:bodyPr/>
                    <a:lstStyle/>
                    <a:p>
                      <a:pPr algn="just">
                        <a:lnSpc>
                          <a:spcPct val="115000"/>
                        </a:lnSpc>
                        <a:spcBef>
                          <a:spcPts val="600"/>
                        </a:spcBef>
                        <a:spcAft>
                          <a:spcPts val="720"/>
                        </a:spcAft>
                      </a:pPr>
                      <a:r>
                        <a:rPr lang="en-US" sz="1800">
                          <a:effectLst/>
                          <a:latin typeface="Calibri" panose="020F0502020204030204" pitchFamily="34" charset="0"/>
                          <a:ea typeface="Calibri" panose="020F0502020204030204" pitchFamily="34" charset="0"/>
                          <a:cs typeface="Times New Roman" panose="02020603050405020304" pitchFamily="18" charset="0"/>
                        </a:rPr>
                        <a:t>Module 8</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1EFEF"/>
                    </a:solidFill>
                  </a:tcPr>
                </a:tc>
                <a:extLst>
                  <a:ext uri="{0D108BD9-81ED-4DB2-BD59-A6C34878D82A}">
                    <a16:rowId xmlns="" xmlns:a16="http://schemas.microsoft.com/office/drawing/2014/main" val="10008"/>
                  </a:ext>
                </a:extLst>
              </a:tr>
              <a:tr h="365673">
                <a:tc>
                  <a:txBody>
                    <a:bodyPr/>
                    <a:lstStyle/>
                    <a:p>
                      <a:pPr algn="just">
                        <a:lnSpc>
                          <a:spcPct val="115000"/>
                        </a:lnSpc>
                        <a:spcBef>
                          <a:spcPts val="600"/>
                        </a:spcBef>
                        <a:spcAft>
                          <a:spcPts val="600"/>
                        </a:spcAft>
                      </a:pPr>
                      <a:r>
                        <a:rPr lang="en-US" sz="1800">
                          <a:effectLst/>
                          <a:latin typeface="Calibri" panose="020F0502020204030204" pitchFamily="34" charset="0"/>
                          <a:ea typeface="Calibri" panose="020F0502020204030204" pitchFamily="34" charset="0"/>
                          <a:cs typeface="Times New Roman" panose="02020603050405020304" pitchFamily="18" charset="0"/>
                        </a:rPr>
                        <a:t>9.</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600"/>
                        </a:spcBef>
                        <a:spcAft>
                          <a:spcPts val="600"/>
                        </a:spcAft>
                      </a:pPr>
                      <a:r>
                        <a:rPr lang="en-US" sz="1800">
                          <a:effectLst/>
                          <a:latin typeface="Calibri" panose="020F0502020204030204" pitchFamily="34" charset="0"/>
                          <a:ea typeface="Calibri" panose="020F0502020204030204" pitchFamily="34" charset="0"/>
                          <a:cs typeface="Times New Roman" panose="02020603050405020304" pitchFamily="18" charset="0"/>
                        </a:rPr>
                        <a:t>Professional Learning Communities (PLCs) with ICTs</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600"/>
                        </a:spcBef>
                        <a:spcAft>
                          <a:spcPts val="6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Module 9</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9"/>
                  </a:ext>
                </a:extLst>
              </a:tr>
            </a:tbl>
          </a:graphicData>
        </a:graphic>
      </p:graphicFrame>
    </p:spTree>
    <p:extLst>
      <p:ext uri="{BB962C8B-B14F-4D97-AF65-F5344CB8AC3E}">
        <p14:creationId xmlns:p14="http://schemas.microsoft.com/office/powerpoint/2010/main" val="11584462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ZA" dirty="0" smtClean="0"/>
              <a:t>Notional hours</a:t>
            </a:r>
            <a:endParaRPr lang="en-ZA" dirty="0"/>
          </a:p>
        </p:txBody>
      </p:sp>
      <p:graphicFrame>
        <p:nvGraphicFramePr>
          <p:cNvPr id="7" name="Table 6"/>
          <p:cNvGraphicFramePr>
            <a:graphicFrameLocks noGrp="1"/>
          </p:cNvGraphicFramePr>
          <p:nvPr>
            <p:extLst>
              <p:ext uri="{D42A27DB-BD31-4B8C-83A1-F6EECF244321}">
                <p14:modId xmlns:p14="http://schemas.microsoft.com/office/powerpoint/2010/main" val="3961971344"/>
              </p:ext>
            </p:extLst>
          </p:nvPr>
        </p:nvGraphicFramePr>
        <p:xfrm>
          <a:off x="381000" y="1371600"/>
          <a:ext cx="8382000" cy="4192660"/>
        </p:xfrm>
        <a:graphic>
          <a:graphicData uri="http://schemas.openxmlformats.org/drawingml/2006/table">
            <a:tbl>
              <a:tblPr firstRow="1" firstCol="1" bandRow="1"/>
              <a:tblGrid>
                <a:gridCol w="415586">
                  <a:extLst>
                    <a:ext uri="{9D8B030D-6E8A-4147-A177-3AD203B41FA5}">
                      <a16:colId xmlns="" xmlns:a16="http://schemas.microsoft.com/office/drawing/2014/main" val="20000"/>
                    </a:ext>
                  </a:extLst>
                </a:gridCol>
                <a:gridCol w="3083943">
                  <a:extLst>
                    <a:ext uri="{9D8B030D-6E8A-4147-A177-3AD203B41FA5}">
                      <a16:colId xmlns="" xmlns:a16="http://schemas.microsoft.com/office/drawing/2014/main" val="20001"/>
                    </a:ext>
                  </a:extLst>
                </a:gridCol>
                <a:gridCol w="1027981">
                  <a:extLst>
                    <a:ext uri="{9D8B030D-6E8A-4147-A177-3AD203B41FA5}">
                      <a16:colId xmlns="" xmlns:a16="http://schemas.microsoft.com/office/drawing/2014/main" val="20002"/>
                    </a:ext>
                  </a:extLst>
                </a:gridCol>
                <a:gridCol w="2767642">
                  <a:extLst>
                    <a:ext uri="{9D8B030D-6E8A-4147-A177-3AD203B41FA5}">
                      <a16:colId xmlns="" xmlns:a16="http://schemas.microsoft.com/office/drawing/2014/main" val="20003"/>
                    </a:ext>
                  </a:extLst>
                </a:gridCol>
                <a:gridCol w="1086848">
                  <a:extLst>
                    <a:ext uri="{9D8B030D-6E8A-4147-A177-3AD203B41FA5}">
                      <a16:colId xmlns="" xmlns:a16="http://schemas.microsoft.com/office/drawing/2014/main" val="20004"/>
                    </a:ext>
                  </a:extLst>
                </a:gridCol>
              </a:tblGrid>
              <a:tr h="397051">
                <a:tc>
                  <a:txBody>
                    <a:bodyPr/>
                    <a:lstStyle/>
                    <a:p>
                      <a:pPr algn="just">
                        <a:lnSpc>
                          <a:spcPct val="115000"/>
                        </a:lnSpc>
                        <a:spcBef>
                          <a:spcPts val="720"/>
                        </a:spcBef>
                        <a:spcAft>
                          <a:spcPts val="720"/>
                        </a:spcAft>
                      </a:pPr>
                      <a:r>
                        <a:rPr lang="en-US" sz="11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2455" marR="524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36364"/>
                    </a:solidFill>
                  </a:tcPr>
                </a:tc>
                <a:tc>
                  <a:txBody>
                    <a:bodyPr/>
                    <a:lstStyle/>
                    <a:p>
                      <a:pPr algn="ctr">
                        <a:lnSpc>
                          <a:spcPct val="115000"/>
                        </a:lnSpc>
                        <a:spcBef>
                          <a:spcPts val="720"/>
                        </a:spcBef>
                        <a:spcAft>
                          <a:spcPts val="720"/>
                        </a:spcAft>
                      </a:pPr>
                      <a:r>
                        <a:rPr lang="en-US" sz="11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MODULES</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2455" marR="524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36364"/>
                    </a:solidFill>
                  </a:tcPr>
                </a:tc>
                <a:tc>
                  <a:txBody>
                    <a:bodyPr/>
                    <a:lstStyle/>
                    <a:p>
                      <a:pPr algn="ctr">
                        <a:lnSpc>
                          <a:spcPct val="115000"/>
                        </a:lnSpc>
                        <a:spcBef>
                          <a:spcPts val="720"/>
                        </a:spcBef>
                        <a:spcAft>
                          <a:spcPts val="720"/>
                        </a:spcAft>
                      </a:pPr>
                      <a:r>
                        <a:rPr lang="en-US" sz="11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CONTACT SESSION</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2455" marR="524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36364"/>
                    </a:solidFill>
                  </a:tcPr>
                </a:tc>
                <a:tc>
                  <a:txBody>
                    <a:bodyPr/>
                    <a:lstStyle/>
                    <a:p>
                      <a:pPr algn="ctr">
                        <a:lnSpc>
                          <a:spcPct val="115000"/>
                        </a:lnSpc>
                        <a:spcBef>
                          <a:spcPts val="720"/>
                        </a:spcBef>
                        <a:spcAft>
                          <a:spcPts val="720"/>
                        </a:spcAft>
                      </a:pPr>
                      <a:r>
                        <a:rPr lang="en-US" sz="11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ASSESSMENT</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2455" marR="524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36364"/>
                    </a:solidFill>
                  </a:tcPr>
                </a:tc>
                <a:tc>
                  <a:txBody>
                    <a:bodyPr/>
                    <a:lstStyle/>
                    <a:p>
                      <a:pPr algn="ctr">
                        <a:lnSpc>
                          <a:spcPct val="115000"/>
                        </a:lnSpc>
                        <a:spcBef>
                          <a:spcPts val="720"/>
                        </a:spcBef>
                        <a:spcAft>
                          <a:spcPts val="720"/>
                        </a:spcAft>
                      </a:pPr>
                      <a:r>
                        <a:rPr lang="en-US" sz="11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NOTIONAL HOURS</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2455" marR="524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36364"/>
                    </a:solidFill>
                  </a:tcPr>
                </a:tc>
                <a:extLst>
                  <a:ext uri="{0D108BD9-81ED-4DB2-BD59-A6C34878D82A}">
                    <a16:rowId xmlns="" xmlns:a16="http://schemas.microsoft.com/office/drawing/2014/main" val="10000"/>
                  </a:ext>
                </a:extLst>
              </a:tr>
              <a:tr h="595577">
                <a:tc>
                  <a:txBody>
                    <a:bodyPr/>
                    <a:lstStyle/>
                    <a:p>
                      <a:pPr algn="just">
                        <a:lnSpc>
                          <a:spcPct val="115000"/>
                        </a:lnSpc>
                        <a:spcBef>
                          <a:spcPts val="600"/>
                        </a:spcBef>
                        <a:spcAft>
                          <a:spcPts val="600"/>
                        </a:spcAft>
                      </a:pPr>
                      <a:r>
                        <a:rPr lang="en-US" sz="1100">
                          <a:effectLst/>
                          <a:latin typeface="Calibri" panose="020F0502020204030204" pitchFamily="34" charset="0"/>
                          <a:ea typeface="Calibri" panose="020F0502020204030204" pitchFamily="34" charset="0"/>
                          <a:cs typeface="Times New Roman" panose="02020603050405020304" pitchFamily="18" charset="0"/>
                        </a:rPr>
                        <a:t>1.</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52455" marR="52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600"/>
                        </a:spcBef>
                        <a:spcAft>
                          <a:spcPts val="600"/>
                        </a:spcAft>
                      </a:pPr>
                      <a:r>
                        <a:rPr lang="en-GB" sz="1100" b="1" dirty="0">
                          <a:effectLst/>
                          <a:latin typeface="Calibri" panose="020F0502020204030204" pitchFamily="34" charset="0"/>
                          <a:ea typeface="Calibri" panose="020F0502020204030204" pitchFamily="34" charset="0"/>
                          <a:cs typeface="Times New Roman" panose="02020603050405020304" pitchFamily="18" charset="0"/>
                        </a:rPr>
                        <a:t>Module 1:</a:t>
                      </a:r>
                      <a:r>
                        <a:rPr lang="en-GB" sz="1100" dirty="0">
                          <a:effectLst/>
                          <a:latin typeface="Calibri" panose="020F0502020204030204" pitchFamily="34" charset="0"/>
                          <a:ea typeface="Calibri" panose="020F0502020204030204" pitchFamily="34" charset="0"/>
                          <a:cs typeface="Times New Roman" panose="02020603050405020304" pitchFamily="18" charset="0"/>
                        </a:rPr>
                        <a:t> Introduction and orientation of Subject Advisors in their roles and responsibilities as curriculum specialists in a digital environment</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2455" marR="52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1 day</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2455" marR="52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600"/>
                        </a:spcBef>
                        <a:spcAft>
                          <a:spcPts val="6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Class activity</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2455" marR="52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600"/>
                        </a:spcBef>
                        <a:spcAft>
                          <a:spcPts val="60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52455" marR="52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303694">
                <a:tc>
                  <a:txBody>
                    <a:bodyPr/>
                    <a:lstStyle/>
                    <a:p>
                      <a:pPr algn="just">
                        <a:lnSpc>
                          <a:spcPct val="115000"/>
                        </a:lnSpc>
                        <a:spcBef>
                          <a:spcPts val="600"/>
                        </a:spcBef>
                        <a:spcAft>
                          <a:spcPts val="720"/>
                        </a:spcAft>
                      </a:pPr>
                      <a:r>
                        <a:rPr lang="en-US" sz="1100">
                          <a:effectLst/>
                          <a:latin typeface="Calibri" panose="020F0502020204030204" pitchFamily="34" charset="0"/>
                          <a:ea typeface="Calibri" panose="020F0502020204030204" pitchFamily="34" charset="0"/>
                          <a:cs typeface="Times New Roman" panose="02020603050405020304" pitchFamily="18" charset="0"/>
                        </a:rPr>
                        <a:t>2.</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52455" marR="52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1EFEF"/>
                    </a:solidFill>
                  </a:tcPr>
                </a:tc>
                <a:tc>
                  <a:txBody>
                    <a:bodyPr/>
                    <a:lstStyle/>
                    <a:p>
                      <a:pPr algn="l">
                        <a:lnSpc>
                          <a:spcPct val="115000"/>
                        </a:lnSpc>
                        <a:spcBef>
                          <a:spcPts val="600"/>
                        </a:spcBef>
                        <a:spcAft>
                          <a:spcPts val="720"/>
                        </a:spcAft>
                      </a:pPr>
                      <a:r>
                        <a:rPr lang="en-GB" sz="1100" b="1" dirty="0">
                          <a:effectLst/>
                          <a:latin typeface="Calibri" panose="020F0502020204030204" pitchFamily="34" charset="0"/>
                          <a:ea typeface="Calibri" panose="020F0502020204030204" pitchFamily="34" charset="0"/>
                          <a:cs typeface="Times New Roman" panose="02020603050405020304" pitchFamily="18" charset="0"/>
                        </a:rPr>
                        <a:t>Module 2:</a:t>
                      </a:r>
                      <a:r>
                        <a:rPr lang="en-GB" sz="1100" dirty="0">
                          <a:effectLst/>
                          <a:latin typeface="Calibri" panose="020F0502020204030204" pitchFamily="34" charset="0"/>
                          <a:ea typeface="Calibri" panose="020F0502020204030204" pitchFamily="34" charset="0"/>
                          <a:cs typeface="Times New Roman" panose="02020603050405020304" pitchFamily="18" charset="0"/>
                        </a:rPr>
                        <a:t> What is ICT Pedagogical Integration?</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2455" marR="52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1EFEF"/>
                    </a:solidFill>
                  </a:tcPr>
                </a:tc>
                <a:tc>
                  <a:txBody>
                    <a:bodyPr/>
                    <a:lstStyle/>
                    <a:p>
                      <a:pPr algn="ctr">
                        <a:lnSpc>
                          <a:spcPct val="115000"/>
                        </a:lnSpc>
                        <a:spcBef>
                          <a:spcPts val="600"/>
                        </a:spcBef>
                        <a:spcAft>
                          <a:spcPts val="72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1 day</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2455" marR="52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1EFEF"/>
                    </a:solidFill>
                  </a:tcPr>
                </a:tc>
                <a:tc>
                  <a:txBody>
                    <a:bodyPr/>
                    <a:lstStyle/>
                    <a:p>
                      <a:pPr algn="l">
                        <a:lnSpc>
                          <a:spcPct val="115000"/>
                        </a:lnSpc>
                        <a:spcBef>
                          <a:spcPts val="600"/>
                        </a:spcBef>
                        <a:spcAft>
                          <a:spcPts val="72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Class activity</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2455" marR="52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1EFEF"/>
                    </a:solidFill>
                  </a:tcPr>
                </a:tc>
                <a:tc>
                  <a:txBody>
                    <a:bodyPr/>
                    <a:lstStyle/>
                    <a:p>
                      <a:pPr algn="just">
                        <a:lnSpc>
                          <a:spcPct val="115000"/>
                        </a:lnSpc>
                        <a:spcBef>
                          <a:spcPts val="600"/>
                        </a:spcBef>
                        <a:spcAft>
                          <a:spcPts val="72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52455" marR="52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1EFEF"/>
                    </a:solidFill>
                  </a:tcPr>
                </a:tc>
                <a:extLst>
                  <a:ext uri="{0D108BD9-81ED-4DB2-BD59-A6C34878D82A}">
                    <a16:rowId xmlns="" xmlns:a16="http://schemas.microsoft.com/office/drawing/2014/main" val="10002"/>
                  </a:ext>
                </a:extLst>
              </a:tr>
              <a:tr h="198526">
                <a:tc>
                  <a:txBody>
                    <a:bodyPr/>
                    <a:lstStyle/>
                    <a:p>
                      <a:pPr algn="just">
                        <a:lnSpc>
                          <a:spcPct val="115000"/>
                        </a:lnSpc>
                        <a:spcBef>
                          <a:spcPts val="600"/>
                        </a:spcBef>
                        <a:spcAft>
                          <a:spcPts val="600"/>
                        </a:spcAft>
                      </a:pPr>
                      <a:r>
                        <a:rPr lang="en-US" sz="1100">
                          <a:effectLst/>
                          <a:latin typeface="Calibri" panose="020F0502020204030204" pitchFamily="34" charset="0"/>
                          <a:ea typeface="Calibri" panose="020F0502020204030204" pitchFamily="34" charset="0"/>
                          <a:cs typeface="Times New Roman" panose="02020603050405020304" pitchFamily="18" charset="0"/>
                        </a:rPr>
                        <a:t>3.</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52455" marR="52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600"/>
                        </a:spcBef>
                        <a:spcAft>
                          <a:spcPts val="600"/>
                        </a:spcAft>
                      </a:pPr>
                      <a:r>
                        <a:rPr lang="en-GB" sz="1100" b="1" dirty="0">
                          <a:effectLst/>
                          <a:latin typeface="Calibri" panose="020F0502020204030204" pitchFamily="34" charset="0"/>
                          <a:ea typeface="Calibri" panose="020F0502020204030204" pitchFamily="34" charset="0"/>
                          <a:cs typeface="Times New Roman" panose="02020603050405020304" pitchFamily="18" charset="0"/>
                        </a:rPr>
                        <a:t>Module 3:</a:t>
                      </a:r>
                      <a:r>
                        <a:rPr lang="en-GB" sz="1100" dirty="0">
                          <a:effectLst/>
                          <a:latin typeface="Calibri" panose="020F0502020204030204" pitchFamily="34" charset="0"/>
                          <a:ea typeface="Calibri" panose="020F0502020204030204" pitchFamily="34" charset="0"/>
                          <a:cs typeface="Times New Roman" panose="02020603050405020304" pitchFamily="18" charset="0"/>
                        </a:rPr>
                        <a:t> The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CoPAF</a:t>
                      </a:r>
                      <a:r>
                        <a:rPr lang="en-GB" sz="1100" dirty="0">
                          <a:effectLst/>
                          <a:latin typeface="Calibri" panose="020F0502020204030204" pitchFamily="34" charset="0"/>
                          <a:ea typeface="Calibri" panose="020F0502020204030204" pitchFamily="34" charset="0"/>
                          <a:cs typeface="Times New Roman" panose="02020603050405020304" pitchFamily="18" charset="0"/>
                        </a:rPr>
                        <a:t> Model/TPACK</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2455" marR="52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1 day</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2455" marR="52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600"/>
                        </a:spcBef>
                        <a:spcAft>
                          <a:spcPts val="600"/>
                        </a:spcAft>
                      </a:pPr>
                      <a:r>
                        <a:rPr lang="en-US" sz="1100">
                          <a:effectLst/>
                          <a:latin typeface="Calibri" panose="020F0502020204030204" pitchFamily="34" charset="0"/>
                          <a:ea typeface="Calibri" panose="020F0502020204030204" pitchFamily="34" charset="0"/>
                          <a:cs typeface="Times New Roman" panose="02020603050405020304" pitchFamily="18" charset="0"/>
                        </a:rPr>
                        <a:t>Application in subject area</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52455" marR="52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600"/>
                        </a:spcBef>
                        <a:spcAft>
                          <a:spcPts val="60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52455" marR="52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r h="397051">
                <a:tc>
                  <a:txBody>
                    <a:bodyPr/>
                    <a:lstStyle/>
                    <a:p>
                      <a:pPr algn="just">
                        <a:lnSpc>
                          <a:spcPct val="115000"/>
                        </a:lnSpc>
                        <a:spcBef>
                          <a:spcPts val="600"/>
                        </a:spcBef>
                        <a:spcAft>
                          <a:spcPts val="720"/>
                        </a:spcAft>
                      </a:pPr>
                      <a:r>
                        <a:rPr lang="en-US" sz="1100">
                          <a:effectLst/>
                          <a:latin typeface="Calibri" panose="020F0502020204030204" pitchFamily="34" charset="0"/>
                          <a:ea typeface="Calibri" panose="020F0502020204030204" pitchFamily="34" charset="0"/>
                          <a:cs typeface="Times New Roman" panose="02020603050405020304" pitchFamily="18" charset="0"/>
                        </a:rPr>
                        <a:t>4.</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52455" marR="52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1EFEF"/>
                    </a:solidFill>
                  </a:tcPr>
                </a:tc>
                <a:tc>
                  <a:txBody>
                    <a:bodyPr/>
                    <a:lstStyle/>
                    <a:p>
                      <a:pPr algn="l">
                        <a:lnSpc>
                          <a:spcPct val="115000"/>
                        </a:lnSpc>
                        <a:spcBef>
                          <a:spcPts val="600"/>
                        </a:spcBef>
                        <a:spcAft>
                          <a:spcPts val="720"/>
                        </a:spcAft>
                      </a:pPr>
                      <a:r>
                        <a:rPr lang="en-GB" sz="1100" b="1" dirty="0">
                          <a:effectLst/>
                          <a:latin typeface="Calibri" panose="020F0502020204030204" pitchFamily="34" charset="0"/>
                          <a:ea typeface="Calibri" panose="020F0502020204030204" pitchFamily="34" charset="0"/>
                          <a:cs typeface="Times New Roman" panose="02020603050405020304" pitchFamily="18" charset="0"/>
                        </a:rPr>
                        <a:t>Module 4:</a:t>
                      </a:r>
                      <a:r>
                        <a:rPr lang="en-GB" sz="1100" dirty="0">
                          <a:effectLst/>
                          <a:latin typeface="Calibri" panose="020F0502020204030204" pitchFamily="34" charset="0"/>
                          <a:ea typeface="Calibri" panose="020F0502020204030204" pitchFamily="34" charset="0"/>
                          <a:cs typeface="Times New Roman" panose="02020603050405020304" pitchFamily="18" charset="0"/>
                        </a:rPr>
                        <a:t> Integrating e-Content into subject teaching and learning</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2455" marR="52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1EFEF"/>
                    </a:solidFill>
                  </a:tcPr>
                </a:tc>
                <a:tc>
                  <a:txBody>
                    <a:bodyPr/>
                    <a:lstStyle/>
                    <a:p>
                      <a:pPr algn="ctr">
                        <a:lnSpc>
                          <a:spcPct val="115000"/>
                        </a:lnSpc>
                        <a:spcBef>
                          <a:spcPts val="600"/>
                        </a:spcBef>
                        <a:spcAft>
                          <a:spcPts val="72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1 day</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2455" marR="52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1EFEF"/>
                    </a:solidFill>
                  </a:tcPr>
                </a:tc>
                <a:tc>
                  <a:txBody>
                    <a:bodyPr/>
                    <a:lstStyle/>
                    <a:p>
                      <a:pPr algn="l">
                        <a:lnSpc>
                          <a:spcPct val="115000"/>
                        </a:lnSpc>
                        <a:spcBef>
                          <a:spcPts val="600"/>
                        </a:spcBef>
                        <a:spcAft>
                          <a:spcPts val="72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Class activity – Peer assessment</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2455" marR="52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1EFEF"/>
                    </a:solidFill>
                  </a:tcPr>
                </a:tc>
                <a:tc>
                  <a:txBody>
                    <a:bodyPr/>
                    <a:lstStyle/>
                    <a:p>
                      <a:pPr algn="just">
                        <a:lnSpc>
                          <a:spcPct val="115000"/>
                        </a:lnSpc>
                        <a:spcBef>
                          <a:spcPts val="600"/>
                        </a:spcBef>
                        <a:spcAft>
                          <a:spcPts val="72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52455" marR="52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1EFEF"/>
                    </a:solidFill>
                  </a:tcPr>
                </a:tc>
                <a:extLst>
                  <a:ext uri="{0D108BD9-81ED-4DB2-BD59-A6C34878D82A}">
                    <a16:rowId xmlns="" xmlns:a16="http://schemas.microsoft.com/office/drawing/2014/main" val="10004"/>
                  </a:ext>
                </a:extLst>
              </a:tr>
              <a:tr h="397051">
                <a:tc>
                  <a:txBody>
                    <a:bodyPr/>
                    <a:lstStyle/>
                    <a:p>
                      <a:pPr algn="just">
                        <a:lnSpc>
                          <a:spcPct val="115000"/>
                        </a:lnSpc>
                        <a:spcBef>
                          <a:spcPts val="600"/>
                        </a:spcBef>
                        <a:spcAft>
                          <a:spcPts val="600"/>
                        </a:spcAft>
                      </a:pPr>
                      <a:r>
                        <a:rPr lang="en-US" sz="1100">
                          <a:effectLst/>
                          <a:latin typeface="Calibri" panose="020F0502020204030204" pitchFamily="34" charset="0"/>
                          <a:ea typeface="Calibri" panose="020F0502020204030204" pitchFamily="34" charset="0"/>
                          <a:cs typeface="Times New Roman" panose="02020603050405020304" pitchFamily="18" charset="0"/>
                        </a:rPr>
                        <a:t>5.</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52455" marR="52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600"/>
                        </a:spcBef>
                        <a:spcAft>
                          <a:spcPts val="600"/>
                        </a:spcAft>
                      </a:pPr>
                      <a:r>
                        <a:rPr lang="en-GB" sz="1100" b="1" dirty="0">
                          <a:effectLst/>
                          <a:latin typeface="Calibri" panose="020F0502020204030204" pitchFamily="34" charset="0"/>
                          <a:ea typeface="Calibri" panose="020F0502020204030204" pitchFamily="34" charset="0"/>
                          <a:cs typeface="Times New Roman" panose="02020603050405020304" pitchFamily="18" charset="0"/>
                        </a:rPr>
                        <a:t>Module 5:</a:t>
                      </a:r>
                      <a:r>
                        <a:rPr lang="en-GB" sz="1100" dirty="0">
                          <a:effectLst/>
                          <a:latin typeface="Calibri" panose="020F0502020204030204" pitchFamily="34" charset="0"/>
                          <a:ea typeface="Calibri" panose="020F0502020204030204" pitchFamily="34" charset="0"/>
                          <a:cs typeface="Times New Roman" panose="02020603050405020304" pitchFamily="18" charset="0"/>
                        </a:rPr>
                        <a:t> e-Assessment/ Automated Assessment</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2455" marR="52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en-US" sz="1100">
                          <a:effectLst/>
                          <a:latin typeface="Calibri" panose="020F0502020204030204" pitchFamily="34" charset="0"/>
                          <a:ea typeface="Calibri" panose="020F0502020204030204" pitchFamily="34" charset="0"/>
                          <a:cs typeface="Times New Roman" panose="02020603050405020304" pitchFamily="18" charset="0"/>
                        </a:rPr>
                        <a:t>1 day</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52455" marR="52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600"/>
                        </a:spcBef>
                        <a:spcAft>
                          <a:spcPts val="6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Creation and evaluation of an assessment online</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2455" marR="52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600"/>
                        </a:spcBef>
                        <a:spcAft>
                          <a:spcPts val="60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52455" marR="52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5"/>
                  </a:ext>
                </a:extLst>
              </a:tr>
              <a:tr h="397051">
                <a:tc>
                  <a:txBody>
                    <a:bodyPr/>
                    <a:lstStyle/>
                    <a:p>
                      <a:pPr algn="just">
                        <a:lnSpc>
                          <a:spcPct val="115000"/>
                        </a:lnSpc>
                        <a:spcBef>
                          <a:spcPts val="600"/>
                        </a:spcBef>
                        <a:spcAft>
                          <a:spcPts val="720"/>
                        </a:spcAft>
                      </a:pPr>
                      <a:r>
                        <a:rPr lang="en-US" sz="1100">
                          <a:effectLst/>
                          <a:latin typeface="Calibri" panose="020F0502020204030204" pitchFamily="34" charset="0"/>
                          <a:ea typeface="Calibri" panose="020F0502020204030204" pitchFamily="34" charset="0"/>
                          <a:cs typeface="Times New Roman" panose="02020603050405020304" pitchFamily="18" charset="0"/>
                        </a:rPr>
                        <a:t>6.</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52455" marR="52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1EFEF"/>
                    </a:solidFill>
                  </a:tcPr>
                </a:tc>
                <a:tc>
                  <a:txBody>
                    <a:bodyPr/>
                    <a:lstStyle/>
                    <a:p>
                      <a:pPr algn="l">
                        <a:lnSpc>
                          <a:spcPct val="115000"/>
                        </a:lnSpc>
                        <a:spcBef>
                          <a:spcPts val="600"/>
                        </a:spcBef>
                        <a:spcAft>
                          <a:spcPts val="720"/>
                        </a:spcAft>
                      </a:pPr>
                      <a:r>
                        <a:rPr lang="en-GB" sz="1100" b="1" dirty="0">
                          <a:effectLst/>
                          <a:latin typeface="Calibri" panose="020F0502020204030204" pitchFamily="34" charset="0"/>
                          <a:ea typeface="Calibri" panose="020F0502020204030204" pitchFamily="34" charset="0"/>
                          <a:cs typeface="Times New Roman" panose="02020603050405020304" pitchFamily="18" charset="0"/>
                        </a:rPr>
                        <a:t>Module 6: </a:t>
                      </a:r>
                      <a:r>
                        <a:rPr lang="en-GB" sz="1100" dirty="0">
                          <a:effectLst/>
                          <a:latin typeface="Calibri" panose="020F0502020204030204" pitchFamily="34" charset="0"/>
                          <a:ea typeface="Calibri" panose="020F0502020204030204" pitchFamily="34" charset="0"/>
                          <a:cs typeface="Times New Roman" panose="02020603050405020304" pitchFamily="18" charset="0"/>
                        </a:rPr>
                        <a:t>Managing an ICT classroom Environment</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2455" marR="52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1EFEF"/>
                    </a:solidFill>
                  </a:tcPr>
                </a:tc>
                <a:tc>
                  <a:txBody>
                    <a:bodyPr/>
                    <a:lstStyle/>
                    <a:p>
                      <a:pPr algn="ctr">
                        <a:lnSpc>
                          <a:spcPct val="115000"/>
                        </a:lnSpc>
                        <a:spcBef>
                          <a:spcPts val="600"/>
                        </a:spcBef>
                        <a:spcAft>
                          <a:spcPts val="72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1 day</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2455" marR="52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1EFEF"/>
                    </a:solidFill>
                  </a:tcPr>
                </a:tc>
                <a:tc>
                  <a:txBody>
                    <a:bodyPr/>
                    <a:lstStyle/>
                    <a:p>
                      <a:pPr algn="l">
                        <a:lnSpc>
                          <a:spcPct val="115000"/>
                        </a:lnSpc>
                        <a:spcBef>
                          <a:spcPts val="600"/>
                        </a:spcBef>
                        <a:spcAft>
                          <a:spcPts val="72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Class activity</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2455" marR="52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1EFEF"/>
                    </a:solidFill>
                  </a:tcPr>
                </a:tc>
                <a:tc>
                  <a:txBody>
                    <a:bodyPr/>
                    <a:lstStyle/>
                    <a:p>
                      <a:pPr algn="just">
                        <a:lnSpc>
                          <a:spcPct val="115000"/>
                        </a:lnSpc>
                        <a:spcBef>
                          <a:spcPts val="600"/>
                        </a:spcBef>
                        <a:spcAft>
                          <a:spcPts val="72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52455" marR="52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1EFEF"/>
                    </a:solidFill>
                  </a:tcPr>
                </a:tc>
                <a:extLst>
                  <a:ext uri="{0D108BD9-81ED-4DB2-BD59-A6C34878D82A}">
                    <a16:rowId xmlns="" xmlns:a16="http://schemas.microsoft.com/office/drawing/2014/main" val="10006"/>
                  </a:ext>
                </a:extLst>
              </a:tr>
              <a:tr h="455541">
                <a:tc>
                  <a:txBody>
                    <a:bodyPr/>
                    <a:lstStyle/>
                    <a:p>
                      <a:pPr algn="just">
                        <a:lnSpc>
                          <a:spcPct val="115000"/>
                        </a:lnSpc>
                        <a:spcBef>
                          <a:spcPts val="600"/>
                        </a:spcBef>
                        <a:spcAft>
                          <a:spcPts val="600"/>
                        </a:spcAft>
                      </a:pPr>
                      <a:r>
                        <a:rPr lang="en-US" sz="1100">
                          <a:effectLst/>
                          <a:latin typeface="Calibri" panose="020F0502020204030204" pitchFamily="34" charset="0"/>
                          <a:ea typeface="Calibri" panose="020F0502020204030204" pitchFamily="34" charset="0"/>
                          <a:cs typeface="Times New Roman" panose="02020603050405020304" pitchFamily="18" charset="0"/>
                        </a:rPr>
                        <a:t>7.</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52455" marR="52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600"/>
                        </a:spcBef>
                        <a:spcAft>
                          <a:spcPts val="600"/>
                        </a:spcAft>
                      </a:pPr>
                      <a:r>
                        <a:rPr lang="en-GB" sz="1100" b="1" dirty="0">
                          <a:effectLst/>
                          <a:latin typeface="Calibri" panose="020F0502020204030204" pitchFamily="34" charset="0"/>
                          <a:ea typeface="Calibri" panose="020F0502020204030204" pitchFamily="34" charset="0"/>
                          <a:cs typeface="Times New Roman" panose="02020603050405020304" pitchFamily="18" charset="0"/>
                        </a:rPr>
                        <a:t>Module 7:</a:t>
                      </a:r>
                      <a:r>
                        <a:rPr lang="en-GB" sz="1100" dirty="0">
                          <a:effectLst/>
                          <a:latin typeface="Calibri" panose="020F0502020204030204" pitchFamily="34" charset="0"/>
                          <a:ea typeface="Calibri" panose="020F0502020204030204" pitchFamily="34" charset="0"/>
                          <a:cs typeface="Times New Roman" panose="02020603050405020304" pitchFamily="18" charset="0"/>
                        </a:rPr>
                        <a:t> How to support a teacher in a traditional and a digital classroom environment</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2455" marR="52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1 day</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2455" marR="52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600"/>
                        </a:spcBef>
                        <a:spcAft>
                          <a:spcPts val="6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Steps and tools for supporting a teacher with an identified challenge with ICTs</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2455" marR="52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600"/>
                        </a:spcBef>
                        <a:spcAft>
                          <a:spcPts val="60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52455" marR="52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7"/>
                  </a:ext>
                </a:extLst>
              </a:tr>
              <a:tr h="455541">
                <a:tc>
                  <a:txBody>
                    <a:bodyPr/>
                    <a:lstStyle/>
                    <a:p>
                      <a:pPr algn="just">
                        <a:lnSpc>
                          <a:spcPct val="115000"/>
                        </a:lnSpc>
                        <a:spcBef>
                          <a:spcPts val="600"/>
                        </a:spcBef>
                        <a:spcAft>
                          <a:spcPts val="720"/>
                        </a:spcAft>
                      </a:pPr>
                      <a:r>
                        <a:rPr lang="en-US" sz="1100">
                          <a:effectLst/>
                          <a:latin typeface="Calibri" panose="020F0502020204030204" pitchFamily="34" charset="0"/>
                          <a:ea typeface="Calibri" panose="020F0502020204030204" pitchFamily="34" charset="0"/>
                          <a:cs typeface="Times New Roman" panose="02020603050405020304" pitchFamily="18" charset="0"/>
                        </a:rPr>
                        <a:t>8.</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52455" marR="52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1EFEF"/>
                    </a:solidFill>
                  </a:tcPr>
                </a:tc>
                <a:tc>
                  <a:txBody>
                    <a:bodyPr/>
                    <a:lstStyle/>
                    <a:p>
                      <a:pPr algn="l">
                        <a:lnSpc>
                          <a:spcPct val="115000"/>
                        </a:lnSpc>
                        <a:spcBef>
                          <a:spcPts val="600"/>
                        </a:spcBef>
                        <a:spcAft>
                          <a:spcPts val="720"/>
                        </a:spcAft>
                      </a:pPr>
                      <a:r>
                        <a:rPr lang="en-GB" sz="1100" b="1" dirty="0">
                          <a:effectLst/>
                          <a:latin typeface="Calibri" panose="020F0502020204030204" pitchFamily="34" charset="0"/>
                          <a:ea typeface="Calibri" panose="020F0502020204030204" pitchFamily="34" charset="0"/>
                          <a:cs typeface="Arial" panose="020B0604020202020204" pitchFamily="34" charset="0"/>
                        </a:rPr>
                        <a:t>Module 8:</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r>
                        <a:rPr lang="en-US" sz="1100" dirty="0">
                          <a:effectLst/>
                          <a:latin typeface="Calibri" panose="020F0502020204030204" pitchFamily="34" charset="0"/>
                          <a:ea typeface="Calibri" panose="020F0502020204030204" pitchFamily="34" charset="0"/>
                          <a:cs typeface="Times New Roman" panose="02020603050405020304" pitchFamily="18" charset="0"/>
                        </a:rPr>
                        <a:t>Exposure and Development of materials</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2455" marR="52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1EFEF"/>
                    </a:solidFill>
                  </a:tcPr>
                </a:tc>
                <a:tc>
                  <a:txBody>
                    <a:bodyPr/>
                    <a:lstStyle/>
                    <a:p>
                      <a:pPr algn="ctr">
                        <a:lnSpc>
                          <a:spcPct val="115000"/>
                        </a:lnSpc>
                        <a:spcBef>
                          <a:spcPts val="600"/>
                        </a:spcBef>
                        <a:spcAft>
                          <a:spcPts val="72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1 day</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2455" marR="52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1EFEF"/>
                    </a:solidFill>
                  </a:tcPr>
                </a:tc>
                <a:tc>
                  <a:txBody>
                    <a:bodyPr/>
                    <a:lstStyle/>
                    <a:p>
                      <a:pPr algn="l">
                        <a:lnSpc>
                          <a:spcPct val="115000"/>
                        </a:lnSpc>
                        <a:spcBef>
                          <a:spcPts val="600"/>
                        </a:spcBef>
                        <a:spcAft>
                          <a:spcPts val="72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A lesson developed on a learning management system of your choice</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2455" marR="52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1EFEF"/>
                    </a:solidFill>
                  </a:tcPr>
                </a:tc>
                <a:tc>
                  <a:txBody>
                    <a:bodyPr/>
                    <a:lstStyle/>
                    <a:p>
                      <a:pPr algn="just">
                        <a:lnSpc>
                          <a:spcPct val="115000"/>
                        </a:lnSpc>
                        <a:spcBef>
                          <a:spcPts val="600"/>
                        </a:spcBef>
                        <a:spcAft>
                          <a:spcPts val="72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52455" marR="52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1EFEF"/>
                    </a:solidFill>
                  </a:tcPr>
                </a:tc>
                <a:extLst>
                  <a:ext uri="{0D108BD9-81ED-4DB2-BD59-A6C34878D82A}">
                    <a16:rowId xmlns="" xmlns:a16="http://schemas.microsoft.com/office/drawing/2014/main" val="10008"/>
                  </a:ext>
                </a:extLst>
              </a:tr>
              <a:tr h="397051">
                <a:tc>
                  <a:txBody>
                    <a:bodyPr/>
                    <a:lstStyle/>
                    <a:p>
                      <a:pPr algn="just">
                        <a:lnSpc>
                          <a:spcPct val="115000"/>
                        </a:lnSpc>
                        <a:spcBef>
                          <a:spcPts val="600"/>
                        </a:spcBef>
                        <a:spcAft>
                          <a:spcPts val="600"/>
                        </a:spcAft>
                      </a:pPr>
                      <a:r>
                        <a:rPr lang="en-US" sz="1100">
                          <a:effectLst/>
                          <a:latin typeface="Calibri" panose="020F0502020204030204" pitchFamily="34" charset="0"/>
                          <a:ea typeface="Calibri" panose="020F0502020204030204" pitchFamily="34" charset="0"/>
                          <a:cs typeface="Times New Roman" panose="02020603050405020304" pitchFamily="18" charset="0"/>
                        </a:rPr>
                        <a:t>9.</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52455" marR="52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600"/>
                        </a:spcBef>
                        <a:spcAft>
                          <a:spcPts val="600"/>
                        </a:spcAft>
                      </a:pPr>
                      <a:r>
                        <a:rPr lang="en-GB" sz="1100" b="1" dirty="0">
                          <a:effectLst/>
                          <a:latin typeface="Calibri" panose="020F0502020204030204" pitchFamily="34" charset="0"/>
                          <a:ea typeface="Calibri" panose="020F0502020204030204" pitchFamily="34" charset="0"/>
                          <a:cs typeface="Times New Roman" panose="02020603050405020304" pitchFamily="18" charset="0"/>
                        </a:rPr>
                        <a:t>Module 9:</a:t>
                      </a:r>
                      <a:r>
                        <a:rPr lang="en-GB" sz="1100" dirty="0">
                          <a:effectLst/>
                          <a:latin typeface="Calibri" panose="020F0502020204030204" pitchFamily="34" charset="0"/>
                          <a:ea typeface="Calibri" panose="020F0502020204030204" pitchFamily="34" charset="0"/>
                          <a:cs typeface="Times New Roman" panose="02020603050405020304" pitchFamily="18" charset="0"/>
                        </a:rPr>
                        <a:t> Professional</a:t>
                      </a:r>
                      <a:r>
                        <a:rPr lang="en-GB" sz="1100" b="1" dirty="0">
                          <a:effectLst/>
                          <a:latin typeface="Calibri" panose="020F0502020204030204" pitchFamily="34" charset="0"/>
                          <a:ea typeface="Calibri" panose="020F0502020204030204" pitchFamily="34" charset="0"/>
                          <a:cs typeface="Times New Roman" panose="02020603050405020304" pitchFamily="18" charset="0"/>
                        </a:rPr>
                        <a:t> </a:t>
                      </a:r>
                      <a:r>
                        <a:rPr lang="en-GB" sz="1100" dirty="0">
                          <a:effectLst/>
                          <a:latin typeface="Calibri" panose="020F0502020204030204" pitchFamily="34" charset="0"/>
                          <a:ea typeface="Calibri" panose="020F0502020204030204" pitchFamily="34" charset="0"/>
                          <a:cs typeface="Times New Roman" panose="02020603050405020304" pitchFamily="18" charset="0"/>
                        </a:rPr>
                        <a:t>Learning Communities with ICTs</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2455" marR="52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1 day</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2455" marR="52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600"/>
                        </a:spcBef>
                        <a:spcAft>
                          <a:spcPts val="6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Evidence of participation in your subject PLC on social media</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2455" marR="52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600"/>
                        </a:spcBef>
                        <a:spcAft>
                          <a:spcPts val="60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52455" marR="52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9"/>
                  </a:ext>
                </a:extLst>
              </a:tr>
              <a:tr h="198526">
                <a:tc>
                  <a:txBody>
                    <a:bodyPr/>
                    <a:lstStyle/>
                    <a:p>
                      <a:pPr algn="just">
                        <a:lnSpc>
                          <a:spcPct val="115000"/>
                        </a:lnSpc>
                        <a:spcBef>
                          <a:spcPts val="600"/>
                        </a:spcBef>
                        <a:spcAft>
                          <a:spcPts val="6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2455" marR="52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600"/>
                        </a:spcBef>
                        <a:spcAft>
                          <a:spcPts val="600"/>
                        </a:spcAft>
                      </a:pPr>
                      <a:r>
                        <a:rPr lang="en-GB" sz="1100">
                          <a:effectLst/>
                          <a:latin typeface="Calibri" panose="020F0502020204030204" pitchFamily="34" charset="0"/>
                          <a:ea typeface="Calibri" panose="020F0502020204030204" pitchFamily="34" charset="0"/>
                          <a:cs typeface="Times New Roman" panose="02020603050405020304" pitchFamily="18" charset="0"/>
                        </a:rPr>
                        <a:t>TOTAL NUMBER OF HOURS</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52455" marR="52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600"/>
                        </a:spcBef>
                        <a:spcAft>
                          <a:spcPts val="6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2455" marR="52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600"/>
                        </a:spcBef>
                        <a:spcAft>
                          <a:spcPts val="6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2455" marR="52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600"/>
                        </a:spcBef>
                        <a:spcAft>
                          <a:spcPts val="6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2455" marR="52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1"/>
                  </a:ext>
                </a:extLst>
              </a:tr>
            </a:tbl>
          </a:graphicData>
        </a:graphic>
      </p:graphicFrame>
    </p:spTree>
    <p:extLst>
      <p:ext uri="{BB962C8B-B14F-4D97-AF65-F5344CB8AC3E}">
        <p14:creationId xmlns:p14="http://schemas.microsoft.com/office/powerpoint/2010/main" val="42781876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ZA" dirty="0" smtClean="0"/>
              <a:t>Glossary of terms</a:t>
            </a:r>
            <a:endParaRPr lang="en-ZA" dirty="0"/>
          </a:p>
        </p:txBody>
      </p:sp>
      <p:graphicFrame>
        <p:nvGraphicFramePr>
          <p:cNvPr id="5153" name="Table 5152"/>
          <p:cNvGraphicFramePr>
            <a:graphicFrameLocks noGrp="1"/>
          </p:cNvGraphicFramePr>
          <p:nvPr>
            <p:extLst>
              <p:ext uri="{D42A27DB-BD31-4B8C-83A1-F6EECF244321}">
                <p14:modId xmlns:p14="http://schemas.microsoft.com/office/powerpoint/2010/main" val="1273894243"/>
              </p:ext>
            </p:extLst>
          </p:nvPr>
        </p:nvGraphicFramePr>
        <p:xfrm>
          <a:off x="640758" y="2370580"/>
          <a:ext cx="7997341" cy="1836103"/>
        </p:xfrm>
        <a:graphic>
          <a:graphicData uri="http://schemas.openxmlformats.org/drawingml/2006/table">
            <a:tbl>
              <a:tblPr firstRow="1" firstCol="1" bandRow="1"/>
              <a:tblGrid>
                <a:gridCol w="2748148">
                  <a:extLst>
                    <a:ext uri="{9D8B030D-6E8A-4147-A177-3AD203B41FA5}">
                      <a16:colId xmlns="" xmlns:a16="http://schemas.microsoft.com/office/drawing/2014/main" val="20000"/>
                    </a:ext>
                  </a:extLst>
                </a:gridCol>
                <a:gridCol w="5249193">
                  <a:extLst>
                    <a:ext uri="{9D8B030D-6E8A-4147-A177-3AD203B41FA5}">
                      <a16:colId xmlns="" xmlns:a16="http://schemas.microsoft.com/office/drawing/2014/main" val="20001"/>
                    </a:ext>
                  </a:extLst>
                </a:gridCol>
              </a:tblGrid>
              <a:tr h="574231">
                <a:tc>
                  <a:txBody>
                    <a:bodyPr/>
                    <a:lstStyle/>
                    <a:p>
                      <a:pPr algn="just">
                        <a:lnSpc>
                          <a:spcPct val="115000"/>
                        </a:lnSpc>
                        <a:spcBef>
                          <a:spcPts val="720"/>
                        </a:spcBef>
                        <a:spcAft>
                          <a:spcPts val="720"/>
                        </a:spcAft>
                      </a:pPr>
                      <a:r>
                        <a:rPr lang="en-US" sz="24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WORD/S</a:t>
                      </a:r>
                      <a:endParaRPr lang="en-ZA"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36364"/>
                    </a:solidFill>
                  </a:tcPr>
                </a:tc>
                <a:tc>
                  <a:txBody>
                    <a:bodyPr/>
                    <a:lstStyle/>
                    <a:p>
                      <a:pPr algn="just">
                        <a:lnSpc>
                          <a:spcPct val="115000"/>
                        </a:lnSpc>
                        <a:spcBef>
                          <a:spcPts val="720"/>
                        </a:spcBef>
                        <a:spcAft>
                          <a:spcPts val="720"/>
                        </a:spcAft>
                      </a:pPr>
                      <a:r>
                        <a:rPr lang="en-US" sz="24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EXPLANATION</a:t>
                      </a:r>
                      <a:endParaRPr lang="en-ZA"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36364"/>
                    </a:solidFill>
                  </a:tcPr>
                </a:tc>
                <a:extLst>
                  <a:ext uri="{0D108BD9-81ED-4DB2-BD59-A6C34878D82A}">
                    <a16:rowId xmlns="" xmlns:a16="http://schemas.microsoft.com/office/drawing/2014/main" val="10000"/>
                  </a:ext>
                </a:extLst>
              </a:tr>
              <a:tr h="1148461">
                <a:tc>
                  <a:txBody>
                    <a:bodyPr/>
                    <a:lstStyle/>
                    <a:p>
                      <a:pPr algn="l">
                        <a:lnSpc>
                          <a:spcPct val="115000"/>
                        </a:lnSpc>
                        <a:spcBef>
                          <a:spcPts val="600"/>
                        </a:spcBef>
                        <a:spcAft>
                          <a:spcPts val="60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SMART/ Paperless Classrooms </a:t>
                      </a:r>
                      <a:endParaRPr lang="en-ZA"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600"/>
                        </a:spcBef>
                        <a:spcAft>
                          <a:spcPts val="600"/>
                        </a:spcAft>
                      </a:pPr>
                      <a:r>
                        <a:rPr lang="en-US" sz="2400" dirty="0" smtClean="0">
                          <a:effectLst/>
                          <a:latin typeface="Calibri" panose="020F0502020204030204" pitchFamily="34" charset="0"/>
                          <a:ea typeface="Calibri" panose="020F0502020204030204" pitchFamily="34" charset="0"/>
                          <a:cs typeface="Times New Roman" panose="02020603050405020304" pitchFamily="18" charset="0"/>
                        </a:rPr>
                        <a:t>Highly </a:t>
                      </a:r>
                      <a:r>
                        <a:rPr lang="en-US" sz="2400" dirty="0">
                          <a:effectLst/>
                          <a:latin typeface="Calibri" panose="020F0502020204030204" pitchFamily="34" charset="0"/>
                          <a:ea typeface="Calibri" panose="020F0502020204030204" pitchFamily="34" charset="0"/>
                          <a:cs typeface="Times New Roman" panose="02020603050405020304" pitchFamily="18" charset="0"/>
                        </a:rPr>
                        <a:t>digitalized learning environments where learners use the internet, e-books or school network to learn</a:t>
                      </a:r>
                      <a:endParaRPr lang="en-ZA"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bl>
          </a:graphicData>
        </a:graphic>
      </p:graphicFrame>
      <p:grpSp>
        <p:nvGrpSpPr>
          <p:cNvPr id="5121" name="Group 243"/>
          <p:cNvGrpSpPr>
            <a:grpSpLocks/>
          </p:cNvGrpSpPr>
          <p:nvPr/>
        </p:nvGrpSpPr>
        <p:grpSpPr bwMode="auto">
          <a:xfrm>
            <a:off x="-22225" y="-63500"/>
            <a:ext cx="625475" cy="406400"/>
            <a:chOff x="0" y="0"/>
            <a:chExt cx="8312" cy="5939"/>
          </a:xfrm>
        </p:grpSpPr>
      </p:grpSp>
      <p:grpSp>
        <p:nvGrpSpPr>
          <p:cNvPr id="5133" name="Group 13"/>
          <p:cNvGrpSpPr>
            <a:grpSpLocks/>
          </p:cNvGrpSpPr>
          <p:nvPr/>
        </p:nvGrpSpPr>
        <p:grpSpPr bwMode="auto">
          <a:xfrm>
            <a:off x="-22225" y="-63500"/>
            <a:ext cx="625475" cy="406400"/>
            <a:chOff x="0" y="0"/>
            <a:chExt cx="8312" cy="5939"/>
          </a:xfrm>
        </p:grpSpPr>
      </p:grpSp>
      <p:grpSp>
        <p:nvGrpSpPr>
          <p:cNvPr id="5145" name="Group 25"/>
          <p:cNvGrpSpPr>
            <a:grpSpLocks/>
          </p:cNvGrpSpPr>
          <p:nvPr/>
        </p:nvGrpSpPr>
        <p:grpSpPr bwMode="auto">
          <a:xfrm>
            <a:off x="-3175" y="-14288"/>
            <a:ext cx="625475" cy="406401"/>
            <a:chOff x="0" y="0"/>
            <a:chExt cx="8312" cy="5939"/>
          </a:xfrm>
        </p:grpSpPr>
      </p:grpSp>
    </p:spTree>
    <p:extLst>
      <p:ext uri="{BB962C8B-B14F-4D97-AF65-F5344CB8AC3E}">
        <p14:creationId xmlns:p14="http://schemas.microsoft.com/office/powerpoint/2010/main" val="379780820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3064</TotalTime>
  <Words>1807</Words>
  <Application>Microsoft Office PowerPoint</Application>
  <PresentationFormat>On-screen Show (4:3)</PresentationFormat>
  <Paragraphs>308</Paragraphs>
  <Slides>19</Slides>
  <Notes>19</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19</vt:i4>
      </vt:variant>
    </vt:vector>
  </HeadingPairs>
  <TitlesOfParts>
    <vt:vector size="27" baseType="lpstr">
      <vt:lpstr>Arial</vt:lpstr>
      <vt:lpstr>Calibri</vt:lpstr>
      <vt:lpstr>Calibri Light</vt:lpstr>
      <vt:lpstr>Times New Roman</vt:lpstr>
      <vt:lpstr>Webdings</vt:lpstr>
      <vt:lpstr>Office Theme</vt:lpstr>
      <vt:lpstr>1_Office Theme</vt:lpstr>
      <vt:lpstr>2_Office Theme</vt:lpstr>
      <vt:lpstr>PowerPoint Presentation</vt:lpstr>
      <vt:lpstr>PROGRAM OF THE DAY: MODULE 6</vt:lpstr>
      <vt:lpstr> COPYRIGHT  </vt:lpstr>
      <vt:lpstr>PURPOSE OF THE PROGRAM</vt:lpstr>
      <vt:lpstr>Learning outcomes</vt:lpstr>
      <vt:lpstr>PowerPoint Presentation</vt:lpstr>
      <vt:lpstr>MODULES</vt:lpstr>
      <vt:lpstr>Notional hours</vt:lpstr>
      <vt:lpstr>Glossary of terms</vt:lpstr>
      <vt:lpstr>Acronyms and abbreviations</vt:lpstr>
      <vt:lpstr>Module 6: MANAGING AN ICT CLASSROOM ENVIRONMENT</vt:lpstr>
      <vt:lpstr>Aim of this module</vt:lpstr>
      <vt:lpstr>objectives</vt:lpstr>
      <vt:lpstr>DESCRIBING AN ICT CLASSROOM ENVIRONMENT</vt:lpstr>
      <vt:lpstr>Activity 6.1</vt:lpstr>
      <vt:lpstr>Planning for integration of ict into the lesson</vt:lpstr>
      <vt:lpstr>Activity 6.2</vt:lpstr>
      <vt:lpstr>netiquette</vt:lpstr>
      <vt:lpstr>The End</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Nokulunga Ndlovu</dc:creator>
  <cp:lastModifiedBy>Adri Mouton</cp:lastModifiedBy>
  <cp:revision>229</cp:revision>
  <cp:lastPrinted>2017-08-20T19:12:19Z</cp:lastPrinted>
  <dcterms:created xsi:type="dcterms:W3CDTF">2017-01-27T00:36:09Z</dcterms:created>
  <dcterms:modified xsi:type="dcterms:W3CDTF">2017-09-02T15:44:30Z</dcterms:modified>
</cp:coreProperties>
</file>