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258" r:id="rId5"/>
    <p:sldId id="281" r:id="rId6"/>
    <p:sldId id="278" r:id="rId7"/>
    <p:sldId id="280" r:id="rId8"/>
    <p:sldId id="283" r:id="rId9"/>
    <p:sldId id="279" r:id="rId10"/>
    <p:sldId id="282" r:id="rId11"/>
    <p:sldId id="270" r:id="rId12"/>
    <p:sldId id="276" r:id="rId13"/>
    <p:sldId id="275" r:id="rId14"/>
    <p:sldId id="261" r:id="rId15"/>
    <p:sldId id="263" r:id="rId16"/>
    <p:sldId id="262" r:id="rId17"/>
    <p:sldId id="265" r:id="rId18"/>
    <p:sldId id="266" r:id="rId19"/>
    <p:sldId id="267" r:id="rId20"/>
    <p:sldId id="264" r:id="rId21"/>
    <p:sldId id="277" r:id="rId22"/>
    <p:sldId id="285" r:id="rId23"/>
    <p:sldId id="286" r:id="rId24"/>
    <p:sldId id="287" r:id="rId25"/>
    <p:sldId id="2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Moore" initials="AM" lastIdx="1" clrIdx="0">
    <p:extLst>
      <p:ext uri="{19B8F6BF-5375-455C-9EA6-DF929625EA0E}">
        <p15:presenceInfo xmlns:p15="http://schemas.microsoft.com/office/powerpoint/2012/main" userId="Andrew Moo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395E"/>
    <a:srgbClr val="FFFFFF"/>
    <a:srgbClr val="000000"/>
    <a:srgbClr val="F0E5D3"/>
    <a:srgbClr val="777777"/>
    <a:srgbClr val="DDDDDD"/>
    <a:srgbClr val="376BA4"/>
    <a:srgbClr val="B7BDB4"/>
    <a:srgbClr val="448B9E"/>
    <a:srgbClr val="1918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48" autoAdjust="0"/>
    <p:restoredTop sz="94660"/>
  </p:normalViewPr>
  <p:slideViewPr>
    <p:cSldViewPr>
      <p:cViewPr varScale="1">
        <p:scale>
          <a:sx n="153" d="100"/>
          <a:sy n="153" d="100"/>
        </p:scale>
        <p:origin x="128" y="46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howGuides="1">
      <p:cViewPr varScale="1">
        <p:scale>
          <a:sx n="81" d="100"/>
          <a:sy n="81" d="100"/>
        </p:scale>
        <p:origin x="304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24T06:58:31.660" idx="1">
    <p:pos x="10" y="10"/>
    <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35463-B250-4D87-98D9-C3C3428E4E67}" type="datetimeFigureOut">
              <a:rPr lang="en-GB" smtClean="0"/>
              <a:t>24/02/2021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Presentation Title Here</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E58C40E-9B95-4A41-A58E-DE7C044E44B2}" type="slidenum">
              <a:rPr lang="en-GB" smtClean="0"/>
              <a:t>‹#›</a:t>
            </a:fld>
            <a:endParaRPr lang="en-GB"/>
          </a:p>
        </p:txBody>
      </p:sp>
    </p:spTree>
    <p:extLst>
      <p:ext uri="{BB962C8B-B14F-4D97-AF65-F5344CB8AC3E}">
        <p14:creationId xmlns:p14="http://schemas.microsoft.com/office/powerpoint/2010/main" val="3674548930"/>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2-13T12:15:54.921"/>
    </inkml:context>
    <inkml:brush xml:id="br0">
      <inkml:brushProperty name="width" value="0.05" units="cm"/>
      <inkml:brushProperty name="height" value="0.05" units="cm"/>
    </inkml:brush>
  </inkml:definitions>
  <inkml:trace contextRef="#ctx0" brushRef="#br0">0 0 3810 0 0,'0'0'-8'0'0,"0"0"-39"0"0,0 0-45 0 0,0 0-47 0 0,0 0-77 0 0,0 0-84 0 0,0 2-731 0 0,0 0 647 0 0,0 1 147 0 0,0 1 70 0 0,0 1 33 0 0,0 3 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2-22T21:26:21.723"/>
    </inkml:context>
    <inkml:brush xml:id="br0">
      <inkml:brushProperty name="width" value="0.04" units="cm"/>
      <inkml:brushProperty name="height" value="0.04" units="cm"/>
    </inkml:brush>
  </inkml:definitions>
  <inkml:trace contextRef="#ctx0" brushRef="#br0">331 2333 12374,'0'0'736,"33"0"-832,-33 0-528,0 0 159,0 0-719,0 0-1825,0 0-3859</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30T12:17:58.030"/>
    </inkml:context>
    <inkml:brush xml:id="br0">
      <inkml:brushProperty name="width" value="0.05" units="cm"/>
      <inkml:brushProperty name="height" value="0.05" units="cm"/>
    </inkml:brush>
  </inkml:definitions>
  <inkml:trace contextRef="#ctx0" brushRef="#br0">0 1 6563 0 0,'0'0'1409'0'0,"0"0"-1089"0"0,0 0-336 0 0,0 0-144 0 0,0 0-881 0 0,0 0-2672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30T12:38:51.753"/>
    </inkml:context>
    <inkml:brush xml:id="br0">
      <inkml:brushProperty name="width" value="0.05" units="cm"/>
      <inkml:brushProperty name="height" value="0.05" units="cm"/>
    </inkml:brush>
  </inkml:definitions>
  <inkml:trace contextRef="#ctx0" brushRef="#br0">0 1 3634 0 0,'0'0'2289'0'0,"0"0"-1345"0"0,0 0-1344 0 0,0 0-2481 0 0,0 25-705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18-01-30T12:38:51.753"/>
    </inkml:context>
    <inkml:brush xml:id="br0">
      <inkml:brushProperty name="width" value="0.05" units="cm"/>
      <inkml:brushProperty name="height" value="0.05" units="cm"/>
    </inkml:brush>
  </inkml:definitions>
  <inkml:trace contextRef="#ctx0" brushRef="#br0">0 1 3634 0 0,'0'0'2289'0'0,"0"0"-1345"0"0,0 0-1344 0 0,0 0-2481 0 0,0 29-705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6EB564-EEBC-4F84-A5DB-7A3F5292818A}" type="datetimeFigureOut">
              <a:rPr lang="en-ZA" smtClean="0"/>
              <a:t>2021/02/24</a:t>
            </a:fld>
            <a:endParaRPr lang="en-Z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ZA"/>
              <a:t>Presentation Title Here</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7A23D7-7FE3-46A7-B605-A2442C4BBCCA}" type="slidenum">
              <a:rPr lang="en-ZA" smtClean="0"/>
              <a:t>‹#›</a:t>
            </a:fld>
            <a:endParaRPr lang="en-ZA"/>
          </a:p>
        </p:txBody>
      </p:sp>
    </p:spTree>
    <p:extLst>
      <p:ext uri="{BB962C8B-B14F-4D97-AF65-F5344CB8AC3E}">
        <p14:creationId xmlns:p14="http://schemas.microsoft.com/office/powerpoint/2010/main" val="42661360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image" Target="../media/image17.emf"/><Relationship Id="rId1" Type="http://schemas.openxmlformats.org/officeDocument/2006/relationships/slideMaster" Target="../slideMasters/slideMaster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customXml" Target="../ink/ink4.xml"/><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53F752B-0157-49C8-ADBF-F541F8AC5543}"/>
              </a:ext>
            </a:extLst>
          </p:cNvPr>
          <p:cNvPicPr>
            <a:picLocks noChangeAspect="1"/>
          </p:cNvPicPr>
          <p:nvPr userDrawn="1"/>
        </p:nvPicPr>
        <p:blipFill>
          <a:blip r:embed="rId2"/>
          <a:stretch>
            <a:fillRect/>
          </a:stretch>
        </p:blipFill>
        <p:spPr>
          <a:xfrm>
            <a:off x="-1968896" y="-401412"/>
            <a:ext cx="14689632" cy="7660824"/>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p14:cNvContentPartPr/>
              <p14:nvPr userDrawn="1"/>
            </p14:nvContentPartPr>
            <p14:xfrm>
              <a:off x="-879445" y="3217979"/>
              <a:ext cx="12288" cy="288"/>
            </p14:xfrm>
          </p:contentPart>
        </mc:Choice>
        <mc:Fallback xmlns="">
          <p:pic>
            <p:nvPicPr>
              <p:cNvPr id="3" name="Ink 2"/>
              <p:cNvPicPr/>
              <p:nvPr/>
            </p:nvPicPr>
            <p:blipFill>
              <a:blip r:embed="rId4"/>
              <a:stretch>
                <a:fillRect/>
              </a:stretch>
            </p:blipFill>
            <p:spPr>
              <a:xfrm>
                <a:off x="-886673" y="3212219"/>
                <a:ext cx="26383" cy="11520"/>
              </a:xfrm>
              <a:prstGeom prst="rect">
                <a:avLst/>
              </a:prstGeom>
            </p:spPr>
          </p:pic>
        </mc:Fallback>
      </mc:AlternateContent>
      <p:sp>
        <p:nvSpPr>
          <p:cNvPr id="15" name="Title 1">
            <a:extLst>
              <a:ext uri="{FF2B5EF4-FFF2-40B4-BE49-F238E27FC236}">
                <a16:creationId xmlns:a16="http://schemas.microsoft.com/office/drawing/2014/main" id="{8884B37B-BCE9-4687-8B47-0DC192C8EC4F}"/>
              </a:ext>
            </a:extLst>
          </p:cNvPr>
          <p:cNvSpPr>
            <a:spLocks noGrp="1"/>
          </p:cNvSpPr>
          <p:nvPr>
            <p:ph type="title" hasCustomPrompt="1"/>
          </p:nvPr>
        </p:nvSpPr>
        <p:spPr>
          <a:xfrm>
            <a:off x="4007768" y="2925809"/>
            <a:ext cx="7272798" cy="1726751"/>
          </a:xfrm>
        </p:spPr>
        <p:txBody>
          <a:bodyPr lIns="0" tIns="0" anchor="b">
            <a:normAutofit/>
          </a:bodyPr>
          <a:lstStyle>
            <a:lvl1pPr algn="r">
              <a:lnSpc>
                <a:spcPct val="100000"/>
              </a:lnSpc>
              <a:defRPr sz="3200" b="1" cap="none">
                <a:solidFill>
                  <a:schemeClr val="bg1"/>
                </a:solidFill>
                <a:latin typeface="Montserrat" panose="00000500000000000000" pitchFamily="50" charset="0"/>
                <a:cs typeface="Calibri" panose="020F0502020204030204" pitchFamily="34" charset="0"/>
              </a:defRPr>
            </a:lvl1pPr>
          </a:lstStyle>
          <a:p>
            <a:r>
              <a:rPr lang="en-US" dirty="0"/>
              <a:t>Presentation</a:t>
            </a:r>
            <a:br>
              <a:rPr lang="en-US" dirty="0"/>
            </a:br>
            <a:r>
              <a:rPr lang="en-US" dirty="0"/>
              <a:t>Title Goes Here</a:t>
            </a:r>
            <a:endParaRPr lang="en-ZA" dirty="0"/>
          </a:p>
        </p:txBody>
      </p:sp>
      <p:sp>
        <p:nvSpPr>
          <p:cNvPr id="16" name="Text Placeholder 2">
            <a:extLst>
              <a:ext uri="{FF2B5EF4-FFF2-40B4-BE49-F238E27FC236}">
                <a16:creationId xmlns:a16="http://schemas.microsoft.com/office/drawing/2014/main" id="{C8842254-8557-4FBB-9D85-979062D32F5C}"/>
              </a:ext>
            </a:extLst>
          </p:cNvPr>
          <p:cNvSpPr>
            <a:spLocks noGrp="1"/>
          </p:cNvSpPr>
          <p:nvPr>
            <p:ph type="body" idx="1" hasCustomPrompt="1"/>
          </p:nvPr>
        </p:nvSpPr>
        <p:spPr>
          <a:xfrm>
            <a:off x="4007768" y="4725145"/>
            <a:ext cx="7272798" cy="984192"/>
          </a:xfrm>
        </p:spPr>
        <p:txBody>
          <a:bodyPr lIns="0" tIns="0" anchor="t" anchorCtr="0">
            <a:noAutofit/>
          </a:bodyPr>
          <a:lstStyle>
            <a:lvl1pPr marL="0" indent="0" algn="r">
              <a:buNone/>
              <a:defRPr lang="en-US" sz="2400" b="0" dirty="0">
                <a:solidFill>
                  <a:schemeClr val="bg2"/>
                </a:solidFill>
                <a:latin typeface="Montserrat" panose="00000500000000000000" pitchFamily="50" charset="0"/>
                <a:cs typeface="Calibri" panose="020F0502020204030204"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ZA" dirty="0"/>
              <a:t>Subheading For Presentation Goes Here</a:t>
            </a:r>
            <a:endParaRPr lang="en-US" dirty="0"/>
          </a:p>
        </p:txBody>
      </p:sp>
      <p:sp>
        <p:nvSpPr>
          <p:cNvPr id="25" name="Text Placeholder 2">
            <a:extLst>
              <a:ext uri="{FF2B5EF4-FFF2-40B4-BE49-F238E27FC236}">
                <a16:creationId xmlns:a16="http://schemas.microsoft.com/office/drawing/2014/main" id="{6FA0A46F-D2FA-4A55-8E66-540AD25BDD16}"/>
              </a:ext>
            </a:extLst>
          </p:cNvPr>
          <p:cNvSpPr>
            <a:spLocks noGrp="1"/>
          </p:cNvSpPr>
          <p:nvPr>
            <p:ph type="body" idx="10" hasCustomPrompt="1"/>
          </p:nvPr>
        </p:nvSpPr>
        <p:spPr>
          <a:xfrm>
            <a:off x="10086033" y="5725342"/>
            <a:ext cx="1194533" cy="295945"/>
          </a:xfrm>
        </p:spPr>
        <p:txBody>
          <a:bodyPr lIns="0" tIns="0" anchor="t" anchorCtr="0">
            <a:normAutofit/>
          </a:bodyPr>
          <a:lstStyle>
            <a:lvl1pPr marL="0" indent="0" algn="r">
              <a:buNone/>
              <a:defRPr lang="en-US" sz="1600" b="0" dirty="0">
                <a:solidFill>
                  <a:schemeClr val="bg1"/>
                </a:solidFill>
                <a:latin typeface="Calibri" panose="020F0502020204030204" pitchFamily="34" charset="0"/>
                <a:cs typeface="Calibri" panose="020F0502020204030204"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ZA" dirty="0"/>
              <a:t>Date</a:t>
            </a:r>
            <a:endParaRPr lang="en-US" dirty="0"/>
          </a:p>
        </p:txBody>
      </p:sp>
      <p:sp>
        <p:nvSpPr>
          <p:cNvPr id="26" name="Text Placeholder 2">
            <a:extLst>
              <a:ext uri="{FF2B5EF4-FFF2-40B4-BE49-F238E27FC236}">
                <a16:creationId xmlns:a16="http://schemas.microsoft.com/office/drawing/2014/main" id="{4B706AD2-A514-4D4F-BB7A-294DD2675CB5}"/>
              </a:ext>
            </a:extLst>
          </p:cNvPr>
          <p:cNvSpPr>
            <a:spLocks noGrp="1"/>
          </p:cNvSpPr>
          <p:nvPr>
            <p:ph type="body" idx="11" hasCustomPrompt="1"/>
          </p:nvPr>
        </p:nvSpPr>
        <p:spPr>
          <a:xfrm>
            <a:off x="5051470" y="5725337"/>
            <a:ext cx="4656515" cy="295946"/>
          </a:xfrm>
        </p:spPr>
        <p:txBody>
          <a:bodyPr lIns="0" tIns="0" anchor="t" anchorCtr="0">
            <a:normAutofit/>
          </a:bodyPr>
          <a:lstStyle>
            <a:lvl1pPr marL="0" indent="0" algn="r">
              <a:buNone/>
              <a:defRPr lang="en-US" sz="1600" b="0" dirty="0">
                <a:solidFill>
                  <a:schemeClr val="bg1"/>
                </a:solidFill>
                <a:latin typeface="Calibri" panose="020F0502020204030204" pitchFamily="34" charset="0"/>
                <a:cs typeface="Calibri" panose="020F0502020204030204"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ZA" dirty="0"/>
              <a:t>Name Surname</a:t>
            </a:r>
            <a:endParaRPr lang="en-US" dirty="0"/>
          </a:p>
        </p:txBody>
      </p:sp>
      <p:cxnSp>
        <p:nvCxnSpPr>
          <p:cNvPr id="32" name="Straight Connector 31">
            <a:extLst>
              <a:ext uri="{FF2B5EF4-FFF2-40B4-BE49-F238E27FC236}">
                <a16:creationId xmlns:a16="http://schemas.microsoft.com/office/drawing/2014/main" id="{1ECF91FB-304E-4DAC-8563-7AE265160724}"/>
              </a:ext>
            </a:extLst>
          </p:cNvPr>
          <p:cNvCxnSpPr>
            <a:cxnSpLocks/>
          </p:cNvCxnSpPr>
          <p:nvPr userDrawn="1"/>
        </p:nvCxnSpPr>
        <p:spPr>
          <a:xfrm>
            <a:off x="9948011" y="5723984"/>
            <a:ext cx="0" cy="234000"/>
          </a:xfrm>
          <a:prstGeom prst="line">
            <a:avLst/>
          </a:prstGeom>
          <a:ln w="1397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4430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O CONTENT DIVIDER 3">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70CC335-1998-45EF-A573-B13BB445FFEC}"/>
              </a:ext>
            </a:extLst>
          </p:cNvPr>
          <p:cNvPicPr>
            <a:picLocks noChangeAspect="1"/>
          </p:cNvPicPr>
          <p:nvPr userDrawn="1"/>
        </p:nvPicPr>
        <p:blipFill>
          <a:blip r:embed="rId2"/>
          <a:stretch>
            <a:fillRect/>
          </a:stretch>
        </p:blipFill>
        <p:spPr>
          <a:xfrm>
            <a:off x="-1969027" y="-1592083"/>
            <a:ext cx="14709987" cy="8837507"/>
          </a:xfrm>
          <a:prstGeom prst="rect">
            <a:avLst/>
          </a:prstGeom>
        </p:spPr>
      </p:pic>
    </p:spTree>
    <p:extLst>
      <p:ext uri="{BB962C8B-B14F-4D97-AF65-F5344CB8AC3E}">
        <p14:creationId xmlns:p14="http://schemas.microsoft.com/office/powerpoint/2010/main" val="1645094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O CONTENT DIVIDER 4">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7BC7D9-8E7E-4031-8FC3-3C6125F2D6D8}"/>
              </a:ext>
            </a:extLst>
          </p:cNvPr>
          <p:cNvPicPr>
            <a:picLocks noChangeAspect="1"/>
          </p:cNvPicPr>
          <p:nvPr userDrawn="1"/>
        </p:nvPicPr>
        <p:blipFill>
          <a:blip r:embed="rId2"/>
          <a:stretch>
            <a:fillRect/>
          </a:stretch>
        </p:blipFill>
        <p:spPr>
          <a:xfrm>
            <a:off x="-1968751" y="-1592083"/>
            <a:ext cx="14719583" cy="8837507"/>
          </a:xfrm>
          <a:prstGeom prst="rect">
            <a:avLst/>
          </a:prstGeom>
        </p:spPr>
      </p:pic>
    </p:spTree>
    <p:extLst>
      <p:ext uri="{BB962C8B-B14F-4D97-AF65-F5344CB8AC3E}">
        <p14:creationId xmlns:p14="http://schemas.microsoft.com/office/powerpoint/2010/main" val="1369796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O CONTENT DIVIDER 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E0B6050-10D7-4210-AA67-EFB452EAD729}"/>
              </a:ext>
            </a:extLst>
          </p:cNvPr>
          <p:cNvPicPr>
            <a:picLocks noChangeAspect="1"/>
          </p:cNvPicPr>
          <p:nvPr userDrawn="1"/>
        </p:nvPicPr>
        <p:blipFill>
          <a:blip r:embed="rId2"/>
          <a:stretch>
            <a:fillRect/>
          </a:stretch>
        </p:blipFill>
        <p:spPr>
          <a:xfrm>
            <a:off x="-1968664" y="-1592083"/>
            <a:ext cx="14719583" cy="8837507"/>
          </a:xfrm>
          <a:prstGeom prst="rect">
            <a:avLst/>
          </a:prstGeom>
        </p:spPr>
      </p:pic>
    </p:spTree>
    <p:extLst>
      <p:ext uri="{BB962C8B-B14F-4D97-AF65-F5344CB8AC3E}">
        <p14:creationId xmlns:p14="http://schemas.microsoft.com/office/powerpoint/2010/main" val="39462109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O CONTENT DIVIDER 6">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A966526-9939-4A74-9826-DF3FC9923F4E}"/>
              </a:ext>
            </a:extLst>
          </p:cNvPr>
          <p:cNvPicPr>
            <a:picLocks noChangeAspect="1"/>
          </p:cNvPicPr>
          <p:nvPr userDrawn="1"/>
        </p:nvPicPr>
        <p:blipFill>
          <a:blip r:embed="rId2"/>
          <a:stretch>
            <a:fillRect/>
          </a:stretch>
        </p:blipFill>
        <p:spPr>
          <a:xfrm>
            <a:off x="-1968896" y="-1592083"/>
            <a:ext cx="14709987" cy="8837507"/>
          </a:xfrm>
          <a:prstGeom prst="rect">
            <a:avLst/>
          </a:prstGeom>
        </p:spPr>
      </p:pic>
    </p:spTree>
    <p:extLst>
      <p:ext uri="{BB962C8B-B14F-4D97-AF65-F5344CB8AC3E}">
        <p14:creationId xmlns:p14="http://schemas.microsoft.com/office/powerpoint/2010/main" val="1453609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ACFF03-B4DB-4289-8511-FC99E327550F}"/>
              </a:ext>
            </a:extLst>
          </p:cNvPr>
          <p:cNvPicPr>
            <a:picLocks noChangeAspect="1"/>
          </p:cNvPicPr>
          <p:nvPr userDrawn="1"/>
        </p:nvPicPr>
        <p:blipFill>
          <a:blip r:embed="rId2"/>
          <a:stretch>
            <a:fillRect/>
          </a:stretch>
        </p:blipFill>
        <p:spPr>
          <a:xfrm>
            <a:off x="-444367" y="-409222"/>
            <a:ext cx="13165103" cy="7676444"/>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7F75F6B1-DAB8-4F6E-87D8-3BD93C6DAF9D}"/>
                  </a:ext>
                </a:extLst>
              </p14:cNvPr>
              <p14:cNvContentPartPr/>
              <p14:nvPr userDrawn="1"/>
            </p14:nvContentPartPr>
            <p14:xfrm>
              <a:off x="-297737" y="1892252"/>
              <a:ext cx="360" cy="11160"/>
            </p14:xfrm>
          </p:contentPart>
        </mc:Choice>
        <mc:Fallback xmlns="">
          <p:pic>
            <p:nvPicPr>
              <p:cNvPr id="9" name="Ink 8">
                <a:extLst>
                  <a:ext uri="{FF2B5EF4-FFF2-40B4-BE49-F238E27FC236}">
                    <a16:creationId xmlns:a16="http://schemas.microsoft.com/office/drawing/2014/main" id="{7F75F6B1-DAB8-4F6E-87D8-3BD93C6DAF9D}"/>
                  </a:ext>
                </a:extLst>
              </p:cNvPr>
              <p:cNvPicPr/>
              <p:nvPr/>
            </p:nvPicPr>
            <p:blipFill>
              <a:blip r:embed="rId4"/>
              <a:stretch>
                <a:fillRect/>
              </a:stretch>
            </p:blipFill>
            <p:spPr>
              <a:xfrm>
                <a:off x="-306737" y="1882952"/>
                <a:ext cx="18000" cy="29388"/>
              </a:xfrm>
              <a:prstGeom prst="rect">
                <a:avLst/>
              </a:prstGeom>
            </p:spPr>
          </p:pic>
        </mc:Fallback>
      </mc:AlternateContent>
      <p:sp>
        <p:nvSpPr>
          <p:cNvPr id="6" name="Title 1">
            <a:extLst>
              <a:ext uri="{FF2B5EF4-FFF2-40B4-BE49-F238E27FC236}">
                <a16:creationId xmlns:a16="http://schemas.microsoft.com/office/drawing/2014/main" id="{1A373959-2932-4B0D-8AB5-39DF638377A4}"/>
              </a:ext>
            </a:extLst>
          </p:cNvPr>
          <p:cNvSpPr>
            <a:spLocks noGrp="1"/>
          </p:cNvSpPr>
          <p:nvPr>
            <p:ph type="title" hasCustomPrompt="1"/>
          </p:nvPr>
        </p:nvSpPr>
        <p:spPr>
          <a:xfrm>
            <a:off x="5879977" y="1560628"/>
            <a:ext cx="3023975" cy="2577292"/>
          </a:xfrm>
        </p:spPr>
        <p:txBody>
          <a:bodyPr>
            <a:normAutofit/>
          </a:bodyPr>
          <a:lstStyle>
            <a:lvl1pPr algn="l">
              <a:defRPr sz="2200" b="0">
                <a:solidFill>
                  <a:schemeClr val="bg1"/>
                </a:solidFill>
              </a:defRPr>
            </a:lvl1pPr>
          </a:lstStyle>
          <a:p>
            <a:r>
              <a:rPr lang="en-US" dirty="0"/>
              <a:t>Click to edit master title style</a:t>
            </a:r>
            <a:endParaRPr lang="en-ZA" dirty="0"/>
          </a:p>
        </p:txBody>
      </p:sp>
      <p:grpSp>
        <p:nvGrpSpPr>
          <p:cNvPr id="8" name="Group 7">
            <a:extLst>
              <a:ext uri="{FF2B5EF4-FFF2-40B4-BE49-F238E27FC236}">
                <a16:creationId xmlns:a16="http://schemas.microsoft.com/office/drawing/2014/main" id="{2660D556-B1D5-4CC9-A8F0-BB0C97E4A7A5}"/>
              </a:ext>
            </a:extLst>
          </p:cNvPr>
          <p:cNvGrpSpPr/>
          <p:nvPr userDrawn="1"/>
        </p:nvGrpSpPr>
        <p:grpSpPr>
          <a:xfrm>
            <a:off x="5879977" y="4077072"/>
            <a:ext cx="2952327" cy="1159452"/>
            <a:chOff x="5879977" y="4137920"/>
            <a:chExt cx="2952327" cy="1159452"/>
          </a:xfrm>
        </p:grpSpPr>
        <p:pic>
          <p:nvPicPr>
            <p:cNvPr id="3" name="Picture 2">
              <a:extLst>
                <a:ext uri="{FF2B5EF4-FFF2-40B4-BE49-F238E27FC236}">
                  <a16:creationId xmlns:a16="http://schemas.microsoft.com/office/drawing/2014/main" id="{DD9705CD-D281-4612-BDEB-F8B087362FDF}"/>
                </a:ext>
              </a:extLst>
            </p:cNvPr>
            <p:cNvPicPr>
              <a:picLocks noChangeAspect="1"/>
            </p:cNvPicPr>
            <p:nvPr userDrawn="1"/>
          </p:nvPicPr>
          <p:blipFill>
            <a:blip r:embed="rId5"/>
            <a:stretch>
              <a:fillRect/>
            </a:stretch>
          </p:blipFill>
          <p:spPr>
            <a:xfrm>
              <a:off x="6456040" y="4869159"/>
              <a:ext cx="428213" cy="428213"/>
            </a:xfrm>
            <a:prstGeom prst="rect">
              <a:avLst/>
            </a:prstGeom>
          </p:spPr>
        </p:pic>
        <p:pic>
          <p:nvPicPr>
            <p:cNvPr id="4" name="Picture 3">
              <a:extLst>
                <a:ext uri="{FF2B5EF4-FFF2-40B4-BE49-F238E27FC236}">
                  <a16:creationId xmlns:a16="http://schemas.microsoft.com/office/drawing/2014/main" id="{74F85F3E-C80E-4E63-9104-5B62806A806F}"/>
                </a:ext>
              </a:extLst>
            </p:cNvPr>
            <p:cNvPicPr>
              <a:picLocks noChangeAspect="1"/>
            </p:cNvPicPr>
            <p:nvPr userDrawn="1"/>
          </p:nvPicPr>
          <p:blipFill>
            <a:blip r:embed="rId6"/>
            <a:stretch>
              <a:fillRect/>
            </a:stretch>
          </p:blipFill>
          <p:spPr>
            <a:xfrm>
              <a:off x="5879977" y="4869159"/>
              <a:ext cx="428213" cy="428213"/>
            </a:xfrm>
            <a:prstGeom prst="rect">
              <a:avLst/>
            </a:prstGeom>
          </p:spPr>
        </p:pic>
        <p:sp>
          <p:nvSpPr>
            <p:cNvPr id="7" name="Title 1">
              <a:extLst>
                <a:ext uri="{FF2B5EF4-FFF2-40B4-BE49-F238E27FC236}">
                  <a16:creationId xmlns:a16="http://schemas.microsoft.com/office/drawing/2014/main" id="{9B94B55D-B770-4F8C-B5A2-0A3C1C770BB1}"/>
                </a:ext>
              </a:extLst>
            </p:cNvPr>
            <p:cNvSpPr txBox="1">
              <a:spLocks/>
            </p:cNvSpPr>
            <p:nvPr userDrawn="1"/>
          </p:nvSpPr>
          <p:spPr>
            <a:xfrm>
              <a:off x="5879977" y="4137920"/>
              <a:ext cx="2952327" cy="864096"/>
            </a:xfrm>
            <a:prstGeom prst="rect">
              <a:avLst/>
            </a:prstGeom>
          </p:spPr>
          <p:txBody>
            <a:bodyPr vert="horz" lIns="0" tIns="0" rIns="72000" bIns="45720" rtlCol="0" anchor="ctr" anchorCtr="0">
              <a:normAutofit/>
            </a:bodyPr>
            <a:lstStyle>
              <a:lvl1pPr algn="l" defTabSz="685783" rtl="0" eaLnBrk="1" latinLnBrk="0" hangingPunct="1">
                <a:spcBef>
                  <a:spcPct val="0"/>
                </a:spcBef>
                <a:buNone/>
                <a:defRPr sz="2200" b="0" kern="1200">
                  <a:solidFill>
                    <a:schemeClr val="bg1"/>
                  </a:solidFill>
                  <a:latin typeface="Montserrat" panose="00000500000000000000" pitchFamily="50" charset="0"/>
                  <a:ea typeface="+mj-ea"/>
                  <a:cs typeface="Calibri" panose="020F0502020204030204" pitchFamily="34" charset="0"/>
                </a:defRPr>
              </a:lvl1pPr>
            </a:lstStyle>
            <a:p>
              <a:r>
                <a:rPr lang="en-US" sz="1800" b="1" dirty="0">
                  <a:solidFill>
                    <a:schemeClr val="bg2"/>
                  </a:solidFill>
                </a:rPr>
                <a:t>www.nba.co.za</a:t>
              </a:r>
              <a:endParaRPr lang="en-ZA" sz="1800" b="1" dirty="0">
                <a:solidFill>
                  <a:schemeClr val="bg2"/>
                </a:solidFill>
              </a:endParaRPr>
            </a:p>
          </p:txBody>
        </p:sp>
      </p:grpSp>
    </p:spTree>
    <p:extLst>
      <p:ext uri="{BB962C8B-B14F-4D97-AF65-F5344CB8AC3E}">
        <p14:creationId xmlns:p14="http://schemas.microsoft.com/office/powerpoint/2010/main" val="3465086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57525DA-87BB-4C7B-9F8E-96A14E5D2A84}"/>
              </a:ext>
            </a:extLst>
          </p:cNvPr>
          <p:cNvPicPr>
            <a:picLocks noChangeAspect="1"/>
          </p:cNvPicPr>
          <p:nvPr userDrawn="1"/>
        </p:nvPicPr>
        <p:blipFill>
          <a:blip r:embed="rId2"/>
          <a:stretch>
            <a:fillRect/>
          </a:stretch>
        </p:blipFill>
        <p:spPr>
          <a:xfrm>
            <a:off x="-1996528" y="-1587280"/>
            <a:ext cx="14719583" cy="8837507"/>
          </a:xfrm>
          <a:prstGeom prst="rect">
            <a:avLst/>
          </a:prstGeom>
        </p:spPr>
      </p:pic>
      <p:sp>
        <p:nvSpPr>
          <p:cNvPr id="5" name="Title 1">
            <a:extLst>
              <a:ext uri="{FF2B5EF4-FFF2-40B4-BE49-F238E27FC236}">
                <a16:creationId xmlns:a16="http://schemas.microsoft.com/office/drawing/2014/main" id="{219FA072-9A69-47FB-AD71-9CF7528AFFA3}"/>
              </a:ext>
            </a:extLst>
          </p:cNvPr>
          <p:cNvSpPr>
            <a:spLocks noGrp="1"/>
          </p:cNvSpPr>
          <p:nvPr>
            <p:ph type="title" hasCustomPrompt="1"/>
          </p:nvPr>
        </p:nvSpPr>
        <p:spPr>
          <a:xfrm>
            <a:off x="2927648" y="2174394"/>
            <a:ext cx="8352921" cy="1776280"/>
          </a:xfrm>
        </p:spPr>
        <p:txBody>
          <a:bodyPr lIns="0" tIns="0" anchor="b">
            <a:normAutofit/>
          </a:bodyPr>
          <a:lstStyle>
            <a:lvl1pPr algn="r">
              <a:lnSpc>
                <a:spcPct val="100000"/>
              </a:lnSpc>
              <a:defRPr sz="3200" b="1" cap="none">
                <a:solidFill>
                  <a:schemeClr val="bg1"/>
                </a:solidFill>
                <a:latin typeface="Montserrat" panose="00000500000000000000" pitchFamily="50" charset="0"/>
                <a:cs typeface="Calibri" panose="020F0502020204030204" pitchFamily="34" charset="0"/>
              </a:defRPr>
            </a:lvl1pPr>
          </a:lstStyle>
          <a:p>
            <a:r>
              <a:rPr lang="en-US" dirty="0"/>
              <a:t>Slide Title </a:t>
            </a:r>
            <a:br>
              <a:rPr lang="en-US" dirty="0"/>
            </a:br>
            <a:r>
              <a:rPr lang="en-US" dirty="0"/>
              <a:t>Goes Here</a:t>
            </a:r>
            <a:endParaRPr lang="en-ZA" dirty="0"/>
          </a:p>
        </p:txBody>
      </p:sp>
      <p:sp>
        <p:nvSpPr>
          <p:cNvPr id="6" name="Text Placeholder 2">
            <a:extLst>
              <a:ext uri="{FF2B5EF4-FFF2-40B4-BE49-F238E27FC236}">
                <a16:creationId xmlns:a16="http://schemas.microsoft.com/office/drawing/2014/main" id="{B4D28B3F-B9E5-42C9-8DAD-CCAD5755A05C}"/>
              </a:ext>
            </a:extLst>
          </p:cNvPr>
          <p:cNvSpPr>
            <a:spLocks noGrp="1"/>
          </p:cNvSpPr>
          <p:nvPr>
            <p:ph type="body" idx="1" hasCustomPrompt="1"/>
          </p:nvPr>
        </p:nvSpPr>
        <p:spPr>
          <a:xfrm>
            <a:off x="2927648" y="4005064"/>
            <a:ext cx="8352921" cy="936104"/>
          </a:xfrm>
        </p:spPr>
        <p:txBody>
          <a:bodyPr lIns="0" tIns="0" anchor="t" anchorCtr="0">
            <a:noAutofit/>
          </a:bodyPr>
          <a:lstStyle>
            <a:lvl1pPr marL="0" indent="0" algn="r">
              <a:buNone/>
              <a:defRPr lang="en-US" sz="2400" b="0" dirty="0">
                <a:latin typeface="Montserrat" panose="00000500000000000000" pitchFamily="50"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ZA" dirty="0"/>
              <a:t>Subheading For Presentation Goes Here</a:t>
            </a:r>
            <a:endParaRPr lang="en-US" dirty="0"/>
          </a:p>
        </p:txBody>
      </p:sp>
      <p:sp>
        <p:nvSpPr>
          <p:cNvPr id="150" name="Slide Number Placeholder 5">
            <a:extLst>
              <a:ext uri="{FF2B5EF4-FFF2-40B4-BE49-F238E27FC236}">
                <a16:creationId xmlns:a16="http://schemas.microsoft.com/office/drawing/2014/main" id="{3102D9E1-DA6B-4B17-B668-942C1E95E2CD}"/>
              </a:ext>
            </a:extLst>
          </p:cNvPr>
          <p:cNvSpPr txBox="1">
            <a:spLocks/>
          </p:cNvSpPr>
          <p:nvPr userDrawn="1"/>
        </p:nvSpPr>
        <p:spPr>
          <a:xfrm>
            <a:off x="335360" y="6339200"/>
            <a:ext cx="864096" cy="230832"/>
          </a:xfrm>
          <a:prstGeom prst="rect">
            <a:avLst/>
          </a:prstGeom>
        </p:spPr>
        <p:txBody>
          <a:bodyPr vert="horz" lIns="68580" tIns="34290" rIns="68580" bIns="34290" rtlCol="0" anchor="ctr"/>
          <a:lstStyle>
            <a:defPPr>
              <a:defRPr lang="en-US"/>
            </a:defPPr>
            <a:lvl1pPr marL="0" algn="ctr" defTabSz="914400" rtl="0" eaLnBrk="1" latinLnBrk="0" hangingPunct="1">
              <a:defRPr sz="1800" b="1"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DF0B0C4-32A8-44C2-A9DF-7B71DFA229E5}" type="slidenum">
              <a:rPr lang="en-ZA" sz="1600" smtClean="0">
                <a:solidFill>
                  <a:schemeClr val="bg1"/>
                </a:solidFill>
              </a:rPr>
              <a:pPr algn="l"/>
              <a:t>‹#›</a:t>
            </a:fld>
            <a:endParaRPr lang="en-ZA" sz="1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6617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POW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088D75-7D48-4256-A01A-2DF3D7FDD1D4}"/>
              </a:ext>
            </a:extLst>
          </p:cNvPr>
          <p:cNvPicPr>
            <a:picLocks noChangeAspect="1"/>
          </p:cNvPicPr>
          <p:nvPr userDrawn="1"/>
        </p:nvPicPr>
        <p:blipFill>
          <a:blip r:embed="rId2"/>
          <a:stretch>
            <a:fillRect/>
          </a:stretch>
        </p:blipFill>
        <p:spPr>
          <a:xfrm>
            <a:off x="-1996528" y="-1584768"/>
            <a:ext cx="14719583" cy="8837507"/>
          </a:xfrm>
          <a:prstGeom prst="rect">
            <a:avLst/>
          </a:prstGeom>
        </p:spPr>
      </p:pic>
      <p:sp>
        <p:nvSpPr>
          <p:cNvPr id="2" name="Title 1"/>
          <p:cNvSpPr>
            <a:spLocks noGrp="1"/>
          </p:cNvSpPr>
          <p:nvPr>
            <p:ph type="title" hasCustomPrompt="1"/>
          </p:nvPr>
        </p:nvSpPr>
        <p:spPr>
          <a:xfrm>
            <a:off x="815414" y="692696"/>
            <a:ext cx="8832981" cy="4680520"/>
          </a:xfrm>
        </p:spPr>
        <p:txBody>
          <a:bodyPr lIns="0" tIns="36000" rIns="0" bIns="36000" anchor="ctr">
            <a:normAutofit/>
          </a:bodyPr>
          <a:lstStyle>
            <a:lvl1pPr algn="l">
              <a:lnSpc>
                <a:spcPct val="100000"/>
              </a:lnSpc>
              <a:defRPr sz="2800" b="1" cap="none">
                <a:solidFill>
                  <a:schemeClr val="tx2"/>
                </a:solidFill>
              </a:defRPr>
            </a:lvl1pPr>
          </a:lstStyle>
          <a:p>
            <a:r>
              <a:rPr lang="en-US" dirty="0"/>
              <a:t>Text goes here</a:t>
            </a:r>
            <a:endParaRPr lang="en-ZA" dirty="0"/>
          </a:p>
        </p:txBody>
      </p:sp>
      <p:sp>
        <p:nvSpPr>
          <p:cNvPr id="3" name="Text Placeholder 2"/>
          <p:cNvSpPr>
            <a:spLocks noGrp="1"/>
          </p:cNvSpPr>
          <p:nvPr>
            <p:ph type="body" idx="1" hasCustomPrompt="1"/>
          </p:nvPr>
        </p:nvSpPr>
        <p:spPr>
          <a:xfrm>
            <a:off x="815413" y="5373216"/>
            <a:ext cx="6144683" cy="606886"/>
          </a:xfrm>
        </p:spPr>
        <p:txBody>
          <a:bodyPr lIns="0" tIns="0" rIns="0" bIns="0" anchor="t" anchorCtr="0">
            <a:normAutofit/>
          </a:bodyPr>
          <a:lstStyle>
            <a:lvl1pPr marL="0" indent="0">
              <a:buNone/>
              <a:defRPr sz="1400" b="1" baseline="0">
                <a:solidFill>
                  <a:schemeClr val="tx1"/>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en-ZA" b="1" i="0" u="none" strike="noStrike" dirty="0">
                <a:solidFill>
                  <a:srgbClr val="1B2741"/>
                </a:solidFill>
                <a:effectLst/>
                <a:latin typeface="Montserrat" panose="00000500000000000000" pitchFamily="2" charset="0"/>
              </a:rPr>
              <a:t>MGSLG: Course Manager's Training</a:t>
            </a:r>
            <a:r>
              <a:rPr lang="en-ZA" b="0" i="0" dirty="0">
                <a:solidFill>
                  <a:srgbClr val="000000"/>
                </a:solidFill>
                <a:effectLst/>
                <a:latin typeface="Montserrat" panose="00000500000000000000" pitchFamily="2" charset="0"/>
              </a:rPr>
              <a:t>​</a:t>
            </a:r>
            <a:endParaRPr lang="en-US" dirty="0"/>
          </a:p>
        </p:txBody>
      </p:sp>
      <p:sp>
        <p:nvSpPr>
          <p:cNvPr id="8" name="Slide Number Placeholder 5">
            <a:extLst>
              <a:ext uri="{FF2B5EF4-FFF2-40B4-BE49-F238E27FC236}">
                <a16:creationId xmlns:a16="http://schemas.microsoft.com/office/drawing/2014/main" id="{061A147B-8877-4160-84D3-5A12B24AD4D2}"/>
              </a:ext>
            </a:extLst>
          </p:cNvPr>
          <p:cNvSpPr txBox="1">
            <a:spLocks/>
          </p:cNvSpPr>
          <p:nvPr userDrawn="1"/>
        </p:nvSpPr>
        <p:spPr>
          <a:xfrm>
            <a:off x="335360" y="6339200"/>
            <a:ext cx="864096" cy="230832"/>
          </a:xfrm>
          <a:prstGeom prst="rect">
            <a:avLst/>
          </a:prstGeom>
        </p:spPr>
        <p:txBody>
          <a:bodyPr vert="horz" lIns="68580" tIns="34290" rIns="68580" bIns="34290" rtlCol="0" anchor="ctr"/>
          <a:lstStyle>
            <a:defPPr>
              <a:defRPr lang="en-US"/>
            </a:defPPr>
            <a:lvl1pPr marL="0" algn="ctr" defTabSz="914400" rtl="0" eaLnBrk="1" latinLnBrk="0" hangingPunct="1">
              <a:defRPr sz="1800" b="1"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DF0B0C4-32A8-44C2-A9DF-7B71DFA229E5}" type="slidenum">
              <a:rPr lang="en-ZA" sz="1600" smtClean="0"/>
              <a:pPr algn="l"/>
              <a:t>‹#›</a:t>
            </a:fld>
            <a:endParaRPr lang="en-ZA" sz="1600" dirty="0">
              <a:solidFill>
                <a:srgbClr val="2C395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4653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B7C8A8-5CA9-4505-A155-E6F35213F07F}"/>
              </a:ext>
            </a:extLst>
          </p:cNvPr>
          <p:cNvPicPr>
            <a:picLocks noChangeAspect="1"/>
          </p:cNvPicPr>
          <p:nvPr userDrawn="1"/>
        </p:nvPicPr>
        <p:blipFill>
          <a:blip r:embed="rId2"/>
          <a:stretch>
            <a:fillRect/>
          </a:stretch>
        </p:blipFill>
        <p:spPr>
          <a:xfrm>
            <a:off x="-56121" y="-1859024"/>
            <a:ext cx="13999916" cy="8875889"/>
          </a:xfrm>
          <a:prstGeom prst="rect">
            <a:avLst/>
          </a:prstGeom>
        </p:spPr>
      </p:pic>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C264A0A-9BA3-471F-9EEF-ADDD7F116E25}"/>
                  </a:ext>
                </a:extLst>
              </p14:cNvPr>
              <p14:cNvContentPartPr/>
              <p14:nvPr userDrawn="1"/>
            </p14:nvContentPartPr>
            <p14:xfrm>
              <a:off x="1669303" y="1116092"/>
              <a:ext cx="360" cy="360"/>
            </p14:xfrm>
          </p:contentPart>
        </mc:Choice>
        <mc:Fallback xmlns="">
          <p:pic>
            <p:nvPicPr>
              <p:cNvPr id="5" name="Ink 4">
                <a:extLst>
                  <a:ext uri="{FF2B5EF4-FFF2-40B4-BE49-F238E27FC236}">
                    <a16:creationId xmlns:a16="http://schemas.microsoft.com/office/drawing/2014/main" id="{4C264A0A-9BA3-471F-9EEF-ADDD7F116E25}"/>
                  </a:ext>
                </a:extLst>
              </p:cNvPr>
              <p:cNvPicPr/>
              <p:nvPr/>
            </p:nvPicPr>
            <p:blipFill>
              <a:blip r:embed="rId4"/>
              <a:stretch>
                <a:fillRect/>
              </a:stretch>
            </p:blipFill>
            <p:spPr>
              <a:xfrm>
                <a:off x="1660303" y="1107092"/>
                <a:ext cx="18000" cy="18000"/>
              </a:xfrm>
              <a:prstGeom prst="rect">
                <a:avLst/>
              </a:prstGeom>
            </p:spPr>
          </p:pic>
        </mc:Fallback>
      </mc:AlternateContent>
      <p:sp>
        <p:nvSpPr>
          <p:cNvPr id="9" name="Title Placeholder 1">
            <a:extLst>
              <a:ext uri="{FF2B5EF4-FFF2-40B4-BE49-F238E27FC236}">
                <a16:creationId xmlns:a16="http://schemas.microsoft.com/office/drawing/2014/main" id="{28768F40-1EA6-45DA-A7E7-DCEE05FA57C1}"/>
              </a:ext>
            </a:extLst>
          </p:cNvPr>
          <p:cNvSpPr>
            <a:spLocks noGrp="1"/>
          </p:cNvSpPr>
          <p:nvPr>
            <p:ph type="title"/>
          </p:nvPr>
        </p:nvSpPr>
        <p:spPr>
          <a:xfrm>
            <a:off x="527382" y="366430"/>
            <a:ext cx="11137237" cy="687212"/>
          </a:xfrm>
          <a:prstGeom prst="rect">
            <a:avLst/>
          </a:prstGeom>
        </p:spPr>
        <p:txBody>
          <a:bodyPr vert="horz" lIns="0" tIns="0" rIns="72000" bIns="45720" rtlCol="0" anchor="ctr" anchorCtr="0">
            <a:normAutofit/>
          </a:bodyPr>
          <a:lstStyle/>
          <a:p>
            <a:r>
              <a:rPr lang="en-US" dirty="0"/>
              <a:t>Click to edit master title style</a:t>
            </a:r>
            <a:endParaRPr lang="en-ZA" dirty="0"/>
          </a:p>
        </p:txBody>
      </p:sp>
      <p:sp>
        <p:nvSpPr>
          <p:cNvPr id="11" name="Content Placeholder 2">
            <a:extLst>
              <a:ext uri="{FF2B5EF4-FFF2-40B4-BE49-F238E27FC236}">
                <a16:creationId xmlns:a16="http://schemas.microsoft.com/office/drawing/2014/main" id="{F3C2C60D-E3FE-4F5F-BB72-C8C6A9B63A9F}"/>
              </a:ext>
            </a:extLst>
          </p:cNvPr>
          <p:cNvSpPr>
            <a:spLocks noGrp="1"/>
          </p:cNvSpPr>
          <p:nvPr>
            <p:ph idx="13" hasCustomPrompt="1"/>
          </p:nvPr>
        </p:nvSpPr>
        <p:spPr>
          <a:xfrm>
            <a:off x="527382" y="1053643"/>
            <a:ext cx="11137237" cy="4967651"/>
          </a:xfrm>
        </p:spPr>
        <p:txBody>
          <a:bodyPr lIns="0" tIns="0">
            <a:normAutofit/>
          </a:bodyPr>
          <a:lstStyle>
            <a:lvl1pPr>
              <a:defRPr sz="3200" b="0">
                <a:solidFill>
                  <a:schemeClr val="tx1"/>
                </a:solidFill>
              </a:defRPr>
            </a:lvl1pPr>
            <a:lvl2pPr>
              <a:buClr>
                <a:schemeClr val="tx2"/>
              </a:buClr>
              <a:defRPr sz="2000" b="0">
                <a:solidFill>
                  <a:schemeClr val="tx1"/>
                </a:solidFill>
              </a:defRPr>
            </a:lvl2pPr>
            <a:lvl3pPr marL="857228" indent="-171446">
              <a:buClr>
                <a:schemeClr val="tx2"/>
              </a:buClr>
              <a:buFont typeface="Arial" pitchFamily="34" charset="0"/>
              <a:buChar char="•"/>
              <a:defRPr sz="2000" b="0">
                <a:solidFill>
                  <a:schemeClr val="tx1"/>
                </a:solidFill>
              </a:defRPr>
            </a:lvl3pPr>
            <a:lvl4pPr marL="1242982" indent="-214308">
              <a:buClr>
                <a:schemeClr val="tx2"/>
              </a:buClr>
              <a:buFont typeface="Arial" pitchFamily="34" charset="0"/>
              <a:buChar char="•"/>
              <a:defRPr sz="2000" b="0">
                <a:solidFill>
                  <a:schemeClr val="tx1"/>
                </a:solidFill>
              </a:defRPr>
            </a:lvl4pPr>
            <a:lvl5pPr marL="1585874" indent="-214308">
              <a:buClr>
                <a:schemeClr val="tx2"/>
              </a:buClr>
              <a:buFont typeface="Arial" pitchFamily="34" charset="0"/>
              <a:buChar char="•"/>
              <a:defRPr sz="20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1691763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SLID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57BE4A-6A90-479B-89F6-C01654FA0C45}"/>
              </a:ext>
            </a:extLst>
          </p:cNvPr>
          <p:cNvPicPr>
            <a:picLocks noChangeAspect="1"/>
          </p:cNvPicPr>
          <p:nvPr userDrawn="1"/>
        </p:nvPicPr>
        <p:blipFill>
          <a:blip r:embed="rId2"/>
          <a:stretch>
            <a:fillRect/>
          </a:stretch>
        </p:blipFill>
        <p:spPr>
          <a:xfrm>
            <a:off x="-1766584" y="-1855216"/>
            <a:ext cx="13999916" cy="8875889"/>
          </a:xfrm>
          <a:prstGeom prst="rect">
            <a:avLst/>
          </a:prstGeom>
        </p:spPr>
      </p:pic>
      <p:sp>
        <p:nvSpPr>
          <p:cNvPr id="10" name="Content Placeholder 2">
            <a:extLst>
              <a:ext uri="{FF2B5EF4-FFF2-40B4-BE49-F238E27FC236}">
                <a16:creationId xmlns:a16="http://schemas.microsoft.com/office/drawing/2014/main" id="{36CB4CFD-F4FA-44DF-95E8-7BBDC95045EC}"/>
              </a:ext>
            </a:extLst>
          </p:cNvPr>
          <p:cNvSpPr>
            <a:spLocks noGrp="1"/>
          </p:cNvSpPr>
          <p:nvPr>
            <p:ph idx="13" hasCustomPrompt="1"/>
          </p:nvPr>
        </p:nvSpPr>
        <p:spPr>
          <a:xfrm>
            <a:off x="815414" y="548682"/>
            <a:ext cx="4416490" cy="5505479"/>
          </a:xfrm>
        </p:spPr>
        <p:txBody>
          <a:bodyPr lIns="0" tIns="0" anchor="ctr">
            <a:normAutofit/>
          </a:bodyPr>
          <a:lstStyle>
            <a:lvl1pPr>
              <a:defRPr sz="2800" b="1">
                <a:solidFill>
                  <a:schemeClr val="bg1"/>
                </a:solidFill>
                <a:latin typeface="Montserrat" panose="00000500000000000000" pitchFamily="50" charset="0"/>
                <a:cs typeface="Calibri" panose="020F0502020204030204" pitchFamily="34" charset="0"/>
              </a:defRPr>
            </a:lvl1pPr>
            <a:lvl2pPr>
              <a:buClr>
                <a:srgbClr val="CC972C"/>
              </a:buClr>
              <a:defRPr sz="1350" b="0">
                <a:solidFill>
                  <a:schemeClr val="tx1"/>
                </a:solidFill>
              </a:defRPr>
            </a:lvl2pPr>
            <a:lvl3pPr marL="857228" indent="-171446">
              <a:buClr>
                <a:srgbClr val="CC972C"/>
              </a:buClr>
              <a:buFont typeface="Arial" pitchFamily="34" charset="0"/>
              <a:buChar char="•"/>
              <a:defRPr sz="1350" b="0">
                <a:solidFill>
                  <a:schemeClr val="tx1"/>
                </a:solidFill>
              </a:defRPr>
            </a:lvl3pPr>
            <a:lvl4pPr marL="1242982" indent="-214308">
              <a:buClr>
                <a:srgbClr val="CC972C"/>
              </a:buClr>
              <a:buFont typeface="Arial" pitchFamily="34" charset="0"/>
              <a:buChar char="•"/>
              <a:defRPr sz="1350" b="0">
                <a:solidFill>
                  <a:schemeClr val="tx1"/>
                </a:solidFill>
              </a:defRPr>
            </a:lvl4pPr>
            <a:lvl5pPr marL="1585874" indent="-214308">
              <a:buClr>
                <a:srgbClr val="CC972C"/>
              </a:buClr>
              <a:buFont typeface="Arial" pitchFamily="34" charset="0"/>
              <a:buChar char="•"/>
              <a:defRPr sz="1350" b="0">
                <a:solidFill>
                  <a:schemeClr val="tx1"/>
                </a:solidFill>
              </a:defRPr>
            </a:lvl5pPr>
          </a:lstStyle>
          <a:p>
            <a:pPr lvl="0"/>
            <a:r>
              <a:rPr lang="en-US" dirty="0"/>
              <a:t>Click to edit Master text styles</a:t>
            </a:r>
          </a:p>
        </p:txBody>
      </p:sp>
      <p:sp>
        <p:nvSpPr>
          <p:cNvPr id="12" name="Content Placeholder 2">
            <a:extLst>
              <a:ext uri="{FF2B5EF4-FFF2-40B4-BE49-F238E27FC236}">
                <a16:creationId xmlns:a16="http://schemas.microsoft.com/office/drawing/2014/main" id="{D34E6625-D104-4BE5-A8E0-95297E62A21E}"/>
              </a:ext>
            </a:extLst>
          </p:cNvPr>
          <p:cNvSpPr>
            <a:spLocks noGrp="1"/>
          </p:cNvSpPr>
          <p:nvPr>
            <p:ph idx="15" hasCustomPrompt="1"/>
          </p:nvPr>
        </p:nvSpPr>
        <p:spPr>
          <a:xfrm>
            <a:off x="5879976" y="548681"/>
            <a:ext cx="5630416" cy="5505480"/>
          </a:xfrm>
        </p:spPr>
        <p:txBody>
          <a:bodyPr lIns="0" tIns="0" anchor="ctr">
            <a:normAutofit/>
          </a:bodyPr>
          <a:lstStyle>
            <a:lvl1pPr>
              <a:defRPr sz="3200" b="0">
                <a:solidFill>
                  <a:schemeClr val="tx1"/>
                </a:solidFill>
                <a:latin typeface="Calibri" panose="020F0502020204030204" pitchFamily="34" charset="0"/>
                <a:cs typeface="Calibri" panose="020F0502020204030204" pitchFamily="34" charset="0"/>
              </a:defRPr>
            </a:lvl1pPr>
            <a:lvl2pPr>
              <a:buClr>
                <a:schemeClr val="tx2"/>
              </a:buClr>
              <a:defRPr sz="2000" b="0">
                <a:solidFill>
                  <a:schemeClr val="tx1"/>
                </a:solidFill>
                <a:latin typeface="Calibri" panose="020F0502020204030204" pitchFamily="34" charset="0"/>
                <a:cs typeface="Calibri" panose="020F0502020204030204" pitchFamily="34" charset="0"/>
              </a:defRPr>
            </a:lvl2pPr>
            <a:lvl3pPr marL="857228" indent="-171446">
              <a:buClr>
                <a:schemeClr val="tx2"/>
              </a:buClr>
              <a:buFont typeface="Arial" pitchFamily="34" charset="0"/>
              <a:buChar char="•"/>
              <a:defRPr sz="2000" b="0">
                <a:solidFill>
                  <a:schemeClr val="tx1"/>
                </a:solidFill>
                <a:latin typeface="Calibri" panose="020F0502020204030204" pitchFamily="34" charset="0"/>
                <a:cs typeface="Calibri" panose="020F0502020204030204" pitchFamily="34" charset="0"/>
              </a:defRPr>
            </a:lvl3pPr>
            <a:lvl4pPr marL="1242982" indent="-214308">
              <a:buClr>
                <a:schemeClr val="tx2"/>
              </a:buClr>
              <a:buFont typeface="Arial" pitchFamily="34" charset="0"/>
              <a:buChar char="•"/>
              <a:defRPr sz="2000" b="0">
                <a:solidFill>
                  <a:schemeClr val="tx1"/>
                </a:solidFill>
                <a:latin typeface="Calibri" panose="020F0502020204030204" pitchFamily="34" charset="0"/>
                <a:cs typeface="Calibri" panose="020F0502020204030204" pitchFamily="34" charset="0"/>
              </a:defRPr>
            </a:lvl4pPr>
            <a:lvl5pPr marL="1585874" indent="-214308">
              <a:buClr>
                <a:schemeClr val="tx2"/>
              </a:buClr>
              <a:buFont typeface="Arial" pitchFamily="34" charset="0"/>
              <a:buChar char="•"/>
              <a:defRPr sz="2000" b="0">
                <a:solidFill>
                  <a:schemeClr val="tx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8" name="Slide Number Placeholder 5">
            <a:extLst>
              <a:ext uri="{FF2B5EF4-FFF2-40B4-BE49-F238E27FC236}">
                <a16:creationId xmlns:a16="http://schemas.microsoft.com/office/drawing/2014/main" id="{506C05A4-262C-4E8D-8D9A-5FF8712971A1}"/>
              </a:ext>
            </a:extLst>
          </p:cNvPr>
          <p:cNvSpPr txBox="1">
            <a:spLocks/>
          </p:cNvSpPr>
          <p:nvPr userDrawn="1"/>
        </p:nvSpPr>
        <p:spPr>
          <a:xfrm>
            <a:off x="335360" y="6339200"/>
            <a:ext cx="864096" cy="230832"/>
          </a:xfrm>
          <a:prstGeom prst="rect">
            <a:avLst/>
          </a:prstGeom>
        </p:spPr>
        <p:txBody>
          <a:bodyPr vert="horz" lIns="68580" tIns="34290" rIns="68580" bIns="34290" rtlCol="0" anchor="ctr"/>
          <a:lstStyle>
            <a:defPPr>
              <a:defRPr lang="en-US"/>
            </a:defPPr>
            <a:lvl1pPr marL="0" algn="ctr" defTabSz="914400" rtl="0" eaLnBrk="1" latinLnBrk="0" hangingPunct="1">
              <a:defRPr sz="1800" b="1"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DF0B0C4-32A8-44C2-A9DF-7B71DFA229E5}" type="slidenum">
              <a:rPr lang="en-ZA" sz="1600" smtClean="0"/>
              <a:pPr algn="l"/>
              <a:t>‹#›</a:t>
            </a:fld>
            <a:endParaRPr lang="en-ZA" sz="1600" dirty="0">
              <a:solidFill>
                <a:srgbClr val="2C395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3270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SLID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AFF6DE-DFC4-404E-9D4C-57AF8C4CB756}"/>
              </a:ext>
            </a:extLst>
          </p:cNvPr>
          <p:cNvPicPr>
            <a:picLocks noChangeAspect="1"/>
          </p:cNvPicPr>
          <p:nvPr userDrawn="1"/>
        </p:nvPicPr>
        <p:blipFill>
          <a:blip r:embed="rId2"/>
          <a:stretch>
            <a:fillRect/>
          </a:stretch>
        </p:blipFill>
        <p:spPr>
          <a:xfrm>
            <a:off x="-56120" y="-1847680"/>
            <a:ext cx="13999916" cy="8866293"/>
          </a:xfrm>
          <a:prstGeom prst="rect">
            <a:avLst/>
          </a:prstGeom>
        </p:spPr>
      </p:pic>
      <p:sp>
        <p:nvSpPr>
          <p:cNvPr id="10" name="Content Placeholder 2">
            <a:extLst>
              <a:ext uri="{FF2B5EF4-FFF2-40B4-BE49-F238E27FC236}">
                <a16:creationId xmlns:a16="http://schemas.microsoft.com/office/drawing/2014/main" id="{36CB4CFD-F4FA-44DF-95E8-7BBDC95045EC}"/>
              </a:ext>
            </a:extLst>
          </p:cNvPr>
          <p:cNvSpPr>
            <a:spLocks noGrp="1"/>
          </p:cNvSpPr>
          <p:nvPr>
            <p:ph idx="13" hasCustomPrompt="1"/>
          </p:nvPr>
        </p:nvSpPr>
        <p:spPr>
          <a:xfrm>
            <a:off x="6960096" y="548682"/>
            <a:ext cx="4392488" cy="5505479"/>
          </a:xfrm>
        </p:spPr>
        <p:txBody>
          <a:bodyPr lIns="0" tIns="0" anchor="ctr">
            <a:normAutofit/>
          </a:bodyPr>
          <a:lstStyle>
            <a:lvl1pPr>
              <a:defRPr sz="2800" b="1">
                <a:solidFill>
                  <a:schemeClr val="bg1"/>
                </a:solidFill>
                <a:latin typeface="Montserrat" panose="00000500000000000000" pitchFamily="50" charset="0"/>
              </a:defRPr>
            </a:lvl1pPr>
            <a:lvl2pPr>
              <a:buClr>
                <a:srgbClr val="CC972C"/>
              </a:buClr>
              <a:defRPr sz="1350" b="0">
                <a:solidFill>
                  <a:schemeClr val="tx1"/>
                </a:solidFill>
              </a:defRPr>
            </a:lvl2pPr>
            <a:lvl3pPr marL="857228" indent="-171446">
              <a:buClr>
                <a:srgbClr val="CC972C"/>
              </a:buClr>
              <a:buFont typeface="Arial" pitchFamily="34" charset="0"/>
              <a:buChar char="•"/>
              <a:defRPr sz="1350" b="0">
                <a:solidFill>
                  <a:schemeClr val="tx1"/>
                </a:solidFill>
              </a:defRPr>
            </a:lvl3pPr>
            <a:lvl4pPr marL="1242982" indent="-214308">
              <a:buClr>
                <a:srgbClr val="CC972C"/>
              </a:buClr>
              <a:buFont typeface="Arial" pitchFamily="34" charset="0"/>
              <a:buChar char="•"/>
              <a:defRPr sz="1350" b="0">
                <a:solidFill>
                  <a:schemeClr val="tx1"/>
                </a:solidFill>
              </a:defRPr>
            </a:lvl4pPr>
            <a:lvl5pPr marL="1585874" indent="-214308">
              <a:buClr>
                <a:srgbClr val="CC972C"/>
              </a:buClr>
              <a:buFont typeface="Arial" pitchFamily="34" charset="0"/>
              <a:buChar char="•"/>
              <a:defRPr sz="1350" b="0">
                <a:solidFill>
                  <a:schemeClr val="tx1"/>
                </a:solidFill>
              </a:defRPr>
            </a:lvl5pPr>
          </a:lstStyle>
          <a:p>
            <a:pPr lvl="0"/>
            <a:r>
              <a:rPr lang="en-US" dirty="0"/>
              <a:t>Click to edit Master text styles</a:t>
            </a:r>
          </a:p>
        </p:txBody>
      </p:sp>
      <p:sp>
        <p:nvSpPr>
          <p:cNvPr id="5" name="Content Placeholder 2">
            <a:extLst>
              <a:ext uri="{FF2B5EF4-FFF2-40B4-BE49-F238E27FC236}">
                <a16:creationId xmlns:a16="http://schemas.microsoft.com/office/drawing/2014/main" id="{3E7EA2F2-B7F5-4F19-9AD9-978663C9202A}"/>
              </a:ext>
            </a:extLst>
          </p:cNvPr>
          <p:cNvSpPr>
            <a:spLocks noGrp="1"/>
          </p:cNvSpPr>
          <p:nvPr>
            <p:ph idx="15" hasCustomPrompt="1"/>
          </p:nvPr>
        </p:nvSpPr>
        <p:spPr>
          <a:xfrm>
            <a:off x="681609" y="548681"/>
            <a:ext cx="5558408" cy="5505480"/>
          </a:xfrm>
        </p:spPr>
        <p:txBody>
          <a:bodyPr lIns="0" tIns="0" anchor="ctr">
            <a:normAutofit/>
          </a:bodyPr>
          <a:lstStyle>
            <a:lvl1pPr>
              <a:defRPr sz="3200" b="0">
                <a:solidFill>
                  <a:schemeClr val="tx1"/>
                </a:solidFill>
              </a:defRPr>
            </a:lvl1pPr>
            <a:lvl2pPr>
              <a:buClr>
                <a:schemeClr val="tx2"/>
              </a:buClr>
              <a:defRPr sz="2000" b="0">
                <a:solidFill>
                  <a:schemeClr val="tx1"/>
                </a:solidFill>
              </a:defRPr>
            </a:lvl2pPr>
            <a:lvl3pPr marL="857228" indent="-171446">
              <a:buClr>
                <a:schemeClr val="tx2"/>
              </a:buClr>
              <a:buFont typeface="Arial" pitchFamily="34" charset="0"/>
              <a:buChar char="•"/>
              <a:defRPr sz="2000" b="0">
                <a:solidFill>
                  <a:schemeClr val="tx1"/>
                </a:solidFill>
              </a:defRPr>
            </a:lvl3pPr>
            <a:lvl4pPr marL="1242982" indent="-214308">
              <a:buClr>
                <a:schemeClr val="tx2"/>
              </a:buClr>
              <a:buFont typeface="Arial" pitchFamily="34" charset="0"/>
              <a:buChar char="•"/>
              <a:defRPr sz="2000" b="0">
                <a:solidFill>
                  <a:schemeClr val="tx1"/>
                </a:solidFill>
              </a:defRPr>
            </a:lvl4pPr>
            <a:lvl5pPr marL="1585874" indent="-214308">
              <a:buClr>
                <a:schemeClr val="tx2"/>
              </a:buClr>
              <a:buFont typeface="Arial" pitchFamily="34" charset="0"/>
              <a:buChar char="•"/>
              <a:defRPr sz="20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Tree>
    <p:extLst>
      <p:ext uri="{BB962C8B-B14F-4D97-AF65-F5344CB8AC3E}">
        <p14:creationId xmlns:p14="http://schemas.microsoft.com/office/powerpoint/2010/main" val="2314741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6CE785-8C52-4599-B8A0-9AB5E31B0625}"/>
              </a:ext>
            </a:extLst>
          </p:cNvPr>
          <p:cNvPicPr>
            <a:picLocks noChangeAspect="1"/>
          </p:cNvPicPr>
          <p:nvPr userDrawn="1"/>
        </p:nvPicPr>
        <p:blipFill>
          <a:blip r:embed="rId2"/>
          <a:stretch>
            <a:fillRect/>
          </a:stretch>
        </p:blipFill>
        <p:spPr>
          <a:xfrm>
            <a:off x="-56121" y="-1859024"/>
            <a:ext cx="13999916" cy="8875889"/>
          </a:xfrm>
          <a:prstGeom prst="rect">
            <a:avLst/>
          </a:prstGeom>
        </p:spPr>
      </p:pic>
      <p:sp>
        <p:nvSpPr>
          <p:cNvPr id="2" name="Title 1"/>
          <p:cNvSpPr>
            <a:spLocks noGrp="1"/>
          </p:cNvSpPr>
          <p:nvPr>
            <p:ph type="title" hasCustomPrompt="1"/>
          </p:nvPr>
        </p:nvSpPr>
        <p:spPr/>
        <p:txBody>
          <a:bodyPr/>
          <a:lstStyle>
            <a:lvl1pPr>
              <a:defRPr/>
            </a:lvl1pPr>
          </a:lstStyle>
          <a:p>
            <a:r>
              <a:rPr lang="en-US" dirty="0"/>
              <a:t>Click to edit master title style</a:t>
            </a:r>
            <a:endParaRPr lang="en-ZA" dirty="0"/>
          </a:p>
        </p:txBody>
      </p:sp>
    </p:spTree>
    <p:extLst>
      <p:ext uri="{BB962C8B-B14F-4D97-AF65-F5344CB8AC3E}">
        <p14:creationId xmlns:p14="http://schemas.microsoft.com/office/powerpoint/2010/main" val="41169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CONTENT DIVIDER 1">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2">
            <p14:nvContentPartPr>
              <p14:cNvPr id="9" name="Ink 8">
                <a:extLst>
                  <a:ext uri="{FF2B5EF4-FFF2-40B4-BE49-F238E27FC236}">
                    <a16:creationId xmlns:a16="http://schemas.microsoft.com/office/drawing/2014/main" id="{7F75F6B1-DAB8-4F6E-87D8-3BD93C6DAF9D}"/>
                  </a:ext>
                </a:extLst>
              </p14:cNvPr>
              <p14:cNvContentPartPr/>
              <p14:nvPr userDrawn="1"/>
            </p14:nvContentPartPr>
            <p14:xfrm>
              <a:off x="-2273991" y="277697"/>
              <a:ext cx="360" cy="9486"/>
            </p14:xfrm>
          </p:contentPart>
        </mc:Choice>
        <mc:Fallback xmlns="">
          <p:pic>
            <p:nvPicPr>
              <p:cNvPr id="9" name="Ink 8">
                <a:extLst>
                  <a:ext uri="{FF2B5EF4-FFF2-40B4-BE49-F238E27FC236}">
                    <a16:creationId xmlns:a16="http://schemas.microsoft.com/office/drawing/2014/main" id="{7F75F6B1-DAB8-4F6E-87D8-3BD93C6DAF9D}"/>
                  </a:ext>
                </a:extLst>
              </p:cNvPr>
              <p:cNvPicPr/>
              <p:nvPr/>
            </p:nvPicPr>
            <p:blipFill>
              <a:blip r:embed="rId3"/>
              <a:stretch>
                <a:fillRect/>
              </a:stretch>
            </p:blipFill>
            <p:spPr>
              <a:xfrm>
                <a:off x="-2282991" y="268576"/>
                <a:ext cx="18000" cy="27363"/>
              </a:xfrm>
              <a:prstGeom prst="rect">
                <a:avLst/>
              </a:prstGeom>
            </p:spPr>
          </p:pic>
        </mc:Fallback>
      </mc:AlternateContent>
      <p:pic>
        <p:nvPicPr>
          <p:cNvPr id="3" name="Picture 2">
            <a:extLst>
              <a:ext uri="{FF2B5EF4-FFF2-40B4-BE49-F238E27FC236}">
                <a16:creationId xmlns:a16="http://schemas.microsoft.com/office/drawing/2014/main" id="{879C7FE7-0F0D-485E-B80A-9B4436054B0B}"/>
              </a:ext>
            </a:extLst>
          </p:cNvPr>
          <p:cNvPicPr>
            <a:picLocks noChangeAspect="1"/>
          </p:cNvPicPr>
          <p:nvPr userDrawn="1"/>
        </p:nvPicPr>
        <p:blipFill>
          <a:blip r:embed="rId4"/>
          <a:stretch>
            <a:fillRect/>
          </a:stretch>
        </p:blipFill>
        <p:spPr>
          <a:xfrm>
            <a:off x="-1974108" y="-1592083"/>
            <a:ext cx="14709987" cy="8837507"/>
          </a:xfrm>
          <a:prstGeom prst="rect">
            <a:avLst/>
          </a:prstGeom>
        </p:spPr>
      </p:pic>
    </p:spTree>
    <p:extLst>
      <p:ext uri="{BB962C8B-B14F-4D97-AF65-F5344CB8AC3E}">
        <p14:creationId xmlns:p14="http://schemas.microsoft.com/office/powerpoint/2010/main" val="30501785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 CONTENT DIVI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ACB37BE-2187-446D-B43F-6D0AF5F9ACDA}"/>
              </a:ext>
            </a:extLst>
          </p:cNvPr>
          <p:cNvPicPr>
            <a:picLocks noChangeAspect="1"/>
          </p:cNvPicPr>
          <p:nvPr userDrawn="1"/>
        </p:nvPicPr>
        <p:blipFill>
          <a:blip r:embed="rId2"/>
          <a:stretch>
            <a:fillRect/>
          </a:stretch>
        </p:blipFill>
        <p:spPr>
          <a:xfrm>
            <a:off x="-1969616" y="-1592083"/>
            <a:ext cx="14709987" cy="8837507"/>
          </a:xfrm>
          <a:prstGeom prst="rect">
            <a:avLst/>
          </a:prstGeom>
        </p:spPr>
      </p:pic>
    </p:spTree>
    <p:extLst>
      <p:ext uri="{BB962C8B-B14F-4D97-AF65-F5344CB8AC3E}">
        <p14:creationId xmlns:p14="http://schemas.microsoft.com/office/powerpoint/2010/main" val="4039376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7382" y="366430"/>
            <a:ext cx="11137237" cy="687212"/>
          </a:xfrm>
          <a:prstGeom prst="rect">
            <a:avLst/>
          </a:prstGeom>
        </p:spPr>
        <p:txBody>
          <a:bodyPr vert="horz" lIns="0" tIns="0" rIns="72000" bIns="45720" rtlCol="0" anchor="ctr" anchorCtr="0">
            <a:normAutofit/>
          </a:bodyPr>
          <a:lstStyle/>
          <a:p>
            <a:r>
              <a:rPr lang="en-US" dirty="0"/>
              <a:t>Click to edit master title style</a:t>
            </a:r>
            <a:endParaRPr lang="en-ZA" dirty="0"/>
          </a:p>
        </p:txBody>
      </p:sp>
      <p:sp>
        <p:nvSpPr>
          <p:cNvPr id="3" name="Text Placeholder 2"/>
          <p:cNvSpPr>
            <a:spLocks noGrp="1"/>
          </p:cNvSpPr>
          <p:nvPr>
            <p:ph type="body" idx="1"/>
          </p:nvPr>
        </p:nvSpPr>
        <p:spPr>
          <a:xfrm>
            <a:off x="527382" y="1053642"/>
            <a:ext cx="11137237" cy="5183670"/>
          </a:xfrm>
          <a:prstGeom prst="rect">
            <a:avLst/>
          </a:prstGeom>
        </p:spPr>
        <p:txBody>
          <a:bodyPr vert="horz" lIns="0" tIns="0" rIns="7200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mc:AlternateContent xmlns:mc="http://schemas.openxmlformats.org/markup-compatibility/2006" xmlns:p14="http://schemas.microsoft.com/office/powerpoint/2010/main">
        <mc:Choice Requires="p14">
          <p:contentPart p14:bwMode="auto" r:id="rId16">
            <p14:nvContentPartPr>
              <p14:cNvPr id="4" name="Ink 3">
                <a:extLst>
                  <a:ext uri="{FF2B5EF4-FFF2-40B4-BE49-F238E27FC236}">
                    <a16:creationId xmlns:a16="http://schemas.microsoft.com/office/drawing/2014/main" id="{291CE71A-AFCB-4B55-BCF5-23F83DAA0B23}"/>
                  </a:ext>
                </a:extLst>
              </p14:cNvPr>
              <p14:cNvContentPartPr/>
              <p14:nvPr userDrawn="1"/>
            </p14:nvContentPartPr>
            <p14:xfrm>
              <a:off x="11812220" y="34445"/>
              <a:ext cx="480" cy="9000"/>
            </p14:xfrm>
          </p:contentPart>
        </mc:Choice>
        <mc:Fallback xmlns="">
          <p:pic>
            <p:nvPicPr>
              <p:cNvPr id="4" name="Ink 3">
                <a:extLst>
                  <a:ext uri="{FF2B5EF4-FFF2-40B4-BE49-F238E27FC236}">
                    <a16:creationId xmlns:a16="http://schemas.microsoft.com/office/drawing/2014/main" id="{291CE71A-AFCB-4B55-BCF5-23F83DAA0B23}"/>
                  </a:ext>
                </a:extLst>
              </p:cNvPr>
              <p:cNvPicPr/>
              <p:nvPr/>
            </p:nvPicPr>
            <p:blipFill>
              <a:blip r:embed="rId17"/>
              <a:stretch>
                <a:fillRect/>
              </a:stretch>
            </p:blipFill>
            <p:spPr>
              <a:xfrm>
                <a:off x="11800220" y="25445"/>
                <a:ext cx="24000" cy="26640"/>
              </a:xfrm>
              <a:prstGeom prst="rect">
                <a:avLst/>
              </a:prstGeom>
            </p:spPr>
          </p:pic>
        </mc:Fallback>
      </mc:AlternateContent>
      <p:sp>
        <p:nvSpPr>
          <p:cNvPr id="13" name="TextBox 12"/>
          <p:cNvSpPr txBox="1"/>
          <p:nvPr userDrawn="1"/>
        </p:nvSpPr>
        <p:spPr>
          <a:xfrm>
            <a:off x="769324" y="6337657"/>
            <a:ext cx="11422676" cy="261610"/>
          </a:xfrm>
          <a:prstGeom prst="rect">
            <a:avLst/>
          </a:prstGeom>
          <a:noFill/>
        </p:spPr>
        <p:txBody>
          <a:bodyPr wrap="square" rtlCol="0">
            <a:spAutoFit/>
          </a:bodyPr>
          <a:lstStyle/>
          <a:p>
            <a:pPr algn="l"/>
            <a:r>
              <a:rPr lang="en-ZA" sz="1100" b="0" dirty="0">
                <a:solidFill>
                  <a:srgbClr val="2C395E"/>
                </a:solidFill>
                <a:latin typeface="Calibri" panose="020F0502020204030204" pitchFamily="34" charset="0"/>
                <a:cs typeface="Calibri" panose="020F0502020204030204" pitchFamily="34" charset="0"/>
              </a:rPr>
              <a:t>Presentation Title Here</a:t>
            </a:r>
            <a:endParaRPr lang="en-GB" sz="1100" b="0" dirty="0">
              <a:solidFill>
                <a:srgbClr val="2C395E"/>
              </a:solidFill>
              <a:latin typeface="Calibri" panose="020F0502020204030204" pitchFamily="34" charset="0"/>
              <a:cs typeface="Calibri" panose="020F0502020204030204" pitchFamily="34" charset="0"/>
            </a:endParaRPr>
          </a:p>
        </p:txBody>
      </p:sp>
      <p:sp>
        <p:nvSpPr>
          <p:cNvPr id="9" name="Slide Number Placeholder 5"/>
          <p:cNvSpPr txBox="1">
            <a:spLocks/>
          </p:cNvSpPr>
          <p:nvPr userDrawn="1"/>
        </p:nvSpPr>
        <p:spPr>
          <a:xfrm>
            <a:off x="335360" y="6339200"/>
            <a:ext cx="864096" cy="230832"/>
          </a:xfrm>
          <a:prstGeom prst="rect">
            <a:avLst/>
          </a:prstGeom>
        </p:spPr>
        <p:txBody>
          <a:bodyPr vert="horz" lIns="68580" tIns="34290" rIns="68580" bIns="34290" rtlCol="0" anchor="ctr"/>
          <a:lstStyle>
            <a:defPPr>
              <a:defRPr lang="en-US"/>
            </a:defPPr>
            <a:lvl1pPr marL="0" algn="ctr" defTabSz="914400" rtl="0" eaLnBrk="1" latinLnBrk="0" hangingPunct="1">
              <a:defRPr sz="1800" b="1"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DF0B0C4-32A8-44C2-A9DF-7B71DFA229E5}" type="slidenum">
              <a:rPr lang="en-ZA" sz="1600" smtClean="0"/>
              <a:pPr algn="l"/>
              <a:t>‹#›</a:t>
            </a:fld>
            <a:endParaRPr lang="en-ZA" sz="1600" dirty="0">
              <a:solidFill>
                <a:srgbClr val="2C395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67000673"/>
      </p:ext>
    </p:extLst>
  </p:cSld>
  <p:clrMap bg1="lt1" tx1="dk1" bg2="lt2" tx2="dk2" accent1="accent1" accent2="accent2" accent3="accent3" accent4="accent4" accent5="accent5" accent6="accent6" hlink="hlink" folHlink="folHlink"/>
  <p:sldLayoutIdLst>
    <p:sldLayoutId id="2147483651" r:id="rId1"/>
    <p:sldLayoutId id="2147483661" r:id="rId2"/>
    <p:sldLayoutId id="2147483664" r:id="rId3"/>
    <p:sldLayoutId id="2147483650" r:id="rId4"/>
    <p:sldLayoutId id="2147483652" r:id="rId5"/>
    <p:sldLayoutId id="2147483665" r:id="rId6"/>
    <p:sldLayoutId id="2147483654" r:id="rId7"/>
    <p:sldLayoutId id="2147483676" r:id="rId8"/>
    <p:sldLayoutId id="2147483672" r:id="rId9"/>
    <p:sldLayoutId id="2147483673" r:id="rId10"/>
    <p:sldLayoutId id="2147483674" r:id="rId11"/>
    <p:sldLayoutId id="2147483675" r:id="rId12"/>
    <p:sldLayoutId id="2147483671" r:id="rId13"/>
    <p:sldLayoutId id="2147483666" r:id="rId14"/>
  </p:sldLayoutIdLst>
  <p:hf hdr="0" dt="0"/>
  <p:txStyles>
    <p:titleStyle>
      <a:lvl1pPr algn="l" defTabSz="685783" rtl="0" eaLnBrk="1" latinLnBrk="0" hangingPunct="1">
        <a:spcBef>
          <a:spcPct val="0"/>
        </a:spcBef>
        <a:buNone/>
        <a:defRPr sz="2800" b="1" kern="1200">
          <a:solidFill>
            <a:schemeClr val="tx1"/>
          </a:solidFill>
          <a:latin typeface="Montserrat" panose="00000500000000000000" pitchFamily="50" charset="0"/>
          <a:ea typeface="+mj-ea"/>
          <a:cs typeface="Calibri" panose="020F0502020204030204" pitchFamily="34" charset="0"/>
        </a:defRPr>
      </a:lvl1pPr>
    </p:titleStyle>
    <p:bodyStyle>
      <a:lvl1pPr marL="0" indent="0" algn="l" defTabSz="685783" rtl="0" eaLnBrk="1" latinLnBrk="0" hangingPunct="1">
        <a:spcBef>
          <a:spcPct val="20000"/>
        </a:spcBef>
        <a:buFont typeface="Arial" pitchFamily="34" charset="0"/>
        <a:buNone/>
        <a:defRPr sz="2400" b="1" kern="1200">
          <a:solidFill>
            <a:schemeClr val="bg2"/>
          </a:solidFill>
          <a:latin typeface="Calibri" panose="020F0502020204030204" pitchFamily="34" charset="0"/>
          <a:ea typeface="+mn-ea"/>
          <a:cs typeface="Calibri" panose="020F0502020204030204" pitchFamily="34" charset="0"/>
        </a:defRPr>
      </a:lvl1pPr>
      <a:lvl2pPr marL="600060" indent="-257168" algn="l" defTabSz="685783" rtl="0" eaLnBrk="1" latinLnBrk="0" hangingPunct="1">
        <a:spcBef>
          <a:spcPct val="20000"/>
        </a:spcBef>
        <a:buClr>
          <a:schemeClr val="tx2"/>
        </a:buClr>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28" indent="-171446" algn="l" defTabSz="685783" rtl="0" eaLnBrk="1" latinLnBrk="0" hangingPunct="1">
        <a:spcBef>
          <a:spcPct val="20000"/>
        </a:spcBef>
        <a:buClr>
          <a:schemeClr val="tx2"/>
        </a:buClr>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spcBef>
          <a:spcPct val="20000"/>
        </a:spcBef>
        <a:buClr>
          <a:schemeClr val="tx2"/>
        </a:buClr>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12" indent="-171446" algn="l" defTabSz="685783" rtl="0" eaLnBrk="1" latinLnBrk="0" hangingPunct="1">
        <a:spcBef>
          <a:spcPct val="20000"/>
        </a:spcBef>
        <a:buClr>
          <a:schemeClr val="tx2"/>
        </a:buClr>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mgonline.mgslg.co.za/course/view.php?id=300" TargetMode="External"/><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hyperlink" Target="https://www.flickr.com/photos/andryn2006/" TargetMode="External"/><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hyperlink" Target="https://www.linkedin.com/in/andryn2006/" TargetMode="External"/><Relationship Id="rId5" Type="http://schemas.openxmlformats.org/officeDocument/2006/relationships/image" Target="../media/image25.png"/><Relationship Id="rId4" Type="http://schemas.openxmlformats.org/officeDocument/2006/relationships/hyperlink" Target="https://www.youtube.com/channel/UCHBW1guNyHf-6GOExmocr6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pxhere.com/en/photo/1444567" TargetMode="External"/><Relationship Id="rId2" Type="http://schemas.openxmlformats.org/officeDocument/2006/relationships/image" Target="../media/image38.jpeg"/><Relationship Id="rId1" Type="http://schemas.openxmlformats.org/officeDocument/2006/relationships/slideLayout" Target="../slideLayouts/slideLayout4.xml"/><Relationship Id="rId5" Type="http://schemas.openxmlformats.org/officeDocument/2006/relationships/hyperlink" Target="https://pxhere.com/en/photo/1450351" TargetMode="Externa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E57F-0AF0-4ADF-971F-036D1022EE0F}"/>
              </a:ext>
            </a:extLst>
          </p:cNvPr>
          <p:cNvSpPr>
            <a:spLocks noGrp="1"/>
          </p:cNvSpPr>
          <p:nvPr>
            <p:ph type="title"/>
          </p:nvPr>
        </p:nvSpPr>
        <p:spPr/>
        <p:txBody>
          <a:bodyPr/>
          <a:lstStyle/>
          <a:p>
            <a:r>
              <a:rPr lang="en-ZA" dirty="0">
                <a:latin typeface="Montserrat"/>
                <a:cs typeface="Calibri"/>
              </a:rPr>
              <a:t>MGSLG </a:t>
            </a:r>
            <a:br>
              <a:rPr lang="en-ZA" dirty="0">
                <a:latin typeface="Montserrat"/>
                <a:cs typeface="Calibri"/>
              </a:rPr>
            </a:br>
            <a:r>
              <a:rPr lang="en-ZA" dirty="0">
                <a:latin typeface="Montserrat"/>
                <a:cs typeface="Calibri"/>
              </a:rPr>
              <a:t>Course Manager's Training</a:t>
            </a:r>
            <a:endParaRPr lang="en-ZA" dirty="0"/>
          </a:p>
        </p:txBody>
      </p:sp>
      <p:sp>
        <p:nvSpPr>
          <p:cNvPr id="3" name="Text Placeholder 2">
            <a:extLst>
              <a:ext uri="{FF2B5EF4-FFF2-40B4-BE49-F238E27FC236}">
                <a16:creationId xmlns:a16="http://schemas.microsoft.com/office/drawing/2014/main" id="{2913C639-F23E-4550-A275-9514A6FC94ED}"/>
              </a:ext>
            </a:extLst>
          </p:cNvPr>
          <p:cNvSpPr>
            <a:spLocks noGrp="1"/>
          </p:cNvSpPr>
          <p:nvPr>
            <p:ph type="body" idx="1"/>
          </p:nvPr>
        </p:nvSpPr>
        <p:spPr/>
        <p:txBody>
          <a:bodyPr/>
          <a:lstStyle/>
          <a:p>
            <a:r>
              <a:rPr lang="en-ZA">
                <a:latin typeface="Montserrat"/>
                <a:cs typeface="Calibri"/>
              </a:rPr>
              <a:t>MG Online Course Delivery</a:t>
            </a:r>
          </a:p>
        </p:txBody>
      </p:sp>
      <p:sp>
        <p:nvSpPr>
          <p:cNvPr id="4" name="Text Placeholder 3">
            <a:extLst>
              <a:ext uri="{FF2B5EF4-FFF2-40B4-BE49-F238E27FC236}">
                <a16:creationId xmlns:a16="http://schemas.microsoft.com/office/drawing/2014/main" id="{DC97ACC0-E34D-4647-932F-2E6E1557CC11}"/>
              </a:ext>
            </a:extLst>
          </p:cNvPr>
          <p:cNvSpPr>
            <a:spLocks noGrp="1"/>
          </p:cNvSpPr>
          <p:nvPr>
            <p:ph type="body" idx="10"/>
          </p:nvPr>
        </p:nvSpPr>
        <p:spPr/>
        <p:txBody>
          <a:bodyPr/>
          <a:lstStyle/>
          <a:p>
            <a:r>
              <a:rPr lang="en-ZA">
                <a:latin typeface="Calibri"/>
                <a:cs typeface="Calibri"/>
              </a:rPr>
              <a:t>2021/02/24</a:t>
            </a:r>
            <a:endParaRPr lang="en-ZA" dirty="0"/>
          </a:p>
        </p:txBody>
      </p:sp>
      <p:sp>
        <p:nvSpPr>
          <p:cNvPr id="5" name="Text Placeholder 4">
            <a:extLst>
              <a:ext uri="{FF2B5EF4-FFF2-40B4-BE49-F238E27FC236}">
                <a16:creationId xmlns:a16="http://schemas.microsoft.com/office/drawing/2014/main" id="{CCADBDED-97A4-466D-BBC1-EB0A3ACC63EB}"/>
              </a:ext>
            </a:extLst>
          </p:cNvPr>
          <p:cNvSpPr>
            <a:spLocks noGrp="1"/>
          </p:cNvSpPr>
          <p:nvPr>
            <p:ph type="body" idx="11"/>
          </p:nvPr>
        </p:nvSpPr>
        <p:spPr/>
        <p:txBody>
          <a:bodyPr/>
          <a:lstStyle/>
          <a:p>
            <a:r>
              <a:rPr lang="en-ZA">
                <a:latin typeface="Calibri"/>
                <a:cs typeface="Calibri"/>
              </a:rPr>
              <a:t>Andrew Moore</a:t>
            </a:r>
          </a:p>
        </p:txBody>
      </p:sp>
      <p:sp>
        <p:nvSpPr>
          <p:cNvPr id="8" name="Rectangle 7">
            <a:extLst>
              <a:ext uri="{FF2B5EF4-FFF2-40B4-BE49-F238E27FC236}">
                <a16:creationId xmlns:a16="http://schemas.microsoft.com/office/drawing/2014/main" id="{2B23DF32-F072-44DD-A929-CCB1695B0143}"/>
              </a:ext>
            </a:extLst>
          </p:cNvPr>
          <p:cNvSpPr/>
          <p:nvPr/>
        </p:nvSpPr>
        <p:spPr>
          <a:xfrm>
            <a:off x="695400" y="2780928"/>
            <a:ext cx="720080"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a:extLst>
              <a:ext uri="{FF2B5EF4-FFF2-40B4-BE49-F238E27FC236}">
                <a16:creationId xmlns:a16="http://schemas.microsoft.com/office/drawing/2014/main" id="{4C7E89C7-B7F7-40D3-B558-ECE512F72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7368" y="2888940"/>
            <a:ext cx="1232764" cy="1080120"/>
          </a:xfrm>
          <a:prstGeom prst="rect">
            <a:avLst/>
          </a:prstGeom>
        </p:spPr>
      </p:pic>
    </p:spTree>
    <p:extLst>
      <p:ext uri="{BB962C8B-B14F-4D97-AF65-F5344CB8AC3E}">
        <p14:creationId xmlns:p14="http://schemas.microsoft.com/office/powerpoint/2010/main" val="711504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7521-4752-4DC8-951E-53DC904BD0A5}"/>
              </a:ext>
            </a:extLst>
          </p:cNvPr>
          <p:cNvSpPr>
            <a:spLocks noGrp="1"/>
          </p:cNvSpPr>
          <p:nvPr>
            <p:ph type="title"/>
          </p:nvPr>
        </p:nvSpPr>
        <p:spPr/>
        <p:txBody>
          <a:bodyPr/>
          <a:lstStyle/>
          <a:p>
            <a:r>
              <a:rPr lang="en-ZA" dirty="0"/>
              <a:t>What does the asynchronous training </a:t>
            </a:r>
            <a:br>
              <a:rPr lang="en-ZA" dirty="0"/>
            </a:br>
            <a:r>
              <a:rPr lang="en-ZA" dirty="0"/>
              <a:t>(MG Online) look like?</a:t>
            </a:r>
          </a:p>
        </p:txBody>
      </p:sp>
      <p:sp>
        <p:nvSpPr>
          <p:cNvPr id="5" name="Text Placeholder 4">
            <a:extLst>
              <a:ext uri="{FF2B5EF4-FFF2-40B4-BE49-F238E27FC236}">
                <a16:creationId xmlns:a16="http://schemas.microsoft.com/office/drawing/2014/main" id="{D3ECA9A4-5EC0-4837-A0CE-1EF3AD067555}"/>
              </a:ext>
            </a:extLst>
          </p:cNvPr>
          <p:cNvSpPr>
            <a:spLocks noGrp="1"/>
          </p:cNvSpPr>
          <p:nvPr>
            <p:ph type="body" idx="1"/>
          </p:nvPr>
        </p:nvSpPr>
        <p:spPr>
          <a:xfrm>
            <a:off x="767408" y="6309320"/>
            <a:ext cx="6144683" cy="606886"/>
          </a:xfrm>
        </p:spPr>
        <p:txBody>
          <a:bodyPr/>
          <a:lstStyle/>
          <a:p>
            <a:endParaRPr lang="en-ZA" dirty="0"/>
          </a:p>
        </p:txBody>
      </p:sp>
    </p:spTree>
    <p:extLst>
      <p:ext uri="{BB962C8B-B14F-4D97-AF65-F5344CB8AC3E}">
        <p14:creationId xmlns:p14="http://schemas.microsoft.com/office/powerpoint/2010/main" val="3219690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128E9FF4-3F09-4AA6-9312-FF74F5B4BB5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2024" y="260648"/>
            <a:ext cx="5017154" cy="5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D0B99EE-8890-4152-B601-6269F88AE6AE}"/>
              </a:ext>
            </a:extLst>
          </p:cNvPr>
          <p:cNvSpPr>
            <a:spLocks noGrp="1"/>
          </p:cNvSpPr>
          <p:nvPr>
            <p:ph type="title"/>
          </p:nvPr>
        </p:nvSpPr>
        <p:spPr/>
        <p:txBody>
          <a:bodyPr/>
          <a:lstStyle/>
          <a:p>
            <a:r>
              <a:rPr lang="en-ZA" dirty="0"/>
              <a:t>MG Online Moodle interface</a:t>
            </a:r>
          </a:p>
        </p:txBody>
      </p:sp>
      <p:pic>
        <p:nvPicPr>
          <p:cNvPr id="3" name="Picture 2">
            <a:extLst>
              <a:ext uri="{FF2B5EF4-FFF2-40B4-BE49-F238E27FC236}">
                <a16:creationId xmlns:a16="http://schemas.microsoft.com/office/drawing/2014/main" id="{C508D9B2-590C-4BC1-A532-F68788F91D5F}"/>
              </a:ext>
            </a:extLst>
          </p:cNvPr>
          <p:cNvPicPr>
            <a:picLocks noChangeAspect="1"/>
          </p:cNvPicPr>
          <p:nvPr/>
        </p:nvPicPr>
        <p:blipFill rotWithShape="1">
          <a:blip r:embed="rId3"/>
          <a:srcRect l="4578" b="19512"/>
          <a:stretch/>
        </p:blipFill>
        <p:spPr>
          <a:xfrm>
            <a:off x="1339045" y="1340768"/>
            <a:ext cx="4672347" cy="4033029"/>
          </a:xfrm>
          <a:prstGeom prst="rect">
            <a:avLst/>
          </a:prstGeom>
          <a:ln>
            <a:solidFill>
              <a:schemeClr val="tx1"/>
            </a:solidFill>
          </a:ln>
          <a:effectLst>
            <a:outerShdw blurRad="76200" dir="13500000" sy="23000" kx="1200000" algn="br" rotWithShape="0">
              <a:prstClr val="black">
                <a:alpha val="20000"/>
              </a:prstClr>
            </a:outerShdw>
          </a:effectLst>
        </p:spPr>
      </p:pic>
      <p:sp>
        <p:nvSpPr>
          <p:cNvPr id="5" name="TextBox 4">
            <a:extLst>
              <a:ext uri="{FF2B5EF4-FFF2-40B4-BE49-F238E27FC236}">
                <a16:creationId xmlns:a16="http://schemas.microsoft.com/office/drawing/2014/main" id="{910C3177-A32D-4C0A-8BAC-5BF45DA45F33}"/>
              </a:ext>
            </a:extLst>
          </p:cNvPr>
          <p:cNvSpPr txBox="1"/>
          <p:nvPr/>
        </p:nvSpPr>
        <p:spPr>
          <a:xfrm>
            <a:off x="9120336" y="2353998"/>
            <a:ext cx="2287909" cy="1015663"/>
          </a:xfrm>
          <a:prstGeom prst="rect">
            <a:avLst/>
          </a:prstGeom>
          <a:noFill/>
        </p:spPr>
        <p:txBody>
          <a:bodyPr wrap="square" rtlCol="0">
            <a:spAutoFit/>
          </a:bodyPr>
          <a:lstStyle/>
          <a:p>
            <a:pPr algn="ctr"/>
            <a:r>
              <a:rPr lang="en-ZA" sz="1200" dirty="0"/>
              <a:t>New categories: waiting for MGSLG list of divisions and potential courses to be offered. Categorisation is adaptable as new courses are available</a:t>
            </a:r>
          </a:p>
        </p:txBody>
      </p:sp>
      <p:sp>
        <p:nvSpPr>
          <p:cNvPr id="13" name="TextBox 12">
            <a:extLst>
              <a:ext uri="{FF2B5EF4-FFF2-40B4-BE49-F238E27FC236}">
                <a16:creationId xmlns:a16="http://schemas.microsoft.com/office/drawing/2014/main" id="{4D7644AD-DFE0-459C-81F1-D3013B7EFC9B}"/>
              </a:ext>
            </a:extLst>
          </p:cNvPr>
          <p:cNvSpPr txBox="1"/>
          <p:nvPr/>
        </p:nvSpPr>
        <p:spPr>
          <a:xfrm>
            <a:off x="-456728" y="2123166"/>
            <a:ext cx="2287909" cy="461665"/>
          </a:xfrm>
          <a:prstGeom prst="rect">
            <a:avLst/>
          </a:prstGeom>
          <a:noFill/>
        </p:spPr>
        <p:txBody>
          <a:bodyPr wrap="square" rtlCol="0">
            <a:spAutoFit/>
          </a:bodyPr>
          <a:lstStyle/>
          <a:p>
            <a:pPr algn="ctr"/>
            <a:r>
              <a:rPr lang="en-ZA" sz="1200" dirty="0"/>
              <a:t>MG </a:t>
            </a:r>
            <a:r>
              <a:rPr lang="en-ZA" sz="1200" dirty="0" err="1"/>
              <a:t>Online’s</a:t>
            </a:r>
            <a:r>
              <a:rPr lang="en-ZA" sz="1200" dirty="0"/>
              <a:t> </a:t>
            </a:r>
            <a:br>
              <a:rPr lang="en-ZA" sz="1200" dirty="0"/>
            </a:br>
            <a:r>
              <a:rPr lang="en-ZA" sz="1200" dirty="0"/>
              <a:t>web address</a:t>
            </a:r>
          </a:p>
        </p:txBody>
      </p:sp>
      <p:cxnSp>
        <p:nvCxnSpPr>
          <p:cNvPr id="15" name="Straight Arrow Connector 14">
            <a:extLst>
              <a:ext uri="{FF2B5EF4-FFF2-40B4-BE49-F238E27FC236}">
                <a16:creationId xmlns:a16="http://schemas.microsoft.com/office/drawing/2014/main" id="{C8DB4D76-1D1C-4C61-B297-6E0A9B2A3291}"/>
              </a:ext>
            </a:extLst>
          </p:cNvPr>
          <p:cNvCxnSpPr>
            <a:cxnSpLocks/>
          </p:cNvCxnSpPr>
          <p:nvPr/>
        </p:nvCxnSpPr>
        <p:spPr>
          <a:xfrm flipV="1">
            <a:off x="1191283" y="1556792"/>
            <a:ext cx="1592349"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53C2C37-B62D-4748-8E21-32E22247B1F6}"/>
              </a:ext>
            </a:extLst>
          </p:cNvPr>
          <p:cNvSpPr txBox="1"/>
          <p:nvPr/>
        </p:nvSpPr>
        <p:spPr>
          <a:xfrm>
            <a:off x="3575720" y="4224417"/>
            <a:ext cx="2287909" cy="276999"/>
          </a:xfrm>
          <a:prstGeom prst="rect">
            <a:avLst/>
          </a:prstGeom>
          <a:noFill/>
        </p:spPr>
        <p:txBody>
          <a:bodyPr wrap="square" rtlCol="0">
            <a:spAutoFit/>
          </a:bodyPr>
          <a:lstStyle/>
          <a:p>
            <a:pPr algn="ctr"/>
            <a:r>
              <a:rPr lang="en-ZA" sz="1200" dirty="0"/>
              <a:t>Authentication of all users</a:t>
            </a:r>
          </a:p>
        </p:txBody>
      </p:sp>
      <p:cxnSp>
        <p:nvCxnSpPr>
          <p:cNvPr id="19" name="Straight Arrow Connector 18">
            <a:extLst>
              <a:ext uri="{FF2B5EF4-FFF2-40B4-BE49-F238E27FC236}">
                <a16:creationId xmlns:a16="http://schemas.microsoft.com/office/drawing/2014/main" id="{4CE9E14C-1326-4DA7-9CAE-BD7B6421A1EE}"/>
              </a:ext>
            </a:extLst>
          </p:cNvPr>
          <p:cNvCxnSpPr/>
          <p:nvPr/>
        </p:nvCxnSpPr>
        <p:spPr>
          <a:xfrm flipV="1">
            <a:off x="4367808" y="2780928"/>
            <a:ext cx="1080120" cy="13681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185772D-227C-4E3C-8569-8039CEF49699}"/>
              </a:ext>
            </a:extLst>
          </p:cNvPr>
          <p:cNvSpPr txBox="1"/>
          <p:nvPr/>
        </p:nvSpPr>
        <p:spPr>
          <a:xfrm>
            <a:off x="767408" y="6309320"/>
            <a:ext cx="3600400" cy="261610"/>
          </a:xfrm>
          <a:prstGeom prst="rect">
            <a:avLst/>
          </a:prstGeom>
          <a:solidFill>
            <a:srgbClr val="FFFFFF"/>
          </a:solidFill>
        </p:spPr>
        <p:txBody>
          <a:bodyPr wrap="square" rtlCol="0">
            <a:spAutoFit/>
          </a:bodyPr>
          <a:lstStyle/>
          <a:p>
            <a:r>
              <a:rPr lang="en-ZA" sz="1100" dirty="0">
                <a:latin typeface="Calibri" panose="020F0502020204030204" pitchFamily="34" charset="0"/>
                <a:cs typeface="Calibri" panose="020F0502020204030204" pitchFamily="34" charset="0"/>
              </a:rPr>
              <a:t>MGSLG Managers’ Training</a:t>
            </a:r>
          </a:p>
        </p:txBody>
      </p:sp>
    </p:spTree>
    <p:extLst>
      <p:ext uri="{BB962C8B-B14F-4D97-AF65-F5344CB8AC3E}">
        <p14:creationId xmlns:p14="http://schemas.microsoft.com/office/powerpoint/2010/main" val="3719274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B99EE-8890-4152-B601-6269F88AE6AE}"/>
              </a:ext>
            </a:extLst>
          </p:cNvPr>
          <p:cNvSpPr>
            <a:spLocks noGrp="1"/>
          </p:cNvSpPr>
          <p:nvPr>
            <p:ph type="title"/>
          </p:nvPr>
        </p:nvSpPr>
        <p:spPr/>
        <p:txBody>
          <a:bodyPr>
            <a:normAutofit fontScale="90000"/>
          </a:bodyPr>
          <a:lstStyle/>
          <a:p>
            <a:r>
              <a:rPr lang="en-ZA" dirty="0"/>
              <a:t>MG </a:t>
            </a:r>
            <a:r>
              <a:rPr lang="en-ZA" dirty="0" err="1"/>
              <a:t>Online’s</a:t>
            </a:r>
            <a:r>
              <a:rPr lang="en-ZA" dirty="0"/>
              <a:t> </a:t>
            </a:r>
            <a:br>
              <a:rPr lang="en-ZA" dirty="0"/>
            </a:br>
            <a:r>
              <a:rPr lang="en-ZA" dirty="0"/>
              <a:t>Moodle interface</a:t>
            </a:r>
          </a:p>
        </p:txBody>
      </p:sp>
      <p:pic>
        <p:nvPicPr>
          <p:cNvPr id="5" name="Picture 4">
            <a:extLst>
              <a:ext uri="{FF2B5EF4-FFF2-40B4-BE49-F238E27FC236}">
                <a16:creationId xmlns:a16="http://schemas.microsoft.com/office/drawing/2014/main" id="{76138E60-0A3E-4E9B-AC83-56EAE26AF5B1}"/>
              </a:ext>
            </a:extLst>
          </p:cNvPr>
          <p:cNvPicPr>
            <a:picLocks noChangeAspect="1"/>
          </p:cNvPicPr>
          <p:nvPr/>
        </p:nvPicPr>
        <p:blipFill>
          <a:blip r:embed="rId2"/>
          <a:stretch>
            <a:fillRect/>
          </a:stretch>
        </p:blipFill>
        <p:spPr>
          <a:xfrm>
            <a:off x="4079776" y="476672"/>
            <a:ext cx="5342412" cy="5817848"/>
          </a:xfrm>
          <a:prstGeom prst="rect">
            <a:avLst/>
          </a:prstGeom>
          <a:effectLst>
            <a:outerShdw blurRad="76200" dir="13500000" sy="23000" kx="1200000" algn="br" rotWithShape="0">
              <a:prstClr val="black">
                <a:alpha val="20000"/>
              </a:prstClr>
            </a:outerShdw>
          </a:effectLst>
        </p:spPr>
      </p:pic>
      <p:sp>
        <p:nvSpPr>
          <p:cNvPr id="6" name="TextBox 5">
            <a:extLst>
              <a:ext uri="{FF2B5EF4-FFF2-40B4-BE49-F238E27FC236}">
                <a16:creationId xmlns:a16="http://schemas.microsoft.com/office/drawing/2014/main" id="{F3F08B79-90EC-4DD3-999E-5F73AD68698D}"/>
              </a:ext>
            </a:extLst>
          </p:cNvPr>
          <p:cNvSpPr txBox="1"/>
          <p:nvPr/>
        </p:nvSpPr>
        <p:spPr>
          <a:xfrm>
            <a:off x="927770" y="2611616"/>
            <a:ext cx="2287909" cy="461665"/>
          </a:xfrm>
          <a:prstGeom prst="rect">
            <a:avLst/>
          </a:prstGeom>
          <a:noFill/>
        </p:spPr>
        <p:txBody>
          <a:bodyPr wrap="square" rtlCol="0">
            <a:spAutoFit/>
          </a:bodyPr>
          <a:lstStyle/>
          <a:p>
            <a:pPr algn="ctr"/>
            <a:r>
              <a:rPr lang="en-ZA" sz="1200" dirty="0"/>
              <a:t>Typical course landing page and navigation panel</a:t>
            </a:r>
          </a:p>
        </p:txBody>
      </p:sp>
      <p:cxnSp>
        <p:nvCxnSpPr>
          <p:cNvPr id="9" name="Straight Arrow Connector 8">
            <a:extLst>
              <a:ext uri="{FF2B5EF4-FFF2-40B4-BE49-F238E27FC236}">
                <a16:creationId xmlns:a16="http://schemas.microsoft.com/office/drawing/2014/main" id="{C119FF07-5806-4775-9F53-EC99EA282AAC}"/>
              </a:ext>
            </a:extLst>
          </p:cNvPr>
          <p:cNvCxnSpPr>
            <a:stCxn id="6" idx="3"/>
          </p:cNvCxnSpPr>
          <p:nvPr/>
        </p:nvCxnSpPr>
        <p:spPr>
          <a:xfrm flipV="1">
            <a:off x="3215679" y="2827649"/>
            <a:ext cx="864097" cy="1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AA3417D-4434-41EB-85A6-F25910BE8E2A}"/>
              </a:ext>
            </a:extLst>
          </p:cNvPr>
          <p:cNvSpPr txBox="1"/>
          <p:nvPr/>
        </p:nvSpPr>
        <p:spPr>
          <a:xfrm>
            <a:off x="9264352" y="4077072"/>
            <a:ext cx="2287909" cy="830997"/>
          </a:xfrm>
          <a:prstGeom prst="rect">
            <a:avLst/>
          </a:prstGeom>
          <a:noFill/>
        </p:spPr>
        <p:txBody>
          <a:bodyPr wrap="square" rtlCol="0">
            <a:spAutoFit/>
          </a:bodyPr>
          <a:lstStyle/>
          <a:p>
            <a:pPr algn="ctr"/>
            <a:r>
              <a:rPr lang="en-ZA" sz="1200" dirty="0"/>
              <a:t>Course </a:t>
            </a:r>
            <a:br>
              <a:rPr lang="en-ZA" sz="1200" dirty="0"/>
            </a:br>
            <a:r>
              <a:rPr lang="en-ZA" sz="1200" dirty="0"/>
              <a:t>‘learning pathway’ </a:t>
            </a:r>
            <a:br>
              <a:rPr lang="en-ZA" sz="1200" dirty="0"/>
            </a:br>
            <a:r>
              <a:rPr lang="en-ZA" sz="1200" dirty="0"/>
              <a:t>with content and </a:t>
            </a:r>
            <a:br>
              <a:rPr lang="en-ZA" sz="1200" dirty="0"/>
            </a:br>
            <a:r>
              <a:rPr lang="en-ZA" sz="1200" dirty="0"/>
              <a:t>activities</a:t>
            </a:r>
          </a:p>
        </p:txBody>
      </p:sp>
      <p:cxnSp>
        <p:nvCxnSpPr>
          <p:cNvPr id="12" name="Straight Arrow Connector 11">
            <a:extLst>
              <a:ext uri="{FF2B5EF4-FFF2-40B4-BE49-F238E27FC236}">
                <a16:creationId xmlns:a16="http://schemas.microsoft.com/office/drawing/2014/main" id="{E47FC1CF-345E-48D1-870F-0C97A5232C03}"/>
              </a:ext>
            </a:extLst>
          </p:cNvPr>
          <p:cNvCxnSpPr>
            <a:stCxn id="10" idx="2"/>
          </p:cNvCxnSpPr>
          <p:nvPr/>
        </p:nvCxnSpPr>
        <p:spPr>
          <a:xfrm flipH="1">
            <a:off x="8840637" y="4908069"/>
            <a:ext cx="1567670" cy="9692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9AA70E5-439A-4FAC-8850-A3AE26ABFB84}"/>
              </a:ext>
            </a:extLst>
          </p:cNvPr>
          <p:cNvSpPr txBox="1"/>
          <p:nvPr/>
        </p:nvSpPr>
        <p:spPr>
          <a:xfrm>
            <a:off x="9480376" y="1416293"/>
            <a:ext cx="2287909" cy="646331"/>
          </a:xfrm>
          <a:prstGeom prst="rect">
            <a:avLst/>
          </a:prstGeom>
          <a:noFill/>
        </p:spPr>
        <p:txBody>
          <a:bodyPr wrap="square" rtlCol="0">
            <a:spAutoFit/>
          </a:bodyPr>
          <a:lstStyle/>
          <a:p>
            <a:pPr algn="ctr"/>
            <a:r>
              <a:rPr lang="en-ZA" sz="1200" dirty="0"/>
              <a:t>Users are </a:t>
            </a:r>
            <a:br>
              <a:rPr lang="en-ZA" sz="1200" dirty="0"/>
            </a:br>
            <a:r>
              <a:rPr lang="en-ZA" sz="1200" dirty="0"/>
              <a:t>‘authenticated’</a:t>
            </a:r>
            <a:br>
              <a:rPr lang="en-ZA" sz="1200" dirty="0"/>
            </a:br>
            <a:r>
              <a:rPr lang="en-ZA" sz="1200" dirty="0"/>
              <a:t>and tracked</a:t>
            </a:r>
          </a:p>
        </p:txBody>
      </p:sp>
      <p:cxnSp>
        <p:nvCxnSpPr>
          <p:cNvPr id="15" name="Straight Arrow Connector 14">
            <a:extLst>
              <a:ext uri="{FF2B5EF4-FFF2-40B4-BE49-F238E27FC236}">
                <a16:creationId xmlns:a16="http://schemas.microsoft.com/office/drawing/2014/main" id="{D52A6683-5576-46CB-A7C1-8697D5B42597}"/>
              </a:ext>
            </a:extLst>
          </p:cNvPr>
          <p:cNvCxnSpPr>
            <a:cxnSpLocks/>
          </p:cNvCxnSpPr>
          <p:nvPr/>
        </p:nvCxnSpPr>
        <p:spPr>
          <a:xfrm flipH="1" flipV="1">
            <a:off x="9264352" y="836712"/>
            <a:ext cx="1368152"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A771F0F-7C82-4DB2-A831-14E0625E70C2}"/>
              </a:ext>
            </a:extLst>
          </p:cNvPr>
          <p:cNvSpPr txBox="1"/>
          <p:nvPr/>
        </p:nvSpPr>
        <p:spPr>
          <a:xfrm>
            <a:off x="767408" y="6309320"/>
            <a:ext cx="3600400" cy="261610"/>
          </a:xfrm>
          <a:prstGeom prst="rect">
            <a:avLst/>
          </a:prstGeom>
          <a:solidFill>
            <a:srgbClr val="FFFFFF"/>
          </a:solidFill>
        </p:spPr>
        <p:txBody>
          <a:bodyPr wrap="square" rtlCol="0">
            <a:spAutoFit/>
          </a:bodyPr>
          <a:lstStyle/>
          <a:p>
            <a:r>
              <a:rPr lang="en-ZA" sz="1100" dirty="0">
                <a:latin typeface="Calibri" panose="020F0502020204030204" pitchFamily="34" charset="0"/>
                <a:cs typeface="Calibri" panose="020F0502020204030204" pitchFamily="34" charset="0"/>
              </a:rPr>
              <a:t>MGSLG Managers’ Training</a:t>
            </a:r>
          </a:p>
        </p:txBody>
      </p:sp>
    </p:spTree>
    <p:extLst>
      <p:ext uri="{BB962C8B-B14F-4D97-AF65-F5344CB8AC3E}">
        <p14:creationId xmlns:p14="http://schemas.microsoft.com/office/powerpoint/2010/main" val="2580489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B99EE-8890-4152-B601-6269F88AE6AE}"/>
              </a:ext>
            </a:extLst>
          </p:cNvPr>
          <p:cNvSpPr>
            <a:spLocks noGrp="1"/>
          </p:cNvSpPr>
          <p:nvPr>
            <p:ph type="title"/>
          </p:nvPr>
        </p:nvSpPr>
        <p:spPr/>
        <p:txBody>
          <a:bodyPr>
            <a:normAutofit fontScale="90000"/>
          </a:bodyPr>
          <a:lstStyle/>
          <a:p>
            <a:r>
              <a:rPr lang="en-ZA" dirty="0"/>
              <a:t>Moodle </a:t>
            </a:r>
            <a:br>
              <a:rPr lang="en-ZA" dirty="0"/>
            </a:br>
            <a:r>
              <a:rPr lang="en-ZA" dirty="0"/>
              <a:t>interface</a:t>
            </a:r>
          </a:p>
        </p:txBody>
      </p:sp>
      <p:pic>
        <p:nvPicPr>
          <p:cNvPr id="6" name="Picture 5">
            <a:extLst>
              <a:ext uri="{FF2B5EF4-FFF2-40B4-BE49-F238E27FC236}">
                <a16:creationId xmlns:a16="http://schemas.microsoft.com/office/drawing/2014/main" id="{14F6199D-DA6E-438C-B4C7-A75A314E18B0}"/>
              </a:ext>
            </a:extLst>
          </p:cNvPr>
          <p:cNvPicPr>
            <a:picLocks noChangeAspect="1"/>
          </p:cNvPicPr>
          <p:nvPr/>
        </p:nvPicPr>
        <p:blipFill>
          <a:blip r:embed="rId2"/>
          <a:stretch>
            <a:fillRect/>
          </a:stretch>
        </p:blipFill>
        <p:spPr>
          <a:xfrm>
            <a:off x="3359696" y="548680"/>
            <a:ext cx="4631307" cy="54702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6EA5DB42-C437-432C-B276-A48A52E66792}"/>
              </a:ext>
            </a:extLst>
          </p:cNvPr>
          <p:cNvSpPr txBox="1"/>
          <p:nvPr/>
        </p:nvSpPr>
        <p:spPr>
          <a:xfrm>
            <a:off x="1215803" y="1587875"/>
            <a:ext cx="1927869" cy="1015663"/>
          </a:xfrm>
          <a:prstGeom prst="rect">
            <a:avLst/>
          </a:prstGeom>
          <a:noFill/>
        </p:spPr>
        <p:txBody>
          <a:bodyPr wrap="square" rtlCol="0">
            <a:spAutoFit/>
          </a:bodyPr>
          <a:lstStyle/>
          <a:p>
            <a:pPr algn="ctr"/>
            <a:r>
              <a:rPr lang="en-ZA" sz="1200" dirty="0"/>
              <a:t>Interactive learning materials with online tasks, quizzes, videos and animations authored in </a:t>
            </a:r>
            <a:r>
              <a:rPr lang="en-ZA" sz="1200" b="1" dirty="0"/>
              <a:t>Articulate Rise360</a:t>
            </a:r>
          </a:p>
        </p:txBody>
      </p:sp>
      <p:cxnSp>
        <p:nvCxnSpPr>
          <p:cNvPr id="9" name="Straight Arrow Connector 8">
            <a:extLst>
              <a:ext uri="{FF2B5EF4-FFF2-40B4-BE49-F238E27FC236}">
                <a16:creationId xmlns:a16="http://schemas.microsoft.com/office/drawing/2014/main" id="{D79BD5B2-5916-475F-A0D5-1A25ABEDD9BB}"/>
              </a:ext>
            </a:extLst>
          </p:cNvPr>
          <p:cNvCxnSpPr/>
          <p:nvPr/>
        </p:nvCxnSpPr>
        <p:spPr>
          <a:xfrm>
            <a:off x="3143672" y="2060848"/>
            <a:ext cx="648072"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9C5B5A1-A249-4085-A253-B3677E06908A}"/>
              </a:ext>
            </a:extLst>
          </p:cNvPr>
          <p:cNvSpPr txBox="1"/>
          <p:nvPr/>
        </p:nvSpPr>
        <p:spPr>
          <a:xfrm>
            <a:off x="839416" y="3303836"/>
            <a:ext cx="2287909" cy="830997"/>
          </a:xfrm>
          <a:prstGeom prst="rect">
            <a:avLst/>
          </a:prstGeom>
          <a:noFill/>
        </p:spPr>
        <p:txBody>
          <a:bodyPr wrap="square" rtlCol="0">
            <a:spAutoFit/>
          </a:bodyPr>
          <a:lstStyle/>
          <a:p>
            <a:pPr algn="ctr"/>
            <a:r>
              <a:rPr lang="en-ZA" sz="1200" dirty="0"/>
              <a:t>Real time, ‘synchronous’, sessions using BBB or Zoom. Recordings available in Moodle after live session</a:t>
            </a:r>
          </a:p>
        </p:txBody>
      </p:sp>
      <p:cxnSp>
        <p:nvCxnSpPr>
          <p:cNvPr id="11" name="Straight Arrow Connector 10">
            <a:extLst>
              <a:ext uri="{FF2B5EF4-FFF2-40B4-BE49-F238E27FC236}">
                <a16:creationId xmlns:a16="http://schemas.microsoft.com/office/drawing/2014/main" id="{59654844-C876-421E-87BA-FE437222B5DA}"/>
              </a:ext>
            </a:extLst>
          </p:cNvPr>
          <p:cNvCxnSpPr/>
          <p:nvPr/>
        </p:nvCxnSpPr>
        <p:spPr>
          <a:xfrm>
            <a:off x="3103625" y="3789040"/>
            <a:ext cx="648072"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6302467-CF2B-4648-BFED-EBF009D9144F}"/>
              </a:ext>
            </a:extLst>
          </p:cNvPr>
          <p:cNvSpPr txBox="1"/>
          <p:nvPr/>
        </p:nvSpPr>
        <p:spPr>
          <a:xfrm>
            <a:off x="741599" y="4554866"/>
            <a:ext cx="2287909" cy="461665"/>
          </a:xfrm>
          <a:prstGeom prst="rect">
            <a:avLst/>
          </a:prstGeom>
          <a:noFill/>
        </p:spPr>
        <p:txBody>
          <a:bodyPr wrap="square" rtlCol="0">
            <a:spAutoFit/>
          </a:bodyPr>
          <a:lstStyle/>
          <a:p>
            <a:pPr algn="ctr"/>
            <a:r>
              <a:rPr lang="en-ZA" sz="1200" dirty="0"/>
              <a:t>‘Asynchronous’, discussions for logged in users</a:t>
            </a:r>
          </a:p>
        </p:txBody>
      </p:sp>
      <p:cxnSp>
        <p:nvCxnSpPr>
          <p:cNvPr id="13" name="Straight Arrow Connector 12">
            <a:extLst>
              <a:ext uri="{FF2B5EF4-FFF2-40B4-BE49-F238E27FC236}">
                <a16:creationId xmlns:a16="http://schemas.microsoft.com/office/drawing/2014/main" id="{03F1F397-F795-4E7C-BD86-485BF96D2541}"/>
              </a:ext>
            </a:extLst>
          </p:cNvPr>
          <p:cNvCxnSpPr/>
          <p:nvPr/>
        </p:nvCxnSpPr>
        <p:spPr>
          <a:xfrm>
            <a:off x="3005808" y="5040070"/>
            <a:ext cx="648072"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BBBD0D7-5D2E-4297-8FA7-0683B8F02EBE}"/>
              </a:ext>
            </a:extLst>
          </p:cNvPr>
          <p:cNvSpPr txBox="1"/>
          <p:nvPr/>
        </p:nvSpPr>
        <p:spPr>
          <a:xfrm>
            <a:off x="8440305" y="3573016"/>
            <a:ext cx="2287909" cy="830997"/>
          </a:xfrm>
          <a:prstGeom prst="rect">
            <a:avLst/>
          </a:prstGeom>
          <a:noFill/>
        </p:spPr>
        <p:txBody>
          <a:bodyPr wrap="square" rtlCol="0">
            <a:spAutoFit/>
          </a:bodyPr>
          <a:lstStyle/>
          <a:p>
            <a:pPr algn="ctr"/>
            <a:r>
              <a:rPr lang="en-ZA" sz="1200" dirty="0"/>
              <a:t>Participant tracking for logged in users. Possible to determine progress and unlock specific features such as certificates.</a:t>
            </a:r>
          </a:p>
        </p:txBody>
      </p:sp>
      <p:cxnSp>
        <p:nvCxnSpPr>
          <p:cNvPr id="16" name="Straight Arrow Connector 15">
            <a:extLst>
              <a:ext uri="{FF2B5EF4-FFF2-40B4-BE49-F238E27FC236}">
                <a16:creationId xmlns:a16="http://schemas.microsoft.com/office/drawing/2014/main" id="{79E7D166-9966-4017-B320-E5CCCB34BD2E}"/>
              </a:ext>
            </a:extLst>
          </p:cNvPr>
          <p:cNvCxnSpPr>
            <a:stCxn id="14" idx="1"/>
          </p:cNvCxnSpPr>
          <p:nvPr/>
        </p:nvCxnSpPr>
        <p:spPr>
          <a:xfrm flipH="1" flipV="1">
            <a:off x="7792233" y="3861048"/>
            <a:ext cx="648072" cy="127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C9699C0-AD65-4451-AB4A-C1B468346F13}"/>
              </a:ext>
            </a:extLst>
          </p:cNvPr>
          <p:cNvSpPr/>
          <p:nvPr/>
        </p:nvSpPr>
        <p:spPr>
          <a:xfrm>
            <a:off x="8544272" y="692696"/>
            <a:ext cx="3096344"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Additional functionality</a:t>
            </a:r>
            <a:br>
              <a:rPr lang="en-ZA" dirty="0"/>
            </a:br>
            <a:r>
              <a:rPr lang="en-ZA" sz="1200" dirty="0"/>
              <a:t>(not shown in diagram):</a:t>
            </a:r>
            <a:br>
              <a:rPr lang="en-ZA" dirty="0"/>
            </a:br>
            <a:endParaRPr lang="en-ZA" dirty="0"/>
          </a:p>
          <a:p>
            <a:pPr marL="285750" indent="-285750">
              <a:buFontTx/>
              <a:buChar char="-"/>
            </a:pPr>
            <a:r>
              <a:rPr lang="en-ZA" sz="1400" dirty="0"/>
              <a:t>Tests and exams</a:t>
            </a:r>
          </a:p>
          <a:p>
            <a:pPr marL="285750" indent="-285750">
              <a:buFontTx/>
              <a:buChar char="-"/>
            </a:pPr>
            <a:r>
              <a:rPr lang="en-ZA" sz="1400" dirty="0"/>
              <a:t>Submission of assignments</a:t>
            </a:r>
          </a:p>
          <a:p>
            <a:pPr marL="285750" indent="-285750">
              <a:buFontTx/>
              <a:buChar char="-"/>
            </a:pPr>
            <a:r>
              <a:rPr lang="en-ZA" sz="1400" dirty="0"/>
              <a:t>Chats</a:t>
            </a:r>
          </a:p>
          <a:p>
            <a:pPr marL="285750" indent="-285750">
              <a:buFontTx/>
              <a:buChar char="-"/>
            </a:pPr>
            <a:r>
              <a:rPr lang="en-ZA" sz="1400" dirty="0"/>
              <a:t>Grading and term marks</a:t>
            </a:r>
          </a:p>
          <a:p>
            <a:pPr marL="285750" indent="-285750">
              <a:buFontTx/>
              <a:buChar char="-"/>
            </a:pPr>
            <a:r>
              <a:rPr lang="en-ZA" sz="1400" dirty="0"/>
              <a:t>Automated certificates</a:t>
            </a:r>
          </a:p>
          <a:p>
            <a:pPr algn="ctr"/>
            <a:endParaRPr lang="en-ZA" sz="1400" dirty="0"/>
          </a:p>
        </p:txBody>
      </p:sp>
      <p:sp>
        <p:nvSpPr>
          <p:cNvPr id="15" name="TextBox 14">
            <a:extLst>
              <a:ext uri="{FF2B5EF4-FFF2-40B4-BE49-F238E27FC236}">
                <a16:creationId xmlns:a16="http://schemas.microsoft.com/office/drawing/2014/main" id="{30E223C7-5ED7-4CEF-BDE1-B01631A7189D}"/>
              </a:ext>
            </a:extLst>
          </p:cNvPr>
          <p:cNvSpPr txBox="1"/>
          <p:nvPr/>
        </p:nvSpPr>
        <p:spPr>
          <a:xfrm>
            <a:off x="767408" y="6309320"/>
            <a:ext cx="3600400" cy="261610"/>
          </a:xfrm>
          <a:prstGeom prst="rect">
            <a:avLst/>
          </a:prstGeom>
          <a:solidFill>
            <a:srgbClr val="FFFFFF"/>
          </a:solidFill>
        </p:spPr>
        <p:txBody>
          <a:bodyPr wrap="square" rtlCol="0">
            <a:spAutoFit/>
          </a:bodyPr>
          <a:lstStyle/>
          <a:p>
            <a:r>
              <a:rPr lang="en-ZA" sz="1100" dirty="0">
                <a:latin typeface="Calibri" panose="020F0502020204030204" pitchFamily="34" charset="0"/>
                <a:cs typeface="Calibri" panose="020F0502020204030204" pitchFamily="34" charset="0"/>
              </a:rPr>
              <a:t>MGSLG Managers’ Training</a:t>
            </a:r>
          </a:p>
        </p:txBody>
      </p:sp>
    </p:spTree>
    <p:extLst>
      <p:ext uri="{BB962C8B-B14F-4D97-AF65-F5344CB8AC3E}">
        <p14:creationId xmlns:p14="http://schemas.microsoft.com/office/powerpoint/2010/main" val="1663742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EC0EEC-E313-4A10-B794-482F344E5F3F}"/>
              </a:ext>
            </a:extLst>
          </p:cNvPr>
          <p:cNvPicPr>
            <a:picLocks noChangeAspect="1"/>
          </p:cNvPicPr>
          <p:nvPr/>
        </p:nvPicPr>
        <p:blipFill>
          <a:blip r:embed="rId2"/>
          <a:stretch>
            <a:fillRect/>
          </a:stretch>
        </p:blipFill>
        <p:spPr>
          <a:xfrm>
            <a:off x="4223792" y="553357"/>
            <a:ext cx="5976664" cy="5337849"/>
          </a:xfrm>
          <a:prstGeom prst="rect">
            <a:avLst/>
          </a:prstGeom>
          <a:ln>
            <a:solidFill>
              <a:srgbClr val="000000"/>
            </a:solidFill>
          </a:ln>
          <a:effectLst>
            <a:outerShdw blurRad="76200" dir="13500000" sy="23000" kx="1200000" algn="br" rotWithShape="0">
              <a:prstClr val="black">
                <a:alpha val="20000"/>
              </a:prstClr>
            </a:outerShdw>
          </a:effectLst>
        </p:spPr>
      </p:pic>
      <p:sp>
        <p:nvSpPr>
          <p:cNvPr id="2" name="Title 1">
            <a:extLst>
              <a:ext uri="{FF2B5EF4-FFF2-40B4-BE49-F238E27FC236}">
                <a16:creationId xmlns:a16="http://schemas.microsoft.com/office/drawing/2014/main" id="{9D0B99EE-8890-4152-B601-6269F88AE6AE}"/>
              </a:ext>
            </a:extLst>
          </p:cNvPr>
          <p:cNvSpPr>
            <a:spLocks noGrp="1"/>
          </p:cNvSpPr>
          <p:nvPr>
            <p:ph type="title"/>
          </p:nvPr>
        </p:nvSpPr>
        <p:spPr/>
        <p:txBody>
          <a:bodyPr>
            <a:normAutofit fontScale="90000"/>
          </a:bodyPr>
          <a:lstStyle/>
          <a:p>
            <a:r>
              <a:rPr lang="en-ZA" dirty="0"/>
              <a:t>Rise360 </a:t>
            </a:r>
            <a:br>
              <a:rPr lang="en-ZA" dirty="0"/>
            </a:br>
            <a:r>
              <a:rPr lang="en-ZA" dirty="0"/>
              <a:t>interface</a:t>
            </a:r>
          </a:p>
        </p:txBody>
      </p:sp>
      <p:sp>
        <p:nvSpPr>
          <p:cNvPr id="12" name="TextBox 11">
            <a:extLst>
              <a:ext uri="{FF2B5EF4-FFF2-40B4-BE49-F238E27FC236}">
                <a16:creationId xmlns:a16="http://schemas.microsoft.com/office/drawing/2014/main" id="{B6302467-CF2B-4648-BFED-EBF009D9144F}"/>
              </a:ext>
            </a:extLst>
          </p:cNvPr>
          <p:cNvSpPr txBox="1"/>
          <p:nvPr/>
        </p:nvSpPr>
        <p:spPr>
          <a:xfrm>
            <a:off x="1703512" y="2066364"/>
            <a:ext cx="2287909" cy="276999"/>
          </a:xfrm>
          <a:prstGeom prst="rect">
            <a:avLst/>
          </a:prstGeom>
          <a:noFill/>
        </p:spPr>
        <p:txBody>
          <a:bodyPr wrap="square" rtlCol="0">
            <a:spAutoFit/>
          </a:bodyPr>
          <a:lstStyle/>
          <a:p>
            <a:pPr algn="ctr"/>
            <a:r>
              <a:rPr lang="en-ZA" sz="1200" dirty="0"/>
              <a:t>Navigation panel</a:t>
            </a:r>
          </a:p>
        </p:txBody>
      </p:sp>
      <p:cxnSp>
        <p:nvCxnSpPr>
          <p:cNvPr id="13" name="Straight Arrow Connector 12">
            <a:extLst>
              <a:ext uri="{FF2B5EF4-FFF2-40B4-BE49-F238E27FC236}">
                <a16:creationId xmlns:a16="http://schemas.microsoft.com/office/drawing/2014/main" id="{03F1F397-F795-4E7C-BD86-485BF96D2541}"/>
              </a:ext>
            </a:extLst>
          </p:cNvPr>
          <p:cNvCxnSpPr/>
          <p:nvPr/>
        </p:nvCxnSpPr>
        <p:spPr>
          <a:xfrm>
            <a:off x="3479709" y="2204864"/>
            <a:ext cx="648072" cy="72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1EB6C5E-1645-437A-BCAA-CFDF9DC75B16}"/>
              </a:ext>
            </a:extLst>
          </p:cNvPr>
          <p:cNvSpPr txBox="1"/>
          <p:nvPr/>
        </p:nvSpPr>
        <p:spPr>
          <a:xfrm>
            <a:off x="1933524" y="1283003"/>
            <a:ext cx="2287909" cy="276999"/>
          </a:xfrm>
          <a:prstGeom prst="rect">
            <a:avLst/>
          </a:prstGeom>
          <a:noFill/>
        </p:spPr>
        <p:txBody>
          <a:bodyPr wrap="square" rtlCol="0">
            <a:spAutoFit/>
          </a:bodyPr>
          <a:lstStyle/>
          <a:p>
            <a:pPr algn="ctr"/>
            <a:r>
              <a:rPr lang="en-ZA" sz="1200" dirty="0"/>
              <a:t>Progress indicators</a:t>
            </a:r>
          </a:p>
        </p:txBody>
      </p:sp>
      <p:cxnSp>
        <p:nvCxnSpPr>
          <p:cNvPr id="18" name="Straight Arrow Connector 17">
            <a:extLst>
              <a:ext uri="{FF2B5EF4-FFF2-40B4-BE49-F238E27FC236}">
                <a16:creationId xmlns:a16="http://schemas.microsoft.com/office/drawing/2014/main" id="{8E924058-7C70-4924-81C9-5133E248925A}"/>
              </a:ext>
            </a:extLst>
          </p:cNvPr>
          <p:cNvCxnSpPr>
            <a:cxnSpLocks/>
          </p:cNvCxnSpPr>
          <p:nvPr/>
        </p:nvCxnSpPr>
        <p:spPr>
          <a:xfrm>
            <a:off x="3803745" y="1484784"/>
            <a:ext cx="1572175" cy="3616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2D1478D-BA86-45F5-954C-D48D0443DD2D}"/>
              </a:ext>
            </a:extLst>
          </p:cNvPr>
          <p:cNvSpPr txBox="1"/>
          <p:nvPr/>
        </p:nvSpPr>
        <p:spPr>
          <a:xfrm>
            <a:off x="1181455" y="3933056"/>
            <a:ext cx="2832314" cy="646331"/>
          </a:xfrm>
          <a:prstGeom prst="rect">
            <a:avLst/>
          </a:prstGeom>
          <a:noFill/>
        </p:spPr>
        <p:txBody>
          <a:bodyPr wrap="square" rtlCol="0">
            <a:spAutoFit/>
          </a:bodyPr>
          <a:lstStyle/>
          <a:p>
            <a:pPr algn="ctr"/>
            <a:r>
              <a:rPr lang="en-ZA" sz="1200" dirty="0"/>
              <a:t>Video clips from YouTube/Vimeo.</a:t>
            </a:r>
          </a:p>
          <a:p>
            <a:pPr algn="ctr"/>
            <a:r>
              <a:rPr lang="en-ZA" sz="1200" dirty="0"/>
              <a:t>Can also include graphics, images, </a:t>
            </a:r>
            <a:r>
              <a:rPr lang="en-ZA" sz="1200" dirty="0" err="1"/>
              <a:t>Vyond</a:t>
            </a:r>
            <a:r>
              <a:rPr lang="en-ZA" sz="1200" dirty="0"/>
              <a:t> animations etc.</a:t>
            </a:r>
          </a:p>
        </p:txBody>
      </p:sp>
      <p:cxnSp>
        <p:nvCxnSpPr>
          <p:cNvPr id="20" name="Straight Arrow Connector 19">
            <a:extLst>
              <a:ext uri="{FF2B5EF4-FFF2-40B4-BE49-F238E27FC236}">
                <a16:creationId xmlns:a16="http://schemas.microsoft.com/office/drawing/2014/main" id="{87F3FCB9-B5F2-46FE-B9A9-9A93BD2505DA}"/>
              </a:ext>
            </a:extLst>
          </p:cNvPr>
          <p:cNvCxnSpPr/>
          <p:nvPr/>
        </p:nvCxnSpPr>
        <p:spPr>
          <a:xfrm>
            <a:off x="3863752" y="4071555"/>
            <a:ext cx="22322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777165-7124-4703-951F-0531FAE370FF}"/>
              </a:ext>
            </a:extLst>
          </p:cNvPr>
          <p:cNvSpPr txBox="1"/>
          <p:nvPr/>
        </p:nvSpPr>
        <p:spPr>
          <a:xfrm>
            <a:off x="767408" y="6309320"/>
            <a:ext cx="3600400" cy="261610"/>
          </a:xfrm>
          <a:prstGeom prst="rect">
            <a:avLst/>
          </a:prstGeom>
          <a:solidFill>
            <a:srgbClr val="FFFFFF"/>
          </a:solidFill>
        </p:spPr>
        <p:txBody>
          <a:bodyPr wrap="square" rtlCol="0">
            <a:spAutoFit/>
          </a:bodyPr>
          <a:lstStyle/>
          <a:p>
            <a:r>
              <a:rPr lang="en-ZA" sz="1100" dirty="0">
                <a:latin typeface="Calibri" panose="020F0502020204030204" pitchFamily="34" charset="0"/>
                <a:cs typeface="Calibri" panose="020F0502020204030204" pitchFamily="34" charset="0"/>
              </a:rPr>
              <a:t>MGSLG Managers’ Training</a:t>
            </a:r>
          </a:p>
        </p:txBody>
      </p:sp>
    </p:spTree>
    <p:extLst>
      <p:ext uri="{BB962C8B-B14F-4D97-AF65-F5344CB8AC3E}">
        <p14:creationId xmlns:p14="http://schemas.microsoft.com/office/powerpoint/2010/main" val="1337026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8EC9D1-1295-4B45-A618-3B2065FF76A3}"/>
              </a:ext>
            </a:extLst>
          </p:cNvPr>
          <p:cNvPicPr>
            <a:picLocks noChangeAspect="1"/>
          </p:cNvPicPr>
          <p:nvPr/>
        </p:nvPicPr>
        <p:blipFill>
          <a:blip r:embed="rId2"/>
          <a:stretch>
            <a:fillRect/>
          </a:stretch>
        </p:blipFill>
        <p:spPr>
          <a:xfrm>
            <a:off x="4151784" y="980728"/>
            <a:ext cx="6791751" cy="4534828"/>
          </a:xfrm>
          <a:prstGeom prst="rect">
            <a:avLst/>
          </a:prstGeom>
          <a:ln>
            <a:solidFill>
              <a:srgbClr val="000000"/>
            </a:solidFill>
          </a:ln>
          <a:effectLst>
            <a:outerShdw blurRad="76200" dir="13500000" sy="23000" kx="1200000" algn="br" rotWithShape="0">
              <a:prstClr val="black">
                <a:alpha val="20000"/>
              </a:prstClr>
            </a:outerShdw>
          </a:effectLst>
        </p:spPr>
      </p:pic>
      <p:sp>
        <p:nvSpPr>
          <p:cNvPr id="2" name="Title 1">
            <a:extLst>
              <a:ext uri="{FF2B5EF4-FFF2-40B4-BE49-F238E27FC236}">
                <a16:creationId xmlns:a16="http://schemas.microsoft.com/office/drawing/2014/main" id="{9D0B99EE-8890-4152-B601-6269F88AE6AE}"/>
              </a:ext>
            </a:extLst>
          </p:cNvPr>
          <p:cNvSpPr>
            <a:spLocks noGrp="1"/>
          </p:cNvSpPr>
          <p:nvPr>
            <p:ph type="title"/>
          </p:nvPr>
        </p:nvSpPr>
        <p:spPr/>
        <p:txBody>
          <a:bodyPr>
            <a:normAutofit fontScale="90000"/>
          </a:bodyPr>
          <a:lstStyle/>
          <a:p>
            <a:r>
              <a:rPr lang="en-ZA" dirty="0"/>
              <a:t>Rise360 </a:t>
            </a:r>
            <a:br>
              <a:rPr lang="en-ZA" dirty="0"/>
            </a:br>
            <a:r>
              <a:rPr lang="en-ZA" dirty="0"/>
              <a:t>interface</a:t>
            </a:r>
          </a:p>
        </p:txBody>
      </p:sp>
      <p:cxnSp>
        <p:nvCxnSpPr>
          <p:cNvPr id="13" name="Straight Arrow Connector 12">
            <a:extLst>
              <a:ext uri="{FF2B5EF4-FFF2-40B4-BE49-F238E27FC236}">
                <a16:creationId xmlns:a16="http://schemas.microsoft.com/office/drawing/2014/main" id="{03F1F397-F795-4E7C-BD86-485BF96D2541}"/>
              </a:ext>
            </a:extLst>
          </p:cNvPr>
          <p:cNvCxnSpPr>
            <a:cxnSpLocks/>
          </p:cNvCxnSpPr>
          <p:nvPr/>
        </p:nvCxnSpPr>
        <p:spPr>
          <a:xfrm>
            <a:off x="3479709" y="2204864"/>
            <a:ext cx="2760307" cy="2880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1EB6C5E-1645-437A-BCAA-CFDF9DC75B16}"/>
              </a:ext>
            </a:extLst>
          </p:cNvPr>
          <p:cNvSpPr txBox="1"/>
          <p:nvPr/>
        </p:nvSpPr>
        <p:spPr>
          <a:xfrm>
            <a:off x="1343472" y="1974031"/>
            <a:ext cx="2287909" cy="461665"/>
          </a:xfrm>
          <a:prstGeom prst="rect">
            <a:avLst/>
          </a:prstGeom>
          <a:noFill/>
        </p:spPr>
        <p:txBody>
          <a:bodyPr wrap="square" rtlCol="0">
            <a:spAutoFit/>
          </a:bodyPr>
          <a:lstStyle/>
          <a:p>
            <a:pPr algn="ctr"/>
            <a:r>
              <a:rPr lang="en-ZA" sz="1200" dirty="0"/>
              <a:t>Scenario activity</a:t>
            </a:r>
            <a:br>
              <a:rPr lang="en-ZA" sz="1200" dirty="0"/>
            </a:br>
            <a:r>
              <a:rPr lang="en-ZA" sz="1200" dirty="0"/>
              <a:t>uses branching questions</a:t>
            </a:r>
          </a:p>
        </p:txBody>
      </p:sp>
      <p:sp>
        <p:nvSpPr>
          <p:cNvPr id="7" name="TextBox 6">
            <a:extLst>
              <a:ext uri="{FF2B5EF4-FFF2-40B4-BE49-F238E27FC236}">
                <a16:creationId xmlns:a16="http://schemas.microsoft.com/office/drawing/2014/main" id="{7DAD370F-DA9C-4B31-AFAC-66979CDD9CDD}"/>
              </a:ext>
            </a:extLst>
          </p:cNvPr>
          <p:cNvSpPr txBox="1"/>
          <p:nvPr/>
        </p:nvSpPr>
        <p:spPr>
          <a:xfrm>
            <a:off x="767408" y="6309320"/>
            <a:ext cx="3600400" cy="261610"/>
          </a:xfrm>
          <a:prstGeom prst="rect">
            <a:avLst/>
          </a:prstGeom>
          <a:solidFill>
            <a:srgbClr val="FFFFFF"/>
          </a:solidFill>
        </p:spPr>
        <p:txBody>
          <a:bodyPr wrap="square" rtlCol="0">
            <a:spAutoFit/>
          </a:bodyPr>
          <a:lstStyle/>
          <a:p>
            <a:r>
              <a:rPr lang="en-ZA" sz="1100" dirty="0">
                <a:latin typeface="Calibri" panose="020F0502020204030204" pitchFamily="34" charset="0"/>
                <a:cs typeface="Calibri" panose="020F0502020204030204" pitchFamily="34" charset="0"/>
              </a:rPr>
              <a:t>MGSLG Managers’ Training</a:t>
            </a:r>
          </a:p>
        </p:txBody>
      </p:sp>
    </p:spTree>
    <p:extLst>
      <p:ext uri="{BB962C8B-B14F-4D97-AF65-F5344CB8AC3E}">
        <p14:creationId xmlns:p14="http://schemas.microsoft.com/office/powerpoint/2010/main" val="2537822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B99EE-8890-4152-B601-6269F88AE6AE}"/>
              </a:ext>
            </a:extLst>
          </p:cNvPr>
          <p:cNvSpPr>
            <a:spLocks noGrp="1"/>
          </p:cNvSpPr>
          <p:nvPr>
            <p:ph type="title"/>
          </p:nvPr>
        </p:nvSpPr>
        <p:spPr/>
        <p:txBody>
          <a:bodyPr>
            <a:normAutofit fontScale="90000"/>
          </a:bodyPr>
          <a:lstStyle/>
          <a:p>
            <a:r>
              <a:rPr lang="en-ZA" dirty="0"/>
              <a:t>Rise360 </a:t>
            </a:r>
            <a:br>
              <a:rPr lang="en-ZA" dirty="0"/>
            </a:br>
            <a:r>
              <a:rPr lang="en-ZA" dirty="0"/>
              <a:t>interface</a:t>
            </a:r>
          </a:p>
        </p:txBody>
      </p:sp>
      <p:sp>
        <p:nvSpPr>
          <p:cNvPr id="15" name="TextBox 14">
            <a:extLst>
              <a:ext uri="{FF2B5EF4-FFF2-40B4-BE49-F238E27FC236}">
                <a16:creationId xmlns:a16="http://schemas.microsoft.com/office/drawing/2014/main" id="{31EB6C5E-1645-437A-BCAA-CFDF9DC75B16}"/>
              </a:ext>
            </a:extLst>
          </p:cNvPr>
          <p:cNvSpPr txBox="1"/>
          <p:nvPr/>
        </p:nvSpPr>
        <p:spPr>
          <a:xfrm>
            <a:off x="1343472" y="1974031"/>
            <a:ext cx="2287909" cy="646331"/>
          </a:xfrm>
          <a:prstGeom prst="rect">
            <a:avLst/>
          </a:prstGeom>
          <a:noFill/>
        </p:spPr>
        <p:txBody>
          <a:bodyPr wrap="square" rtlCol="0">
            <a:spAutoFit/>
          </a:bodyPr>
          <a:lstStyle/>
          <a:p>
            <a:pPr algn="ctr"/>
            <a:r>
              <a:rPr lang="en-ZA" sz="1200" dirty="0"/>
              <a:t>Interactive elements such as sorting activities, flip cards, and quizzes</a:t>
            </a:r>
          </a:p>
        </p:txBody>
      </p:sp>
      <p:pic>
        <p:nvPicPr>
          <p:cNvPr id="3" name="Screen Recording 2">
            <a:hlinkClick r:id="" action="ppaction://media"/>
            <a:extLst>
              <a:ext uri="{FF2B5EF4-FFF2-40B4-BE49-F238E27FC236}">
                <a16:creationId xmlns:a16="http://schemas.microsoft.com/office/drawing/2014/main" id="{AEF5CCC6-AF55-41FF-A088-3BE4553D52DC}"/>
              </a:ext>
            </a:extLst>
          </p:cNvPr>
          <p:cNvPicPr>
            <a:picLocks noChangeAspect="1"/>
          </p:cNvPicPr>
          <p:nvPr>
            <a:videoFile r:link="rId1"/>
            <p:extLst>
              <p:ext uri="{DAA4B4D4-6D71-4841-9C94-3DE7FCFB9230}">
                <p14:media xmlns:p14="http://schemas.microsoft.com/office/powerpoint/2010/main" r:embed="rId2">
                  <p14:trim st="11280" end="2971.5"/>
                </p14:media>
              </p:ext>
            </p:extLst>
          </p:nvPr>
        </p:nvPicPr>
        <p:blipFill>
          <a:blip r:embed="rId4"/>
          <a:stretch>
            <a:fillRect/>
          </a:stretch>
        </p:blipFill>
        <p:spPr>
          <a:xfrm>
            <a:off x="3863752" y="1036693"/>
            <a:ext cx="6921301" cy="4608512"/>
          </a:xfrm>
          <a:prstGeom prst="rect">
            <a:avLst/>
          </a:prstGeom>
          <a:ln>
            <a:solidFill>
              <a:srgbClr val="000000"/>
            </a:solidFill>
          </a:ln>
          <a:effectLst>
            <a:outerShdw blurRad="76200" dir="13500000" sy="23000" kx="1200000" algn="br" rotWithShape="0">
              <a:prstClr val="black">
                <a:alpha val="20000"/>
              </a:prstClr>
            </a:outerShdw>
          </a:effectLst>
        </p:spPr>
      </p:pic>
      <p:cxnSp>
        <p:nvCxnSpPr>
          <p:cNvPr id="13" name="Straight Arrow Connector 12">
            <a:extLst>
              <a:ext uri="{FF2B5EF4-FFF2-40B4-BE49-F238E27FC236}">
                <a16:creationId xmlns:a16="http://schemas.microsoft.com/office/drawing/2014/main" id="{03F1F397-F795-4E7C-BD86-485BF96D2541}"/>
              </a:ext>
            </a:extLst>
          </p:cNvPr>
          <p:cNvCxnSpPr>
            <a:cxnSpLocks/>
          </p:cNvCxnSpPr>
          <p:nvPr/>
        </p:nvCxnSpPr>
        <p:spPr>
          <a:xfrm>
            <a:off x="3215680" y="2548861"/>
            <a:ext cx="2544283" cy="792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4DBD3C4-9F8B-492E-BFEF-3028BB744BC8}"/>
              </a:ext>
            </a:extLst>
          </p:cNvPr>
          <p:cNvSpPr txBox="1"/>
          <p:nvPr/>
        </p:nvSpPr>
        <p:spPr>
          <a:xfrm>
            <a:off x="767408" y="6309320"/>
            <a:ext cx="3600400" cy="261610"/>
          </a:xfrm>
          <a:prstGeom prst="rect">
            <a:avLst/>
          </a:prstGeom>
          <a:solidFill>
            <a:srgbClr val="FFFFFF"/>
          </a:solidFill>
        </p:spPr>
        <p:txBody>
          <a:bodyPr wrap="square" rtlCol="0">
            <a:spAutoFit/>
          </a:bodyPr>
          <a:lstStyle/>
          <a:p>
            <a:r>
              <a:rPr lang="en-ZA" sz="1100" dirty="0">
                <a:latin typeface="Calibri" panose="020F0502020204030204" pitchFamily="34" charset="0"/>
                <a:cs typeface="Calibri" panose="020F0502020204030204" pitchFamily="34" charset="0"/>
              </a:rPr>
              <a:t>MGSLG Managers’ Training</a:t>
            </a:r>
          </a:p>
        </p:txBody>
      </p:sp>
    </p:spTree>
    <p:extLst>
      <p:ext uri="{BB962C8B-B14F-4D97-AF65-F5344CB8AC3E}">
        <p14:creationId xmlns:p14="http://schemas.microsoft.com/office/powerpoint/2010/main" val="144476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B99EE-8890-4152-B601-6269F88AE6AE}"/>
              </a:ext>
            </a:extLst>
          </p:cNvPr>
          <p:cNvSpPr>
            <a:spLocks noGrp="1"/>
          </p:cNvSpPr>
          <p:nvPr>
            <p:ph type="title"/>
          </p:nvPr>
        </p:nvSpPr>
        <p:spPr/>
        <p:txBody>
          <a:bodyPr>
            <a:normAutofit fontScale="90000"/>
          </a:bodyPr>
          <a:lstStyle/>
          <a:p>
            <a:r>
              <a:rPr lang="en-ZA" dirty="0" err="1"/>
              <a:t>Vyond</a:t>
            </a:r>
            <a:br>
              <a:rPr lang="en-ZA" dirty="0"/>
            </a:br>
            <a:r>
              <a:rPr lang="en-ZA" dirty="0"/>
              <a:t>animations</a:t>
            </a:r>
          </a:p>
        </p:txBody>
      </p:sp>
      <p:pic>
        <p:nvPicPr>
          <p:cNvPr id="21" name="COVID-19 Educator Guide-1080p-75fad5ed-13e4-43bd-a6b7-64693c5d01e2">
            <a:hlinkClick r:id="" action="ppaction://media"/>
            <a:extLst>
              <a:ext uri="{FF2B5EF4-FFF2-40B4-BE49-F238E27FC236}">
                <a16:creationId xmlns:a16="http://schemas.microsoft.com/office/drawing/2014/main" id="{4339A123-64A6-4077-B989-7F852A398D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3552" y="1340768"/>
            <a:ext cx="7992888" cy="4495999"/>
          </a:xfrm>
          <a:prstGeom prst="rect">
            <a:avLst/>
          </a:prstGeom>
        </p:spPr>
      </p:pic>
      <p:sp>
        <p:nvSpPr>
          <p:cNvPr id="5" name="TextBox 4">
            <a:extLst>
              <a:ext uri="{FF2B5EF4-FFF2-40B4-BE49-F238E27FC236}">
                <a16:creationId xmlns:a16="http://schemas.microsoft.com/office/drawing/2014/main" id="{4B329408-3336-4EA4-97F3-B2FCEDE5F5A0}"/>
              </a:ext>
            </a:extLst>
          </p:cNvPr>
          <p:cNvSpPr txBox="1"/>
          <p:nvPr/>
        </p:nvSpPr>
        <p:spPr>
          <a:xfrm>
            <a:off x="767408" y="6309320"/>
            <a:ext cx="3600400" cy="261610"/>
          </a:xfrm>
          <a:prstGeom prst="rect">
            <a:avLst/>
          </a:prstGeom>
          <a:solidFill>
            <a:srgbClr val="FFFFFF"/>
          </a:solidFill>
        </p:spPr>
        <p:txBody>
          <a:bodyPr wrap="square" rtlCol="0">
            <a:spAutoFit/>
          </a:bodyPr>
          <a:lstStyle/>
          <a:p>
            <a:r>
              <a:rPr lang="en-ZA" sz="1100" dirty="0">
                <a:latin typeface="Calibri" panose="020F0502020204030204" pitchFamily="34" charset="0"/>
                <a:cs typeface="Calibri" panose="020F0502020204030204" pitchFamily="34" charset="0"/>
              </a:rPr>
              <a:t>MGSLG Managers’ Training</a:t>
            </a:r>
          </a:p>
        </p:txBody>
      </p:sp>
    </p:spTree>
    <p:extLst>
      <p:ext uri="{BB962C8B-B14F-4D97-AF65-F5344CB8AC3E}">
        <p14:creationId xmlns:p14="http://schemas.microsoft.com/office/powerpoint/2010/main" val="399289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5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9CCF7-924E-4004-8CEA-5548DA1CA0A8}"/>
              </a:ext>
            </a:extLst>
          </p:cNvPr>
          <p:cNvSpPr>
            <a:spLocks noGrp="1"/>
          </p:cNvSpPr>
          <p:nvPr>
            <p:ph type="title"/>
          </p:nvPr>
        </p:nvSpPr>
        <p:spPr/>
        <p:txBody>
          <a:bodyPr/>
          <a:lstStyle/>
          <a:p>
            <a:r>
              <a:rPr lang="en-ZA" dirty="0"/>
              <a:t>Breakout room discussion</a:t>
            </a:r>
          </a:p>
        </p:txBody>
      </p:sp>
      <p:sp>
        <p:nvSpPr>
          <p:cNvPr id="4" name="TextBox 3">
            <a:extLst>
              <a:ext uri="{FF2B5EF4-FFF2-40B4-BE49-F238E27FC236}">
                <a16:creationId xmlns:a16="http://schemas.microsoft.com/office/drawing/2014/main" id="{5ED4D17B-9586-4164-A5B1-456482A933D7}"/>
              </a:ext>
            </a:extLst>
          </p:cNvPr>
          <p:cNvSpPr txBox="1"/>
          <p:nvPr/>
        </p:nvSpPr>
        <p:spPr>
          <a:xfrm>
            <a:off x="767408" y="6309320"/>
            <a:ext cx="3600400" cy="261610"/>
          </a:xfrm>
          <a:prstGeom prst="rect">
            <a:avLst/>
          </a:prstGeom>
          <a:solidFill>
            <a:srgbClr val="FFFFFF"/>
          </a:solidFill>
        </p:spPr>
        <p:txBody>
          <a:bodyPr wrap="square" rtlCol="0">
            <a:spAutoFit/>
          </a:bodyPr>
          <a:lstStyle/>
          <a:p>
            <a:r>
              <a:rPr lang="en-ZA" sz="1100" dirty="0">
                <a:latin typeface="Calibri" panose="020F0502020204030204" pitchFamily="34" charset="0"/>
                <a:cs typeface="Calibri" panose="020F0502020204030204" pitchFamily="34" charset="0"/>
              </a:rPr>
              <a:t>MGSLG Managers’ Training</a:t>
            </a:r>
          </a:p>
        </p:txBody>
      </p:sp>
      <p:sp>
        <p:nvSpPr>
          <p:cNvPr id="7" name="Speech Bubble: Oval 6">
            <a:extLst>
              <a:ext uri="{FF2B5EF4-FFF2-40B4-BE49-F238E27FC236}">
                <a16:creationId xmlns:a16="http://schemas.microsoft.com/office/drawing/2014/main" id="{5E64156E-DBD2-4AAC-BC1F-178898A2D521}"/>
              </a:ext>
            </a:extLst>
          </p:cNvPr>
          <p:cNvSpPr/>
          <p:nvPr/>
        </p:nvSpPr>
        <p:spPr>
          <a:xfrm>
            <a:off x="5519936" y="1340768"/>
            <a:ext cx="5472608" cy="36004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dirty="0"/>
              <a:t>Any fresh ideas about how you might host your course online? Discuss ideas and then report back to the whole group</a:t>
            </a:r>
          </a:p>
        </p:txBody>
      </p:sp>
    </p:spTree>
    <p:extLst>
      <p:ext uri="{BB962C8B-B14F-4D97-AF65-F5344CB8AC3E}">
        <p14:creationId xmlns:p14="http://schemas.microsoft.com/office/powerpoint/2010/main" val="2340422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EB4F9-BC77-4965-A8EE-A8F94F599F69}"/>
              </a:ext>
            </a:extLst>
          </p:cNvPr>
          <p:cNvSpPr>
            <a:spLocks noGrp="1"/>
          </p:cNvSpPr>
          <p:nvPr>
            <p:ph type="title"/>
          </p:nvPr>
        </p:nvSpPr>
        <p:spPr/>
        <p:txBody>
          <a:bodyPr/>
          <a:lstStyle/>
          <a:p>
            <a:r>
              <a:rPr lang="en-ZA" dirty="0"/>
              <a:t>Introduction to the asynchronous component of the study</a:t>
            </a:r>
          </a:p>
        </p:txBody>
      </p:sp>
      <p:sp>
        <p:nvSpPr>
          <p:cNvPr id="3" name="Text Placeholder 2">
            <a:extLst>
              <a:ext uri="{FF2B5EF4-FFF2-40B4-BE49-F238E27FC236}">
                <a16:creationId xmlns:a16="http://schemas.microsoft.com/office/drawing/2014/main" id="{6E15DD3B-9ED7-4FE3-B235-789ED1ED7588}"/>
              </a:ext>
            </a:extLst>
          </p:cNvPr>
          <p:cNvSpPr>
            <a:spLocks noGrp="1"/>
          </p:cNvSpPr>
          <p:nvPr>
            <p:ph type="body" idx="1"/>
          </p:nvPr>
        </p:nvSpPr>
        <p:spPr>
          <a:xfrm>
            <a:off x="848990" y="6309320"/>
            <a:ext cx="6144683" cy="606886"/>
          </a:xfrm>
        </p:spPr>
        <p:txBody>
          <a:bodyPr/>
          <a:lstStyle/>
          <a:p>
            <a:endParaRPr lang="en-ZA" dirty="0"/>
          </a:p>
        </p:txBody>
      </p:sp>
    </p:spTree>
    <p:extLst>
      <p:ext uri="{BB962C8B-B14F-4D97-AF65-F5344CB8AC3E}">
        <p14:creationId xmlns:p14="http://schemas.microsoft.com/office/powerpoint/2010/main" val="3821457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7521-4752-4DC8-951E-53DC904BD0A5}"/>
              </a:ext>
            </a:extLst>
          </p:cNvPr>
          <p:cNvSpPr>
            <a:spLocks noGrp="1"/>
          </p:cNvSpPr>
          <p:nvPr>
            <p:ph type="title"/>
          </p:nvPr>
        </p:nvSpPr>
        <p:spPr/>
        <p:txBody>
          <a:bodyPr/>
          <a:lstStyle/>
          <a:p>
            <a:r>
              <a:rPr lang="en-ZA" dirty="0">
                <a:latin typeface="Montserrat"/>
                <a:cs typeface="Calibri"/>
              </a:rPr>
              <a:t>Getting started with an online synchronous meeting or webinar</a:t>
            </a:r>
          </a:p>
        </p:txBody>
      </p:sp>
      <p:sp>
        <p:nvSpPr>
          <p:cNvPr id="3" name="Text Placeholder 2">
            <a:extLst>
              <a:ext uri="{FF2B5EF4-FFF2-40B4-BE49-F238E27FC236}">
                <a16:creationId xmlns:a16="http://schemas.microsoft.com/office/drawing/2014/main" id="{3E1ACF8E-309D-4824-9E4A-2F5128E9F787}"/>
              </a:ext>
            </a:extLst>
          </p:cNvPr>
          <p:cNvSpPr>
            <a:spLocks noGrp="1"/>
          </p:cNvSpPr>
          <p:nvPr>
            <p:ph type="body" idx="1"/>
          </p:nvPr>
        </p:nvSpPr>
        <p:spPr>
          <a:xfrm>
            <a:off x="695400" y="6381328"/>
            <a:ext cx="6144683" cy="288032"/>
          </a:xfrm>
        </p:spPr>
        <p:txBody>
          <a:bodyPr>
            <a:normAutofit/>
          </a:bodyPr>
          <a:lstStyle/>
          <a:p>
            <a:r>
              <a:rPr lang="en-ZA" sz="1200" dirty="0">
                <a:latin typeface="Montserrat"/>
                <a:cs typeface="Calibri"/>
              </a:rPr>
              <a:t>MGSLG: Course Manager's Training</a:t>
            </a:r>
            <a:endParaRPr lang="en-US" sz="1200" dirty="0">
              <a:cs typeface="Calibri"/>
            </a:endParaRPr>
          </a:p>
        </p:txBody>
      </p:sp>
    </p:spTree>
    <p:extLst>
      <p:ext uri="{BB962C8B-B14F-4D97-AF65-F5344CB8AC3E}">
        <p14:creationId xmlns:p14="http://schemas.microsoft.com/office/powerpoint/2010/main" val="1747155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083B-2E4F-4290-BE46-D5A5241CC20F}"/>
              </a:ext>
            </a:extLst>
          </p:cNvPr>
          <p:cNvSpPr>
            <a:spLocks noGrp="1"/>
          </p:cNvSpPr>
          <p:nvPr>
            <p:ph type="title"/>
          </p:nvPr>
        </p:nvSpPr>
        <p:spPr/>
        <p:txBody>
          <a:bodyPr/>
          <a:lstStyle/>
          <a:p>
            <a:r>
              <a:rPr lang="en-ZA" dirty="0"/>
              <a:t>Asynchronous study requirements</a:t>
            </a:r>
          </a:p>
        </p:txBody>
      </p:sp>
      <p:sp>
        <p:nvSpPr>
          <p:cNvPr id="3" name="Content Placeholder 2">
            <a:extLst>
              <a:ext uri="{FF2B5EF4-FFF2-40B4-BE49-F238E27FC236}">
                <a16:creationId xmlns:a16="http://schemas.microsoft.com/office/drawing/2014/main" id="{4F65A322-8715-42A3-8699-17FCB5BA0A2B}"/>
              </a:ext>
            </a:extLst>
          </p:cNvPr>
          <p:cNvSpPr>
            <a:spLocks noGrp="1"/>
          </p:cNvSpPr>
          <p:nvPr>
            <p:ph idx="13"/>
          </p:nvPr>
        </p:nvSpPr>
        <p:spPr>
          <a:xfrm>
            <a:off x="493663" y="1568813"/>
            <a:ext cx="5674345" cy="4020427"/>
          </a:xfrm>
        </p:spPr>
        <p:txBody>
          <a:bodyPr>
            <a:normAutofit/>
          </a:bodyPr>
          <a:lstStyle/>
          <a:p>
            <a:pPr marL="457200" indent="-457200">
              <a:buFont typeface="Arial" panose="020B0604020202020204" pitchFamily="34" charset="0"/>
              <a:buChar char="•"/>
            </a:pPr>
            <a:r>
              <a:rPr lang="en-ZA" sz="2800" dirty="0"/>
              <a:t>Can you access the course materials?</a:t>
            </a:r>
          </a:p>
          <a:p>
            <a:pPr marL="457200" indent="-457200">
              <a:buFont typeface="Arial" panose="020B0604020202020204" pitchFamily="34" charset="0"/>
              <a:buChar char="•"/>
            </a:pPr>
            <a:r>
              <a:rPr lang="en-ZA" sz="2800" dirty="0"/>
              <a:t>Username and password?</a:t>
            </a:r>
          </a:p>
          <a:p>
            <a:pPr marL="457200" indent="-457200">
              <a:buFont typeface="Arial" panose="020B0604020202020204" pitchFamily="34" charset="0"/>
              <a:buChar char="•"/>
            </a:pPr>
            <a:r>
              <a:rPr lang="en-ZA" sz="2800" dirty="0"/>
              <a:t>Four hours of asynchronous study</a:t>
            </a:r>
          </a:p>
          <a:p>
            <a:pPr marL="457200" indent="-457200">
              <a:buFont typeface="Arial" panose="020B0604020202020204" pitchFamily="34" charset="0"/>
              <a:buChar char="•"/>
            </a:pPr>
            <a:r>
              <a:rPr lang="en-ZA" sz="2800" dirty="0"/>
              <a:t>Progress tracking – Forum, Quiz, Questionnaire</a:t>
            </a:r>
          </a:p>
          <a:p>
            <a:pPr marL="457200" indent="-457200">
              <a:buFont typeface="Arial" panose="020B0604020202020204" pitchFamily="34" charset="0"/>
              <a:buChar char="•"/>
            </a:pPr>
            <a:r>
              <a:rPr lang="en-ZA" sz="2800" dirty="0"/>
              <a:t>Do you want a certificate? (Poll)</a:t>
            </a:r>
          </a:p>
          <a:p>
            <a:pPr marL="457200" indent="-457200">
              <a:buFont typeface="Arial" panose="020B0604020202020204" pitchFamily="34" charset="0"/>
              <a:buChar char="•"/>
            </a:pPr>
            <a:endParaRPr lang="en-ZA" sz="1400" dirty="0"/>
          </a:p>
          <a:p>
            <a:pPr marL="457200" indent="-457200">
              <a:buFont typeface="Arial" panose="020B0604020202020204" pitchFamily="34" charset="0"/>
              <a:buChar char="•"/>
            </a:pPr>
            <a:endParaRPr lang="en-ZA" sz="1400" dirty="0"/>
          </a:p>
        </p:txBody>
      </p:sp>
      <p:sp>
        <p:nvSpPr>
          <p:cNvPr id="9" name="TextBox 8">
            <a:extLst>
              <a:ext uri="{FF2B5EF4-FFF2-40B4-BE49-F238E27FC236}">
                <a16:creationId xmlns:a16="http://schemas.microsoft.com/office/drawing/2014/main" id="{97A27252-F51B-4449-996F-EDFFA37F22C7}"/>
              </a:ext>
            </a:extLst>
          </p:cNvPr>
          <p:cNvSpPr txBox="1"/>
          <p:nvPr/>
        </p:nvSpPr>
        <p:spPr>
          <a:xfrm>
            <a:off x="767408" y="6309320"/>
            <a:ext cx="3600400" cy="261610"/>
          </a:xfrm>
          <a:prstGeom prst="rect">
            <a:avLst/>
          </a:prstGeom>
          <a:solidFill>
            <a:srgbClr val="FFFFFF"/>
          </a:solidFill>
        </p:spPr>
        <p:txBody>
          <a:bodyPr wrap="square" rtlCol="0">
            <a:spAutoFit/>
          </a:bodyPr>
          <a:lstStyle/>
          <a:p>
            <a:r>
              <a:rPr lang="en-ZA" sz="1100" dirty="0">
                <a:latin typeface="Calibri" panose="020F0502020204030204" pitchFamily="34" charset="0"/>
                <a:cs typeface="Calibri" panose="020F0502020204030204" pitchFamily="34" charset="0"/>
              </a:rPr>
              <a:t>MGSLG Managers’ Training</a:t>
            </a:r>
          </a:p>
        </p:txBody>
      </p:sp>
      <p:pic>
        <p:nvPicPr>
          <p:cNvPr id="4098" name="Picture 2">
            <a:extLst>
              <a:ext uri="{FF2B5EF4-FFF2-40B4-BE49-F238E27FC236}">
                <a16:creationId xmlns:a16="http://schemas.microsoft.com/office/drawing/2014/main" id="{C276D861-DF4E-40D9-A1E3-545470A33C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1616624"/>
            <a:ext cx="5174804" cy="352660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22EF4C5-884F-4FFE-8C46-85F5DD60ED6E}"/>
              </a:ext>
            </a:extLst>
          </p:cNvPr>
          <p:cNvSpPr txBox="1"/>
          <p:nvPr/>
        </p:nvSpPr>
        <p:spPr>
          <a:xfrm>
            <a:off x="6023992" y="5204828"/>
            <a:ext cx="7001394" cy="246221"/>
          </a:xfrm>
          <a:prstGeom prst="rect">
            <a:avLst/>
          </a:prstGeom>
          <a:noFill/>
        </p:spPr>
        <p:txBody>
          <a:bodyPr wrap="square">
            <a:spAutoFit/>
          </a:bodyPr>
          <a:lstStyle/>
          <a:p>
            <a:r>
              <a:rPr lang="en-US" sz="1000" dirty="0">
                <a:hlinkClick r:id="rId3"/>
              </a:rPr>
              <a:t>Course: MG Online Course Manager's Training (mgslg.co.za)</a:t>
            </a:r>
            <a:endParaRPr lang="en-ZA" sz="1000" dirty="0"/>
          </a:p>
        </p:txBody>
      </p:sp>
      <p:pic>
        <p:nvPicPr>
          <p:cNvPr id="12" name="Picture 11" descr="A picture containing letter&#10;&#10;Description automatically generated">
            <a:extLst>
              <a:ext uri="{FF2B5EF4-FFF2-40B4-BE49-F238E27FC236}">
                <a16:creationId xmlns:a16="http://schemas.microsoft.com/office/drawing/2014/main" id="{8A643D50-0F8F-4D33-90E0-59320D8BC7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6754" y="873619"/>
            <a:ext cx="722116" cy="632702"/>
          </a:xfrm>
          <a:prstGeom prst="rect">
            <a:avLst/>
          </a:prstGeom>
        </p:spPr>
      </p:pic>
      <p:pic>
        <p:nvPicPr>
          <p:cNvPr id="13" name="Picture 12" descr="Logo, icon&#10;&#10;Description automatically generated">
            <a:extLst>
              <a:ext uri="{FF2B5EF4-FFF2-40B4-BE49-F238E27FC236}">
                <a16:creationId xmlns:a16="http://schemas.microsoft.com/office/drawing/2014/main" id="{BF1402EE-BAC5-4EFA-A592-3318BA320D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4512" y="948025"/>
            <a:ext cx="483890" cy="483890"/>
          </a:xfrm>
          <a:prstGeom prst="rect">
            <a:avLst/>
          </a:prstGeom>
        </p:spPr>
      </p:pic>
    </p:spTree>
    <p:extLst>
      <p:ext uri="{BB962C8B-B14F-4D97-AF65-F5344CB8AC3E}">
        <p14:creationId xmlns:p14="http://schemas.microsoft.com/office/powerpoint/2010/main" val="3933503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EB4F9-BC77-4965-A8EE-A8F94F599F69}"/>
              </a:ext>
            </a:extLst>
          </p:cNvPr>
          <p:cNvSpPr>
            <a:spLocks noGrp="1"/>
          </p:cNvSpPr>
          <p:nvPr>
            <p:ph type="title"/>
          </p:nvPr>
        </p:nvSpPr>
        <p:spPr/>
        <p:txBody>
          <a:bodyPr/>
          <a:lstStyle/>
          <a:p>
            <a:r>
              <a:rPr lang="en-ZA" dirty="0"/>
              <a:t>Meet you back in Zoom at 15h00 tomorrow for the final synchronous meeting.</a:t>
            </a:r>
          </a:p>
        </p:txBody>
      </p:sp>
      <p:sp>
        <p:nvSpPr>
          <p:cNvPr id="3" name="Text Placeholder 2">
            <a:extLst>
              <a:ext uri="{FF2B5EF4-FFF2-40B4-BE49-F238E27FC236}">
                <a16:creationId xmlns:a16="http://schemas.microsoft.com/office/drawing/2014/main" id="{6E15DD3B-9ED7-4FE3-B235-789ED1ED7588}"/>
              </a:ext>
            </a:extLst>
          </p:cNvPr>
          <p:cNvSpPr>
            <a:spLocks noGrp="1"/>
          </p:cNvSpPr>
          <p:nvPr>
            <p:ph type="body" idx="1"/>
          </p:nvPr>
        </p:nvSpPr>
        <p:spPr>
          <a:xfrm>
            <a:off x="848990" y="6309320"/>
            <a:ext cx="6144683" cy="606886"/>
          </a:xfrm>
        </p:spPr>
        <p:txBody>
          <a:bodyPr/>
          <a:lstStyle/>
          <a:p>
            <a:endParaRPr lang="en-ZA" dirty="0"/>
          </a:p>
        </p:txBody>
      </p:sp>
    </p:spTree>
    <p:extLst>
      <p:ext uri="{BB962C8B-B14F-4D97-AF65-F5344CB8AC3E}">
        <p14:creationId xmlns:p14="http://schemas.microsoft.com/office/powerpoint/2010/main" val="1794127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D9D73-2DA5-40D6-9E9E-B5AFB815F8C2}"/>
              </a:ext>
            </a:extLst>
          </p:cNvPr>
          <p:cNvSpPr>
            <a:spLocks noGrp="1"/>
          </p:cNvSpPr>
          <p:nvPr>
            <p:ph type="title"/>
          </p:nvPr>
        </p:nvSpPr>
        <p:spPr/>
        <p:txBody>
          <a:bodyPr/>
          <a:lstStyle/>
          <a:p>
            <a:r>
              <a:rPr lang="en-ZA" dirty="0"/>
              <a:t>MG Online </a:t>
            </a:r>
            <a:br>
              <a:rPr lang="en-ZA" dirty="0"/>
            </a:br>
            <a:r>
              <a:rPr lang="en-ZA" dirty="0"/>
              <a:t>Course Manager’s Training</a:t>
            </a:r>
          </a:p>
        </p:txBody>
      </p:sp>
    </p:spTree>
    <p:extLst>
      <p:ext uri="{BB962C8B-B14F-4D97-AF65-F5344CB8AC3E}">
        <p14:creationId xmlns:p14="http://schemas.microsoft.com/office/powerpoint/2010/main" val="1839312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B3BD-CDE5-4B20-AA77-B43794E9C278}"/>
              </a:ext>
            </a:extLst>
          </p:cNvPr>
          <p:cNvSpPr>
            <a:spLocks noGrp="1"/>
          </p:cNvSpPr>
          <p:nvPr>
            <p:ph type="title"/>
          </p:nvPr>
        </p:nvSpPr>
        <p:spPr/>
        <p:txBody>
          <a:bodyPr/>
          <a:lstStyle/>
          <a:p>
            <a:r>
              <a:rPr lang="en-US" dirty="0">
                <a:latin typeface="Montserrat"/>
                <a:cs typeface="Calibri"/>
              </a:rPr>
              <a:t>Meeting protocols</a:t>
            </a:r>
            <a:endParaRPr lang="en-US" dirty="0"/>
          </a:p>
        </p:txBody>
      </p:sp>
      <p:sp>
        <p:nvSpPr>
          <p:cNvPr id="3" name="Rectangle 2">
            <a:extLst>
              <a:ext uri="{FF2B5EF4-FFF2-40B4-BE49-F238E27FC236}">
                <a16:creationId xmlns:a16="http://schemas.microsoft.com/office/drawing/2014/main" id="{121600A7-501B-48B0-9BB2-18FB998DF9CA}"/>
              </a:ext>
            </a:extLst>
          </p:cNvPr>
          <p:cNvSpPr/>
          <p:nvPr/>
        </p:nvSpPr>
        <p:spPr>
          <a:xfrm>
            <a:off x="767408" y="6309320"/>
            <a:ext cx="59766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000" b="1" i="0" u="none" strike="noStrike" dirty="0">
                <a:solidFill>
                  <a:srgbClr val="2C395E"/>
                </a:solidFill>
                <a:effectLst/>
                <a:latin typeface="Montserrat" panose="00000500000000000000" pitchFamily="2" charset="0"/>
              </a:rPr>
              <a:t>MGSLG: Course Manager's Training</a:t>
            </a:r>
            <a:r>
              <a:rPr lang="en-ZA" sz="1000" b="0" i="0" dirty="0">
                <a:solidFill>
                  <a:srgbClr val="2C395E"/>
                </a:solidFill>
                <a:effectLst/>
                <a:latin typeface="Montserrat" panose="00000500000000000000" pitchFamily="2" charset="0"/>
              </a:rPr>
              <a:t>​</a:t>
            </a:r>
            <a:endParaRPr lang="en-ZA" sz="1000" dirty="0">
              <a:solidFill>
                <a:srgbClr val="2C395E"/>
              </a:solidFill>
            </a:endParaRPr>
          </a:p>
        </p:txBody>
      </p:sp>
      <p:sp>
        <p:nvSpPr>
          <p:cNvPr id="5" name="TextBox 4">
            <a:extLst>
              <a:ext uri="{FF2B5EF4-FFF2-40B4-BE49-F238E27FC236}">
                <a16:creationId xmlns:a16="http://schemas.microsoft.com/office/drawing/2014/main" id="{34F9C144-E19A-477D-823B-CC77D73ACFB3}"/>
              </a:ext>
            </a:extLst>
          </p:cNvPr>
          <p:cNvSpPr txBox="1"/>
          <p:nvPr/>
        </p:nvSpPr>
        <p:spPr>
          <a:xfrm>
            <a:off x="911424" y="1700808"/>
            <a:ext cx="242374" cy="369332"/>
          </a:xfrm>
          <a:prstGeom prst="rect">
            <a:avLst/>
          </a:prstGeom>
          <a:noFill/>
        </p:spPr>
        <p:txBody>
          <a:bodyPr wrap="none" rtlCol="0">
            <a:spAutoFit/>
          </a:bodyPr>
          <a:lstStyle/>
          <a:p>
            <a:r>
              <a:rPr lang="en-ZA" b="0" i="0" dirty="0">
                <a:solidFill>
                  <a:srgbClr val="000000"/>
                </a:solidFill>
                <a:effectLst/>
                <a:latin typeface="Times New Roman" panose="02020603050405020304" pitchFamily="18" charset="0"/>
              </a:rPr>
              <a:t> </a:t>
            </a:r>
            <a:endParaRPr lang="en-ZA" dirty="0"/>
          </a:p>
        </p:txBody>
      </p:sp>
      <p:sp>
        <p:nvSpPr>
          <p:cNvPr id="7" name="TextBox 6">
            <a:extLst>
              <a:ext uri="{FF2B5EF4-FFF2-40B4-BE49-F238E27FC236}">
                <a16:creationId xmlns:a16="http://schemas.microsoft.com/office/drawing/2014/main" id="{6B597559-3595-429B-8514-E2564F548A84}"/>
              </a:ext>
            </a:extLst>
          </p:cNvPr>
          <p:cNvSpPr txBox="1"/>
          <p:nvPr/>
        </p:nvSpPr>
        <p:spPr>
          <a:xfrm>
            <a:off x="839416" y="1844824"/>
            <a:ext cx="4855724" cy="2862322"/>
          </a:xfrm>
          <a:prstGeom prst="rect">
            <a:avLst/>
          </a:prstGeom>
          <a:noFill/>
        </p:spPr>
        <p:txBody>
          <a:bodyPr wrap="square">
            <a:spAutoFit/>
          </a:bodyPr>
          <a:lstStyle/>
          <a:p>
            <a:pPr marL="342900" indent="-342900" algn="l" rtl="0" fontAlgn="base">
              <a:buFont typeface="+mj-lt"/>
              <a:buAutoNum type="arabicPeriod"/>
            </a:pPr>
            <a:r>
              <a:rPr lang="en-ZA" b="0" i="0" u="none" strike="noStrike" dirty="0">
                <a:solidFill>
                  <a:srgbClr val="000000"/>
                </a:solidFill>
                <a:effectLst/>
                <a:latin typeface="Calibri" panose="020F0502020204030204" pitchFamily="34" charset="0"/>
                <a:cs typeface="Calibri" panose="020F0502020204030204" pitchFamily="34" charset="0"/>
              </a:rPr>
              <a:t>Note: Your </a:t>
            </a:r>
            <a:r>
              <a:rPr lang="en-ZA" b="1" i="0" u="none" strike="noStrike" dirty="0">
                <a:solidFill>
                  <a:srgbClr val="000000"/>
                </a:solidFill>
                <a:effectLst/>
                <a:latin typeface="Calibri" panose="020F0502020204030204" pitchFamily="34" charset="0"/>
                <a:cs typeface="Calibri" panose="020F0502020204030204" pitchFamily="34" charset="0"/>
              </a:rPr>
              <a:t>microphone</a:t>
            </a:r>
            <a:r>
              <a:rPr lang="en-ZA" b="0" i="0" u="none" strike="noStrike" dirty="0">
                <a:solidFill>
                  <a:srgbClr val="000000"/>
                </a:solidFill>
                <a:effectLst/>
                <a:latin typeface="Calibri" panose="020F0502020204030204" pitchFamily="34" charset="0"/>
                <a:cs typeface="Calibri" panose="020F0502020204030204" pitchFamily="34" charset="0"/>
              </a:rPr>
              <a:t> has been automatically turned </a:t>
            </a:r>
            <a:r>
              <a:rPr lang="en-ZA" b="1" i="0" u="none" strike="noStrike" dirty="0">
                <a:solidFill>
                  <a:srgbClr val="000000"/>
                </a:solidFill>
                <a:effectLst/>
                <a:latin typeface="Calibri" panose="020F0502020204030204" pitchFamily="34" charset="0"/>
                <a:cs typeface="Calibri" panose="020F0502020204030204" pitchFamily="34" charset="0"/>
              </a:rPr>
              <a:t>OFF</a:t>
            </a:r>
            <a:r>
              <a:rPr lang="en-ZA" b="0" i="0" u="none" strike="noStrike" dirty="0">
                <a:solidFill>
                  <a:srgbClr val="000000"/>
                </a:solidFill>
                <a:effectLst/>
                <a:latin typeface="Calibri" panose="020F0502020204030204" pitchFamily="34" charset="0"/>
                <a:cs typeface="Calibri" panose="020F0502020204030204" pitchFamily="34" charset="0"/>
              </a:rPr>
              <a:t>. Please leave it off.</a:t>
            </a:r>
            <a:r>
              <a:rPr lang="en-US" b="0" i="0" dirty="0">
                <a:solidFill>
                  <a:srgbClr val="000000"/>
                </a:solidFill>
                <a:effectLst/>
                <a:latin typeface="Calibri" panose="020F0502020204030204" pitchFamily="34" charset="0"/>
                <a:cs typeface="Calibri" panose="020F0502020204030204" pitchFamily="34" charset="0"/>
              </a:rPr>
              <a:t>​</a:t>
            </a:r>
          </a:p>
          <a:p>
            <a:pPr marL="342900" indent="-342900" algn="l" rtl="0" fontAlgn="base">
              <a:buFont typeface="+mj-lt"/>
              <a:buAutoNum type="arabicPeriod"/>
            </a:pPr>
            <a:r>
              <a:rPr lang="en-ZA" b="0" i="0" u="none" strike="noStrike" dirty="0">
                <a:solidFill>
                  <a:srgbClr val="000000"/>
                </a:solidFill>
                <a:effectLst/>
                <a:latin typeface="Calibri" panose="020F0502020204030204" pitchFamily="34" charset="0"/>
                <a:cs typeface="Calibri" panose="020F0502020204030204" pitchFamily="34" charset="0"/>
              </a:rPr>
              <a:t>Note: Your </a:t>
            </a:r>
            <a:r>
              <a:rPr lang="en-ZA" b="1" i="0" u="none" strike="noStrike" dirty="0">
                <a:solidFill>
                  <a:srgbClr val="000000"/>
                </a:solidFill>
                <a:effectLst/>
                <a:latin typeface="Calibri" panose="020F0502020204030204" pitchFamily="34" charset="0"/>
                <a:cs typeface="Calibri" panose="020F0502020204030204" pitchFamily="34" charset="0"/>
              </a:rPr>
              <a:t>video cam </a:t>
            </a:r>
            <a:r>
              <a:rPr lang="en-ZA" b="0" i="0" u="none" strike="noStrike" dirty="0">
                <a:solidFill>
                  <a:srgbClr val="000000"/>
                </a:solidFill>
                <a:effectLst/>
                <a:latin typeface="Calibri" panose="020F0502020204030204" pitchFamily="34" charset="0"/>
                <a:cs typeface="Calibri" panose="020F0502020204030204" pitchFamily="34" charset="0"/>
              </a:rPr>
              <a:t>has been automatically turned </a:t>
            </a:r>
            <a:r>
              <a:rPr lang="en-ZA" b="1" i="0" u="none" strike="noStrike" dirty="0">
                <a:solidFill>
                  <a:srgbClr val="000000"/>
                </a:solidFill>
                <a:effectLst/>
                <a:latin typeface="Calibri" panose="020F0502020204030204" pitchFamily="34" charset="0"/>
                <a:cs typeface="Calibri" panose="020F0502020204030204" pitchFamily="34" charset="0"/>
              </a:rPr>
              <a:t>ON</a:t>
            </a:r>
            <a:r>
              <a:rPr lang="en-ZA" b="0" i="0" u="none" strike="noStrike" dirty="0">
                <a:solidFill>
                  <a:srgbClr val="000000"/>
                </a:solidFill>
                <a:effectLst/>
                <a:latin typeface="Calibri" panose="020F0502020204030204" pitchFamily="34" charset="0"/>
                <a:cs typeface="Calibri" panose="020F0502020204030204" pitchFamily="34" charset="0"/>
              </a:rPr>
              <a:t>, we want to see you.</a:t>
            </a:r>
            <a:r>
              <a:rPr lang="en-US" b="0" i="0" dirty="0">
                <a:solidFill>
                  <a:srgbClr val="000000"/>
                </a:solidFill>
                <a:effectLst/>
                <a:latin typeface="Calibri" panose="020F0502020204030204" pitchFamily="34" charset="0"/>
                <a:cs typeface="Calibri" panose="020F0502020204030204" pitchFamily="34" charset="0"/>
              </a:rPr>
              <a:t>​</a:t>
            </a:r>
          </a:p>
          <a:p>
            <a:pPr marL="342900" indent="-342900" algn="l" rtl="0" fontAlgn="base">
              <a:buFont typeface="+mj-lt"/>
              <a:buAutoNum type="arabicPeriod"/>
            </a:pPr>
            <a:r>
              <a:rPr lang="en-ZA" b="0" i="0" u="none" strike="noStrike" dirty="0">
                <a:solidFill>
                  <a:srgbClr val="000000"/>
                </a:solidFill>
                <a:effectLst/>
                <a:latin typeface="Calibri" panose="020F0502020204030204" pitchFamily="34" charset="0"/>
                <a:cs typeface="Calibri" panose="020F0502020204030204" pitchFamily="34" charset="0"/>
              </a:rPr>
              <a:t>If you have a question, type it in the </a:t>
            </a:r>
            <a:r>
              <a:rPr lang="en-ZA" b="1" i="0" u="none" strike="noStrike" dirty="0">
                <a:solidFill>
                  <a:srgbClr val="000000"/>
                </a:solidFill>
                <a:effectLst/>
                <a:latin typeface="Calibri" panose="020F0502020204030204" pitchFamily="34" charset="0"/>
                <a:cs typeface="Calibri" panose="020F0502020204030204" pitchFamily="34" charset="0"/>
              </a:rPr>
              <a:t>chat facility </a:t>
            </a:r>
            <a:r>
              <a:rPr lang="en-ZA" b="0" i="0" u="none" strike="noStrike" dirty="0">
                <a:solidFill>
                  <a:srgbClr val="000000"/>
                </a:solidFill>
                <a:effectLst/>
                <a:latin typeface="Calibri" panose="020F0502020204030204" pitchFamily="34" charset="0"/>
                <a:cs typeface="Calibri" panose="020F0502020204030204" pitchFamily="34" charset="0"/>
              </a:rPr>
              <a:t>and the back-channel manager or Facilitator will respond.</a:t>
            </a:r>
            <a:r>
              <a:rPr lang="en-ZA" b="0" i="0" dirty="0">
                <a:solidFill>
                  <a:srgbClr val="000000"/>
                </a:solidFill>
                <a:effectLst/>
                <a:latin typeface="Calibri" panose="020F0502020204030204" pitchFamily="34" charset="0"/>
                <a:cs typeface="Calibri" panose="020F0502020204030204" pitchFamily="34" charset="0"/>
              </a:rPr>
              <a:t> </a:t>
            </a:r>
          </a:p>
          <a:p>
            <a:pPr marL="342900" indent="-342900" algn="l" rtl="0" fontAlgn="base">
              <a:buFont typeface="+mj-lt"/>
              <a:buAutoNum type="arabicPeriod"/>
            </a:pPr>
            <a:r>
              <a:rPr lang="en-ZA" dirty="0">
                <a:solidFill>
                  <a:srgbClr val="000000"/>
                </a:solidFill>
                <a:latin typeface="Calibri" panose="020F0502020204030204" pitchFamily="34" charset="0"/>
                <a:cs typeface="Calibri" panose="020F0502020204030204" pitchFamily="34" charset="0"/>
              </a:rPr>
              <a:t>Note we will also be using Zoom’s Polls and Breakout Rooms</a:t>
            </a:r>
            <a:endParaRPr lang="en-ZA" dirty="0">
              <a:latin typeface="Calibri" panose="020F0502020204030204" pitchFamily="34" charset="0"/>
              <a:cs typeface="Calibri" panose="020F0502020204030204" pitchFamily="34" charset="0"/>
            </a:endParaRPr>
          </a:p>
        </p:txBody>
      </p:sp>
      <p:pic>
        <p:nvPicPr>
          <p:cNvPr id="5122" name="Picture 2">
            <a:extLst>
              <a:ext uri="{FF2B5EF4-FFF2-40B4-BE49-F238E27FC236}">
                <a16:creationId xmlns:a16="http://schemas.microsoft.com/office/drawing/2014/main" id="{08FFF7FD-1239-46FF-B6A5-A2C5D23B0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4072" y="1628800"/>
            <a:ext cx="3009900" cy="3067050"/>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a:extLst>
              <a:ext uri="{FF2B5EF4-FFF2-40B4-BE49-F238E27FC236}">
                <a16:creationId xmlns:a16="http://schemas.microsoft.com/office/drawing/2014/main" id="{2B1703C2-34B5-4EA4-85F4-3E3A0310096F}"/>
              </a:ext>
            </a:extLst>
          </p:cNvPr>
          <p:cNvSpPr/>
          <p:nvPr/>
        </p:nvSpPr>
        <p:spPr>
          <a:xfrm>
            <a:off x="6888088" y="4221088"/>
            <a:ext cx="360040" cy="36004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2" name="Oval 11">
            <a:extLst>
              <a:ext uri="{FF2B5EF4-FFF2-40B4-BE49-F238E27FC236}">
                <a16:creationId xmlns:a16="http://schemas.microsoft.com/office/drawing/2014/main" id="{EF44F34E-1277-4ADE-93D6-F3AF538DD4FC}"/>
              </a:ext>
            </a:extLst>
          </p:cNvPr>
          <p:cNvSpPr/>
          <p:nvPr/>
        </p:nvSpPr>
        <p:spPr>
          <a:xfrm>
            <a:off x="7320136" y="4221088"/>
            <a:ext cx="360040" cy="36004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Oval 12">
            <a:extLst>
              <a:ext uri="{FF2B5EF4-FFF2-40B4-BE49-F238E27FC236}">
                <a16:creationId xmlns:a16="http://schemas.microsoft.com/office/drawing/2014/main" id="{62C6441A-C071-43B6-BDC5-40C895E0B3B6}"/>
              </a:ext>
            </a:extLst>
          </p:cNvPr>
          <p:cNvSpPr/>
          <p:nvPr/>
        </p:nvSpPr>
        <p:spPr>
          <a:xfrm>
            <a:off x="8562772" y="3861048"/>
            <a:ext cx="360040" cy="360040"/>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cxnSp>
        <p:nvCxnSpPr>
          <p:cNvPr id="14" name="Straight Connector 13">
            <a:extLst>
              <a:ext uri="{FF2B5EF4-FFF2-40B4-BE49-F238E27FC236}">
                <a16:creationId xmlns:a16="http://schemas.microsoft.com/office/drawing/2014/main" id="{68283793-C1B9-4EAD-A256-4987E6181F2F}"/>
              </a:ext>
            </a:extLst>
          </p:cNvPr>
          <p:cNvCxnSpPr/>
          <p:nvPr/>
        </p:nvCxnSpPr>
        <p:spPr>
          <a:xfrm>
            <a:off x="7068108" y="4581128"/>
            <a:ext cx="0" cy="432048"/>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ACC56C70-787A-4F8E-A6D2-2F77EBA010C4}"/>
              </a:ext>
            </a:extLst>
          </p:cNvPr>
          <p:cNvCxnSpPr/>
          <p:nvPr/>
        </p:nvCxnSpPr>
        <p:spPr>
          <a:xfrm>
            <a:off x="7500156" y="4573916"/>
            <a:ext cx="0" cy="432048"/>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BAE78E46-F0DC-4F85-BAD3-A3D7F2BA28C2}"/>
              </a:ext>
            </a:extLst>
          </p:cNvPr>
          <p:cNvCxnSpPr/>
          <p:nvPr/>
        </p:nvCxnSpPr>
        <p:spPr>
          <a:xfrm>
            <a:off x="8742792" y="4221088"/>
            <a:ext cx="0" cy="432048"/>
          </a:xfrm>
          <a:prstGeom prst="line">
            <a:avLst/>
          </a:prstGeom>
        </p:spPr>
        <p:style>
          <a:lnRef idx="3">
            <a:schemeClr val="accent2"/>
          </a:lnRef>
          <a:fillRef idx="0">
            <a:schemeClr val="accent2"/>
          </a:fillRef>
          <a:effectRef idx="2">
            <a:schemeClr val="accent2"/>
          </a:effectRef>
          <a:fontRef idx="minor">
            <a:schemeClr val="tx1"/>
          </a:fontRef>
        </p:style>
      </p:cxnSp>
      <p:sp>
        <p:nvSpPr>
          <p:cNvPr id="15" name="TextBox 14">
            <a:extLst>
              <a:ext uri="{FF2B5EF4-FFF2-40B4-BE49-F238E27FC236}">
                <a16:creationId xmlns:a16="http://schemas.microsoft.com/office/drawing/2014/main" id="{6348B375-FE38-4116-8B38-A54147788AB5}"/>
              </a:ext>
            </a:extLst>
          </p:cNvPr>
          <p:cNvSpPr txBox="1"/>
          <p:nvPr/>
        </p:nvSpPr>
        <p:spPr>
          <a:xfrm>
            <a:off x="6893067" y="5065891"/>
            <a:ext cx="312906" cy="369332"/>
          </a:xfrm>
          <a:prstGeom prst="rect">
            <a:avLst/>
          </a:prstGeom>
          <a:noFill/>
        </p:spPr>
        <p:txBody>
          <a:bodyPr wrap="none" rtlCol="0">
            <a:spAutoFit/>
          </a:bodyPr>
          <a:lstStyle/>
          <a:p>
            <a:r>
              <a:rPr lang="en-ZA" dirty="0"/>
              <a:t>1</a:t>
            </a:r>
          </a:p>
        </p:txBody>
      </p:sp>
      <p:sp>
        <p:nvSpPr>
          <p:cNvPr id="18" name="TextBox 17">
            <a:extLst>
              <a:ext uri="{FF2B5EF4-FFF2-40B4-BE49-F238E27FC236}">
                <a16:creationId xmlns:a16="http://schemas.microsoft.com/office/drawing/2014/main" id="{5CB0164D-76F7-4517-8A40-BEA5E1FB1A6B}"/>
              </a:ext>
            </a:extLst>
          </p:cNvPr>
          <p:cNvSpPr txBox="1"/>
          <p:nvPr/>
        </p:nvSpPr>
        <p:spPr>
          <a:xfrm>
            <a:off x="7320136" y="5065891"/>
            <a:ext cx="312906" cy="369332"/>
          </a:xfrm>
          <a:prstGeom prst="rect">
            <a:avLst/>
          </a:prstGeom>
          <a:noFill/>
        </p:spPr>
        <p:txBody>
          <a:bodyPr wrap="none" rtlCol="0">
            <a:spAutoFit/>
          </a:bodyPr>
          <a:lstStyle/>
          <a:p>
            <a:r>
              <a:rPr lang="en-ZA" dirty="0"/>
              <a:t>2</a:t>
            </a:r>
          </a:p>
        </p:txBody>
      </p:sp>
      <p:sp>
        <p:nvSpPr>
          <p:cNvPr id="19" name="TextBox 18">
            <a:extLst>
              <a:ext uri="{FF2B5EF4-FFF2-40B4-BE49-F238E27FC236}">
                <a16:creationId xmlns:a16="http://schemas.microsoft.com/office/drawing/2014/main" id="{53AED70B-BF1D-4BA2-8EAC-87E2A9EA6B22}"/>
              </a:ext>
            </a:extLst>
          </p:cNvPr>
          <p:cNvSpPr txBox="1"/>
          <p:nvPr/>
        </p:nvSpPr>
        <p:spPr>
          <a:xfrm>
            <a:off x="8586339" y="4727208"/>
            <a:ext cx="312906" cy="369332"/>
          </a:xfrm>
          <a:prstGeom prst="rect">
            <a:avLst/>
          </a:prstGeom>
          <a:noFill/>
        </p:spPr>
        <p:txBody>
          <a:bodyPr wrap="none" rtlCol="0">
            <a:spAutoFit/>
          </a:bodyPr>
          <a:lstStyle/>
          <a:p>
            <a:r>
              <a:rPr lang="en-ZA" dirty="0"/>
              <a:t>3</a:t>
            </a:r>
          </a:p>
        </p:txBody>
      </p:sp>
    </p:spTree>
    <p:extLst>
      <p:ext uri="{BB962C8B-B14F-4D97-AF65-F5344CB8AC3E}">
        <p14:creationId xmlns:p14="http://schemas.microsoft.com/office/powerpoint/2010/main" val="406531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B3BD-CDE5-4B20-AA77-B43794E9C278}"/>
              </a:ext>
            </a:extLst>
          </p:cNvPr>
          <p:cNvSpPr>
            <a:spLocks noGrp="1"/>
          </p:cNvSpPr>
          <p:nvPr>
            <p:ph type="title"/>
          </p:nvPr>
        </p:nvSpPr>
        <p:spPr/>
        <p:txBody>
          <a:bodyPr/>
          <a:lstStyle/>
          <a:p>
            <a:r>
              <a:rPr lang="en-US" dirty="0">
                <a:latin typeface="Montserrat"/>
                <a:cs typeface="Calibri"/>
              </a:rPr>
              <a:t>Introductions I</a:t>
            </a:r>
            <a:endParaRPr lang="en-US" dirty="0"/>
          </a:p>
        </p:txBody>
      </p:sp>
      <p:sp>
        <p:nvSpPr>
          <p:cNvPr id="3" name="Rectangle 2">
            <a:extLst>
              <a:ext uri="{FF2B5EF4-FFF2-40B4-BE49-F238E27FC236}">
                <a16:creationId xmlns:a16="http://schemas.microsoft.com/office/drawing/2014/main" id="{121600A7-501B-48B0-9BB2-18FB998DF9CA}"/>
              </a:ext>
            </a:extLst>
          </p:cNvPr>
          <p:cNvSpPr/>
          <p:nvPr/>
        </p:nvSpPr>
        <p:spPr>
          <a:xfrm>
            <a:off x="-1767055" y="9531177"/>
            <a:ext cx="744647" cy="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000" b="1" i="0" u="none" strike="noStrike" dirty="0">
                <a:solidFill>
                  <a:srgbClr val="2C395E"/>
                </a:solidFill>
                <a:effectLst/>
                <a:latin typeface="Montserrat" panose="00000500000000000000" pitchFamily="2" charset="0"/>
              </a:rPr>
              <a:t>MGSLG: Course Manager's Training</a:t>
            </a:r>
            <a:r>
              <a:rPr lang="en-ZA" sz="1000" b="0" i="0" dirty="0">
                <a:solidFill>
                  <a:srgbClr val="2C395E"/>
                </a:solidFill>
                <a:effectLst/>
                <a:latin typeface="Montserrat" panose="00000500000000000000" pitchFamily="2" charset="0"/>
              </a:rPr>
              <a:t>​</a:t>
            </a:r>
            <a:endParaRPr lang="en-ZA" sz="1000" dirty="0">
              <a:solidFill>
                <a:srgbClr val="2C395E"/>
              </a:solidFill>
            </a:endParaRPr>
          </a:p>
        </p:txBody>
      </p:sp>
      <p:sp>
        <p:nvSpPr>
          <p:cNvPr id="4" name="Titel 6">
            <a:extLst>
              <a:ext uri="{FF2B5EF4-FFF2-40B4-BE49-F238E27FC236}">
                <a16:creationId xmlns:a16="http://schemas.microsoft.com/office/drawing/2014/main" id="{B9FC6596-0548-47EE-B8F5-A8B10490DEA3}"/>
              </a:ext>
            </a:extLst>
          </p:cNvPr>
          <p:cNvSpPr txBox="1">
            <a:spLocks/>
          </p:cNvSpPr>
          <p:nvPr/>
        </p:nvSpPr>
        <p:spPr>
          <a:xfrm>
            <a:off x="7680176" y="908720"/>
            <a:ext cx="3240360" cy="472802"/>
          </a:xfrm>
          <a:prstGeom prst="rect">
            <a:avLst/>
          </a:prstGeom>
        </p:spPr>
        <p:txBody>
          <a:bodyPr vert="horz" lIns="0" tIns="0" rIns="72000" bIns="45720" rtlCol="0" anchor="ctr" anchorCtr="0">
            <a:normAutofit/>
          </a:bodyPr>
          <a:lstStyle>
            <a:lvl1pPr algn="l" defTabSz="685783" rtl="0" eaLnBrk="1" latinLnBrk="0" hangingPunct="1">
              <a:spcBef>
                <a:spcPct val="0"/>
              </a:spcBef>
              <a:buNone/>
              <a:defRPr sz="2800" b="1" kern="1200">
                <a:solidFill>
                  <a:schemeClr val="tx1"/>
                </a:solidFill>
                <a:latin typeface="Montserrat" panose="00000500000000000000" pitchFamily="50" charset="0"/>
                <a:ea typeface="+mj-ea"/>
                <a:cs typeface="Calibri" panose="020F0502020204030204" pitchFamily="34" charset="0"/>
              </a:defRPr>
            </a:lvl1pPr>
          </a:lstStyle>
          <a:p>
            <a:r>
              <a:rPr lang="de-DE" sz="2000" dirty="0"/>
              <a:t>Your Facilitator</a:t>
            </a:r>
          </a:p>
        </p:txBody>
      </p:sp>
      <p:sp>
        <p:nvSpPr>
          <p:cNvPr id="5" name="Textplatzhalter 5">
            <a:extLst>
              <a:ext uri="{FF2B5EF4-FFF2-40B4-BE49-F238E27FC236}">
                <a16:creationId xmlns:a16="http://schemas.microsoft.com/office/drawing/2014/main" id="{9E6FB60F-23A6-45F8-B5B4-489125D783EC}"/>
              </a:ext>
            </a:extLst>
          </p:cNvPr>
          <p:cNvSpPr txBox="1">
            <a:spLocks/>
          </p:cNvSpPr>
          <p:nvPr/>
        </p:nvSpPr>
        <p:spPr>
          <a:xfrm>
            <a:off x="7608168" y="1412776"/>
            <a:ext cx="3655692" cy="2078738"/>
          </a:xfrm>
          <a:prstGeom prst="rect">
            <a:avLst/>
          </a:prstGeom>
        </p:spPr>
        <p:txBody>
          <a:bodyPr/>
          <a:lstStyle>
            <a:lvl1pPr marL="0" indent="0" algn="l" defTabSz="685783" rtl="0" eaLnBrk="1" latinLnBrk="0" hangingPunct="1">
              <a:spcBef>
                <a:spcPct val="20000"/>
              </a:spcBef>
              <a:buFont typeface="Arial" pitchFamily="34" charset="0"/>
              <a:buNone/>
              <a:defRPr sz="2400" b="1" kern="1200">
                <a:solidFill>
                  <a:schemeClr val="bg2"/>
                </a:solidFill>
                <a:latin typeface="Calibri" panose="020F0502020204030204" pitchFamily="34" charset="0"/>
                <a:ea typeface="+mn-ea"/>
                <a:cs typeface="Calibri" panose="020F0502020204030204" pitchFamily="34" charset="0"/>
              </a:defRPr>
            </a:lvl1pPr>
            <a:lvl2pPr marL="600060" indent="-257168" algn="l" defTabSz="685783" rtl="0" eaLnBrk="1" latinLnBrk="0" hangingPunct="1">
              <a:spcBef>
                <a:spcPct val="20000"/>
              </a:spcBef>
              <a:buClr>
                <a:schemeClr val="tx2"/>
              </a:buClr>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28" indent="-171446" algn="l" defTabSz="685783" rtl="0" eaLnBrk="1" latinLnBrk="0" hangingPunct="1">
              <a:spcBef>
                <a:spcPct val="20000"/>
              </a:spcBef>
              <a:buClr>
                <a:schemeClr val="tx2"/>
              </a:buClr>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spcBef>
                <a:spcPct val="20000"/>
              </a:spcBef>
              <a:buClr>
                <a:schemeClr val="tx2"/>
              </a:buClr>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12" indent="-171446" algn="l" defTabSz="685783" rtl="0" eaLnBrk="1" latinLnBrk="0" hangingPunct="1">
              <a:spcBef>
                <a:spcPct val="20000"/>
              </a:spcBef>
              <a:buClr>
                <a:schemeClr val="tx2"/>
              </a:buClr>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200" dirty="0">
                <a:solidFill>
                  <a:srgbClr val="2C395E"/>
                </a:solidFill>
              </a:rPr>
              <a:t>Andrew Moore completed a M.Ed. degree </a:t>
            </a:r>
            <a:r>
              <a:rPr lang="en-US" sz="1200" dirty="0" err="1">
                <a:solidFill>
                  <a:srgbClr val="2C395E"/>
                </a:solidFill>
              </a:rPr>
              <a:t>specialising</a:t>
            </a:r>
            <a:r>
              <a:rPr lang="en-US" sz="1200" dirty="0">
                <a:solidFill>
                  <a:srgbClr val="2C395E"/>
                </a:solidFill>
              </a:rPr>
              <a:t> in Computer Assisted Education at the University of Pretoria in 2002. He also has 14 years' experience of teaching secondary education in Cape Town (</a:t>
            </a:r>
            <a:r>
              <a:rPr lang="en-US" sz="1200" dirty="0" err="1">
                <a:solidFill>
                  <a:srgbClr val="2C395E"/>
                </a:solidFill>
              </a:rPr>
              <a:t>Westerford</a:t>
            </a:r>
            <a:r>
              <a:rPr lang="en-US" sz="1200" dirty="0">
                <a:solidFill>
                  <a:srgbClr val="2C395E"/>
                </a:solidFill>
              </a:rPr>
              <a:t> High), Durban (</a:t>
            </a:r>
            <a:r>
              <a:rPr lang="en-US" sz="1200" dirty="0" err="1">
                <a:solidFill>
                  <a:srgbClr val="2C395E"/>
                </a:solidFill>
              </a:rPr>
              <a:t>Kearnsey</a:t>
            </a:r>
            <a:r>
              <a:rPr lang="en-US" sz="1200" dirty="0">
                <a:solidFill>
                  <a:srgbClr val="2C395E"/>
                </a:solidFill>
              </a:rPr>
              <a:t> College) and Johannesburg (St </a:t>
            </a:r>
            <a:r>
              <a:rPr lang="en-US" sz="1200" dirty="0" err="1">
                <a:solidFill>
                  <a:srgbClr val="2C395E"/>
                </a:solidFill>
              </a:rPr>
              <a:t>Stithian's</a:t>
            </a:r>
            <a:r>
              <a:rPr lang="en-US" sz="1200" dirty="0">
                <a:solidFill>
                  <a:srgbClr val="2C395E"/>
                </a:solidFill>
              </a:rPr>
              <a:t> College) where he was appointed Director of IT (Academic). He is a senior manager at Neil Butcher and Associates (NBA), an educational technology consultancy firm based in Johannesburg South Africa.</a:t>
            </a:r>
            <a:br>
              <a:rPr lang="en-US" sz="1200" dirty="0">
                <a:solidFill>
                  <a:srgbClr val="2C395E"/>
                </a:solidFill>
              </a:rPr>
            </a:br>
            <a:br>
              <a:rPr lang="en-US" sz="1200" dirty="0">
                <a:solidFill>
                  <a:srgbClr val="2C395E"/>
                </a:solidFill>
              </a:rPr>
            </a:br>
            <a:r>
              <a:rPr lang="en-US" sz="1200" dirty="0">
                <a:solidFill>
                  <a:srgbClr val="2C395E"/>
                </a:solidFill>
              </a:rPr>
              <a:t>He has worked as an author, materials developer, instructional designer, web interface designer and educational technology trainer. He is currently a project manager supporting projects that exploit Open Education Resources (OER), the UNESCO ICT Competency Framework for teachers (CFT) and technology for Education Ministries, and both Higher and Primary Education institutions. These institutions have been spread around the developing world including West, East and Southern Africa, India, the Philippines, Oman and the Caribbean.</a:t>
            </a:r>
            <a:endParaRPr lang="de-DE" sz="1200" dirty="0">
              <a:solidFill>
                <a:srgbClr val="2C395E"/>
              </a:solidFill>
            </a:endParaRPr>
          </a:p>
        </p:txBody>
      </p:sp>
      <p:pic>
        <p:nvPicPr>
          <p:cNvPr id="6" name="Picture 5" descr="A person wearing glasses and smiling at the camera&#10;&#10;Description automatically generated">
            <a:extLst>
              <a:ext uri="{FF2B5EF4-FFF2-40B4-BE49-F238E27FC236}">
                <a16:creationId xmlns:a16="http://schemas.microsoft.com/office/drawing/2014/main" id="{14EC1950-1DCB-473C-B7C0-22A9167062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832" y="1512975"/>
            <a:ext cx="2329826" cy="2353124"/>
          </a:xfrm>
          <a:prstGeom prst="ellipse">
            <a:avLst/>
          </a:prstGeom>
          <a:solidFill>
            <a:schemeClr val="accent2"/>
          </a:solidFill>
          <a:ln w="63500"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a:extLst>
              <a:ext uri="{FF2B5EF4-FFF2-40B4-BE49-F238E27FC236}">
                <a16:creationId xmlns:a16="http://schemas.microsoft.com/office/drawing/2014/main" id="{55D197EC-435C-4C35-BC13-2FDC959CAC67}"/>
              </a:ext>
            </a:extLst>
          </p:cNvPr>
          <p:cNvSpPr/>
          <p:nvPr/>
        </p:nvSpPr>
        <p:spPr>
          <a:xfrm>
            <a:off x="4541737" y="4221088"/>
            <a:ext cx="2414016" cy="626757"/>
          </a:xfrm>
          <a:prstGeom prst="rect">
            <a:avLst/>
          </a:prstGeom>
          <a:solidFill>
            <a:schemeClr val="accent2"/>
          </a:solidFill>
          <a:ln>
            <a:solidFill>
              <a:srgbClr val="2C395E"/>
            </a:solidFill>
          </a:ln>
          <a:effectLst>
            <a:reflection blurRad="6350" stA="50000" endA="300" endPos="55500" dist="50800" dir="5400000" sy="-100000" algn="bl" rotWithShape="0"/>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200" dirty="0"/>
              <a:t>Andrew Moore</a:t>
            </a:r>
          </a:p>
          <a:p>
            <a:pPr algn="ctr"/>
            <a:r>
              <a:rPr lang="en-GB" sz="800" dirty="0"/>
              <a:t>E-learning Specialist</a:t>
            </a:r>
          </a:p>
          <a:p>
            <a:pPr algn="ctr"/>
            <a:r>
              <a:rPr lang="en-GB" sz="800" dirty="0"/>
              <a:t>Course Coordinator</a:t>
            </a:r>
          </a:p>
        </p:txBody>
      </p:sp>
      <p:pic>
        <p:nvPicPr>
          <p:cNvPr id="8" name="Picture 7" descr="A picture containing drawing&#10;&#10;Description automatically generated">
            <a:extLst>
              <a:ext uri="{FF2B5EF4-FFF2-40B4-BE49-F238E27FC236}">
                <a16:creationId xmlns:a16="http://schemas.microsoft.com/office/drawing/2014/main" id="{F3F44CAC-BBB9-41CB-9043-81B97D2F1C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092" y="1454108"/>
            <a:ext cx="1080429" cy="1080429"/>
          </a:xfrm>
          <a:prstGeom prst="rect">
            <a:avLst/>
          </a:prstGeom>
          <a:effectLst>
            <a:outerShdw blurRad="50800" dist="38100" dir="2700000" algn="tl" rotWithShape="0">
              <a:prstClr val="black">
                <a:alpha val="40000"/>
              </a:prstClr>
            </a:outerShdw>
          </a:effectLst>
        </p:spPr>
      </p:pic>
      <p:sp>
        <p:nvSpPr>
          <p:cNvPr id="9" name="Rectangle: Rounded Corners 8">
            <a:hlinkClick r:id="rId4"/>
            <a:extLst>
              <a:ext uri="{FF2B5EF4-FFF2-40B4-BE49-F238E27FC236}">
                <a16:creationId xmlns:a16="http://schemas.microsoft.com/office/drawing/2014/main" id="{2D844F99-F679-4BA0-A6F4-85F367326231}"/>
              </a:ext>
            </a:extLst>
          </p:cNvPr>
          <p:cNvSpPr/>
          <p:nvPr/>
        </p:nvSpPr>
        <p:spPr>
          <a:xfrm>
            <a:off x="2656645" y="1835482"/>
            <a:ext cx="961235" cy="317679"/>
          </a:xfrm>
          <a:prstGeom prst="round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t>Access</a:t>
            </a:r>
          </a:p>
        </p:txBody>
      </p:sp>
      <p:pic>
        <p:nvPicPr>
          <p:cNvPr id="10" name="Picture 2">
            <a:extLst>
              <a:ext uri="{FF2B5EF4-FFF2-40B4-BE49-F238E27FC236}">
                <a16:creationId xmlns:a16="http://schemas.microsoft.com/office/drawing/2014/main" id="{F492FB4B-1475-4BF6-A8D6-660153C678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5829" y="2785670"/>
            <a:ext cx="1080429" cy="10804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Rectangle: Rounded Corners 10">
            <a:hlinkClick r:id="rId6"/>
            <a:extLst>
              <a:ext uri="{FF2B5EF4-FFF2-40B4-BE49-F238E27FC236}">
                <a16:creationId xmlns:a16="http://schemas.microsoft.com/office/drawing/2014/main" id="{E915D3E1-1183-4AE4-A174-37F45B8155DF}"/>
              </a:ext>
            </a:extLst>
          </p:cNvPr>
          <p:cNvSpPr/>
          <p:nvPr/>
        </p:nvSpPr>
        <p:spPr>
          <a:xfrm>
            <a:off x="2639616" y="4673231"/>
            <a:ext cx="961235" cy="317679"/>
          </a:xfrm>
          <a:prstGeom prst="round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t>Access</a:t>
            </a:r>
          </a:p>
        </p:txBody>
      </p:sp>
      <p:sp>
        <p:nvSpPr>
          <p:cNvPr id="12" name="Rectangle: Rounded Corners 11">
            <a:hlinkClick r:id="rId7"/>
            <a:extLst>
              <a:ext uri="{FF2B5EF4-FFF2-40B4-BE49-F238E27FC236}">
                <a16:creationId xmlns:a16="http://schemas.microsoft.com/office/drawing/2014/main" id="{15DDA86B-F084-4D4A-8E35-CDAC835DB912}"/>
              </a:ext>
            </a:extLst>
          </p:cNvPr>
          <p:cNvSpPr/>
          <p:nvPr/>
        </p:nvSpPr>
        <p:spPr>
          <a:xfrm>
            <a:off x="2657854" y="3217736"/>
            <a:ext cx="961235" cy="317679"/>
          </a:xfrm>
          <a:prstGeom prst="round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400" b="1" dirty="0"/>
              <a:t>Access</a:t>
            </a:r>
          </a:p>
        </p:txBody>
      </p:sp>
      <p:pic>
        <p:nvPicPr>
          <p:cNvPr id="2050" name="Picture 2" descr="Circle, linkedin, logo, media, network, social, share icon - Free download">
            <a:extLst>
              <a:ext uri="{FF2B5EF4-FFF2-40B4-BE49-F238E27FC236}">
                <a16:creationId xmlns:a16="http://schemas.microsoft.com/office/drawing/2014/main" id="{5037AB4C-6757-48E4-9888-296A8044BC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0944" y="4221088"/>
            <a:ext cx="1160760" cy="11607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ECC48F26-1B3C-42AB-9A0F-669ADDC2D414}"/>
              </a:ext>
            </a:extLst>
          </p:cNvPr>
          <p:cNvSpPr/>
          <p:nvPr/>
        </p:nvSpPr>
        <p:spPr>
          <a:xfrm>
            <a:off x="767408" y="6318372"/>
            <a:ext cx="59766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000" b="1" i="0" u="none" strike="noStrike" dirty="0">
                <a:solidFill>
                  <a:srgbClr val="2C395E"/>
                </a:solidFill>
                <a:effectLst/>
                <a:latin typeface="Montserrat" panose="00000500000000000000" pitchFamily="2" charset="0"/>
              </a:rPr>
              <a:t>MGSLG: Course Manager's Training</a:t>
            </a:r>
            <a:r>
              <a:rPr lang="en-ZA" sz="1000" b="0" i="0" dirty="0">
                <a:solidFill>
                  <a:srgbClr val="2C395E"/>
                </a:solidFill>
                <a:effectLst/>
                <a:latin typeface="Montserrat" panose="00000500000000000000" pitchFamily="2" charset="0"/>
              </a:rPr>
              <a:t>​</a:t>
            </a:r>
            <a:endParaRPr lang="en-ZA" sz="1000" dirty="0">
              <a:solidFill>
                <a:srgbClr val="2C395E"/>
              </a:solidFill>
            </a:endParaRPr>
          </a:p>
        </p:txBody>
      </p:sp>
    </p:spTree>
    <p:extLst>
      <p:ext uri="{BB962C8B-B14F-4D97-AF65-F5344CB8AC3E}">
        <p14:creationId xmlns:p14="http://schemas.microsoft.com/office/powerpoint/2010/main" val="877384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B3BD-CDE5-4B20-AA77-B43794E9C278}"/>
              </a:ext>
            </a:extLst>
          </p:cNvPr>
          <p:cNvSpPr>
            <a:spLocks noGrp="1"/>
          </p:cNvSpPr>
          <p:nvPr>
            <p:ph type="title"/>
          </p:nvPr>
        </p:nvSpPr>
        <p:spPr/>
        <p:txBody>
          <a:bodyPr/>
          <a:lstStyle/>
          <a:p>
            <a:r>
              <a:rPr lang="en-US" dirty="0">
                <a:latin typeface="Montserrat"/>
                <a:cs typeface="Calibri"/>
              </a:rPr>
              <a:t>Introductions II</a:t>
            </a:r>
            <a:endParaRPr lang="en-US" dirty="0"/>
          </a:p>
        </p:txBody>
      </p:sp>
      <p:sp>
        <p:nvSpPr>
          <p:cNvPr id="3" name="Rectangle 2">
            <a:extLst>
              <a:ext uri="{FF2B5EF4-FFF2-40B4-BE49-F238E27FC236}">
                <a16:creationId xmlns:a16="http://schemas.microsoft.com/office/drawing/2014/main" id="{121600A7-501B-48B0-9BB2-18FB998DF9CA}"/>
              </a:ext>
            </a:extLst>
          </p:cNvPr>
          <p:cNvSpPr/>
          <p:nvPr/>
        </p:nvSpPr>
        <p:spPr>
          <a:xfrm>
            <a:off x="-1767055" y="9531177"/>
            <a:ext cx="744647" cy="51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000" b="1" i="0" u="none" strike="noStrike" dirty="0">
                <a:solidFill>
                  <a:srgbClr val="2C395E"/>
                </a:solidFill>
                <a:effectLst/>
                <a:latin typeface="Montserrat" panose="00000500000000000000" pitchFamily="2" charset="0"/>
              </a:rPr>
              <a:t>MGSLG: Course Manager's Training</a:t>
            </a:r>
            <a:r>
              <a:rPr lang="en-ZA" sz="1000" b="0" i="0" dirty="0">
                <a:solidFill>
                  <a:srgbClr val="2C395E"/>
                </a:solidFill>
                <a:effectLst/>
                <a:latin typeface="Montserrat" panose="00000500000000000000" pitchFamily="2" charset="0"/>
              </a:rPr>
              <a:t>​</a:t>
            </a:r>
            <a:endParaRPr lang="en-ZA" sz="1000" dirty="0">
              <a:solidFill>
                <a:srgbClr val="2C395E"/>
              </a:solidFill>
            </a:endParaRPr>
          </a:p>
        </p:txBody>
      </p:sp>
      <p:sp>
        <p:nvSpPr>
          <p:cNvPr id="4" name="Titel 6">
            <a:extLst>
              <a:ext uri="{FF2B5EF4-FFF2-40B4-BE49-F238E27FC236}">
                <a16:creationId xmlns:a16="http://schemas.microsoft.com/office/drawing/2014/main" id="{B9FC6596-0548-47EE-B8F5-A8B10490DEA3}"/>
              </a:ext>
            </a:extLst>
          </p:cNvPr>
          <p:cNvSpPr txBox="1">
            <a:spLocks/>
          </p:cNvSpPr>
          <p:nvPr/>
        </p:nvSpPr>
        <p:spPr>
          <a:xfrm>
            <a:off x="7680176" y="908720"/>
            <a:ext cx="3240360" cy="472802"/>
          </a:xfrm>
          <a:prstGeom prst="rect">
            <a:avLst/>
          </a:prstGeom>
        </p:spPr>
        <p:txBody>
          <a:bodyPr vert="horz" lIns="0" tIns="0" rIns="72000" bIns="45720" rtlCol="0" anchor="ctr" anchorCtr="0">
            <a:normAutofit fontScale="92500"/>
          </a:bodyPr>
          <a:lstStyle>
            <a:lvl1pPr algn="l" defTabSz="685783" rtl="0" eaLnBrk="1" latinLnBrk="0" hangingPunct="1">
              <a:spcBef>
                <a:spcPct val="0"/>
              </a:spcBef>
              <a:buNone/>
              <a:defRPr sz="2800" b="1" kern="1200">
                <a:solidFill>
                  <a:schemeClr val="tx1"/>
                </a:solidFill>
                <a:latin typeface="Montserrat" panose="00000500000000000000" pitchFamily="50" charset="0"/>
                <a:ea typeface="+mj-ea"/>
                <a:cs typeface="Calibri" panose="020F0502020204030204" pitchFamily="34" charset="0"/>
              </a:defRPr>
            </a:lvl1pPr>
          </a:lstStyle>
          <a:p>
            <a:r>
              <a:rPr lang="de-DE" sz="2000" dirty="0"/>
              <a:t>You and your colleagues</a:t>
            </a:r>
          </a:p>
        </p:txBody>
      </p:sp>
      <p:sp>
        <p:nvSpPr>
          <p:cNvPr id="5" name="Textplatzhalter 5">
            <a:extLst>
              <a:ext uri="{FF2B5EF4-FFF2-40B4-BE49-F238E27FC236}">
                <a16:creationId xmlns:a16="http://schemas.microsoft.com/office/drawing/2014/main" id="{9E6FB60F-23A6-45F8-B5B4-489125D783EC}"/>
              </a:ext>
            </a:extLst>
          </p:cNvPr>
          <p:cNvSpPr txBox="1">
            <a:spLocks/>
          </p:cNvSpPr>
          <p:nvPr/>
        </p:nvSpPr>
        <p:spPr>
          <a:xfrm>
            <a:off x="7608168" y="1412776"/>
            <a:ext cx="3655692" cy="2078738"/>
          </a:xfrm>
          <a:prstGeom prst="rect">
            <a:avLst/>
          </a:prstGeom>
        </p:spPr>
        <p:txBody>
          <a:bodyPr/>
          <a:lstStyle>
            <a:lvl1pPr marL="0" indent="0" algn="l" defTabSz="685783" rtl="0" eaLnBrk="1" latinLnBrk="0" hangingPunct="1">
              <a:spcBef>
                <a:spcPct val="20000"/>
              </a:spcBef>
              <a:buFont typeface="Arial" pitchFamily="34" charset="0"/>
              <a:buNone/>
              <a:defRPr sz="2400" b="1" kern="1200">
                <a:solidFill>
                  <a:schemeClr val="bg2"/>
                </a:solidFill>
                <a:latin typeface="Calibri" panose="020F0502020204030204" pitchFamily="34" charset="0"/>
                <a:ea typeface="+mn-ea"/>
                <a:cs typeface="Calibri" panose="020F0502020204030204" pitchFamily="34" charset="0"/>
              </a:defRPr>
            </a:lvl1pPr>
            <a:lvl2pPr marL="600060" indent="-257168" algn="l" defTabSz="685783" rtl="0" eaLnBrk="1" latinLnBrk="0" hangingPunct="1">
              <a:spcBef>
                <a:spcPct val="20000"/>
              </a:spcBef>
              <a:buClr>
                <a:schemeClr val="tx2"/>
              </a:buClr>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28" indent="-171446" algn="l" defTabSz="685783" rtl="0" eaLnBrk="1" latinLnBrk="0" hangingPunct="1">
              <a:spcBef>
                <a:spcPct val="20000"/>
              </a:spcBef>
              <a:buClr>
                <a:schemeClr val="tx2"/>
              </a:buClr>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20" indent="-171446" algn="l" defTabSz="685783" rtl="0" eaLnBrk="1" latinLnBrk="0" hangingPunct="1">
              <a:spcBef>
                <a:spcPct val="20000"/>
              </a:spcBef>
              <a:buClr>
                <a:schemeClr val="tx2"/>
              </a:buClr>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12" indent="-171446" algn="l" defTabSz="685783" rtl="0" eaLnBrk="1" latinLnBrk="0" hangingPunct="1">
              <a:spcBef>
                <a:spcPct val="20000"/>
              </a:spcBef>
              <a:buClr>
                <a:schemeClr val="tx2"/>
              </a:buClr>
              <a:buFont typeface="Arial"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2000" dirty="0">
                <a:solidFill>
                  <a:srgbClr val="2C395E"/>
                </a:solidFill>
              </a:rPr>
              <a:t>Turn your cam on introduce yourself to the facilitator and your peers:</a:t>
            </a:r>
          </a:p>
          <a:p>
            <a:endParaRPr lang="en-US" sz="2000" dirty="0">
              <a:solidFill>
                <a:srgbClr val="2C395E"/>
              </a:solidFill>
            </a:endParaRPr>
          </a:p>
          <a:p>
            <a:pPr marL="171450" indent="-171450">
              <a:buFontTx/>
              <a:buChar char="-"/>
            </a:pPr>
            <a:r>
              <a:rPr lang="en-US" sz="2000" dirty="0">
                <a:solidFill>
                  <a:srgbClr val="2C395E"/>
                </a:solidFill>
              </a:rPr>
              <a:t>Who are you?</a:t>
            </a:r>
          </a:p>
          <a:p>
            <a:pPr marL="171450" indent="-171450">
              <a:buFontTx/>
              <a:buChar char="-"/>
            </a:pPr>
            <a:r>
              <a:rPr lang="en-US" sz="2000" dirty="0">
                <a:solidFill>
                  <a:srgbClr val="2C395E"/>
                </a:solidFill>
              </a:rPr>
              <a:t>What MGSLG course are you connected to?</a:t>
            </a:r>
          </a:p>
          <a:p>
            <a:pPr marL="171450" indent="-171450">
              <a:buFontTx/>
              <a:buChar char="-"/>
            </a:pPr>
            <a:r>
              <a:rPr lang="en-US" sz="2000" dirty="0">
                <a:solidFill>
                  <a:srgbClr val="2C395E"/>
                </a:solidFill>
              </a:rPr>
              <a:t>Rate your proficiency with supporting remote learning.</a:t>
            </a:r>
          </a:p>
          <a:p>
            <a:pPr marL="171450" indent="-171450">
              <a:buFontTx/>
              <a:buChar char="-"/>
            </a:pPr>
            <a:r>
              <a:rPr lang="en-US" sz="2000" dirty="0">
                <a:solidFill>
                  <a:srgbClr val="2C395E"/>
                </a:solidFill>
              </a:rPr>
              <a:t>Tell us something personal that others don’t know?</a:t>
            </a:r>
            <a:endParaRPr lang="de-DE" sz="2000" dirty="0">
              <a:solidFill>
                <a:srgbClr val="2C395E"/>
              </a:solidFill>
            </a:endParaRPr>
          </a:p>
        </p:txBody>
      </p:sp>
      <p:sp>
        <p:nvSpPr>
          <p:cNvPr id="15" name="Rectangle 14">
            <a:extLst>
              <a:ext uri="{FF2B5EF4-FFF2-40B4-BE49-F238E27FC236}">
                <a16:creationId xmlns:a16="http://schemas.microsoft.com/office/drawing/2014/main" id="{ECC48F26-1B3C-42AB-9A0F-669ADDC2D414}"/>
              </a:ext>
            </a:extLst>
          </p:cNvPr>
          <p:cNvSpPr/>
          <p:nvPr/>
        </p:nvSpPr>
        <p:spPr>
          <a:xfrm>
            <a:off x="767408" y="6318372"/>
            <a:ext cx="59766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000" b="1" i="0" u="none" strike="noStrike" dirty="0">
                <a:solidFill>
                  <a:srgbClr val="2C395E"/>
                </a:solidFill>
                <a:effectLst/>
                <a:latin typeface="Montserrat" panose="00000500000000000000" pitchFamily="2" charset="0"/>
              </a:rPr>
              <a:t>MGSLG: Course Manager's Training</a:t>
            </a:r>
            <a:r>
              <a:rPr lang="en-ZA" sz="1000" b="0" i="0" dirty="0">
                <a:solidFill>
                  <a:srgbClr val="2C395E"/>
                </a:solidFill>
                <a:effectLst/>
                <a:latin typeface="Montserrat" panose="00000500000000000000" pitchFamily="2" charset="0"/>
              </a:rPr>
              <a:t>​</a:t>
            </a:r>
            <a:endParaRPr lang="en-ZA" sz="1000" dirty="0">
              <a:solidFill>
                <a:srgbClr val="2C395E"/>
              </a:solidFill>
            </a:endParaRPr>
          </a:p>
        </p:txBody>
      </p:sp>
      <p:pic>
        <p:nvPicPr>
          <p:cNvPr id="14" name="Graphic 13" descr="User with solid fill">
            <a:extLst>
              <a:ext uri="{FF2B5EF4-FFF2-40B4-BE49-F238E27FC236}">
                <a16:creationId xmlns:a16="http://schemas.microsoft.com/office/drawing/2014/main" id="{6EDFEF13-88E1-43C1-B135-D0B50BE4F1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75520" y="476672"/>
            <a:ext cx="5616624" cy="5616624"/>
          </a:xfrm>
          <a:prstGeom prst="rect">
            <a:avLst/>
          </a:prstGeom>
        </p:spPr>
      </p:pic>
    </p:spTree>
    <p:extLst>
      <p:ext uri="{BB962C8B-B14F-4D97-AF65-F5344CB8AC3E}">
        <p14:creationId xmlns:p14="http://schemas.microsoft.com/office/powerpoint/2010/main" val="2669515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B3BD-CDE5-4B20-AA77-B43794E9C278}"/>
              </a:ext>
            </a:extLst>
          </p:cNvPr>
          <p:cNvSpPr>
            <a:spLocks noGrp="1"/>
          </p:cNvSpPr>
          <p:nvPr>
            <p:ph type="title"/>
          </p:nvPr>
        </p:nvSpPr>
        <p:spPr/>
        <p:txBody>
          <a:bodyPr/>
          <a:lstStyle/>
          <a:p>
            <a:r>
              <a:rPr lang="en-US" dirty="0">
                <a:latin typeface="Montserrat"/>
                <a:cs typeface="Calibri"/>
              </a:rPr>
              <a:t>Expectations</a:t>
            </a:r>
            <a:endParaRPr lang="en-US" dirty="0"/>
          </a:p>
        </p:txBody>
      </p:sp>
      <p:sp>
        <p:nvSpPr>
          <p:cNvPr id="3" name="Rectangle 2">
            <a:extLst>
              <a:ext uri="{FF2B5EF4-FFF2-40B4-BE49-F238E27FC236}">
                <a16:creationId xmlns:a16="http://schemas.microsoft.com/office/drawing/2014/main" id="{121600A7-501B-48B0-9BB2-18FB998DF9CA}"/>
              </a:ext>
            </a:extLst>
          </p:cNvPr>
          <p:cNvSpPr/>
          <p:nvPr/>
        </p:nvSpPr>
        <p:spPr>
          <a:xfrm>
            <a:off x="767408" y="6309320"/>
            <a:ext cx="59766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000" b="1" i="0" u="none" strike="noStrike" dirty="0">
                <a:solidFill>
                  <a:srgbClr val="2C395E"/>
                </a:solidFill>
                <a:effectLst/>
                <a:latin typeface="Montserrat" panose="00000500000000000000" pitchFamily="2" charset="0"/>
              </a:rPr>
              <a:t>MGSLG: Course Manager's Training</a:t>
            </a:r>
            <a:r>
              <a:rPr lang="en-ZA" sz="1000" b="0" i="0" dirty="0">
                <a:solidFill>
                  <a:srgbClr val="2C395E"/>
                </a:solidFill>
                <a:effectLst/>
                <a:latin typeface="Montserrat" panose="00000500000000000000" pitchFamily="2" charset="0"/>
              </a:rPr>
              <a:t>​</a:t>
            </a:r>
            <a:endParaRPr lang="en-ZA" sz="1000" dirty="0">
              <a:solidFill>
                <a:srgbClr val="2C395E"/>
              </a:solidFill>
            </a:endParaRPr>
          </a:p>
        </p:txBody>
      </p:sp>
    </p:spTree>
    <p:extLst>
      <p:ext uri="{BB962C8B-B14F-4D97-AF65-F5344CB8AC3E}">
        <p14:creationId xmlns:p14="http://schemas.microsoft.com/office/powerpoint/2010/main" val="344990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B3BD-CDE5-4B20-AA77-B43794E9C278}"/>
              </a:ext>
            </a:extLst>
          </p:cNvPr>
          <p:cNvSpPr>
            <a:spLocks noGrp="1"/>
          </p:cNvSpPr>
          <p:nvPr>
            <p:ph type="title"/>
          </p:nvPr>
        </p:nvSpPr>
        <p:spPr/>
        <p:txBody>
          <a:bodyPr/>
          <a:lstStyle/>
          <a:p>
            <a:r>
              <a:rPr lang="en-US" dirty="0">
                <a:latin typeface="Montserrat"/>
                <a:cs typeface="Calibri"/>
              </a:rPr>
              <a:t>Terminology</a:t>
            </a:r>
            <a:endParaRPr lang="en-US" dirty="0"/>
          </a:p>
        </p:txBody>
      </p:sp>
      <p:sp>
        <p:nvSpPr>
          <p:cNvPr id="3" name="Rectangle 2">
            <a:extLst>
              <a:ext uri="{FF2B5EF4-FFF2-40B4-BE49-F238E27FC236}">
                <a16:creationId xmlns:a16="http://schemas.microsoft.com/office/drawing/2014/main" id="{121600A7-501B-48B0-9BB2-18FB998DF9CA}"/>
              </a:ext>
            </a:extLst>
          </p:cNvPr>
          <p:cNvSpPr/>
          <p:nvPr/>
        </p:nvSpPr>
        <p:spPr>
          <a:xfrm>
            <a:off x="767408" y="6309320"/>
            <a:ext cx="59766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ZA" sz="1000" b="1" i="0" u="none" strike="noStrike" dirty="0">
                <a:solidFill>
                  <a:srgbClr val="2C395E"/>
                </a:solidFill>
                <a:effectLst/>
                <a:latin typeface="Montserrat" panose="00000500000000000000" pitchFamily="2" charset="0"/>
              </a:rPr>
              <a:t>MGSLG: Course Manager's Training</a:t>
            </a:r>
            <a:r>
              <a:rPr lang="en-ZA" sz="1000" b="0" i="0" dirty="0">
                <a:solidFill>
                  <a:srgbClr val="2C395E"/>
                </a:solidFill>
                <a:effectLst/>
                <a:latin typeface="Montserrat" panose="00000500000000000000" pitchFamily="2" charset="0"/>
              </a:rPr>
              <a:t>​</a:t>
            </a:r>
            <a:endParaRPr lang="en-ZA" sz="1000" dirty="0">
              <a:solidFill>
                <a:srgbClr val="2C395E"/>
              </a:solidFill>
            </a:endParaRPr>
          </a:p>
        </p:txBody>
      </p:sp>
      <p:sp>
        <p:nvSpPr>
          <p:cNvPr id="4" name="TextBox 3">
            <a:extLst>
              <a:ext uri="{FF2B5EF4-FFF2-40B4-BE49-F238E27FC236}">
                <a16:creationId xmlns:a16="http://schemas.microsoft.com/office/drawing/2014/main" id="{109E7A4E-9AAF-4CD3-8376-78601A1C3460}"/>
              </a:ext>
            </a:extLst>
          </p:cNvPr>
          <p:cNvSpPr txBox="1"/>
          <p:nvPr/>
        </p:nvSpPr>
        <p:spPr>
          <a:xfrm>
            <a:off x="5663952" y="1167298"/>
            <a:ext cx="5404043" cy="707886"/>
          </a:xfrm>
          <a:prstGeom prst="rect">
            <a:avLst/>
          </a:prstGeom>
          <a:noFill/>
        </p:spPr>
        <p:txBody>
          <a:bodyPr wrap="none" rtlCol="0">
            <a:spAutoFit/>
          </a:bodyPr>
          <a:lstStyle/>
          <a:p>
            <a:r>
              <a:rPr lang="en-ZA" sz="4000" dirty="0"/>
              <a:t>Asynchronous learning</a:t>
            </a:r>
          </a:p>
        </p:txBody>
      </p:sp>
      <p:sp>
        <p:nvSpPr>
          <p:cNvPr id="5" name="TextBox 4">
            <a:extLst>
              <a:ext uri="{FF2B5EF4-FFF2-40B4-BE49-F238E27FC236}">
                <a16:creationId xmlns:a16="http://schemas.microsoft.com/office/drawing/2014/main" id="{84845819-90AA-4E9A-9FFE-04CD263E9998}"/>
              </a:ext>
            </a:extLst>
          </p:cNvPr>
          <p:cNvSpPr txBox="1"/>
          <p:nvPr/>
        </p:nvSpPr>
        <p:spPr>
          <a:xfrm>
            <a:off x="2305726" y="2216675"/>
            <a:ext cx="5147563" cy="707886"/>
          </a:xfrm>
          <a:prstGeom prst="rect">
            <a:avLst/>
          </a:prstGeom>
          <a:noFill/>
        </p:spPr>
        <p:txBody>
          <a:bodyPr wrap="none" rtlCol="0">
            <a:spAutoFit/>
          </a:bodyPr>
          <a:lstStyle/>
          <a:p>
            <a:r>
              <a:rPr lang="en-ZA" sz="4000" dirty="0"/>
              <a:t>Synchronous learning</a:t>
            </a:r>
          </a:p>
        </p:txBody>
      </p:sp>
      <p:sp>
        <p:nvSpPr>
          <p:cNvPr id="6" name="TextBox 5">
            <a:extLst>
              <a:ext uri="{FF2B5EF4-FFF2-40B4-BE49-F238E27FC236}">
                <a16:creationId xmlns:a16="http://schemas.microsoft.com/office/drawing/2014/main" id="{4CEABF82-F68D-4E25-A7E4-6EF8B8789083}"/>
              </a:ext>
            </a:extLst>
          </p:cNvPr>
          <p:cNvSpPr txBox="1"/>
          <p:nvPr/>
        </p:nvSpPr>
        <p:spPr>
          <a:xfrm>
            <a:off x="551384" y="3411754"/>
            <a:ext cx="8629285" cy="707886"/>
          </a:xfrm>
          <a:prstGeom prst="rect">
            <a:avLst/>
          </a:prstGeom>
          <a:noFill/>
        </p:spPr>
        <p:txBody>
          <a:bodyPr wrap="none" rtlCol="0">
            <a:spAutoFit/>
          </a:bodyPr>
          <a:lstStyle/>
          <a:p>
            <a:r>
              <a:rPr lang="en-ZA" sz="4000" dirty="0"/>
              <a:t>Learning management system (LMS)</a:t>
            </a:r>
          </a:p>
        </p:txBody>
      </p:sp>
      <p:sp>
        <p:nvSpPr>
          <p:cNvPr id="7" name="TextBox 6">
            <a:extLst>
              <a:ext uri="{FF2B5EF4-FFF2-40B4-BE49-F238E27FC236}">
                <a16:creationId xmlns:a16="http://schemas.microsoft.com/office/drawing/2014/main" id="{7ABFD51F-518F-48B8-ADC2-E6949BE7EF65}"/>
              </a:ext>
            </a:extLst>
          </p:cNvPr>
          <p:cNvSpPr txBox="1"/>
          <p:nvPr/>
        </p:nvSpPr>
        <p:spPr>
          <a:xfrm>
            <a:off x="8146506" y="4524127"/>
            <a:ext cx="1867819" cy="707886"/>
          </a:xfrm>
          <a:prstGeom prst="rect">
            <a:avLst/>
          </a:prstGeom>
          <a:noFill/>
        </p:spPr>
        <p:txBody>
          <a:bodyPr wrap="none" rtlCol="0">
            <a:spAutoFit/>
          </a:bodyPr>
          <a:lstStyle/>
          <a:p>
            <a:r>
              <a:rPr lang="en-ZA" sz="4000" dirty="0"/>
              <a:t>Moodle</a:t>
            </a:r>
          </a:p>
        </p:txBody>
      </p:sp>
      <p:sp>
        <p:nvSpPr>
          <p:cNvPr id="8" name="TextBox 7">
            <a:extLst>
              <a:ext uri="{FF2B5EF4-FFF2-40B4-BE49-F238E27FC236}">
                <a16:creationId xmlns:a16="http://schemas.microsoft.com/office/drawing/2014/main" id="{5FD84F78-4BEA-4248-B535-168EFE9E7133}"/>
              </a:ext>
            </a:extLst>
          </p:cNvPr>
          <p:cNvSpPr txBox="1"/>
          <p:nvPr/>
        </p:nvSpPr>
        <p:spPr>
          <a:xfrm>
            <a:off x="5519936" y="5370244"/>
            <a:ext cx="2637260" cy="707886"/>
          </a:xfrm>
          <a:prstGeom prst="rect">
            <a:avLst/>
          </a:prstGeom>
          <a:noFill/>
        </p:spPr>
        <p:txBody>
          <a:bodyPr wrap="none" rtlCol="0">
            <a:spAutoFit/>
          </a:bodyPr>
          <a:lstStyle/>
          <a:p>
            <a:r>
              <a:rPr lang="en-ZA" sz="4000" dirty="0"/>
              <a:t>MG Online</a:t>
            </a:r>
          </a:p>
        </p:txBody>
      </p:sp>
      <p:pic>
        <p:nvPicPr>
          <p:cNvPr id="10" name="Picture 9" descr="Icon&#10;&#10;Description automatically generated">
            <a:extLst>
              <a:ext uri="{FF2B5EF4-FFF2-40B4-BE49-F238E27FC236}">
                <a16:creationId xmlns:a16="http://schemas.microsoft.com/office/drawing/2014/main" id="{F978B820-2445-43A1-923F-B714A97D60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2310" y="2374378"/>
            <a:ext cx="450787" cy="450787"/>
          </a:xfrm>
          <a:prstGeom prst="rect">
            <a:avLst/>
          </a:prstGeom>
        </p:spPr>
      </p:pic>
      <p:pic>
        <p:nvPicPr>
          <p:cNvPr id="12" name="Picture 11" descr="Icon&#10;&#10;Description automatically generated">
            <a:extLst>
              <a:ext uri="{FF2B5EF4-FFF2-40B4-BE49-F238E27FC236}">
                <a16:creationId xmlns:a16="http://schemas.microsoft.com/office/drawing/2014/main" id="{A8383A44-8E7D-4D52-9613-8FD724A143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7196" y="2336463"/>
            <a:ext cx="522539" cy="522539"/>
          </a:xfrm>
          <a:prstGeom prst="rect">
            <a:avLst/>
          </a:prstGeom>
        </p:spPr>
      </p:pic>
      <p:pic>
        <p:nvPicPr>
          <p:cNvPr id="14" name="Picture 13" descr="Icon&#10;&#10;Description automatically generated">
            <a:extLst>
              <a:ext uri="{FF2B5EF4-FFF2-40B4-BE49-F238E27FC236}">
                <a16:creationId xmlns:a16="http://schemas.microsoft.com/office/drawing/2014/main" id="{FD772CD1-4344-4EF2-B794-D3E0E207F5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1007" y="1298748"/>
            <a:ext cx="550937" cy="474744"/>
          </a:xfrm>
          <a:prstGeom prst="rect">
            <a:avLst/>
          </a:prstGeom>
        </p:spPr>
      </p:pic>
      <p:pic>
        <p:nvPicPr>
          <p:cNvPr id="16" name="Picture 15" descr="Logo, icon&#10;&#10;Description automatically generated">
            <a:extLst>
              <a:ext uri="{FF2B5EF4-FFF2-40B4-BE49-F238E27FC236}">
                <a16:creationId xmlns:a16="http://schemas.microsoft.com/office/drawing/2014/main" id="{B82BD07B-62A0-431E-ABF8-67B5B71033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7431" y="1306821"/>
            <a:ext cx="483890" cy="483890"/>
          </a:xfrm>
          <a:prstGeom prst="rect">
            <a:avLst/>
          </a:prstGeom>
        </p:spPr>
      </p:pic>
      <p:pic>
        <p:nvPicPr>
          <p:cNvPr id="17" name="Picture 16" descr="Logo, icon&#10;&#10;Description automatically generated">
            <a:extLst>
              <a:ext uri="{FF2B5EF4-FFF2-40B4-BE49-F238E27FC236}">
                <a16:creationId xmlns:a16="http://schemas.microsoft.com/office/drawing/2014/main" id="{83F5941D-B358-4A8E-A88E-1A200ECEB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2997" y="4636125"/>
            <a:ext cx="483890" cy="483890"/>
          </a:xfrm>
          <a:prstGeom prst="rect">
            <a:avLst/>
          </a:prstGeom>
        </p:spPr>
      </p:pic>
      <p:pic>
        <p:nvPicPr>
          <p:cNvPr id="19" name="Picture 18" descr="Icon&#10;&#10;Description automatically generated">
            <a:extLst>
              <a:ext uri="{FF2B5EF4-FFF2-40B4-BE49-F238E27FC236}">
                <a16:creationId xmlns:a16="http://schemas.microsoft.com/office/drawing/2014/main" id="{4E2F0749-0CF1-4696-8382-153935C5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32504" y="4641309"/>
            <a:ext cx="720080" cy="500531"/>
          </a:xfrm>
          <a:prstGeom prst="rect">
            <a:avLst/>
          </a:prstGeom>
        </p:spPr>
      </p:pic>
      <p:pic>
        <p:nvPicPr>
          <p:cNvPr id="21" name="Picture 20" descr="A picture containing letter&#10;&#10;Description automatically generated">
            <a:extLst>
              <a:ext uri="{FF2B5EF4-FFF2-40B4-BE49-F238E27FC236}">
                <a16:creationId xmlns:a16="http://schemas.microsoft.com/office/drawing/2014/main" id="{31CDF627-E165-4820-832A-0B352CB612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31241" y="5447880"/>
            <a:ext cx="722116" cy="632702"/>
          </a:xfrm>
          <a:prstGeom prst="rect">
            <a:avLst/>
          </a:prstGeom>
        </p:spPr>
      </p:pic>
      <p:pic>
        <p:nvPicPr>
          <p:cNvPr id="22" name="Picture 21" descr="Logo, icon&#10;&#10;Description automatically generated">
            <a:extLst>
              <a:ext uri="{FF2B5EF4-FFF2-40B4-BE49-F238E27FC236}">
                <a16:creationId xmlns:a16="http://schemas.microsoft.com/office/drawing/2014/main" id="{E81EF803-5281-4C11-9797-E687E2C6D2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8999" y="5522286"/>
            <a:ext cx="483890" cy="483890"/>
          </a:xfrm>
          <a:prstGeom prst="rect">
            <a:avLst/>
          </a:prstGeom>
        </p:spPr>
      </p:pic>
      <p:pic>
        <p:nvPicPr>
          <p:cNvPr id="23" name="Picture 22" descr="Logo, icon&#10;&#10;Description automatically generated">
            <a:extLst>
              <a:ext uri="{FF2B5EF4-FFF2-40B4-BE49-F238E27FC236}">
                <a16:creationId xmlns:a16="http://schemas.microsoft.com/office/drawing/2014/main" id="{86106D8C-074D-450B-BA56-7CA3463768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8799" y="3523752"/>
            <a:ext cx="483890" cy="483890"/>
          </a:xfrm>
          <a:prstGeom prst="rect">
            <a:avLst/>
          </a:prstGeom>
        </p:spPr>
      </p:pic>
      <p:pic>
        <p:nvPicPr>
          <p:cNvPr id="1026" name="Picture 2" descr="Blackboard - Technology Enhanced Learning Unit">
            <a:extLst>
              <a:ext uri="{FF2B5EF4-FFF2-40B4-BE49-F238E27FC236}">
                <a16:creationId xmlns:a16="http://schemas.microsoft.com/office/drawing/2014/main" id="{FBD4DB8E-4F2F-40E3-946D-AAA915C36E8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40416" y="3523752"/>
            <a:ext cx="638735" cy="4838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akai logo policy - WG: Communications - Confluence">
            <a:extLst>
              <a:ext uri="{FF2B5EF4-FFF2-40B4-BE49-F238E27FC236}">
                <a16:creationId xmlns:a16="http://schemas.microsoft.com/office/drawing/2014/main" id="{BEE7EC0A-665B-463B-96AC-92E483D1C1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60496" y="3523751"/>
            <a:ext cx="846247" cy="48389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Logo, icon&#10;&#10;Description automatically generated">
            <a:extLst>
              <a:ext uri="{FF2B5EF4-FFF2-40B4-BE49-F238E27FC236}">
                <a16:creationId xmlns:a16="http://schemas.microsoft.com/office/drawing/2014/main" id="{D1D0466D-14A3-4B3E-B3C1-E73DD5F7E7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3834" y="2339999"/>
            <a:ext cx="485104" cy="483890"/>
          </a:xfrm>
          <a:prstGeom prst="rect">
            <a:avLst/>
          </a:prstGeom>
        </p:spPr>
      </p:pic>
      <p:sp>
        <p:nvSpPr>
          <p:cNvPr id="28" name="TextBox 27">
            <a:extLst>
              <a:ext uri="{FF2B5EF4-FFF2-40B4-BE49-F238E27FC236}">
                <a16:creationId xmlns:a16="http://schemas.microsoft.com/office/drawing/2014/main" id="{ECD648D3-46AC-46A7-926F-B38368AA826B}"/>
              </a:ext>
            </a:extLst>
          </p:cNvPr>
          <p:cNvSpPr txBox="1"/>
          <p:nvPr/>
        </p:nvSpPr>
        <p:spPr>
          <a:xfrm>
            <a:off x="1415294" y="4436125"/>
            <a:ext cx="2751074" cy="707886"/>
          </a:xfrm>
          <a:prstGeom prst="rect">
            <a:avLst/>
          </a:prstGeom>
          <a:noFill/>
        </p:spPr>
        <p:txBody>
          <a:bodyPr wrap="none" rtlCol="0">
            <a:spAutoFit/>
          </a:bodyPr>
          <a:lstStyle/>
          <a:p>
            <a:r>
              <a:rPr lang="en-ZA" sz="4000" dirty="0" err="1"/>
              <a:t>Bichronous</a:t>
            </a:r>
            <a:endParaRPr lang="en-ZA" sz="4000" dirty="0"/>
          </a:p>
        </p:txBody>
      </p:sp>
    </p:spTree>
    <p:extLst>
      <p:ext uri="{BB962C8B-B14F-4D97-AF65-F5344CB8AC3E}">
        <p14:creationId xmlns:p14="http://schemas.microsoft.com/office/powerpoint/2010/main" val="2368317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7521-4752-4DC8-951E-53DC904BD0A5}"/>
              </a:ext>
            </a:extLst>
          </p:cNvPr>
          <p:cNvSpPr>
            <a:spLocks noGrp="1"/>
          </p:cNvSpPr>
          <p:nvPr>
            <p:ph type="title"/>
          </p:nvPr>
        </p:nvSpPr>
        <p:spPr/>
        <p:txBody>
          <a:bodyPr/>
          <a:lstStyle/>
          <a:p>
            <a:r>
              <a:rPr lang="en-ZA" dirty="0">
                <a:latin typeface="Montserrat"/>
                <a:cs typeface="Calibri"/>
              </a:rPr>
              <a:t>Why go Blended Learning or </a:t>
            </a:r>
            <a:r>
              <a:rPr lang="en-ZA" dirty="0" err="1">
                <a:latin typeface="Montserrat"/>
                <a:cs typeface="Calibri"/>
              </a:rPr>
              <a:t>Bichronous</a:t>
            </a:r>
            <a:r>
              <a:rPr lang="en-ZA" dirty="0">
                <a:latin typeface="Montserrat"/>
                <a:cs typeface="Calibri"/>
              </a:rPr>
              <a:t>?</a:t>
            </a:r>
          </a:p>
        </p:txBody>
      </p:sp>
      <p:sp>
        <p:nvSpPr>
          <p:cNvPr id="3" name="Text Placeholder 2">
            <a:extLst>
              <a:ext uri="{FF2B5EF4-FFF2-40B4-BE49-F238E27FC236}">
                <a16:creationId xmlns:a16="http://schemas.microsoft.com/office/drawing/2014/main" id="{3E1ACF8E-309D-4824-9E4A-2F5128E9F787}"/>
              </a:ext>
            </a:extLst>
          </p:cNvPr>
          <p:cNvSpPr>
            <a:spLocks noGrp="1"/>
          </p:cNvSpPr>
          <p:nvPr>
            <p:ph type="body" idx="1"/>
          </p:nvPr>
        </p:nvSpPr>
        <p:spPr>
          <a:xfrm>
            <a:off x="695400" y="6381328"/>
            <a:ext cx="6144683" cy="288032"/>
          </a:xfrm>
        </p:spPr>
        <p:txBody>
          <a:bodyPr>
            <a:normAutofit/>
          </a:bodyPr>
          <a:lstStyle/>
          <a:p>
            <a:r>
              <a:rPr lang="en-ZA" sz="1200" dirty="0">
                <a:latin typeface="Montserrat"/>
                <a:cs typeface="Calibri"/>
              </a:rPr>
              <a:t>MGSLG: Course Manager's Training</a:t>
            </a:r>
            <a:endParaRPr lang="en-US" sz="1200" dirty="0">
              <a:cs typeface="Calibri"/>
            </a:endParaRPr>
          </a:p>
        </p:txBody>
      </p:sp>
    </p:spTree>
    <p:extLst>
      <p:ext uri="{BB962C8B-B14F-4D97-AF65-F5344CB8AC3E}">
        <p14:creationId xmlns:p14="http://schemas.microsoft.com/office/powerpoint/2010/main" val="2514047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9083B-2E4F-4290-BE46-D5A5241CC20F}"/>
              </a:ext>
            </a:extLst>
          </p:cNvPr>
          <p:cNvSpPr>
            <a:spLocks noGrp="1"/>
          </p:cNvSpPr>
          <p:nvPr>
            <p:ph type="title"/>
          </p:nvPr>
        </p:nvSpPr>
        <p:spPr/>
        <p:txBody>
          <a:bodyPr/>
          <a:lstStyle/>
          <a:p>
            <a:r>
              <a:rPr lang="en-ZA" dirty="0"/>
              <a:t>Rationale for course managers</a:t>
            </a:r>
          </a:p>
        </p:txBody>
      </p:sp>
      <p:sp>
        <p:nvSpPr>
          <p:cNvPr id="3" name="Content Placeholder 2">
            <a:extLst>
              <a:ext uri="{FF2B5EF4-FFF2-40B4-BE49-F238E27FC236}">
                <a16:creationId xmlns:a16="http://schemas.microsoft.com/office/drawing/2014/main" id="{4F65A322-8715-42A3-8699-17FCB5BA0A2B}"/>
              </a:ext>
            </a:extLst>
          </p:cNvPr>
          <p:cNvSpPr>
            <a:spLocks noGrp="1"/>
          </p:cNvSpPr>
          <p:nvPr>
            <p:ph idx="13"/>
          </p:nvPr>
        </p:nvSpPr>
        <p:spPr>
          <a:xfrm>
            <a:off x="493663" y="1568813"/>
            <a:ext cx="7584842" cy="4020427"/>
          </a:xfrm>
        </p:spPr>
        <p:txBody>
          <a:bodyPr>
            <a:normAutofit lnSpcReduction="10000"/>
          </a:bodyPr>
          <a:lstStyle/>
          <a:p>
            <a:pPr marL="457200" indent="-457200">
              <a:buFont typeface="Arial" panose="020B0604020202020204" pitchFamily="34" charset="0"/>
              <a:buChar char="•"/>
            </a:pPr>
            <a:r>
              <a:rPr lang="en-ZA" sz="2800" dirty="0"/>
              <a:t>COVID-19 / social distancing</a:t>
            </a:r>
            <a:br>
              <a:rPr lang="en-ZA" dirty="0"/>
            </a:br>
            <a:r>
              <a:rPr lang="en-ZA" sz="1400" dirty="0"/>
              <a:t>(When will this one end and when will the next pandemic arise?)</a:t>
            </a:r>
          </a:p>
          <a:p>
            <a:pPr marL="457200" indent="-457200">
              <a:buFont typeface="Arial" panose="020B0604020202020204" pitchFamily="34" charset="0"/>
              <a:buChar char="•"/>
            </a:pPr>
            <a:r>
              <a:rPr lang="en-ZA" sz="2800" dirty="0"/>
              <a:t>School closures / strikes</a:t>
            </a:r>
            <a:br>
              <a:rPr lang="en-ZA" sz="2800" dirty="0"/>
            </a:br>
            <a:r>
              <a:rPr lang="en-ZA" sz="1400" dirty="0"/>
              <a:t>(Professional development can proceed in spite of physical disruptions.)</a:t>
            </a:r>
          </a:p>
          <a:p>
            <a:pPr marL="457200" indent="-457200">
              <a:buFont typeface="Arial" panose="020B0604020202020204" pitchFamily="34" charset="0"/>
              <a:buChar char="•"/>
            </a:pPr>
            <a:r>
              <a:rPr lang="en-ZA" sz="2800" dirty="0"/>
              <a:t>Attract broader audience from outside GP</a:t>
            </a:r>
            <a:br>
              <a:rPr lang="en-ZA" dirty="0"/>
            </a:br>
            <a:r>
              <a:rPr lang="en-ZA" sz="1400" dirty="0"/>
              <a:t>(New business model frees MGSLG from GDE procurement constraints.)</a:t>
            </a:r>
          </a:p>
          <a:p>
            <a:pPr marL="457200" indent="-457200">
              <a:buFont typeface="Arial" panose="020B0604020202020204" pitchFamily="34" charset="0"/>
              <a:buChar char="•"/>
            </a:pPr>
            <a:r>
              <a:rPr lang="en-ZA" sz="2800" dirty="0"/>
              <a:t>Allow for greater flexibility for teachers</a:t>
            </a:r>
            <a:r>
              <a:rPr lang="en-ZA" dirty="0"/>
              <a:t> </a:t>
            </a:r>
            <a:br>
              <a:rPr lang="en-ZA" dirty="0"/>
            </a:br>
            <a:r>
              <a:rPr lang="en-ZA" sz="1400" dirty="0"/>
              <a:t>(…particularly those educators who cannot make scheduled workshops.)</a:t>
            </a:r>
          </a:p>
          <a:p>
            <a:pPr marL="457200" indent="-457200">
              <a:buFont typeface="Arial" panose="020B0604020202020204" pitchFamily="34" charset="0"/>
              <a:buChar char="•"/>
            </a:pPr>
            <a:r>
              <a:rPr lang="en-ZA" sz="2800" dirty="0"/>
              <a:t>Provides time for consolidation of skills</a:t>
            </a:r>
            <a:br>
              <a:rPr lang="en-ZA" dirty="0"/>
            </a:br>
            <a:r>
              <a:rPr lang="en-ZA" sz="1400" dirty="0"/>
              <a:t>(PD done over a longer period allows for the assimilation and consolidation of skills.)</a:t>
            </a:r>
          </a:p>
          <a:p>
            <a:pPr marL="457200" indent="-457200">
              <a:buFont typeface="Arial" panose="020B0604020202020204" pitchFamily="34" charset="0"/>
              <a:buChar char="•"/>
            </a:pPr>
            <a:r>
              <a:rPr lang="en-ZA" sz="2800" dirty="0"/>
              <a:t>Cost effective</a:t>
            </a:r>
            <a:br>
              <a:rPr lang="en-ZA" sz="1400" dirty="0"/>
            </a:br>
            <a:r>
              <a:rPr lang="en-ZA" sz="1400" dirty="0"/>
              <a:t>(Despite initial costs of development – cost effective in the long run.)</a:t>
            </a:r>
          </a:p>
          <a:p>
            <a:pPr marL="457200" indent="-457200">
              <a:buFont typeface="Arial" panose="020B0604020202020204" pitchFamily="34" charset="0"/>
              <a:buChar char="•"/>
            </a:pPr>
            <a:endParaRPr lang="en-ZA" sz="1400" dirty="0"/>
          </a:p>
        </p:txBody>
      </p:sp>
      <p:sp>
        <p:nvSpPr>
          <p:cNvPr id="9" name="TextBox 8">
            <a:extLst>
              <a:ext uri="{FF2B5EF4-FFF2-40B4-BE49-F238E27FC236}">
                <a16:creationId xmlns:a16="http://schemas.microsoft.com/office/drawing/2014/main" id="{97A27252-F51B-4449-996F-EDFFA37F22C7}"/>
              </a:ext>
            </a:extLst>
          </p:cNvPr>
          <p:cNvSpPr txBox="1"/>
          <p:nvPr/>
        </p:nvSpPr>
        <p:spPr>
          <a:xfrm>
            <a:off x="767408" y="6309320"/>
            <a:ext cx="3600400" cy="261610"/>
          </a:xfrm>
          <a:prstGeom prst="rect">
            <a:avLst/>
          </a:prstGeom>
          <a:solidFill>
            <a:srgbClr val="FFFFFF"/>
          </a:solidFill>
        </p:spPr>
        <p:txBody>
          <a:bodyPr wrap="square" rtlCol="0">
            <a:spAutoFit/>
          </a:bodyPr>
          <a:lstStyle/>
          <a:p>
            <a:r>
              <a:rPr lang="en-ZA" sz="1100" dirty="0">
                <a:latin typeface="Calibri" panose="020F0502020204030204" pitchFamily="34" charset="0"/>
                <a:cs typeface="Calibri" panose="020F0502020204030204" pitchFamily="34" charset="0"/>
              </a:rPr>
              <a:t>MGSLG Managers’ Training</a:t>
            </a:r>
          </a:p>
        </p:txBody>
      </p:sp>
      <p:pic>
        <p:nvPicPr>
          <p:cNvPr id="6" name="Picture 5" descr="A couple of people sitting at a table&#10;&#10;Description automatically generated">
            <a:extLst>
              <a:ext uri="{FF2B5EF4-FFF2-40B4-BE49-F238E27FC236}">
                <a16:creationId xmlns:a16="http://schemas.microsoft.com/office/drawing/2014/main" id="{D14D8F10-0C19-488D-A149-5E1D18AB149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64152" y="1840386"/>
            <a:ext cx="3431440" cy="3428580"/>
          </a:xfrm>
          <a:prstGeom prst="rect">
            <a:avLst/>
          </a:prstGeom>
        </p:spPr>
      </p:pic>
      <p:pic>
        <p:nvPicPr>
          <p:cNvPr id="11" name="Picture 10" descr="A person sitting at a table using a computer&#10;&#10;Description automatically generated">
            <a:extLst>
              <a:ext uri="{FF2B5EF4-FFF2-40B4-BE49-F238E27FC236}">
                <a16:creationId xmlns:a16="http://schemas.microsoft.com/office/drawing/2014/main" id="{92B7E143-4D7A-4B70-9B16-ABEABC9E0F2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0019191" y="1247299"/>
            <a:ext cx="1357547" cy="1726347"/>
          </a:xfrm>
          <a:prstGeom prst="rect">
            <a:avLst/>
          </a:prstGeom>
        </p:spPr>
      </p:pic>
    </p:spTree>
    <p:extLst>
      <p:ext uri="{BB962C8B-B14F-4D97-AF65-F5344CB8AC3E}">
        <p14:creationId xmlns:p14="http://schemas.microsoft.com/office/powerpoint/2010/main" val="989779508"/>
      </p:ext>
    </p:extLst>
  </p:cSld>
  <p:clrMapOvr>
    <a:masterClrMapping/>
  </p:clrMapOvr>
</p:sld>
</file>

<file path=ppt/theme/theme1.xml><?xml version="1.0" encoding="utf-8"?>
<a:theme xmlns:a="http://schemas.openxmlformats.org/drawingml/2006/main" name="ELRN THEME">
  <a:themeElements>
    <a:clrScheme name="NBA new">
      <a:dk1>
        <a:srgbClr val="1B2741"/>
      </a:dk1>
      <a:lt1>
        <a:srgbClr val="FFFFFF"/>
      </a:lt1>
      <a:dk2>
        <a:srgbClr val="1B2741"/>
      </a:dk2>
      <a:lt2>
        <a:srgbClr val="18BAAC"/>
      </a:lt2>
      <a:accent1>
        <a:srgbClr val="1B2741"/>
      </a:accent1>
      <a:accent2>
        <a:srgbClr val="18BAAC"/>
      </a:accent2>
      <a:accent3>
        <a:srgbClr val="ED2457"/>
      </a:accent3>
      <a:accent4>
        <a:srgbClr val="736AB0"/>
      </a:accent4>
      <a:accent5>
        <a:srgbClr val="F15924"/>
      </a:accent5>
      <a:accent6>
        <a:srgbClr val="FFC614"/>
      </a:accent6>
      <a:hlink>
        <a:srgbClr val="736AB0"/>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7D8B9BF0B365C4AAFE727B2F35A8F0D" ma:contentTypeVersion="13" ma:contentTypeDescription="Create a new document." ma:contentTypeScope="" ma:versionID="720f5708e7556eeecb51b1282861763d">
  <xsd:schema xmlns:xsd="http://www.w3.org/2001/XMLSchema" xmlns:xs="http://www.w3.org/2001/XMLSchema" xmlns:p="http://schemas.microsoft.com/office/2006/metadata/properties" xmlns:ns2="a7bb0c64-b6aa-4f80-8406-ac066f33ff26" xmlns:ns3="85282a53-827d-4236-8de6-76a7d51d147d" targetNamespace="http://schemas.microsoft.com/office/2006/metadata/properties" ma:root="true" ma:fieldsID="6bef9b84e3d5f75239c196d24b366be5" ns2:_="" ns3:_="">
    <xsd:import namespace="a7bb0c64-b6aa-4f80-8406-ac066f33ff26"/>
    <xsd:import namespace="85282a53-827d-4236-8de6-76a7d51d14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bb0c64-b6aa-4f80-8406-ac066f33ff2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5282a53-827d-4236-8de6-76a7d51d147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0FF2007-A8D6-449A-817E-B82FC5EA7A62}">
  <ds:schemaRefs>
    <ds:schemaRef ds:uri="http://schemas.microsoft.com/sharepoint/v3/contenttype/forms"/>
  </ds:schemaRefs>
</ds:datastoreItem>
</file>

<file path=customXml/itemProps2.xml><?xml version="1.0" encoding="utf-8"?>
<ds:datastoreItem xmlns:ds="http://schemas.openxmlformats.org/officeDocument/2006/customXml" ds:itemID="{F4032B7E-E4DD-4CD7-ADBB-E2C02A08A7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bb0c64-b6aa-4f80-8406-ac066f33ff26"/>
    <ds:schemaRef ds:uri="85282a53-827d-4236-8de6-76a7d51d14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C60AF8F-8F3D-4A2F-8F55-34FDF99818D5}">
  <ds:schemaRefs>
    <ds:schemaRef ds:uri="http://www.w3.org/XML/1998/namespace"/>
    <ds:schemaRef ds:uri="http://purl.org/dc/dcmitype/"/>
    <ds:schemaRef ds:uri="http://purl.org/dc/elements/1.1/"/>
    <ds:schemaRef ds:uri="http://purl.org/dc/terms/"/>
    <ds:schemaRef ds:uri="85282a53-827d-4236-8de6-76a7d51d147d"/>
    <ds:schemaRef ds:uri="a7bb0c64-b6aa-4f80-8406-ac066f33ff26"/>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3663</TotalTime>
  <Words>885</Words>
  <Application>Microsoft Office PowerPoint</Application>
  <PresentationFormat>Widescreen</PresentationFormat>
  <Paragraphs>108</Paragraphs>
  <Slides>22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Montserrat</vt:lpstr>
      <vt:lpstr>Times New Roman</vt:lpstr>
      <vt:lpstr>ELRN THEME</vt:lpstr>
      <vt:lpstr>MGSLG  Course Manager's Training</vt:lpstr>
      <vt:lpstr>Getting started with an online synchronous meeting or webinar</vt:lpstr>
      <vt:lpstr>Meeting protocols</vt:lpstr>
      <vt:lpstr>Introductions I</vt:lpstr>
      <vt:lpstr>Introductions II</vt:lpstr>
      <vt:lpstr>Expectations</vt:lpstr>
      <vt:lpstr>Terminology</vt:lpstr>
      <vt:lpstr>Why go Blended Learning or Bichronous?</vt:lpstr>
      <vt:lpstr>Rationale for course managers</vt:lpstr>
      <vt:lpstr>What does the asynchronous training  (MG Online) look like?</vt:lpstr>
      <vt:lpstr>MG Online Moodle interface</vt:lpstr>
      <vt:lpstr>MG Online’s  Moodle interface</vt:lpstr>
      <vt:lpstr>Moodle  interface</vt:lpstr>
      <vt:lpstr>Rise360  interface</vt:lpstr>
      <vt:lpstr>Rise360  interface</vt:lpstr>
      <vt:lpstr>Rise360  interface</vt:lpstr>
      <vt:lpstr>Vyond animations</vt:lpstr>
      <vt:lpstr>Breakout room discussion</vt:lpstr>
      <vt:lpstr>Introduction to the asynchronous component of the study</vt:lpstr>
      <vt:lpstr>Asynchronous study requirements</vt:lpstr>
      <vt:lpstr>Meet you back in Zoom at 15h00 tomorrow for the final synchronous meeting.</vt:lpstr>
      <vt:lpstr>MG Online  Course Manager’s Training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wiehan</dc:creator>
  <cp:lastModifiedBy>Andrew Moore</cp:lastModifiedBy>
  <cp:revision>191</cp:revision>
  <dcterms:created xsi:type="dcterms:W3CDTF">2016-03-02T15:15:28Z</dcterms:created>
  <dcterms:modified xsi:type="dcterms:W3CDTF">2021-02-24T07:49:31Z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0x01010027D8B9BF0B365C4AAFE727B2F35A8F0D</vt:lpwstr>
  </property>
</Properties>
</file>