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82"/>
  </p:notesMasterIdLst>
  <p:sldIdLst>
    <p:sldId id="475" r:id="rId2"/>
    <p:sldId id="476" r:id="rId3"/>
    <p:sldId id="349" r:id="rId4"/>
    <p:sldId id="363" r:id="rId5"/>
    <p:sldId id="561" r:id="rId6"/>
    <p:sldId id="563" r:id="rId7"/>
    <p:sldId id="564" r:id="rId8"/>
    <p:sldId id="565" r:id="rId9"/>
    <p:sldId id="566" r:id="rId10"/>
    <p:sldId id="571" r:id="rId11"/>
    <p:sldId id="567" r:id="rId12"/>
    <p:sldId id="562" r:id="rId13"/>
    <p:sldId id="573" r:id="rId14"/>
    <p:sldId id="481" r:id="rId15"/>
    <p:sldId id="482" r:id="rId16"/>
    <p:sldId id="485" r:id="rId17"/>
    <p:sldId id="486" r:id="rId18"/>
    <p:sldId id="487" r:id="rId19"/>
    <p:sldId id="488" r:id="rId20"/>
    <p:sldId id="489" r:id="rId21"/>
    <p:sldId id="490" r:id="rId22"/>
    <p:sldId id="491" r:id="rId23"/>
    <p:sldId id="492" r:id="rId24"/>
    <p:sldId id="493" r:id="rId25"/>
    <p:sldId id="494" r:id="rId26"/>
    <p:sldId id="495" r:id="rId27"/>
    <p:sldId id="554" r:id="rId28"/>
    <p:sldId id="555" r:id="rId29"/>
    <p:sldId id="574" r:id="rId30"/>
    <p:sldId id="548" r:id="rId31"/>
    <p:sldId id="497" r:id="rId32"/>
    <p:sldId id="498" r:id="rId33"/>
    <p:sldId id="499" r:id="rId34"/>
    <p:sldId id="500" r:id="rId35"/>
    <p:sldId id="501" r:id="rId36"/>
    <p:sldId id="502" r:id="rId37"/>
    <p:sldId id="553" r:id="rId38"/>
    <p:sldId id="503" r:id="rId39"/>
    <p:sldId id="504" r:id="rId40"/>
    <p:sldId id="505" r:id="rId41"/>
    <p:sldId id="506" r:id="rId42"/>
    <p:sldId id="507" r:id="rId43"/>
    <p:sldId id="575" r:id="rId44"/>
    <p:sldId id="572" r:id="rId45"/>
    <p:sldId id="510" r:id="rId46"/>
    <p:sldId id="511" r:id="rId47"/>
    <p:sldId id="512" r:id="rId48"/>
    <p:sldId id="513" r:id="rId49"/>
    <p:sldId id="514" r:id="rId50"/>
    <p:sldId id="515" r:id="rId51"/>
    <p:sldId id="516" r:id="rId52"/>
    <p:sldId id="517" r:id="rId53"/>
    <p:sldId id="549" r:id="rId54"/>
    <p:sldId id="520" r:id="rId55"/>
    <p:sldId id="521" r:id="rId56"/>
    <p:sldId id="522" r:id="rId57"/>
    <p:sldId id="525" r:id="rId58"/>
    <p:sldId id="526" r:id="rId59"/>
    <p:sldId id="527" r:id="rId60"/>
    <p:sldId id="528" r:id="rId61"/>
    <p:sldId id="529" r:id="rId62"/>
    <p:sldId id="530" r:id="rId63"/>
    <p:sldId id="531" r:id="rId64"/>
    <p:sldId id="576" r:id="rId65"/>
    <p:sldId id="547" r:id="rId66"/>
    <p:sldId id="550" r:id="rId67"/>
    <p:sldId id="533" r:id="rId68"/>
    <p:sldId id="534" r:id="rId69"/>
    <p:sldId id="535" r:id="rId70"/>
    <p:sldId id="536" r:id="rId71"/>
    <p:sldId id="537" r:id="rId72"/>
    <p:sldId id="538" r:id="rId73"/>
    <p:sldId id="539" r:id="rId74"/>
    <p:sldId id="540" r:id="rId75"/>
    <p:sldId id="541" r:id="rId76"/>
    <p:sldId id="556" r:id="rId77"/>
    <p:sldId id="557" r:id="rId78"/>
    <p:sldId id="558" r:id="rId79"/>
    <p:sldId id="546" r:id="rId80"/>
    <p:sldId id="552" r:id="rId8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ison" initials="A" lastIdx="1" clrIdx="0"/>
  <p:cmAuthor id="1" name="Lee-Ann Lamb" initials="LL"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FEE08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86355" autoAdjust="0"/>
  </p:normalViewPr>
  <p:slideViewPr>
    <p:cSldViewPr>
      <p:cViewPr>
        <p:scale>
          <a:sx n="70" d="100"/>
          <a:sy n="70" d="100"/>
        </p:scale>
        <p:origin x="-1374" y="-72"/>
      </p:cViewPr>
      <p:guideLst>
        <p:guide orient="horz" pos="2160"/>
        <p:guide pos="2880"/>
      </p:guideLst>
    </p:cSldViewPr>
  </p:slideViewPr>
  <p:outlineViewPr>
    <p:cViewPr>
      <p:scale>
        <a:sx n="33" d="100"/>
        <a:sy n="33" d="100"/>
      </p:scale>
      <p:origin x="0" y="-4506"/>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753E7E-52B9-4AD8-A05B-9C3133FD5DC4}" type="datetimeFigureOut">
              <a:rPr lang="en-US" smtClean="0"/>
              <a:t>3/8/2020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572CA8-38A2-45C5-B61C-3A44D9E1C751}" type="slidenum">
              <a:rPr lang="en-US" smtClean="0"/>
              <a:t>‹#›</a:t>
            </a:fld>
            <a:endParaRPr lang="en-US"/>
          </a:p>
        </p:txBody>
      </p:sp>
    </p:spTree>
    <p:extLst>
      <p:ext uri="{BB962C8B-B14F-4D97-AF65-F5344CB8AC3E}">
        <p14:creationId xmlns:p14="http://schemas.microsoft.com/office/powerpoint/2010/main" val="3095127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an overview of the module  and give the key content and or index that  you will be covering in the Module </a:t>
            </a:r>
            <a:endParaRPr lang="en-ZA" dirty="0"/>
          </a:p>
        </p:txBody>
      </p:sp>
      <p:sp>
        <p:nvSpPr>
          <p:cNvPr id="4" name="Slide Number Placeholder 3"/>
          <p:cNvSpPr>
            <a:spLocks noGrp="1"/>
          </p:cNvSpPr>
          <p:nvPr>
            <p:ph type="sldNum" sz="quarter" idx="10"/>
          </p:nvPr>
        </p:nvSpPr>
        <p:spPr/>
        <p:txBody>
          <a:bodyPr/>
          <a:lstStyle/>
          <a:p>
            <a:fld id="{1E572CA8-38A2-45C5-B61C-3A44D9E1C751}" type="slidenum">
              <a:rPr lang="en-US" smtClean="0"/>
              <a:t>3</a:t>
            </a:fld>
            <a:endParaRPr lang="en-US"/>
          </a:p>
        </p:txBody>
      </p:sp>
    </p:spTree>
    <p:extLst>
      <p:ext uri="{BB962C8B-B14F-4D97-AF65-F5344CB8AC3E}">
        <p14:creationId xmlns:p14="http://schemas.microsoft.com/office/powerpoint/2010/main" val="2491893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state  these very simple and explicit  and in the FG  you</a:t>
            </a:r>
            <a:r>
              <a:rPr lang="en-US" baseline="0" dirty="0" smtClean="0"/>
              <a:t> may ask  one participant to read those out loud  and make sure they are linked to the activities that you have in the Manual. </a:t>
            </a:r>
            <a:endParaRPr lang="en-ZA" dirty="0"/>
          </a:p>
        </p:txBody>
      </p:sp>
      <p:sp>
        <p:nvSpPr>
          <p:cNvPr id="4" name="Slide Number Placeholder 3"/>
          <p:cNvSpPr>
            <a:spLocks noGrp="1"/>
          </p:cNvSpPr>
          <p:nvPr>
            <p:ph type="sldNum" sz="quarter" idx="10"/>
          </p:nvPr>
        </p:nvSpPr>
        <p:spPr/>
        <p:txBody>
          <a:bodyPr/>
          <a:lstStyle/>
          <a:p>
            <a:fld id="{1E572CA8-38A2-45C5-B61C-3A44D9E1C751}" type="slidenum">
              <a:rPr lang="en-US" smtClean="0"/>
              <a:t>4</a:t>
            </a:fld>
            <a:endParaRPr lang="en-US"/>
          </a:p>
        </p:txBody>
      </p:sp>
    </p:spTree>
    <p:extLst>
      <p:ext uri="{BB962C8B-B14F-4D97-AF65-F5344CB8AC3E}">
        <p14:creationId xmlns:p14="http://schemas.microsoft.com/office/powerpoint/2010/main" val="359528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E572CA8-38A2-45C5-B61C-3A44D9E1C751}" type="slidenum">
              <a:rPr lang="en-US" smtClean="0"/>
              <a:t>5</a:t>
            </a:fld>
            <a:endParaRPr lang="en-US"/>
          </a:p>
        </p:txBody>
      </p:sp>
    </p:spTree>
    <p:extLst>
      <p:ext uri="{BB962C8B-B14F-4D97-AF65-F5344CB8AC3E}">
        <p14:creationId xmlns:p14="http://schemas.microsoft.com/office/powerpoint/2010/main" val="8502570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24408"/>
            <a:ext cx="9144000" cy="6858000"/>
          </a:xfrm>
          <a:prstGeom prst="rect">
            <a:avLst/>
          </a:prstGeom>
          <a:solidFill>
            <a:srgbClr val="FEE08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Title 1"/>
          <p:cNvSpPr>
            <a:spLocks noGrp="1"/>
          </p:cNvSpPr>
          <p:nvPr>
            <p:ph type="ctrTitle"/>
          </p:nvPr>
        </p:nvSpPr>
        <p:spPr>
          <a:xfrm>
            <a:off x="685800" y="2130425"/>
            <a:ext cx="7772400" cy="1470025"/>
          </a:xfrm>
        </p:spPr>
        <p:txBody>
          <a:bodyPr/>
          <a:lstStyle>
            <a:lvl1pPr>
              <a:defRPr b="1">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4361A9C3-8426-4DA3-B3AD-E25D68B5E5CF}" type="datetime1">
              <a:rPr lang="en-GB" smtClean="0"/>
              <a:t>08/03/2020</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2BB25A2-5507-4CDA-801B-CF7C4493D501}" type="slidenum">
              <a:rPr lang="en-GB" smtClean="0"/>
              <a:t>‹#›</a:t>
            </a:fld>
            <a:endParaRPr lang="en-GB"/>
          </a:p>
        </p:txBody>
      </p:sp>
      <p:pic>
        <p:nvPicPr>
          <p:cNvPr id="8" name="Picture 7" descr="Description: C:\Users\NishaV\AppData\Local\Microsoft\Windows\Temporary Internet Files\Content.Outlook\QSBNIMQ1\Education Logo final (2).JPG"/>
          <p:cNvPicPr/>
          <p:nvPr userDrawn="1"/>
        </p:nvPicPr>
        <p:blipFill>
          <a:blip r:embed="rId2">
            <a:extLst>
              <a:ext uri="{28A0092B-C50C-407E-A947-70E740481C1C}">
                <a14:useLocalDpi xmlns:a14="http://schemas.microsoft.com/office/drawing/2010/main" val="0"/>
              </a:ext>
            </a:extLst>
          </a:blip>
          <a:srcRect l="6609" t="15958" r="7048" b="22871"/>
          <a:stretch>
            <a:fillRect/>
          </a:stretch>
        </p:blipFill>
        <p:spPr bwMode="auto">
          <a:xfrm>
            <a:off x="107149" y="6021288"/>
            <a:ext cx="2162175" cy="781050"/>
          </a:xfrm>
          <a:prstGeom prst="rect">
            <a:avLst/>
          </a:prstGeom>
          <a:noFill/>
        </p:spPr>
      </p:pic>
      <p:pic>
        <p:nvPicPr>
          <p:cNvPr id="9" name="Picture 8" descr="Matthew goniwe letterhead new"/>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24328" y="5979368"/>
            <a:ext cx="1282700" cy="762000"/>
          </a:xfrm>
          <a:prstGeom prst="rect">
            <a:avLst/>
          </a:prstGeom>
          <a:noFill/>
          <a:ln>
            <a:noFill/>
          </a:ln>
        </p:spPr>
      </p:pic>
    </p:spTree>
    <p:extLst>
      <p:ext uri="{BB962C8B-B14F-4D97-AF65-F5344CB8AC3E}">
        <p14:creationId xmlns:p14="http://schemas.microsoft.com/office/powerpoint/2010/main" val="2242599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F4ACC6-353F-46D1-BCF5-044F35FD3D2A}" type="datetime1">
              <a:rPr lang="en-GB" smtClean="0"/>
              <a:t>08/03/2020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BB25A2-5507-4CDA-801B-CF7C4493D501}" type="slidenum">
              <a:rPr lang="en-GB" smtClean="0"/>
              <a:t>‹#›</a:t>
            </a:fld>
            <a:endParaRPr lang="en-GB"/>
          </a:p>
        </p:txBody>
      </p:sp>
    </p:spTree>
    <p:extLst>
      <p:ext uri="{BB962C8B-B14F-4D97-AF65-F5344CB8AC3E}">
        <p14:creationId xmlns:p14="http://schemas.microsoft.com/office/powerpoint/2010/main" val="3721977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045A06-62F9-4C22-8C63-604B6FF07CFF}" type="datetime1">
              <a:rPr lang="en-GB" smtClean="0"/>
              <a:t>08/03/2020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BB25A2-5507-4CDA-801B-CF7C4493D501}" type="slidenum">
              <a:rPr lang="en-GB" smtClean="0"/>
              <a:t>‹#›</a:t>
            </a:fld>
            <a:endParaRPr lang="en-GB"/>
          </a:p>
        </p:txBody>
      </p:sp>
    </p:spTree>
    <p:extLst>
      <p:ext uri="{BB962C8B-B14F-4D97-AF65-F5344CB8AC3E}">
        <p14:creationId xmlns:p14="http://schemas.microsoft.com/office/powerpoint/2010/main" val="2990456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469077C-EC4F-4F1B-A450-A6A9C173911D}" type="datetime1">
              <a:rPr lang="en-GB" smtClean="0"/>
              <a:t>08/03/2020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BB25A2-5507-4CDA-801B-CF7C4493D501}" type="slidenum">
              <a:rPr lang="en-GB" smtClean="0"/>
              <a:t>‹#›</a:t>
            </a:fld>
            <a:endParaRPr lang="en-GB"/>
          </a:p>
        </p:txBody>
      </p:sp>
    </p:spTree>
    <p:extLst>
      <p:ext uri="{BB962C8B-B14F-4D97-AF65-F5344CB8AC3E}">
        <p14:creationId xmlns:p14="http://schemas.microsoft.com/office/powerpoint/2010/main" val="8883317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1019996-09C8-4012-8A67-6342FEDA6D8C}" type="datetime1">
              <a:rPr lang="en-GB" smtClean="0"/>
              <a:t>08/03/2020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BB25A2-5507-4CDA-801B-CF7C4493D501}" type="slidenum">
              <a:rPr lang="en-GB" smtClean="0"/>
              <a:t>‹#›</a:t>
            </a:fld>
            <a:endParaRPr lang="en-GB"/>
          </a:p>
        </p:txBody>
      </p:sp>
    </p:spTree>
    <p:extLst>
      <p:ext uri="{BB962C8B-B14F-4D97-AF65-F5344CB8AC3E}">
        <p14:creationId xmlns:p14="http://schemas.microsoft.com/office/powerpoint/2010/main" val="15789745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719263"/>
            <a:ext cx="8229600" cy="4411662"/>
          </a:xfrm>
        </p:spPr>
        <p:txBody>
          <a:bodyPr/>
          <a:lstStyle/>
          <a:p>
            <a:pPr lvl="0"/>
            <a:endParaRPr lang="en-US" noProof="0" smtClean="0"/>
          </a:p>
        </p:txBody>
      </p:sp>
      <p:sp>
        <p:nvSpPr>
          <p:cNvPr id="4" name="Rectangle 5"/>
          <p:cNvSpPr>
            <a:spLocks noGrp="1" noChangeArrowheads="1"/>
          </p:cNvSpPr>
          <p:nvPr>
            <p:ph type="dt" sz="half" idx="10"/>
          </p:nvPr>
        </p:nvSpPr>
        <p:spPr>
          <a:ln/>
        </p:spPr>
        <p:txBody>
          <a:bodyPr/>
          <a:lstStyle>
            <a:lvl1pPr>
              <a:defRPr/>
            </a:lvl1pPr>
          </a:lstStyle>
          <a:p>
            <a:pPr>
              <a:defRPr/>
            </a:pPr>
            <a:fld id="{5A306831-76F6-4C99-82FC-594E7C977B1C}" type="datetime1">
              <a:rPr lang="en-US"/>
              <a:pPr>
                <a:defRPr/>
              </a:pPr>
              <a:t>3/8/2020</a:t>
            </a:fld>
            <a:endParaRPr lang="en-GB" altLang="en-US"/>
          </a:p>
        </p:txBody>
      </p:sp>
      <p:sp>
        <p:nvSpPr>
          <p:cNvPr id="5" name="Rectangle 6"/>
          <p:cNvSpPr>
            <a:spLocks noGrp="1" noChangeArrowheads="1"/>
          </p:cNvSpPr>
          <p:nvPr>
            <p:ph type="ftr" sz="quarter" idx="11"/>
          </p:nvPr>
        </p:nvSpPr>
        <p:spPr>
          <a:ln/>
        </p:spPr>
        <p:txBody>
          <a:bodyPr/>
          <a:lstStyle>
            <a:lvl1pPr>
              <a:defRPr/>
            </a:lvl1pPr>
          </a:lstStyle>
          <a:p>
            <a:pPr>
              <a:defRPr/>
            </a:pPr>
            <a:r>
              <a:rPr lang="en-GB" altLang="en-US"/>
              <a:t>Jean Goliath</a:t>
            </a:r>
          </a:p>
        </p:txBody>
      </p:sp>
      <p:sp>
        <p:nvSpPr>
          <p:cNvPr id="6" name="Rectangle 7"/>
          <p:cNvSpPr>
            <a:spLocks noGrp="1" noChangeArrowheads="1"/>
          </p:cNvSpPr>
          <p:nvPr>
            <p:ph type="sldNum" sz="quarter" idx="12"/>
          </p:nvPr>
        </p:nvSpPr>
        <p:spPr>
          <a:ln/>
        </p:spPr>
        <p:txBody>
          <a:bodyPr/>
          <a:lstStyle>
            <a:lvl1pPr>
              <a:defRPr/>
            </a:lvl1pPr>
          </a:lstStyle>
          <a:p>
            <a:pPr>
              <a:defRPr/>
            </a:pPr>
            <a:fld id="{D90B6E1A-3E9E-4D73-A9C6-AF223158ECBA}" type="slidenum">
              <a:rPr lang="en-GB" altLang="en-US"/>
              <a:pPr>
                <a:defRPr/>
              </a:pPr>
              <a:t>‹#›</a:t>
            </a:fld>
            <a:endParaRPr lang="en-GB" altLang="en-US"/>
          </a:p>
        </p:txBody>
      </p:sp>
    </p:spTree>
    <p:extLst>
      <p:ext uri="{BB962C8B-B14F-4D97-AF65-F5344CB8AC3E}">
        <p14:creationId xmlns:p14="http://schemas.microsoft.com/office/powerpoint/2010/main" val="2714728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fld id="{5FFCBC86-43FB-4280-9643-7BCFEB569C83}" type="datetime1">
              <a:rPr lang="en-US"/>
              <a:pPr>
                <a:defRPr/>
              </a:pPr>
              <a:t>3/8/2020</a:t>
            </a:fld>
            <a:endParaRPr lang="en-GB" altLang="en-US"/>
          </a:p>
        </p:txBody>
      </p:sp>
      <p:sp>
        <p:nvSpPr>
          <p:cNvPr id="6" name="Rectangle 6"/>
          <p:cNvSpPr>
            <a:spLocks noGrp="1" noChangeArrowheads="1"/>
          </p:cNvSpPr>
          <p:nvPr>
            <p:ph type="ftr" sz="quarter" idx="11"/>
          </p:nvPr>
        </p:nvSpPr>
        <p:spPr>
          <a:ln/>
        </p:spPr>
        <p:txBody>
          <a:bodyPr/>
          <a:lstStyle>
            <a:lvl1pPr>
              <a:defRPr/>
            </a:lvl1pPr>
          </a:lstStyle>
          <a:p>
            <a:pPr>
              <a:defRPr/>
            </a:pPr>
            <a:r>
              <a:rPr lang="en-GB" altLang="en-US"/>
              <a:t>Jean Goliath</a:t>
            </a:r>
          </a:p>
        </p:txBody>
      </p:sp>
      <p:sp>
        <p:nvSpPr>
          <p:cNvPr id="7" name="Rectangle 7"/>
          <p:cNvSpPr>
            <a:spLocks noGrp="1" noChangeArrowheads="1"/>
          </p:cNvSpPr>
          <p:nvPr>
            <p:ph type="sldNum" sz="quarter" idx="12"/>
          </p:nvPr>
        </p:nvSpPr>
        <p:spPr>
          <a:ln/>
        </p:spPr>
        <p:txBody>
          <a:bodyPr/>
          <a:lstStyle>
            <a:lvl1pPr>
              <a:defRPr/>
            </a:lvl1pPr>
          </a:lstStyle>
          <a:p>
            <a:pPr>
              <a:defRPr/>
            </a:pPr>
            <a:fld id="{ED02F2B7-42F6-4FE2-939B-28FC2D533936}" type="slidenum">
              <a:rPr lang="en-GB" altLang="en-US"/>
              <a:pPr>
                <a:defRPr/>
              </a:pPr>
              <a:t>‹#›</a:t>
            </a:fld>
            <a:endParaRPr lang="en-GB" altLang="en-US"/>
          </a:p>
        </p:txBody>
      </p:sp>
    </p:spTree>
    <p:extLst>
      <p:ext uri="{BB962C8B-B14F-4D97-AF65-F5344CB8AC3E}">
        <p14:creationId xmlns:p14="http://schemas.microsoft.com/office/powerpoint/2010/main" val="1124291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p:cNvSpPr/>
          <p:nvPr userDrawn="1"/>
        </p:nvSpPr>
        <p:spPr>
          <a:xfrm>
            <a:off x="0" y="-24408"/>
            <a:ext cx="9144000"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Title 1"/>
          <p:cNvSpPr>
            <a:spLocks noGrp="1"/>
          </p:cNvSpPr>
          <p:nvPr>
            <p:ph type="ctrTitle"/>
          </p:nvPr>
        </p:nvSpPr>
        <p:spPr>
          <a:xfrm>
            <a:off x="685800" y="2130425"/>
            <a:ext cx="7772400" cy="1470025"/>
          </a:xfrm>
        </p:spPr>
        <p:txBody>
          <a:bodyPr/>
          <a:lstStyle>
            <a:lvl1pPr>
              <a:defRPr b="1">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4361A9C3-8426-4DA3-B3AD-E25D68B5E5CF}" type="datetime1">
              <a:rPr lang="en-GB" smtClean="0"/>
              <a:t>08/03/2020</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2BB25A2-5507-4CDA-801B-CF7C4493D501}" type="slidenum">
              <a:rPr lang="en-GB" smtClean="0"/>
              <a:t>‹#›</a:t>
            </a:fld>
            <a:endParaRPr lang="en-GB"/>
          </a:p>
        </p:txBody>
      </p:sp>
      <p:pic>
        <p:nvPicPr>
          <p:cNvPr id="8" name="Picture 7" descr="Description: C:\Users\NishaV\AppData\Local\Microsoft\Windows\Temporary Internet Files\Content.Outlook\QSBNIMQ1\Education Logo final (2).JPG"/>
          <p:cNvPicPr/>
          <p:nvPr userDrawn="1"/>
        </p:nvPicPr>
        <p:blipFill>
          <a:blip r:embed="rId2">
            <a:extLst>
              <a:ext uri="{28A0092B-C50C-407E-A947-70E740481C1C}">
                <a14:useLocalDpi xmlns:a14="http://schemas.microsoft.com/office/drawing/2010/main" val="0"/>
              </a:ext>
            </a:extLst>
          </a:blip>
          <a:srcRect l="6609" t="15958" r="7048" b="22871"/>
          <a:stretch>
            <a:fillRect/>
          </a:stretch>
        </p:blipFill>
        <p:spPr bwMode="auto">
          <a:xfrm>
            <a:off x="107149" y="6021288"/>
            <a:ext cx="2162175" cy="781050"/>
          </a:xfrm>
          <a:prstGeom prst="rect">
            <a:avLst/>
          </a:prstGeom>
          <a:noFill/>
        </p:spPr>
      </p:pic>
      <p:pic>
        <p:nvPicPr>
          <p:cNvPr id="9" name="Picture 8" descr="Matthew goniwe letterhead new"/>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24328" y="5979368"/>
            <a:ext cx="1282700" cy="762000"/>
          </a:xfrm>
          <a:prstGeom prst="rect">
            <a:avLst/>
          </a:prstGeom>
          <a:noFill/>
          <a:ln>
            <a:noFill/>
          </a:ln>
        </p:spPr>
      </p:pic>
    </p:spTree>
    <p:extLst>
      <p:ext uri="{BB962C8B-B14F-4D97-AF65-F5344CB8AC3E}">
        <p14:creationId xmlns:p14="http://schemas.microsoft.com/office/powerpoint/2010/main" val="3696111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p:cNvSpPr/>
          <p:nvPr userDrawn="1"/>
        </p:nvSpPr>
        <p:spPr>
          <a:xfrm>
            <a:off x="0" y="-24408"/>
            <a:ext cx="9144000" cy="6858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Title 1"/>
          <p:cNvSpPr>
            <a:spLocks noGrp="1"/>
          </p:cNvSpPr>
          <p:nvPr>
            <p:ph type="ctrTitle"/>
          </p:nvPr>
        </p:nvSpPr>
        <p:spPr>
          <a:xfrm>
            <a:off x="685800" y="2130425"/>
            <a:ext cx="7772400" cy="1470025"/>
          </a:xfrm>
        </p:spPr>
        <p:txBody>
          <a:bodyPr/>
          <a:lstStyle>
            <a:lvl1pPr>
              <a:defRPr b="1">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4361A9C3-8426-4DA3-B3AD-E25D68B5E5CF}" type="datetime1">
              <a:rPr lang="en-GB" smtClean="0"/>
              <a:t>08/03/2020</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2BB25A2-5507-4CDA-801B-CF7C4493D501}" type="slidenum">
              <a:rPr lang="en-GB" smtClean="0"/>
              <a:t>‹#›</a:t>
            </a:fld>
            <a:endParaRPr lang="en-GB"/>
          </a:p>
        </p:txBody>
      </p:sp>
      <p:pic>
        <p:nvPicPr>
          <p:cNvPr id="8" name="Picture 7" descr="Description: C:\Users\NishaV\AppData\Local\Microsoft\Windows\Temporary Internet Files\Content.Outlook\QSBNIMQ1\Education Logo final (2).JPG"/>
          <p:cNvPicPr/>
          <p:nvPr userDrawn="1"/>
        </p:nvPicPr>
        <p:blipFill>
          <a:blip r:embed="rId2">
            <a:extLst>
              <a:ext uri="{28A0092B-C50C-407E-A947-70E740481C1C}">
                <a14:useLocalDpi xmlns:a14="http://schemas.microsoft.com/office/drawing/2010/main" val="0"/>
              </a:ext>
            </a:extLst>
          </a:blip>
          <a:srcRect l="6609" t="15958" r="7048" b="22871"/>
          <a:stretch>
            <a:fillRect/>
          </a:stretch>
        </p:blipFill>
        <p:spPr bwMode="auto">
          <a:xfrm>
            <a:off x="107149" y="6021288"/>
            <a:ext cx="2162175" cy="781050"/>
          </a:xfrm>
          <a:prstGeom prst="rect">
            <a:avLst/>
          </a:prstGeom>
          <a:noFill/>
        </p:spPr>
      </p:pic>
      <p:pic>
        <p:nvPicPr>
          <p:cNvPr id="9" name="Picture 8" descr="Matthew goniwe letterhead new"/>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24328" y="5979368"/>
            <a:ext cx="1282700" cy="762000"/>
          </a:xfrm>
          <a:prstGeom prst="rect">
            <a:avLst/>
          </a:prstGeom>
          <a:noFill/>
          <a:ln>
            <a:noFill/>
          </a:ln>
        </p:spPr>
      </p:pic>
    </p:spTree>
    <p:extLst>
      <p:ext uri="{BB962C8B-B14F-4D97-AF65-F5344CB8AC3E}">
        <p14:creationId xmlns:p14="http://schemas.microsoft.com/office/powerpoint/2010/main" val="2483504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57B400F-24C3-4FE3-8BC9-E291E32D775C}" type="datetime1">
              <a:rPr lang="en-GB" smtClean="0"/>
              <a:t>08/03/2020</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2BB25A2-5507-4CDA-801B-CF7C4493D501}" type="slidenum">
              <a:rPr lang="en-GB" smtClean="0"/>
              <a:t>‹#›</a:t>
            </a:fld>
            <a:endParaRPr lang="en-GB"/>
          </a:p>
        </p:txBody>
      </p:sp>
    </p:spTree>
    <p:extLst>
      <p:ext uri="{BB962C8B-B14F-4D97-AF65-F5344CB8AC3E}">
        <p14:creationId xmlns:p14="http://schemas.microsoft.com/office/powerpoint/2010/main" val="3434820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EA9FDF-546D-425D-B0E1-E17B7C6F36A8}" type="datetime1">
              <a:rPr lang="en-GB" smtClean="0"/>
              <a:t>08/03/2020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BB25A2-5507-4CDA-801B-CF7C4493D501}" type="slidenum">
              <a:rPr lang="en-GB" smtClean="0"/>
              <a:t>‹#›</a:t>
            </a:fld>
            <a:endParaRPr lang="en-GB"/>
          </a:p>
        </p:txBody>
      </p:sp>
    </p:spTree>
    <p:extLst>
      <p:ext uri="{BB962C8B-B14F-4D97-AF65-F5344CB8AC3E}">
        <p14:creationId xmlns:p14="http://schemas.microsoft.com/office/powerpoint/2010/main" val="2568860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9113D8B-B619-439F-869A-3FB238E20D0F}" type="datetime1">
              <a:rPr lang="en-GB" smtClean="0"/>
              <a:t>08/03/2020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BB25A2-5507-4CDA-801B-CF7C4493D501}" type="slidenum">
              <a:rPr lang="en-GB" smtClean="0"/>
              <a:t>‹#›</a:t>
            </a:fld>
            <a:endParaRPr lang="en-GB"/>
          </a:p>
        </p:txBody>
      </p:sp>
    </p:spTree>
    <p:extLst>
      <p:ext uri="{BB962C8B-B14F-4D97-AF65-F5344CB8AC3E}">
        <p14:creationId xmlns:p14="http://schemas.microsoft.com/office/powerpoint/2010/main" val="2508713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03BE659-D35E-421A-956F-ADF577F0AC26}" type="datetime1">
              <a:rPr lang="en-GB" smtClean="0"/>
              <a:t>08/03/2020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2BB25A2-5507-4CDA-801B-CF7C4493D501}" type="slidenum">
              <a:rPr lang="en-GB" smtClean="0"/>
              <a:t>‹#›</a:t>
            </a:fld>
            <a:endParaRPr lang="en-GB"/>
          </a:p>
        </p:txBody>
      </p:sp>
    </p:spTree>
    <p:extLst>
      <p:ext uri="{BB962C8B-B14F-4D97-AF65-F5344CB8AC3E}">
        <p14:creationId xmlns:p14="http://schemas.microsoft.com/office/powerpoint/2010/main" val="2040207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lang="en-GB" sz="3600" b="1" kern="1200" dirty="0">
                <a:solidFill>
                  <a:schemeClr val="tx1"/>
                </a:solidFill>
                <a:latin typeface="Arial" panose="020B0604020202020204" pitchFamily="34" charset="0"/>
                <a:ea typeface="+mj-ea"/>
                <a:cs typeface="Arial" panose="020B0604020202020204" pitchFamily="34" charset="0"/>
              </a:defRPr>
            </a:lvl1pPr>
          </a:lstStyle>
          <a:p>
            <a:r>
              <a:rPr lang="en-US" dirty="0" smtClean="0"/>
              <a:t>Click to edit Master title style</a:t>
            </a:r>
            <a:endParaRPr lang="en-GB" dirty="0"/>
          </a:p>
        </p:txBody>
      </p:sp>
      <p:sp>
        <p:nvSpPr>
          <p:cNvPr id="3" name="Date Placeholder 2"/>
          <p:cNvSpPr>
            <a:spLocks noGrp="1"/>
          </p:cNvSpPr>
          <p:nvPr>
            <p:ph type="dt" sz="half" idx="10"/>
          </p:nvPr>
        </p:nvSpPr>
        <p:spPr/>
        <p:txBody>
          <a:bodyPr/>
          <a:lstStyle/>
          <a:p>
            <a:fld id="{EB114ADD-4311-4EC9-B559-9C728FD93F21}" type="datetime1">
              <a:rPr lang="en-GB" smtClean="0"/>
              <a:t>08/03/2020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2BB25A2-5507-4CDA-801B-CF7C4493D501}" type="slidenum">
              <a:rPr lang="en-GB" smtClean="0"/>
              <a:t>‹#›</a:t>
            </a:fld>
            <a:endParaRPr lang="en-GB"/>
          </a:p>
        </p:txBody>
      </p:sp>
    </p:spTree>
    <p:extLst>
      <p:ext uri="{BB962C8B-B14F-4D97-AF65-F5344CB8AC3E}">
        <p14:creationId xmlns:p14="http://schemas.microsoft.com/office/powerpoint/2010/main" val="2303801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40B510-4B93-4C35-BB89-04BCA5ED4B29}" type="datetime1">
              <a:rPr lang="en-GB" smtClean="0"/>
              <a:t>08/03/2020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2BB25A2-5507-4CDA-801B-CF7C4493D501}" type="slidenum">
              <a:rPr lang="en-GB" smtClean="0"/>
              <a:t>‹#›</a:t>
            </a:fld>
            <a:endParaRPr lang="en-GB"/>
          </a:p>
        </p:txBody>
      </p:sp>
    </p:spTree>
    <p:extLst>
      <p:ext uri="{BB962C8B-B14F-4D97-AF65-F5344CB8AC3E}">
        <p14:creationId xmlns:p14="http://schemas.microsoft.com/office/powerpoint/2010/main" val="3190057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A7C7FA-1D87-4C6A-B3EB-4CFFAC9E8837}" type="datetime1">
              <a:rPr lang="en-GB" smtClean="0"/>
              <a:t>08/03/2020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7010400" y="64674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BB25A2-5507-4CDA-801B-CF7C4493D501}" type="slidenum">
              <a:rPr lang="en-GB" smtClean="0"/>
              <a:t>‹#›</a:t>
            </a:fld>
            <a:endParaRPr lang="en-GB"/>
          </a:p>
        </p:txBody>
      </p:sp>
      <p:pic>
        <p:nvPicPr>
          <p:cNvPr id="7" name="Picture 6" descr="Description: C:\Users\NishaV\AppData\Local\Microsoft\Windows\Temporary Internet Files\Content.Outlook\QSBNIMQ1\Education Logo final (2).JPG"/>
          <p:cNvPicPr/>
          <p:nvPr userDrawn="1"/>
        </p:nvPicPr>
        <p:blipFill>
          <a:blip r:embed="rId17">
            <a:extLst>
              <a:ext uri="{28A0092B-C50C-407E-A947-70E740481C1C}">
                <a14:useLocalDpi xmlns:a14="http://schemas.microsoft.com/office/drawing/2010/main" val="0"/>
              </a:ext>
            </a:extLst>
          </a:blip>
          <a:srcRect l="6609" t="15958" r="7048" b="22871"/>
          <a:stretch>
            <a:fillRect/>
          </a:stretch>
        </p:blipFill>
        <p:spPr bwMode="auto">
          <a:xfrm>
            <a:off x="107149" y="6021288"/>
            <a:ext cx="2162175" cy="781050"/>
          </a:xfrm>
          <a:prstGeom prst="rect">
            <a:avLst/>
          </a:prstGeom>
          <a:noFill/>
        </p:spPr>
      </p:pic>
      <p:pic>
        <p:nvPicPr>
          <p:cNvPr id="8" name="Picture 7" descr="Matthew goniwe letterhead new"/>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7524328" y="5979368"/>
            <a:ext cx="1282700" cy="762000"/>
          </a:xfrm>
          <a:prstGeom prst="rect">
            <a:avLst/>
          </a:prstGeom>
          <a:noFill/>
          <a:ln>
            <a:noFill/>
          </a:ln>
        </p:spPr>
      </p:pic>
    </p:spTree>
    <p:extLst>
      <p:ext uri="{BB962C8B-B14F-4D97-AF65-F5344CB8AC3E}">
        <p14:creationId xmlns:p14="http://schemas.microsoft.com/office/powerpoint/2010/main" val="37273969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2" r:id="rId14"/>
    <p:sldLayoutId id="2147483663"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 Id="rId5" Type="http://schemas.openxmlformats.org/officeDocument/2006/relationships/image" Target="../media/image23.jpe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google.co.za/url?sa=i&amp;rct=j&amp;q=&amp;esrc=s&amp;source=images&amp;cd=&amp;cad=rja&amp;uact=8&amp;ved=0ahUKEwi3oonp68DMAhWNzRoKHbkwCTQQjRwIBw&amp;url=https://www.khanacademy.org/science/biology/classical-genetics/mendelian--genetics/a/mendel-and-his-peas&amp;bvm=bv.121099550,d.ZGg&amp;psig=AFQjCNFDWCcX9DSqQWLSRJ5Kis6gXA5bSg&amp;ust=1462465779104350"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google.co.za/url?sa=i&amp;rct=j&amp;q=&amp;esrc=s&amp;source=images&amp;cd=&amp;cad=rja&amp;uact=8&amp;ved=0ahUKEwjh7-a26sDMAhXBfRoKHcm3AoAQjRwIBw&amp;url=http://www.google.co.za/url?sa=i&amp;rct=j&amp;q=&amp;esrc=s&amp;source=images&amp;cd=&amp;ved=0ahUKEwiL86Of6sDMAhUGuRoKHRC3BXsQjRwIBw&amp;url=http://wps.pearsoned.com.au/sf4_2/132/33906/8680086.cw/content/index.html&amp;psig=AFQjCNGmUyl7idPMD8fNc7NUNgv4KdZSig&amp;ust=1462465376112573&amp;psig=AFQjCNGmUyl7idPMD8fNc7NUNgv4KdZSig&amp;ust=1462465376112573"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Sex%20linked.mp4" TargetMode="External"/><Relationship Id="rId2" Type="http://schemas.openxmlformats.org/officeDocument/2006/relationships/image" Target="../media/image29.jpeg"/><Relationship Id="rId1" Type="http://schemas.openxmlformats.org/officeDocument/2006/relationships/slideLayout" Target="../slideLayouts/slideLayout4.xml"/><Relationship Id="rId4" Type="http://schemas.openxmlformats.org/officeDocument/2006/relationships/image" Target="../media/image30.jpeg"/></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hyperlink" Target="http://www.google.co.za/url?sa=i&amp;rct=j&amp;q=&amp;esrc=s&amp;source=images&amp;cd=&amp;cad=rja&amp;uact=8&amp;ved=0ahUKEwi127ndyMfMAhVDOMAKHVQ1CygQjRwIBw&amp;url=http://www.buzzle.com/articles/blood-types-chart.html&amp;psig=AFQjCNEZsU14YyXKbXxzfrbzlU9U__dWMg&amp;ust=1462696836109465" TargetMode="External"/><Relationship Id="rId2" Type="http://schemas.openxmlformats.org/officeDocument/2006/relationships/image" Target="../media/image31.jpeg"/><Relationship Id="rId1" Type="http://schemas.openxmlformats.org/officeDocument/2006/relationships/slideLayout" Target="../slideLayouts/slideLayout14.xml"/><Relationship Id="rId4" Type="http://schemas.openxmlformats.org/officeDocument/2006/relationships/image" Target="../media/image32.jpeg"/></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s://play.google.com/store/apps/details?id+scopinggnetics&amp;hl=en" TargetMode="Externa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8.emf"/><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2BB25A2-5507-4CDA-801B-CF7C4493D501}" type="slidenum">
              <a:rPr lang="en-GB" smtClean="0"/>
              <a:t>1</a:t>
            </a:fld>
            <a:endParaRPr lang="en-GB"/>
          </a:p>
        </p:txBody>
      </p:sp>
      <p:sp>
        <p:nvSpPr>
          <p:cNvPr id="3" name="Rectangle 2"/>
          <p:cNvSpPr/>
          <p:nvPr/>
        </p:nvSpPr>
        <p:spPr>
          <a:xfrm>
            <a:off x="1187624" y="980728"/>
            <a:ext cx="4536504" cy="475252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ZA" sz="2600" dirty="0">
                <a:solidFill>
                  <a:srgbClr val="FFFFFF"/>
                </a:solidFill>
                <a:effectLst/>
                <a:ea typeface="Calibri" panose="020F0502020204030204" pitchFamily="34" charset="0"/>
                <a:cs typeface="Times New Roman" panose="02020603050405020304" pitchFamily="18" charset="0"/>
              </a:rPr>
              <a:t>SSIP </a:t>
            </a:r>
            <a:r>
              <a:rPr lang="en-ZA" sz="2600" dirty="0" smtClean="0">
                <a:solidFill>
                  <a:srgbClr val="FFFFFF"/>
                </a:solidFill>
                <a:ea typeface="Calibri" panose="020F0502020204030204" pitchFamily="34" charset="0"/>
                <a:cs typeface="Times New Roman" panose="02020603050405020304" pitchFamily="18" charset="0"/>
              </a:rPr>
              <a:t>April – May 2020</a:t>
            </a:r>
            <a:endParaRPr lang="en-ZA" sz="1100" dirty="0">
              <a:effectLst/>
              <a:ea typeface="Calibri" panose="020F0502020204030204" pitchFamily="34" charset="0"/>
              <a:cs typeface="Times New Roman" panose="02020603050405020304" pitchFamily="18" charset="0"/>
            </a:endParaRPr>
          </a:p>
          <a:p>
            <a:pPr>
              <a:lnSpc>
                <a:spcPct val="107000"/>
              </a:lnSpc>
              <a:spcAft>
                <a:spcPts val="800"/>
              </a:spcAft>
            </a:pPr>
            <a:r>
              <a:rPr lang="en-ZA" sz="2600" dirty="0" smtClean="0">
                <a:solidFill>
                  <a:srgbClr val="FFFFFF"/>
                </a:solidFill>
                <a:ea typeface="Calibri" panose="020F0502020204030204" pitchFamily="34" charset="0"/>
                <a:cs typeface="Times New Roman" panose="02020603050405020304" pitchFamily="18" charset="0"/>
              </a:rPr>
              <a:t>LIFE SCIENCES</a:t>
            </a:r>
            <a:endParaRPr lang="en-ZA" sz="1100" dirty="0">
              <a:effectLst/>
              <a:ea typeface="Calibri" panose="020F0502020204030204" pitchFamily="34" charset="0"/>
              <a:cs typeface="Times New Roman" panose="02020603050405020304" pitchFamily="18" charset="0"/>
            </a:endParaRPr>
          </a:p>
          <a:p>
            <a:pPr>
              <a:lnSpc>
                <a:spcPct val="107000"/>
              </a:lnSpc>
              <a:spcAft>
                <a:spcPts val="800"/>
              </a:spcAft>
            </a:pPr>
            <a:r>
              <a:rPr lang="en-ZA" sz="2600" dirty="0" smtClean="0">
                <a:solidFill>
                  <a:srgbClr val="FFFFFF"/>
                </a:solidFill>
                <a:ea typeface="Calibri" panose="020F0502020204030204" pitchFamily="34" charset="0"/>
                <a:cs typeface="Times New Roman" panose="02020603050405020304" pitchFamily="18" charset="0"/>
              </a:rPr>
              <a:t>Topic(s) :GENETICS</a:t>
            </a:r>
          </a:p>
          <a:p>
            <a:pPr>
              <a:lnSpc>
                <a:spcPct val="107000"/>
              </a:lnSpc>
              <a:spcAft>
                <a:spcPts val="800"/>
              </a:spcAft>
            </a:pPr>
            <a:r>
              <a:rPr lang="en-ZA" sz="2600" dirty="0" smtClean="0">
                <a:solidFill>
                  <a:srgbClr val="FFFFFF"/>
                </a:solidFill>
                <a:ea typeface="Calibri" panose="020F0502020204030204" pitchFamily="34" charset="0"/>
                <a:cs typeface="Times New Roman" panose="02020603050405020304" pitchFamily="18" charset="0"/>
              </a:rPr>
              <a:t>Venue:  </a:t>
            </a:r>
            <a:r>
              <a:rPr lang="en-ZA" sz="2600" dirty="0" smtClean="0">
                <a:solidFill>
                  <a:srgbClr val="FFFFFF"/>
                </a:solidFill>
                <a:effectLst/>
                <a:ea typeface="Calibri" panose="020F0502020204030204" pitchFamily="34" charset="0"/>
                <a:cs typeface="Times New Roman" panose="02020603050405020304" pitchFamily="18" charset="0"/>
              </a:rPr>
              <a:t> </a:t>
            </a:r>
            <a:endParaRPr lang="en-ZA" sz="1100" dirty="0">
              <a:effectLst/>
              <a:ea typeface="Calibri" panose="020F0502020204030204" pitchFamily="34" charset="0"/>
              <a:cs typeface="Times New Roman" panose="02020603050405020304" pitchFamily="18" charset="0"/>
            </a:endParaRPr>
          </a:p>
          <a:p>
            <a:pPr>
              <a:lnSpc>
                <a:spcPct val="107000"/>
              </a:lnSpc>
              <a:spcAft>
                <a:spcPts val="800"/>
              </a:spcAft>
            </a:pPr>
            <a:r>
              <a:rPr lang="en-ZA" sz="1400" dirty="0">
                <a:solidFill>
                  <a:srgbClr val="FFFFFF"/>
                </a:solidFill>
                <a:effectLst/>
                <a:ea typeface="Calibri" panose="020F0502020204030204" pitchFamily="34" charset="0"/>
                <a:cs typeface="Times New Roman" panose="02020603050405020304" pitchFamily="18" charset="0"/>
              </a:rPr>
              <a:t> </a:t>
            </a:r>
            <a:endParaRPr lang="en-ZA" sz="1100" dirty="0">
              <a:effectLst/>
              <a:ea typeface="Calibri" panose="020F0502020204030204" pitchFamily="34" charset="0"/>
              <a:cs typeface="Times New Roman" panose="02020603050405020304" pitchFamily="18" charset="0"/>
            </a:endParaRPr>
          </a:p>
        </p:txBody>
      </p:sp>
      <p:sp>
        <p:nvSpPr>
          <p:cNvPr id="4" name="Rectangle 3"/>
          <p:cNvSpPr/>
          <p:nvPr/>
        </p:nvSpPr>
        <p:spPr>
          <a:xfrm>
            <a:off x="6300192" y="980728"/>
            <a:ext cx="1800200" cy="475252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spTree>
    <p:extLst>
      <p:ext uri="{BB962C8B-B14F-4D97-AF65-F5344CB8AC3E}">
        <p14:creationId xmlns:p14="http://schemas.microsoft.com/office/powerpoint/2010/main" val="2821279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2"/>
          <a:srcRect r="24821" b="41420"/>
          <a:stretch/>
        </p:blipFill>
        <p:spPr bwMode="auto">
          <a:xfrm>
            <a:off x="179512" y="1210902"/>
            <a:ext cx="7992888" cy="4810386"/>
          </a:xfrm>
          <a:prstGeom prst="rect">
            <a:avLst/>
          </a:prstGeom>
          <a:ln>
            <a:noFill/>
          </a:ln>
          <a:extLst>
            <a:ext uri="{53640926-AAD7-44D8-BBD7-CCE9431645EC}">
              <a14:shadowObscured xmlns:a14="http://schemas.microsoft.com/office/drawing/2010/main"/>
            </a:ext>
          </a:extLst>
        </p:spPr>
      </p:pic>
      <p:sp>
        <p:nvSpPr>
          <p:cNvPr id="2" name="Slide Number Placeholder 1"/>
          <p:cNvSpPr>
            <a:spLocks noGrp="1"/>
          </p:cNvSpPr>
          <p:nvPr>
            <p:ph type="sldNum" sz="quarter" idx="12"/>
          </p:nvPr>
        </p:nvSpPr>
        <p:spPr/>
        <p:txBody>
          <a:bodyPr/>
          <a:lstStyle/>
          <a:p>
            <a:fld id="{12BB25A2-5507-4CDA-801B-CF7C4493D501}" type="slidenum">
              <a:rPr lang="en-GB" smtClean="0"/>
              <a:t>10</a:t>
            </a:fld>
            <a:endParaRPr lang="en-GB"/>
          </a:p>
        </p:txBody>
      </p:sp>
      <p:sp>
        <p:nvSpPr>
          <p:cNvPr id="3" name="Rectangle 2"/>
          <p:cNvSpPr>
            <a:spLocks noChangeArrowheads="1"/>
          </p:cNvSpPr>
          <p:nvPr/>
        </p:nvSpPr>
        <p:spPr bwMode="auto">
          <a:xfrm>
            <a:off x="755576" y="10573"/>
            <a:ext cx="723242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Step 8: There is a line, rub the line out with the rubber. </a:t>
            </a:r>
          </a:p>
          <a:p>
            <a:pPr marL="0" marR="0" lvl="0" indent="0" algn="l" defTabSz="914400" rtl="0" eaLnBrk="1" fontAlgn="base" latinLnBrk="0" hangingPunct="1">
              <a:lnSpc>
                <a:spcPct val="100000"/>
              </a:lnSpc>
              <a:spcBef>
                <a:spcPct val="0"/>
              </a:spcBef>
              <a:spcAft>
                <a:spcPct val="0"/>
              </a:spcAft>
              <a:buClrTx/>
              <a:buSzTx/>
              <a:buFontTx/>
              <a:buNone/>
              <a:tabLst/>
            </a:pPr>
            <a:r>
              <a:rPr kumimoji="0" lang="en-ZA"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Select the rubber and rub the line out. </a:t>
            </a:r>
            <a:endParaRPr kumimoji="0" lang="en-ZA"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ight Arrow 3"/>
          <p:cNvSpPr/>
          <p:nvPr/>
        </p:nvSpPr>
        <p:spPr>
          <a:xfrm rot="4332423">
            <a:off x="1109803" y="1289304"/>
            <a:ext cx="1416544" cy="43142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sp>
        <p:nvSpPr>
          <p:cNvPr id="5" name="Rectangle 3"/>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770382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2BB25A2-5507-4CDA-801B-CF7C4493D501}" type="slidenum">
              <a:rPr lang="en-GB" smtClean="0"/>
              <a:t>11</a:t>
            </a:fld>
            <a:endParaRPr lang="en-GB"/>
          </a:p>
        </p:txBody>
      </p:sp>
      <p:pic>
        <p:nvPicPr>
          <p:cNvPr id="7170" name="Picture 2106"/>
          <p:cNvPicPr>
            <a:picLocks noChangeAspect="1" noChangeArrowheads="1"/>
          </p:cNvPicPr>
          <p:nvPr/>
        </p:nvPicPr>
        <p:blipFill>
          <a:blip r:embed="rId2">
            <a:extLst>
              <a:ext uri="{28A0092B-C50C-407E-A947-70E740481C1C}">
                <a14:useLocalDpi xmlns:a14="http://schemas.microsoft.com/office/drawing/2010/main" val="0"/>
              </a:ext>
            </a:extLst>
          </a:blip>
          <a:srcRect r="30116" b="32188"/>
          <a:stretch>
            <a:fillRect/>
          </a:stretch>
        </p:blipFill>
        <p:spPr bwMode="auto">
          <a:xfrm>
            <a:off x="0" y="457199"/>
            <a:ext cx="5580112" cy="2684991"/>
          </a:xfrm>
          <a:prstGeom prst="rect">
            <a:avLst/>
          </a:prstGeom>
          <a:noFill/>
          <a:extLst>
            <a:ext uri="{909E8E84-426E-40DD-AFC4-6F175D3DCCD1}">
              <a14:hiddenFill xmlns:a14="http://schemas.microsoft.com/office/drawing/2010/main">
                <a:solidFill>
                  <a:srgbClr val="FFFFFF"/>
                </a:solidFill>
              </a14:hiddenFill>
            </a:ext>
          </a:extLst>
        </p:spPr>
      </p:pic>
      <p:pic>
        <p:nvPicPr>
          <p:cNvPr id="7169" name="Picture 2107"/>
          <p:cNvPicPr>
            <a:picLocks noChangeAspect="1" noChangeArrowheads="1"/>
          </p:cNvPicPr>
          <p:nvPr/>
        </p:nvPicPr>
        <p:blipFill>
          <a:blip r:embed="rId3">
            <a:extLst>
              <a:ext uri="{28A0092B-C50C-407E-A947-70E740481C1C}">
                <a14:useLocalDpi xmlns:a14="http://schemas.microsoft.com/office/drawing/2010/main" val="0"/>
              </a:ext>
            </a:extLst>
          </a:blip>
          <a:srcRect r="9818" b="26036"/>
          <a:stretch>
            <a:fillRect/>
          </a:stretch>
        </p:blipFill>
        <p:spPr bwMode="auto">
          <a:xfrm>
            <a:off x="899592" y="3152058"/>
            <a:ext cx="7272808" cy="370594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0" y="0"/>
            <a:ext cx="534902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Step 9: Select the head and click on copy</a:t>
            </a:r>
            <a:endParaRPr kumimoji="0" lang="en-ZA"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4"/>
          <p:cNvSpPr>
            <a:spLocks noChangeArrowheads="1"/>
          </p:cNvSpPr>
          <p:nvPr/>
        </p:nvSpPr>
        <p:spPr bwMode="auto">
          <a:xfrm>
            <a:off x="0" y="2322552"/>
            <a:ext cx="8811643"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Step 10: Go to the document where you want to insert the diagram </a:t>
            </a:r>
          </a:p>
          <a:p>
            <a:pPr marL="0" marR="0" lvl="0" indent="0" algn="l" defTabSz="914400" rtl="0" eaLnBrk="1" fontAlgn="base" latinLnBrk="0" hangingPunct="1">
              <a:lnSpc>
                <a:spcPct val="100000"/>
              </a:lnSpc>
              <a:spcBef>
                <a:spcPct val="0"/>
              </a:spcBef>
              <a:spcAft>
                <a:spcPct val="0"/>
              </a:spcAft>
              <a:buClrTx/>
              <a:buSzTx/>
              <a:buFontTx/>
              <a:buNone/>
              <a:tabLst/>
            </a:pPr>
            <a:r>
              <a:rPr kumimoji="0" lang="en-ZA"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(head) and paste it in the position where you want it</a:t>
            </a:r>
            <a:endParaRPr kumimoji="0" lang="en-ZA"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5"/>
          <p:cNvSpPr>
            <a:spLocks noChangeArrowheads="1"/>
          </p:cNvSpPr>
          <p:nvPr/>
        </p:nvSpPr>
        <p:spPr bwMode="auto">
          <a:xfrm>
            <a:off x="0" y="58959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100" b="1" i="0" u="none" strike="noStrike" cap="none" normalizeH="0" baseline="0" smtClean="0">
                <a:ln>
                  <a:noFill/>
                </a:ln>
                <a:solidFill>
                  <a:schemeClr val="tx1"/>
                </a:solidFill>
                <a:effectLst/>
                <a:latin typeface="Calibri" pitchFamily="34" charset="0"/>
                <a:ea typeface="Calibri" pitchFamily="34" charset="0"/>
                <a:cs typeface="Arial" pitchFamily="34" charset="0"/>
              </a:rPr>
              <a:t>                                                   </a:t>
            </a:r>
            <a:endParaRPr kumimoji="0" lang="en-ZA"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702163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40000"/>
              <a:lumOff val="60000"/>
            </a:schemeClr>
          </a:solidFill>
        </p:spPr>
        <p:txBody>
          <a:bodyPr/>
          <a:lstStyle/>
          <a:p>
            <a:r>
              <a:rPr lang="en-ZA" dirty="0" smtClean="0"/>
              <a:t>ACTIVITY 1.1 (p.22)</a:t>
            </a:r>
            <a:endParaRPr lang="en-ZA" dirty="0"/>
          </a:p>
        </p:txBody>
      </p:sp>
      <p:sp>
        <p:nvSpPr>
          <p:cNvPr id="3" name="Content Placeholder 2"/>
          <p:cNvSpPr>
            <a:spLocks noGrp="1"/>
          </p:cNvSpPr>
          <p:nvPr>
            <p:ph idx="1"/>
          </p:nvPr>
        </p:nvSpPr>
        <p:spPr/>
        <p:txBody>
          <a:bodyPr/>
          <a:lstStyle/>
          <a:p>
            <a:pPr marL="0" indent="0">
              <a:lnSpc>
                <a:spcPct val="107000"/>
              </a:lnSpc>
              <a:spcAft>
                <a:spcPts val="800"/>
              </a:spcAft>
              <a:buNone/>
            </a:pPr>
            <a:r>
              <a:rPr lang="en-ZA" b="1" dirty="0">
                <a:ea typeface="Calibri"/>
                <a:cs typeface="Arial"/>
              </a:rPr>
              <a:t>Select  a diagram or graph from a question paper. Insert it into paint</a:t>
            </a:r>
            <a:r>
              <a:rPr lang="en-ZA" b="1" dirty="0" smtClean="0">
                <a:ea typeface="Calibri"/>
                <a:cs typeface="Arial"/>
              </a:rPr>
              <a:t>.</a:t>
            </a:r>
          </a:p>
          <a:p>
            <a:pPr marL="0" indent="0">
              <a:lnSpc>
                <a:spcPct val="107000"/>
              </a:lnSpc>
              <a:spcAft>
                <a:spcPts val="800"/>
              </a:spcAft>
              <a:buNone/>
            </a:pPr>
            <a:r>
              <a:rPr lang="en-ZA" b="1" dirty="0" smtClean="0">
                <a:ea typeface="Calibri"/>
                <a:cs typeface="Arial"/>
              </a:rPr>
              <a:t> </a:t>
            </a:r>
            <a:r>
              <a:rPr lang="en-ZA" b="1" dirty="0">
                <a:ea typeface="Calibri"/>
                <a:cs typeface="Arial"/>
              </a:rPr>
              <a:t>Make any changes on the diagram and paste it </a:t>
            </a:r>
            <a:r>
              <a:rPr lang="en-ZA" b="1" dirty="0" smtClean="0">
                <a:ea typeface="Calibri"/>
                <a:cs typeface="Arial"/>
              </a:rPr>
              <a:t> onto a word document (or blank word page).  </a:t>
            </a:r>
            <a:endParaRPr lang="en-ZA" dirty="0">
              <a:ea typeface="Calibri"/>
              <a:cs typeface="Times New Roman"/>
            </a:endParaRPr>
          </a:p>
        </p:txBody>
      </p:sp>
      <p:sp>
        <p:nvSpPr>
          <p:cNvPr id="4" name="Slide Number Placeholder 3"/>
          <p:cNvSpPr>
            <a:spLocks noGrp="1"/>
          </p:cNvSpPr>
          <p:nvPr>
            <p:ph type="sldNum" sz="quarter" idx="12"/>
          </p:nvPr>
        </p:nvSpPr>
        <p:spPr/>
        <p:txBody>
          <a:bodyPr/>
          <a:lstStyle/>
          <a:p>
            <a:fld id="{12BB25A2-5507-4CDA-801B-CF7C4493D501}" type="slidenum">
              <a:rPr lang="en-GB" smtClean="0"/>
              <a:t>12</a:t>
            </a:fld>
            <a:endParaRPr lang="en-GB"/>
          </a:p>
        </p:txBody>
      </p:sp>
    </p:spTree>
    <p:extLst>
      <p:ext uri="{BB962C8B-B14F-4D97-AF65-F5344CB8AC3E}">
        <p14:creationId xmlns:p14="http://schemas.microsoft.com/office/powerpoint/2010/main" val="868674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US" dirty="0" smtClean="0"/>
              <a:t>ATP</a:t>
            </a:r>
            <a:endParaRPr lang="en-US" dirty="0"/>
          </a:p>
        </p:txBody>
      </p:sp>
      <p:sp>
        <p:nvSpPr>
          <p:cNvPr id="4" name="Slide Number Placeholder 3"/>
          <p:cNvSpPr>
            <a:spLocks noGrp="1"/>
          </p:cNvSpPr>
          <p:nvPr>
            <p:ph type="sldNum" sz="quarter" idx="12"/>
          </p:nvPr>
        </p:nvSpPr>
        <p:spPr/>
        <p:txBody>
          <a:bodyPr/>
          <a:lstStyle/>
          <a:p>
            <a:fld id="{12BB25A2-5507-4CDA-801B-CF7C4493D501}" type="slidenum">
              <a:rPr lang="en-GB" smtClean="0"/>
              <a:t>13</a:t>
            </a:fld>
            <a:endParaRPr lang="en-GB"/>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052736"/>
            <a:ext cx="7704856" cy="4920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5783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03115" y="841866"/>
            <a:ext cx="7716387" cy="518696"/>
          </a:xfrm>
          <a:solidFill>
            <a:schemeClr val="accent2"/>
          </a:solidFill>
        </p:spPr>
        <p:txBody>
          <a:bodyPr>
            <a:normAutofit/>
          </a:bodyPr>
          <a:lstStyle/>
          <a:p>
            <a:r>
              <a:rPr lang="en-ZA" altLang="en-US" sz="2400" b="1" dirty="0" smtClean="0">
                <a:solidFill>
                  <a:schemeClr val="bg1"/>
                </a:solidFill>
              </a:rPr>
              <a:t>UNIT 2: GENETICS TERMINOLOGY</a:t>
            </a:r>
            <a:endParaRPr lang="en-US" sz="2400" b="1" dirty="0">
              <a:solidFill>
                <a:schemeClr val="bg1"/>
              </a:solidFill>
            </a:endParaRPr>
          </a:p>
        </p:txBody>
      </p:sp>
      <p:sp>
        <p:nvSpPr>
          <p:cNvPr id="2" name="Rectangle 1"/>
          <p:cNvSpPr/>
          <p:nvPr/>
        </p:nvSpPr>
        <p:spPr>
          <a:xfrm>
            <a:off x="603115" y="1720840"/>
            <a:ext cx="7558391" cy="3940759"/>
          </a:xfrm>
          <a:prstGeom prst="rect">
            <a:avLst/>
          </a:prstGeom>
          <a:solidFill>
            <a:schemeClr val="accent2">
              <a:lumMod val="20000"/>
              <a:lumOff val="80000"/>
            </a:schemeClr>
          </a:solidFill>
        </p:spPr>
        <p:txBody>
          <a:bodyPr wrap="square">
            <a:spAutoFit/>
          </a:bodyPr>
          <a:lstStyle/>
          <a:p>
            <a:pPr algn="ctr">
              <a:lnSpc>
                <a:spcPct val="80000"/>
              </a:lnSpc>
            </a:pPr>
            <a:r>
              <a:rPr lang="en-ZA" altLang="en-US" sz="2400" b="1" dirty="0" smtClean="0"/>
              <a:t>Monohybrid cross</a:t>
            </a:r>
            <a:r>
              <a:rPr lang="en-ZA" altLang="en-US" sz="2400" dirty="0" smtClean="0"/>
              <a:t> </a:t>
            </a:r>
          </a:p>
          <a:p>
            <a:pPr>
              <a:lnSpc>
                <a:spcPct val="80000"/>
              </a:lnSpc>
              <a:buClr>
                <a:schemeClr val="tx1"/>
              </a:buClr>
            </a:pPr>
            <a:r>
              <a:rPr lang="en-ZA" altLang="en-US" sz="2400" dirty="0" smtClean="0"/>
              <a:t>Only </a:t>
            </a:r>
            <a:r>
              <a:rPr lang="en-ZA" altLang="en-US" sz="2400" b="1" dirty="0" smtClean="0"/>
              <a:t>one characteristic/hereditary trait </a:t>
            </a:r>
            <a:r>
              <a:rPr lang="en-ZA" altLang="en-US" sz="2400" dirty="0" smtClean="0"/>
              <a:t>is investigated at a time.</a:t>
            </a:r>
          </a:p>
          <a:p>
            <a:pPr>
              <a:lnSpc>
                <a:spcPct val="80000"/>
              </a:lnSpc>
              <a:buClr>
                <a:schemeClr val="tx1"/>
              </a:buClr>
            </a:pPr>
            <a:endParaRPr lang="en-ZA" altLang="en-US" sz="2400" dirty="0" smtClean="0"/>
          </a:p>
          <a:p>
            <a:pPr algn="ctr">
              <a:lnSpc>
                <a:spcPct val="80000"/>
              </a:lnSpc>
              <a:buClr>
                <a:schemeClr val="tx1"/>
              </a:buClr>
            </a:pPr>
            <a:r>
              <a:rPr lang="en-ZA" altLang="en-US" sz="2400" b="1" dirty="0" smtClean="0"/>
              <a:t>Mendel’s Law of Segregation</a:t>
            </a:r>
          </a:p>
          <a:p>
            <a:pPr>
              <a:lnSpc>
                <a:spcPct val="80000"/>
              </a:lnSpc>
            </a:pPr>
            <a:r>
              <a:rPr lang="af-ZA" altLang="en-US" sz="2400" dirty="0" smtClean="0"/>
              <a:t>Each characteristic is regulated by </a:t>
            </a:r>
            <a:r>
              <a:rPr lang="af-ZA" altLang="en-US" sz="2400" b="1" dirty="0" smtClean="0"/>
              <a:t>two alleles</a:t>
            </a:r>
            <a:r>
              <a:rPr lang="af-ZA" altLang="en-US" sz="2400" dirty="0" smtClean="0"/>
              <a:t>/factors which separate during meiosis so that </a:t>
            </a:r>
            <a:r>
              <a:rPr lang="af-ZA" altLang="en-US" sz="2400" b="1" dirty="0" smtClean="0"/>
              <a:t>each gamete </a:t>
            </a:r>
            <a:r>
              <a:rPr lang="af-ZA" altLang="en-US" sz="2400" dirty="0" smtClean="0"/>
              <a:t>contains only </a:t>
            </a:r>
            <a:r>
              <a:rPr lang="af-ZA" altLang="en-US" sz="2400" b="1" dirty="0" smtClean="0"/>
              <a:t>one </a:t>
            </a:r>
            <a:r>
              <a:rPr lang="af-ZA" altLang="en-US" sz="2400" dirty="0" smtClean="0"/>
              <a:t>of the </a:t>
            </a:r>
            <a:r>
              <a:rPr lang="af-ZA" altLang="en-US" sz="2400" b="1" dirty="0" smtClean="0"/>
              <a:t>alleles</a:t>
            </a:r>
            <a:r>
              <a:rPr lang="af-ZA" altLang="en-US" sz="2400" dirty="0" smtClean="0"/>
              <a:t>/factors.</a:t>
            </a:r>
          </a:p>
          <a:p>
            <a:pPr>
              <a:lnSpc>
                <a:spcPct val="80000"/>
              </a:lnSpc>
            </a:pPr>
            <a:endParaRPr lang="en-GB" altLang="en-US" sz="2400" dirty="0" smtClean="0"/>
          </a:p>
          <a:p>
            <a:pPr algn="ctr">
              <a:lnSpc>
                <a:spcPct val="80000"/>
              </a:lnSpc>
            </a:pPr>
            <a:r>
              <a:rPr lang="en-ZA" altLang="en-US" sz="2400" b="1" dirty="0" smtClean="0"/>
              <a:t>Mendel’s Principle of Dominance</a:t>
            </a:r>
          </a:p>
          <a:p>
            <a:pPr>
              <a:lnSpc>
                <a:spcPct val="80000"/>
              </a:lnSpc>
            </a:pPr>
            <a:r>
              <a:rPr lang="af-ZA" altLang="en-US" sz="2400" dirty="0" smtClean="0"/>
              <a:t>When two individuals with pure breeding contrasting characteristics are crossed,the F</a:t>
            </a:r>
            <a:r>
              <a:rPr lang="af-ZA" altLang="en-US" sz="2400" b="1" baseline="-25000" dirty="0" smtClean="0"/>
              <a:t>1</a:t>
            </a:r>
            <a:r>
              <a:rPr lang="af-ZA" altLang="en-US" sz="2400" dirty="0" smtClean="0"/>
              <a:t>-generation all display the dominant characteristic.</a:t>
            </a:r>
            <a:r>
              <a:rPr lang="en-GB" altLang="en-US" sz="2400" dirty="0" smtClean="0"/>
              <a:t> </a:t>
            </a:r>
            <a:endParaRPr lang="en-GB" altLang="en-US" sz="2400" dirty="0"/>
          </a:p>
        </p:txBody>
      </p:sp>
    </p:spTree>
    <p:extLst>
      <p:ext uri="{BB962C8B-B14F-4D97-AF65-F5344CB8AC3E}">
        <p14:creationId xmlns:p14="http://schemas.microsoft.com/office/powerpoint/2010/main" val="4258554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14769" y="323170"/>
            <a:ext cx="7716387" cy="518696"/>
          </a:xfrm>
          <a:solidFill>
            <a:schemeClr val="accent2"/>
          </a:solidFill>
        </p:spPr>
        <p:txBody>
          <a:bodyPr>
            <a:normAutofit/>
          </a:bodyPr>
          <a:lstStyle/>
          <a:p>
            <a:r>
              <a:rPr lang="en-ZA" altLang="en-US" sz="2400" b="1" dirty="0">
                <a:solidFill>
                  <a:schemeClr val="bg1"/>
                </a:solidFill>
              </a:rPr>
              <a:t>Terminology</a:t>
            </a:r>
            <a:endParaRPr lang="en-US" sz="2400" b="1" dirty="0">
              <a:solidFill>
                <a:schemeClr val="bg1"/>
              </a:solidFill>
            </a:endParaRPr>
          </a:p>
        </p:txBody>
      </p:sp>
      <p:sp>
        <p:nvSpPr>
          <p:cNvPr id="2" name="Rectangle 1"/>
          <p:cNvSpPr/>
          <p:nvPr/>
        </p:nvSpPr>
        <p:spPr>
          <a:xfrm>
            <a:off x="603115" y="1720840"/>
            <a:ext cx="7558391" cy="727571"/>
          </a:xfrm>
          <a:prstGeom prst="rect">
            <a:avLst/>
          </a:prstGeom>
        </p:spPr>
        <p:txBody>
          <a:bodyPr wrap="square">
            <a:spAutoFit/>
          </a:bodyPr>
          <a:lstStyle/>
          <a:p>
            <a:pPr algn="ctr">
              <a:lnSpc>
                <a:spcPct val="90000"/>
              </a:lnSpc>
              <a:buClr>
                <a:schemeClr val="tx1"/>
              </a:buClr>
            </a:pPr>
            <a:endParaRPr lang="en-GB" altLang="en-US" sz="2400" dirty="0"/>
          </a:p>
          <a:p>
            <a:pPr algn="ctr">
              <a:lnSpc>
                <a:spcPct val="80000"/>
              </a:lnSpc>
            </a:pPr>
            <a:endParaRPr lang="en-GB" altLang="en-US" sz="2400" dirty="0"/>
          </a:p>
        </p:txBody>
      </p:sp>
      <p:sp>
        <p:nvSpPr>
          <p:cNvPr id="3" name="Rectangle 2"/>
          <p:cNvSpPr/>
          <p:nvPr/>
        </p:nvSpPr>
        <p:spPr>
          <a:xfrm>
            <a:off x="569068" y="939759"/>
            <a:ext cx="7962088" cy="2862322"/>
          </a:xfrm>
          <a:prstGeom prst="rect">
            <a:avLst/>
          </a:prstGeom>
        </p:spPr>
        <p:txBody>
          <a:bodyPr wrap="square">
            <a:spAutoFit/>
          </a:bodyPr>
          <a:lstStyle/>
          <a:p>
            <a:r>
              <a:rPr lang="en-GB" altLang="en-US" b="1" dirty="0"/>
              <a:t>Allele</a:t>
            </a:r>
            <a:r>
              <a:rPr lang="en-GB" altLang="en-US" dirty="0"/>
              <a:t>: alleles are alternate forms of a gene localised on the same </a:t>
            </a:r>
            <a:r>
              <a:rPr lang="en-GB" altLang="en-US" b="1" dirty="0"/>
              <a:t>locus</a:t>
            </a:r>
            <a:r>
              <a:rPr lang="en-GB" altLang="en-US" dirty="0"/>
              <a:t> on homologous chromosomes.</a:t>
            </a:r>
          </a:p>
          <a:p>
            <a:endParaRPr lang="en-GB" altLang="en-US" dirty="0"/>
          </a:p>
          <a:p>
            <a:endParaRPr lang="en-GB" altLang="en-US" dirty="0" smtClean="0"/>
          </a:p>
          <a:p>
            <a:endParaRPr lang="en-GB" altLang="en-US" dirty="0"/>
          </a:p>
          <a:p>
            <a:endParaRPr lang="en-GB" altLang="en-US" dirty="0" smtClean="0"/>
          </a:p>
          <a:p>
            <a:endParaRPr lang="en-GB" altLang="en-US" dirty="0"/>
          </a:p>
          <a:p>
            <a:r>
              <a:rPr lang="en-GB" altLang="en-US" dirty="0" smtClean="0"/>
              <a:t>If </a:t>
            </a:r>
            <a:r>
              <a:rPr lang="en-GB" altLang="en-US" dirty="0"/>
              <a:t>alleles of the same characteristic are both the same, the organism will be </a:t>
            </a:r>
            <a:r>
              <a:rPr lang="en-GB" altLang="en-US" b="1" dirty="0"/>
              <a:t>homozygous</a:t>
            </a:r>
            <a:r>
              <a:rPr lang="en-GB" altLang="en-US" dirty="0"/>
              <a:t> for that characteristic. If the alleles for a characteristic are different the organism is described as </a:t>
            </a:r>
            <a:r>
              <a:rPr lang="en-GB" altLang="en-US" b="1" dirty="0"/>
              <a:t>heterozygous</a:t>
            </a:r>
            <a:r>
              <a:rPr lang="en-GB" altLang="en-US" dirty="0"/>
              <a:t> for that characteristic.  </a:t>
            </a:r>
            <a:endParaRPr lang="en-US"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1910" y="3847855"/>
            <a:ext cx="6400800" cy="2533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http://www.tokresource.org/tok_classes/biobiobio/biomenu/theoretical_genetics/allele.jpg"/>
          <p:cNvPicPr/>
          <p:nvPr/>
        </p:nvPicPr>
        <p:blipFill>
          <a:blip r:embed="rId3">
            <a:extLst>
              <a:ext uri="{28A0092B-C50C-407E-A947-70E740481C1C}">
                <a14:useLocalDpi xmlns:a14="http://schemas.microsoft.com/office/drawing/2010/main" val="0"/>
              </a:ext>
            </a:extLst>
          </a:blip>
          <a:srcRect/>
          <a:stretch>
            <a:fillRect/>
          </a:stretch>
        </p:blipFill>
        <p:spPr bwMode="auto">
          <a:xfrm>
            <a:off x="3774332" y="1500850"/>
            <a:ext cx="2626468" cy="1332690"/>
          </a:xfrm>
          <a:prstGeom prst="rect">
            <a:avLst/>
          </a:prstGeom>
          <a:noFill/>
          <a:ln>
            <a:noFill/>
          </a:ln>
        </p:spPr>
      </p:pic>
    </p:spTree>
    <p:extLst>
      <p:ext uri="{BB962C8B-B14F-4D97-AF65-F5344CB8AC3E}">
        <p14:creationId xmlns:p14="http://schemas.microsoft.com/office/powerpoint/2010/main" val="205584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50"/>
                                        </p:tgtEl>
                                        <p:attrNameLst>
                                          <p:attrName>style.visibility</p:attrName>
                                        </p:attrNameLst>
                                      </p:cBhvr>
                                      <p:to>
                                        <p:strVal val="visible"/>
                                      </p:to>
                                    </p:set>
                                    <p:anim calcmode="lin" valueType="num">
                                      <p:cBhvr additive="base">
                                        <p:cTn id="25" dur="500" fill="hold"/>
                                        <p:tgtEl>
                                          <p:spTgt spid="2050"/>
                                        </p:tgtEl>
                                        <p:attrNameLst>
                                          <p:attrName>ppt_x</p:attrName>
                                        </p:attrNameLst>
                                      </p:cBhvr>
                                      <p:tavLst>
                                        <p:tav tm="0">
                                          <p:val>
                                            <p:strVal val="#ppt_x"/>
                                          </p:val>
                                        </p:tav>
                                        <p:tav tm="100000">
                                          <p:val>
                                            <p:strVal val="#ppt_x"/>
                                          </p:val>
                                        </p:tav>
                                      </p:tavLst>
                                    </p:anim>
                                    <p:anim calcmode="lin" valueType="num">
                                      <p:cBhvr additive="base">
                                        <p:cTn id="26"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73118" y="423577"/>
            <a:ext cx="7716387" cy="518696"/>
          </a:xfrm>
          <a:solidFill>
            <a:schemeClr val="accent2"/>
          </a:solidFill>
        </p:spPr>
        <p:txBody>
          <a:bodyPr>
            <a:normAutofit/>
          </a:bodyPr>
          <a:lstStyle/>
          <a:p>
            <a:r>
              <a:rPr lang="en-US" altLang="en-US" sz="2400" b="1" dirty="0">
                <a:solidFill>
                  <a:schemeClr val="bg1"/>
                </a:solidFill>
              </a:rPr>
              <a:t>MONOHYBRID CROSS</a:t>
            </a:r>
            <a:endParaRPr lang="en-US" sz="2400" b="1" dirty="0">
              <a:solidFill>
                <a:schemeClr val="bg1"/>
              </a:solidFill>
            </a:endParaRPr>
          </a:p>
        </p:txBody>
      </p:sp>
      <p:sp>
        <p:nvSpPr>
          <p:cNvPr id="2" name="Rectangle 1"/>
          <p:cNvSpPr/>
          <p:nvPr/>
        </p:nvSpPr>
        <p:spPr>
          <a:xfrm>
            <a:off x="603115" y="1720840"/>
            <a:ext cx="7558391" cy="727571"/>
          </a:xfrm>
          <a:prstGeom prst="rect">
            <a:avLst/>
          </a:prstGeom>
        </p:spPr>
        <p:txBody>
          <a:bodyPr wrap="square">
            <a:spAutoFit/>
          </a:bodyPr>
          <a:lstStyle/>
          <a:p>
            <a:pPr algn="ctr">
              <a:lnSpc>
                <a:spcPct val="90000"/>
              </a:lnSpc>
              <a:buClr>
                <a:schemeClr val="tx1"/>
              </a:buClr>
            </a:pPr>
            <a:endParaRPr lang="en-GB" altLang="en-US" sz="2400" dirty="0"/>
          </a:p>
          <a:p>
            <a:pPr algn="ctr">
              <a:lnSpc>
                <a:spcPct val="80000"/>
              </a:lnSpc>
            </a:pPr>
            <a:endParaRPr lang="en-GB" altLang="en-US" sz="2400"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9525" y="1611211"/>
            <a:ext cx="5743575" cy="420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2"/>
          <p:cNvSpPr txBox="1">
            <a:spLocks noChangeArrowheads="1"/>
          </p:cNvSpPr>
          <p:nvPr/>
        </p:nvSpPr>
        <p:spPr bwMode="auto">
          <a:xfrm>
            <a:off x="161925" y="2420938"/>
            <a:ext cx="1592263" cy="5715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15000"/>
              </a:lnSpc>
              <a:spcAft>
                <a:spcPts val="1000"/>
              </a:spcAft>
            </a:pPr>
            <a:r>
              <a:rPr lang="en-US" altLang="en-US" sz="1400" b="1" dirty="0">
                <a:latin typeface="Calibri" pitchFamily="34" charset="0"/>
                <a:ea typeface="Calibri" pitchFamily="34" charset="0"/>
                <a:cs typeface="Times New Roman" pitchFamily="18" charset="0"/>
              </a:rPr>
              <a:t>   P</a:t>
            </a:r>
            <a:r>
              <a:rPr lang="en-US" altLang="en-US" sz="1400" b="1" baseline="-25000" dirty="0">
                <a:latin typeface="Calibri" pitchFamily="34" charset="0"/>
                <a:ea typeface="Calibri" pitchFamily="34" charset="0"/>
                <a:cs typeface="Times New Roman" pitchFamily="18" charset="0"/>
              </a:rPr>
              <a:t>1 </a:t>
            </a:r>
            <a:r>
              <a:rPr lang="en-US" altLang="en-US" sz="1400" b="1" dirty="0">
                <a:latin typeface="Calibri" pitchFamily="34" charset="0"/>
                <a:ea typeface="Calibri" pitchFamily="34" charset="0"/>
                <a:cs typeface="Times New Roman" pitchFamily="18" charset="0"/>
              </a:rPr>
              <a:t>Generation</a:t>
            </a:r>
            <a:endParaRPr lang="en-US" altLang="en-US" sz="1100" dirty="0">
              <a:latin typeface="Calibri" pitchFamily="34" charset="0"/>
              <a:ea typeface="Calibri" pitchFamily="34" charset="0"/>
              <a:cs typeface="Times New Roman" pitchFamily="18" charset="0"/>
            </a:endParaRPr>
          </a:p>
        </p:txBody>
      </p:sp>
      <p:sp>
        <p:nvSpPr>
          <p:cNvPr id="9" name="Text Box 2"/>
          <p:cNvSpPr txBox="1">
            <a:spLocks noChangeArrowheads="1"/>
          </p:cNvSpPr>
          <p:nvPr/>
        </p:nvSpPr>
        <p:spPr bwMode="auto">
          <a:xfrm>
            <a:off x="323850" y="4966578"/>
            <a:ext cx="1592263" cy="5715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15000"/>
              </a:lnSpc>
              <a:spcAft>
                <a:spcPts val="1000"/>
              </a:spcAft>
            </a:pPr>
            <a:r>
              <a:rPr lang="en-US" altLang="en-US" sz="1400" b="1" dirty="0">
                <a:latin typeface="Calibri" pitchFamily="34" charset="0"/>
                <a:ea typeface="Calibri" pitchFamily="34" charset="0"/>
                <a:cs typeface="Times New Roman" pitchFamily="18" charset="0"/>
              </a:rPr>
              <a:t>   F</a:t>
            </a:r>
            <a:r>
              <a:rPr lang="en-US" altLang="en-US" sz="1400" b="1" baseline="-25000" dirty="0">
                <a:latin typeface="Calibri" pitchFamily="34" charset="0"/>
                <a:ea typeface="Calibri" pitchFamily="34" charset="0"/>
                <a:cs typeface="Times New Roman" pitchFamily="18" charset="0"/>
              </a:rPr>
              <a:t>1 </a:t>
            </a:r>
            <a:r>
              <a:rPr lang="en-US" altLang="en-US" sz="1400" b="1" dirty="0">
                <a:latin typeface="Calibri" pitchFamily="34" charset="0"/>
                <a:ea typeface="Calibri" pitchFamily="34" charset="0"/>
                <a:cs typeface="Times New Roman" pitchFamily="18" charset="0"/>
              </a:rPr>
              <a:t>Generation</a:t>
            </a:r>
            <a:endParaRPr lang="en-US" altLang="en-US" sz="1100" dirty="0">
              <a:latin typeface="Calibri" pitchFamily="34" charset="0"/>
              <a:ea typeface="Calibri" pitchFamily="34" charset="0"/>
              <a:cs typeface="Times New Roman" pitchFamily="18" charset="0"/>
            </a:endParaRPr>
          </a:p>
        </p:txBody>
      </p:sp>
    </p:spTree>
    <p:extLst>
      <p:ext uri="{BB962C8B-B14F-4D97-AF65-F5344CB8AC3E}">
        <p14:creationId xmlns:p14="http://schemas.microsoft.com/office/powerpoint/2010/main" val="11861693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24116" y="582518"/>
            <a:ext cx="7716387" cy="518696"/>
          </a:xfrm>
          <a:solidFill>
            <a:schemeClr val="accent2"/>
          </a:solidFill>
        </p:spPr>
        <p:txBody>
          <a:bodyPr>
            <a:normAutofit/>
          </a:bodyPr>
          <a:lstStyle/>
          <a:p>
            <a:r>
              <a:rPr lang="en-ZA" altLang="en-US" sz="2400" b="1" dirty="0">
                <a:solidFill>
                  <a:schemeClr val="bg1"/>
                </a:solidFill>
              </a:rPr>
              <a:t>Steps in Solving Monohybrid Genetic problems</a:t>
            </a:r>
            <a:endParaRPr lang="en-US" sz="2400" b="1" dirty="0">
              <a:solidFill>
                <a:schemeClr val="bg1"/>
              </a:solidFill>
            </a:endParaRPr>
          </a:p>
        </p:txBody>
      </p:sp>
      <p:sp>
        <p:nvSpPr>
          <p:cNvPr id="2" name="Rectangle 1"/>
          <p:cNvSpPr/>
          <p:nvPr/>
        </p:nvSpPr>
        <p:spPr>
          <a:xfrm>
            <a:off x="603115" y="1720840"/>
            <a:ext cx="7558391" cy="727571"/>
          </a:xfrm>
          <a:prstGeom prst="rect">
            <a:avLst/>
          </a:prstGeom>
        </p:spPr>
        <p:txBody>
          <a:bodyPr wrap="square">
            <a:spAutoFit/>
          </a:bodyPr>
          <a:lstStyle/>
          <a:p>
            <a:pPr algn="ctr">
              <a:lnSpc>
                <a:spcPct val="90000"/>
              </a:lnSpc>
              <a:buClr>
                <a:schemeClr val="tx1"/>
              </a:buClr>
            </a:pPr>
            <a:endParaRPr lang="en-GB" altLang="en-US" sz="2400" dirty="0"/>
          </a:p>
          <a:p>
            <a:pPr algn="ctr">
              <a:lnSpc>
                <a:spcPct val="80000"/>
              </a:lnSpc>
            </a:pPr>
            <a:endParaRPr lang="en-GB" altLang="en-US" sz="2400" dirty="0"/>
          </a:p>
        </p:txBody>
      </p:sp>
      <p:sp>
        <p:nvSpPr>
          <p:cNvPr id="11" name="Rectangle 3"/>
          <p:cNvSpPr txBox="1">
            <a:spLocks noChangeArrowheads="1"/>
          </p:cNvSpPr>
          <p:nvPr/>
        </p:nvSpPr>
        <p:spPr>
          <a:xfrm>
            <a:off x="457200" y="1719263"/>
            <a:ext cx="8229600" cy="4411662"/>
          </a:xfrm>
          <a:prstGeom prst="rect">
            <a:avLst/>
          </a:prstGeom>
          <a:solidFill>
            <a:schemeClr val="accent5">
              <a:lumMod val="20000"/>
              <a:lumOff val="80000"/>
            </a:schemeClr>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buClr>
                <a:schemeClr val="tx1"/>
              </a:buClr>
              <a:buFont typeface="+mj-lt"/>
              <a:buAutoNum type="arabicPeriod"/>
            </a:pPr>
            <a:r>
              <a:rPr lang="en-ZA" altLang="en-US" sz="2600" dirty="0" smtClean="0"/>
              <a:t>Determine the </a:t>
            </a:r>
            <a:r>
              <a:rPr lang="en-ZA" altLang="en-US" sz="2600" b="1" dirty="0" smtClean="0"/>
              <a:t>dominant</a:t>
            </a:r>
            <a:r>
              <a:rPr lang="en-ZA" altLang="en-US" sz="2600" dirty="0" smtClean="0"/>
              <a:t> characteristic.</a:t>
            </a:r>
          </a:p>
          <a:p>
            <a:pPr marL="514350" indent="-514350">
              <a:buClr>
                <a:schemeClr val="tx1"/>
              </a:buClr>
              <a:buFont typeface="+mj-lt"/>
              <a:buAutoNum type="arabicPeriod"/>
            </a:pPr>
            <a:r>
              <a:rPr lang="en-ZA" altLang="en-US" sz="2600" dirty="0" smtClean="0"/>
              <a:t>Determine the key i.e. symbol/letter to be used.</a:t>
            </a:r>
          </a:p>
          <a:p>
            <a:pPr marL="514350" indent="-514350">
              <a:buClr>
                <a:schemeClr val="tx1"/>
              </a:buClr>
              <a:buFont typeface="+mj-lt"/>
              <a:buAutoNum type="arabicPeriod"/>
            </a:pPr>
            <a:r>
              <a:rPr lang="en-ZA" altLang="en-US" sz="2600" dirty="0" smtClean="0"/>
              <a:t>Determine the </a:t>
            </a:r>
            <a:r>
              <a:rPr lang="en-ZA" altLang="en-US" sz="2600" b="1" dirty="0" smtClean="0"/>
              <a:t>phenotypes</a:t>
            </a:r>
            <a:r>
              <a:rPr lang="en-ZA" altLang="en-US" sz="2600" dirty="0" smtClean="0"/>
              <a:t> and </a:t>
            </a:r>
            <a:r>
              <a:rPr lang="en-ZA" altLang="en-US" sz="2600" b="1" dirty="0" smtClean="0"/>
              <a:t>genotypes</a:t>
            </a:r>
            <a:r>
              <a:rPr lang="en-ZA" altLang="en-US" sz="2600" dirty="0" smtClean="0"/>
              <a:t> of the parents.</a:t>
            </a:r>
          </a:p>
          <a:p>
            <a:pPr marL="514350" indent="-514350">
              <a:buClr>
                <a:schemeClr val="tx1"/>
              </a:buClr>
              <a:buFont typeface="+mj-lt"/>
              <a:buAutoNum type="arabicPeriod"/>
            </a:pPr>
            <a:r>
              <a:rPr lang="en-ZA" altLang="en-US" sz="2600" dirty="0" smtClean="0"/>
              <a:t>Determine the genes of each</a:t>
            </a:r>
            <a:r>
              <a:rPr lang="en-ZA" altLang="en-US" sz="2600" b="1" dirty="0" smtClean="0"/>
              <a:t> gamete </a:t>
            </a:r>
            <a:r>
              <a:rPr lang="en-ZA" altLang="en-US" sz="2600" dirty="0" smtClean="0"/>
              <a:t>after meiosis</a:t>
            </a:r>
          </a:p>
          <a:p>
            <a:pPr marL="514350" indent="-514350">
              <a:buClr>
                <a:schemeClr val="tx1"/>
              </a:buClr>
              <a:buFont typeface="+mj-lt"/>
              <a:buAutoNum type="arabicPeriod"/>
            </a:pPr>
            <a:r>
              <a:rPr lang="en-ZA" altLang="en-US" sz="2600" dirty="0" smtClean="0"/>
              <a:t>Determine the alleles of the zygote after fertilization </a:t>
            </a:r>
            <a:r>
              <a:rPr lang="en-ZA" altLang="en-US" sz="2600" b="1" dirty="0" smtClean="0"/>
              <a:t>– F</a:t>
            </a:r>
            <a:r>
              <a:rPr lang="en-ZA" altLang="en-US" sz="2600" b="1" baseline="-25000" dirty="0" smtClean="0"/>
              <a:t>1 </a:t>
            </a:r>
            <a:r>
              <a:rPr lang="en-ZA" altLang="en-US" sz="2600" b="1" dirty="0" smtClean="0"/>
              <a:t>- genotype</a:t>
            </a:r>
          </a:p>
          <a:p>
            <a:pPr marL="514350" indent="-514350">
              <a:buClr>
                <a:schemeClr val="tx1"/>
              </a:buClr>
              <a:buFont typeface="+mj-lt"/>
              <a:buAutoNum type="arabicPeriod"/>
            </a:pPr>
            <a:r>
              <a:rPr lang="en-ZA" altLang="en-US" sz="2600" dirty="0" smtClean="0"/>
              <a:t>Describe the phenotypes of the </a:t>
            </a:r>
            <a:r>
              <a:rPr lang="en-ZA" altLang="en-US" sz="2600" b="1" dirty="0" smtClean="0"/>
              <a:t>F</a:t>
            </a:r>
            <a:r>
              <a:rPr lang="en-ZA" altLang="en-US" sz="2600" b="1" baseline="-25000" dirty="0" smtClean="0"/>
              <a:t>1</a:t>
            </a:r>
            <a:r>
              <a:rPr lang="en-ZA" altLang="en-US" sz="2600" b="1" dirty="0" smtClean="0"/>
              <a:t>- generation</a:t>
            </a:r>
            <a:endParaRPr lang="en-GB" altLang="en-US" sz="2600" b="1" dirty="0" smtClean="0"/>
          </a:p>
        </p:txBody>
      </p:sp>
    </p:spTree>
    <p:extLst>
      <p:ext uri="{BB962C8B-B14F-4D97-AF65-F5344CB8AC3E}">
        <p14:creationId xmlns:p14="http://schemas.microsoft.com/office/powerpoint/2010/main" val="53001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970412" y="841866"/>
            <a:ext cx="7716387" cy="518696"/>
          </a:xfrm>
          <a:solidFill>
            <a:schemeClr val="accent2"/>
          </a:solidFill>
        </p:spPr>
        <p:txBody>
          <a:bodyPr>
            <a:normAutofit/>
          </a:bodyPr>
          <a:lstStyle/>
          <a:p>
            <a:r>
              <a:rPr lang="en-ZA" altLang="en-US" sz="2400" b="1" dirty="0">
                <a:solidFill>
                  <a:schemeClr val="bg1"/>
                </a:solidFill>
              </a:rPr>
              <a:t>Template</a:t>
            </a:r>
            <a:endParaRPr lang="en-US" sz="2400" b="1" dirty="0">
              <a:solidFill>
                <a:schemeClr val="bg1"/>
              </a:solidFill>
            </a:endParaRPr>
          </a:p>
        </p:txBody>
      </p:sp>
      <p:sp>
        <p:nvSpPr>
          <p:cNvPr id="2" name="Rectangle 1"/>
          <p:cNvSpPr/>
          <p:nvPr/>
        </p:nvSpPr>
        <p:spPr>
          <a:xfrm>
            <a:off x="603115" y="1720840"/>
            <a:ext cx="7558391" cy="727571"/>
          </a:xfrm>
          <a:prstGeom prst="rect">
            <a:avLst/>
          </a:prstGeom>
        </p:spPr>
        <p:txBody>
          <a:bodyPr wrap="square">
            <a:spAutoFit/>
          </a:bodyPr>
          <a:lstStyle/>
          <a:p>
            <a:pPr algn="ctr">
              <a:lnSpc>
                <a:spcPct val="90000"/>
              </a:lnSpc>
              <a:buClr>
                <a:schemeClr val="tx1"/>
              </a:buClr>
            </a:pPr>
            <a:endParaRPr lang="en-GB" altLang="en-US" sz="2400" dirty="0"/>
          </a:p>
          <a:p>
            <a:pPr algn="ctr">
              <a:lnSpc>
                <a:spcPct val="80000"/>
              </a:lnSpc>
            </a:pPr>
            <a:endParaRPr lang="en-GB" altLang="en-US"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4443" y="1980090"/>
            <a:ext cx="6887183" cy="4046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loud Callout 3"/>
          <p:cNvSpPr/>
          <p:nvPr/>
        </p:nvSpPr>
        <p:spPr>
          <a:xfrm>
            <a:off x="16261" y="1368291"/>
            <a:ext cx="2411760" cy="2160240"/>
          </a:xfrm>
          <a:prstGeom prst="cloudCallout">
            <a:avLst>
              <a:gd name="adj1" fmla="val 49652"/>
              <a:gd name="adj2" fmla="val 64591"/>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smtClean="0"/>
              <a:t>Remember: you get two marks if  you just write down the “recipe”</a:t>
            </a:r>
            <a:endParaRPr lang="en-ZA" b="1" dirty="0"/>
          </a:p>
        </p:txBody>
      </p:sp>
    </p:spTree>
    <p:extLst>
      <p:ext uri="{BB962C8B-B14F-4D97-AF65-F5344CB8AC3E}">
        <p14:creationId xmlns:p14="http://schemas.microsoft.com/office/powerpoint/2010/main" val="18168927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ttps://66.media.tumblr.com/2652b3d0820a38f381a7e16c1cd3ef12/tumblr_mf9rrmlGjp1rxbzx9o1_500.jpg"/>
          <p:cNvPicPr/>
          <p:nvPr/>
        </p:nvPicPr>
        <p:blipFill>
          <a:blip r:embed="rId2">
            <a:extLst>
              <a:ext uri="{28A0092B-C50C-407E-A947-70E740481C1C}">
                <a14:useLocalDpi xmlns:a14="http://schemas.microsoft.com/office/drawing/2010/main" val="0"/>
              </a:ext>
            </a:extLst>
          </a:blip>
          <a:srcRect/>
          <a:stretch>
            <a:fillRect/>
          </a:stretch>
        </p:blipFill>
        <p:spPr bwMode="auto">
          <a:xfrm>
            <a:off x="6941339" y="3073933"/>
            <a:ext cx="1667639" cy="1896895"/>
          </a:xfrm>
          <a:prstGeom prst="rect">
            <a:avLst/>
          </a:prstGeom>
          <a:noFill/>
          <a:ln>
            <a:noFill/>
          </a:ln>
        </p:spPr>
      </p:pic>
      <p:pic>
        <p:nvPicPr>
          <p:cNvPr id="4" name="Picture 3" descr="http://www.tokresource.org/tok_classes/biobiobio/biomenu/theoretical_genetics/baby%20rolling.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1628" y="1381557"/>
            <a:ext cx="1179304" cy="1505332"/>
          </a:xfrm>
          <a:prstGeom prst="rect">
            <a:avLst/>
          </a:prstGeom>
          <a:noFill/>
          <a:ln>
            <a:noFill/>
          </a:ln>
        </p:spPr>
      </p:pic>
      <p:sp>
        <p:nvSpPr>
          <p:cNvPr id="5" name="Title 1"/>
          <p:cNvSpPr>
            <a:spLocks noGrp="1"/>
          </p:cNvSpPr>
          <p:nvPr>
            <p:ph type="title"/>
          </p:nvPr>
        </p:nvSpPr>
        <p:spPr>
          <a:xfrm>
            <a:off x="892591" y="462488"/>
            <a:ext cx="7716387" cy="518696"/>
          </a:xfrm>
          <a:solidFill>
            <a:schemeClr val="accent2"/>
          </a:solidFill>
        </p:spPr>
        <p:txBody>
          <a:bodyPr>
            <a:normAutofit/>
          </a:bodyPr>
          <a:lstStyle/>
          <a:p>
            <a:r>
              <a:rPr lang="en-ZA" altLang="en-US" sz="2400" b="1" dirty="0" smtClean="0">
                <a:solidFill>
                  <a:schemeClr val="bg1"/>
                </a:solidFill>
              </a:rPr>
              <a:t>Types  of monohybrid crossings</a:t>
            </a:r>
            <a:endParaRPr lang="en-US" sz="2400" b="1" dirty="0">
              <a:solidFill>
                <a:schemeClr val="bg1"/>
              </a:solidFill>
            </a:endParaRPr>
          </a:p>
        </p:txBody>
      </p:sp>
      <p:sp>
        <p:nvSpPr>
          <p:cNvPr id="2" name="Rectangle 1"/>
          <p:cNvSpPr/>
          <p:nvPr/>
        </p:nvSpPr>
        <p:spPr>
          <a:xfrm>
            <a:off x="437745" y="1144448"/>
            <a:ext cx="6867727" cy="5133713"/>
          </a:xfrm>
          <a:prstGeom prst="rect">
            <a:avLst/>
          </a:prstGeom>
        </p:spPr>
        <p:txBody>
          <a:bodyPr wrap="square">
            <a:spAutoFit/>
          </a:bodyPr>
          <a:lstStyle/>
          <a:p>
            <a:pPr algn="ctr">
              <a:lnSpc>
                <a:spcPct val="90000"/>
              </a:lnSpc>
            </a:pPr>
            <a:r>
              <a:rPr lang="en-ZA" altLang="en-US" sz="2400" b="1" dirty="0"/>
              <a:t>Complete dominance</a:t>
            </a:r>
          </a:p>
          <a:p>
            <a:pPr>
              <a:lnSpc>
                <a:spcPct val="90000"/>
              </a:lnSpc>
              <a:buClr>
                <a:schemeClr val="tx1"/>
              </a:buClr>
            </a:pPr>
            <a:r>
              <a:rPr lang="en-ZA" altLang="en-US" dirty="0"/>
              <a:t>A genetic interaction where </a:t>
            </a:r>
            <a:r>
              <a:rPr lang="en-ZA" altLang="en-US" b="1" dirty="0"/>
              <a:t>one allele </a:t>
            </a:r>
            <a:r>
              <a:rPr lang="en-ZA" altLang="en-US" dirty="0"/>
              <a:t>of a </a:t>
            </a:r>
            <a:r>
              <a:rPr lang="en-ZA" altLang="en-US" b="1" dirty="0"/>
              <a:t>gene</a:t>
            </a:r>
            <a:r>
              <a:rPr lang="en-ZA" altLang="en-US" dirty="0"/>
              <a:t> </a:t>
            </a:r>
            <a:r>
              <a:rPr lang="en-ZA" altLang="en-US" b="1" dirty="0"/>
              <a:t>supress </a:t>
            </a:r>
            <a:r>
              <a:rPr lang="en-ZA" altLang="en-US" dirty="0"/>
              <a:t>the </a:t>
            </a:r>
            <a:r>
              <a:rPr lang="en-ZA" altLang="en-US" b="1" dirty="0"/>
              <a:t>expression</a:t>
            </a:r>
            <a:r>
              <a:rPr lang="en-ZA" altLang="en-US" dirty="0"/>
              <a:t> of an </a:t>
            </a:r>
            <a:r>
              <a:rPr lang="en-ZA" altLang="en-US" b="1" dirty="0"/>
              <a:t>alternative allele </a:t>
            </a:r>
            <a:r>
              <a:rPr lang="en-ZA" altLang="en-US" dirty="0"/>
              <a:t>in the </a:t>
            </a:r>
            <a:r>
              <a:rPr lang="en-ZA" altLang="en-US" b="1" dirty="0"/>
              <a:t>F</a:t>
            </a:r>
            <a:r>
              <a:rPr lang="en-ZA" altLang="en-US" b="1" baseline="-25000" dirty="0"/>
              <a:t>1</a:t>
            </a:r>
            <a:r>
              <a:rPr lang="en-ZA" altLang="en-US" b="1" dirty="0"/>
              <a:t> heterozygote </a:t>
            </a:r>
            <a:r>
              <a:rPr lang="en-ZA" altLang="en-US" dirty="0"/>
              <a:t>(e.g. Bb) so that the phenotype is the same as that of the dominant allele.</a:t>
            </a:r>
          </a:p>
          <a:p>
            <a:pPr algn="ctr">
              <a:lnSpc>
                <a:spcPct val="90000"/>
              </a:lnSpc>
              <a:buClr>
                <a:schemeClr val="tx1"/>
              </a:buClr>
            </a:pPr>
            <a:endParaRPr lang="en-ZA" altLang="en-US" dirty="0"/>
          </a:p>
          <a:p>
            <a:pPr algn="ctr">
              <a:lnSpc>
                <a:spcPct val="90000"/>
              </a:lnSpc>
              <a:buClr>
                <a:schemeClr val="tx1"/>
              </a:buClr>
            </a:pPr>
            <a:r>
              <a:rPr lang="en-ZA" altLang="en-US" sz="2400" b="1" dirty="0"/>
              <a:t>Incomplete dominance</a:t>
            </a:r>
          </a:p>
          <a:p>
            <a:pPr>
              <a:lnSpc>
                <a:spcPct val="90000"/>
              </a:lnSpc>
              <a:buClr>
                <a:schemeClr val="tx1"/>
              </a:buClr>
            </a:pPr>
            <a:r>
              <a:rPr lang="en-ZA" altLang="en-US" dirty="0"/>
              <a:t>A pattern of inheritance in which a cross between two phenotypically different parents produces an offspring different from both parents but containing partial features of both  - intermediate. </a:t>
            </a:r>
            <a:endParaRPr lang="en-ZA" altLang="en-US" dirty="0" smtClean="0"/>
          </a:p>
          <a:p>
            <a:pPr>
              <a:lnSpc>
                <a:spcPct val="90000"/>
              </a:lnSpc>
              <a:buClr>
                <a:schemeClr val="tx1"/>
              </a:buClr>
            </a:pPr>
            <a:endParaRPr lang="en-ZA" altLang="en-US" dirty="0"/>
          </a:p>
          <a:p>
            <a:pPr>
              <a:lnSpc>
                <a:spcPct val="90000"/>
              </a:lnSpc>
              <a:buClr>
                <a:schemeClr val="tx1"/>
              </a:buClr>
            </a:pPr>
            <a:endParaRPr lang="en-ZA" altLang="en-US" dirty="0" smtClean="0"/>
          </a:p>
          <a:p>
            <a:pPr>
              <a:lnSpc>
                <a:spcPct val="90000"/>
              </a:lnSpc>
              <a:buClr>
                <a:schemeClr val="tx1"/>
              </a:buClr>
            </a:pPr>
            <a:endParaRPr lang="en-ZA" altLang="en-US" dirty="0"/>
          </a:p>
          <a:p>
            <a:pPr>
              <a:lnSpc>
                <a:spcPct val="90000"/>
              </a:lnSpc>
              <a:buClr>
                <a:schemeClr val="tx1"/>
              </a:buClr>
            </a:pPr>
            <a:endParaRPr lang="en-ZA" altLang="en-US" sz="2400" dirty="0"/>
          </a:p>
          <a:p>
            <a:pPr algn="ctr">
              <a:lnSpc>
                <a:spcPct val="90000"/>
              </a:lnSpc>
              <a:buClr>
                <a:schemeClr val="tx1"/>
              </a:buClr>
            </a:pPr>
            <a:r>
              <a:rPr lang="en-ZA" altLang="en-US" sz="2400" b="1" dirty="0"/>
              <a:t>Co-dominance</a:t>
            </a:r>
          </a:p>
          <a:p>
            <a:pPr>
              <a:lnSpc>
                <a:spcPct val="90000"/>
              </a:lnSpc>
            </a:pPr>
            <a:r>
              <a:rPr lang="en-GB" altLang="en-US" dirty="0"/>
              <a:t>Both alleles are equally dominant and </a:t>
            </a:r>
            <a:r>
              <a:rPr lang="en-GB" altLang="en-US" dirty="0" smtClean="0"/>
              <a:t>therefore both </a:t>
            </a:r>
            <a:r>
              <a:rPr lang="en-GB" altLang="en-US" dirty="0"/>
              <a:t>are expressed in the </a:t>
            </a:r>
            <a:r>
              <a:rPr lang="en-GB" altLang="en-US" dirty="0" smtClean="0"/>
              <a:t>phenotype.</a:t>
            </a:r>
          </a:p>
          <a:p>
            <a:pPr>
              <a:lnSpc>
                <a:spcPct val="90000"/>
              </a:lnSpc>
            </a:pPr>
            <a:endParaRPr lang="en-ZA" altLang="en-US" dirty="0"/>
          </a:p>
          <a:p>
            <a:pPr>
              <a:lnSpc>
                <a:spcPct val="90000"/>
              </a:lnSpc>
              <a:buClr>
                <a:schemeClr val="tx1"/>
              </a:buClr>
            </a:pPr>
            <a:endParaRPr lang="en-GB" altLang="en-US" dirty="0"/>
          </a:p>
          <a:p>
            <a:pPr algn="ctr">
              <a:lnSpc>
                <a:spcPct val="80000"/>
              </a:lnSpc>
            </a:pPr>
            <a:endParaRPr lang="en-GB" altLang="en-US" dirty="0"/>
          </a:p>
        </p:txBody>
      </p:sp>
      <p:pic>
        <p:nvPicPr>
          <p:cNvPr id="7" name="Picture 6" descr="https://upload.wikimedia.org/wikipedia/commons/f/f3/Co-dominance_Rhododendron.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93759" y="5286564"/>
            <a:ext cx="1393825" cy="1362710"/>
          </a:xfrm>
          <a:prstGeom prst="rect">
            <a:avLst/>
          </a:prstGeom>
          <a:noFill/>
          <a:ln>
            <a:noFill/>
          </a:ln>
        </p:spPr>
      </p:pic>
      <p:pic>
        <p:nvPicPr>
          <p:cNvPr id="8" name="Picture 7" descr="http://cdn.shopify.com/s/files/1/0267/4223/products/CodominancePanda-Clean.jpg?v=144200636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33090" y="5232643"/>
            <a:ext cx="1913126" cy="1362710"/>
          </a:xfrm>
          <a:prstGeom prst="rect">
            <a:avLst/>
          </a:prstGeom>
          <a:noFill/>
          <a:ln>
            <a:noFill/>
          </a:ln>
        </p:spPr>
      </p:pic>
    </p:spTree>
    <p:extLst>
      <p:ext uri="{BB962C8B-B14F-4D97-AF65-F5344CB8AC3E}">
        <p14:creationId xmlns:p14="http://schemas.microsoft.com/office/powerpoint/2010/main" val="379180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solidFill>
                  <a:srgbClr val="002060"/>
                </a:solidFill>
              </a:rPr>
              <a:t>SSIP AIMS/GOALS </a:t>
            </a:r>
            <a:endParaRPr lang="en-ZA" b="1" dirty="0">
              <a:solidFill>
                <a:srgbClr val="002060"/>
              </a:solidFill>
            </a:endParaRPr>
          </a:p>
        </p:txBody>
      </p:sp>
      <p:sp>
        <p:nvSpPr>
          <p:cNvPr id="4" name="Content Placeholder 3"/>
          <p:cNvSpPr>
            <a:spLocks noGrp="1"/>
          </p:cNvSpPr>
          <p:nvPr>
            <p:ph idx="1"/>
          </p:nvPr>
        </p:nvSpPr>
        <p:spPr/>
        <p:txBody>
          <a:bodyPr>
            <a:normAutofit fontScale="77500" lnSpcReduction="20000"/>
          </a:bodyPr>
          <a:lstStyle/>
          <a:p>
            <a:pPr marL="0" indent="0">
              <a:buNone/>
            </a:pPr>
            <a:r>
              <a:rPr lang="en-ZA" dirty="0"/>
              <a:t>The four interconnected outcomes that drive the professional development activities for SSIP are:</a:t>
            </a:r>
          </a:p>
          <a:p>
            <a:pPr marL="514350" lvl="0" indent="-514350">
              <a:buFont typeface="+mj-lt"/>
              <a:buAutoNum type="arabicPeriod"/>
            </a:pPr>
            <a:r>
              <a:rPr lang="en-ZA" dirty="0"/>
              <a:t>Enhancing  Teachers knowledge: deep understanding  of subject matter knowledge and students ideas on the content   </a:t>
            </a:r>
          </a:p>
          <a:p>
            <a:pPr marL="514350" lvl="0" indent="-514350">
              <a:buFont typeface="+mj-lt"/>
              <a:buAutoNum type="arabicPeriod"/>
            </a:pPr>
            <a:r>
              <a:rPr lang="en-ZA" dirty="0"/>
              <a:t>Enhancing quality teaching and assessment for learning: effective instructional approaches that teachers may use to ensure improved understanding by most learners.  </a:t>
            </a:r>
          </a:p>
          <a:p>
            <a:pPr marL="514350" lvl="0" indent="-514350">
              <a:buFont typeface="+mj-lt"/>
              <a:buAutoNum type="arabicPeriod"/>
            </a:pPr>
            <a:r>
              <a:rPr lang="en-ZA" dirty="0"/>
              <a:t>Developing ICT integration skills :Use of ICT  to improve teaching and learning </a:t>
            </a:r>
          </a:p>
          <a:p>
            <a:pPr marL="514350" lvl="0" indent="-514350">
              <a:buFont typeface="+mj-lt"/>
              <a:buAutoNum type="arabicPeriod"/>
            </a:pPr>
            <a:r>
              <a:rPr lang="en-ZA" dirty="0"/>
              <a:t>Building professional  learning communities: allow teachers to start collaborating and form professional networks in non-formal settings in context of their schools </a:t>
            </a:r>
          </a:p>
          <a:p>
            <a:endParaRPr lang="en-ZA" dirty="0"/>
          </a:p>
        </p:txBody>
      </p:sp>
      <p:sp>
        <p:nvSpPr>
          <p:cNvPr id="2" name="Slide Number Placeholder 1"/>
          <p:cNvSpPr>
            <a:spLocks noGrp="1"/>
          </p:cNvSpPr>
          <p:nvPr>
            <p:ph type="sldNum" sz="quarter" idx="12"/>
          </p:nvPr>
        </p:nvSpPr>
        <p:spPr/>
        <p:txBody>
          <a:bodyPr/>
          <a:lstStyle/>
          <a:p>
            <a:fld id="{12BB25A2-5507-4CDA-801B-CF7C4493D501}" type="slidenum">
              <a:rPr lang="en-GB" smtClean="0"/>
              <a:t>2</a:t>
            </a:fld>
            <a:endParaRPr lang="en-GB"/>
          </a:p>
        </p:txBody>
      </p:sp>
    </p:spTree>
    <p:extLst>
      <p:ext uri="{BB962C8B-B14F-4D97-AF65-F5344CB8AC3E}">
        <p14:creationId xmlns:p14="http://schemas.microsoft.com/office/powerpoint/2010/main" val="20795543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82863" y="328457"/>
            <a:ext cx="7716387" cy="518696"/>
          </a:xfrm>
          <a:solidFill>
            <a:schemeClr val="accent2"/>
          </a:solidFill>
        </p:spPr>
        <p:txBody>
          <a:bodyPr>
            <a:normAutofit/>
          </a:bodyPr>
          <a:lstStyle/>
          <a:p>
            <a:r>
              <a:rPr lang="en-ZA" altLang="en-US" sz="2400" b="1" dirty="0">
                <a:solidFill>
                  <a:schemeClr val="bg1"/>
                </a:solidFill>
              </a:rPr>
              <a:t>Complete dominance</a:t>
            </a:r>
            <a:endParaRPr lang="en-US" sz="2400" b="1" dirty="0">
              <a:solidFill>
                <a:schemeClr val="bg1"/>
              </a:solidFill>
            </a:endParaRPr>
          </a:p>
        </p:txBody>
      </p:sp>
      <p:sp>
        <p:nvSpPr>
          <p:cNvPr id="2" name="Rectangle 1"/>
          <p:cNvSpPr/>
          <p:nvPr/>
        </p:nvSpPr>
        <p:spPr>
          <a:xfrm>
            <a:off x="603115" y="1720840"/>
            <a:ext cx="7558391" cy="727571"/>
          </a:xfrm>
          <a:prstGeom prst="rect">
            <a:avLst/>
          </a:prstGeom>
        </p:spPr>
        <p:txBody>
          <a:bodyPr wrap="square">
            <a:spAutoFit/>
          </a:bodyPr>
          <a:lstStyle/>
          <a:p>
            <a:pPr algn="ctr">
              <a:lnSpc>
                <a:spcPct val="90000"/>
              </a:lnSpc>
              <a:buClr>
                <a:schemeClr val="tx1"/>
              </a:buClr>
            </a:pPr>
            <a:endParaRPr lang="en-GB" altLang="en-US" sz="2400" dirty="0"/>
          </a:p>
          <a:p>
            <a:pPr algn="ctr">
              <a:lnSpc>
                <a:spcPct val="80000"/>
              </a:lnSpc>
            </a:pPr>
            <a:endParaRPr lang="en-GB" altLang="en-US" sz="2400" dirty="0"/>
          </a:p>
        </p:txBody>
      </p:sp>
      <p:sp>
        <p:nvSpPr>
          <p:cNvPr id="7" name="Rectangle 3"/>
          <p:cNvSpPr txBox="1">
            <a:spLocks noChangeArrowheads="1"/>
          </p:cNvSpPr>
          <p:nvPr/>
        </p:nvSpPr>
        <p:spPr>
          <a:xfrm>
            <a:off x="457200" y="1719263"/>
            <a:ext cx="7931150" cy="441166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buFont typeface="Wingdings" pitchFamily="2" charset="2"/>
              <a:buNone/>
            </a:pPr>
            <a:r>
              <a:rPr lang="en-US" altLang="en-US" sz="1700" b="1" dirty="0" smtClean="0"/>
              <a:t>P</a:t>
            </a:r>
            <a:r>
              <a:rPr lang="en-US" altLang="en-US" sz="1700" b="1" baseline="-25000" dirty="0" smtClean="0"/>
              <a:t>1</a:t>
            </a:r>
            <a:r>
              <a:rPr lang="en-US" altLang="en-US" sz="1700" b="1" dirty="0" smtClean="0"/>
              <a:t>	</a:t>
            </a:r>
            <a:r>
              <a:rPr lang="en-US" altLang="en-US" sz="1700" dirty="0" smtClean="0"/>
              <a:t>phenotype	    </a:t>
            </a:r>
            <a:r>
              <a:rPr lang="en-US" altLang="en-US" sz="1700" b="1" dirty="0" smtClean="0"/>
              <a:t>Tall   x   Short</a:t>
            </a:r>
          </a:p>
          <a:p>
            <a:pPr>
              <a:lnSpc>
                <a:spcPct val="80000"/>
              </a:lnSpc>
              <a:buFont typeface="Wingdings" pitchFamily="2" charset="2"/>
              <a:buNone/>
            </a:pPr>
            <a:r>
              <a:rPr lang="en-US" altLang="en-US" sz="1700" dirty="0" smtClean="0"/>
              <a:t>	genotype          </a:t>
            </a:r>
            <a:r>
              <a:rPr lang="en-US" altLang="en-US" sz="1700" b="1" dirty="0" smtClean="0"/>
              <a:t>TT   x	</a:t>
            </a:r>
            <a:r>
              <a:rPr lang="en-US" altLang="en-US" sz="1700" b="1" dirty="0" err="1" smtClean="0"/>
              <a:t>tt</a:t>
            </a:r>
            <a:endParaRPr lang="en-US" altLang="en-US" sz="1700" b="1" dirty="0" smtClean="0"/>
          </a:p>
          <a:p>
            <a:pPr>
              <a:lnSpc>
                <a:spcPct val="80000"/>
              </a:lnSpc>
              <a:buFont typeface="Wingdings" pitchFamily="2" charset="2"/>
              <a:buNone/>
            </a:pPr>
            <a:endParaRPr lang="en-US" altLang="en-US" sz="1700" b="1" dirty="0" smtClean="0"/>
          </a:p>
          <a:p>
            <a:pPr>
              <a:lnSpc>
                <a:spcPct val="80000"/>
              </a:lnSpc>
              <a:buFont typeface="Wingdings" pitchFamily="2" charset="2"/>
              <a:buNone/>
            </a:pPr>
            <a:r>
              <a:rPr lang="en-US" altLang="en-US" sz="1700" i="1" dirty="0" smtClean="0"/>
              <a:t>	Meiosis                               </a:t>
            </a:r>
            <a:r>
              <a:rPr lang="en-US" altLang="en-US" sz="1700" b="1" i="1" dirty="0" smtClean="0"/>
              <a:t>(Mendel’s Law of Segregation</a:t>
            </a:r>
            <a:r>
              <a:rPr lang="en-US" altLang="en-US" sz="1700" i="1" dirty="0" smtClean="0"/>
              <a:t>)</a:t>
            </a:r>
            <a:endParaRPr lang="fr-FR" altLang="en-US" sz="1700" b="1" dirty="0" smtClean="0"/>
          </a:p>
          <a:p>
            <a:pPr>
              <a:lnSpc>
                <a:spcPct val="80000"/>
              </a:lnSpc>
              <a:buFont typeface="Wingdings" pitchFamily="2" charset="2"/>
              <a:buNone/>
            </a:pPr>
            <a:r>
              <a:rPr lang="fr-FR" altLang="en-US" sz="1700" b="1" dirty="0" smtClean="0"/>
              <a:t>	</a:t>
            </a:r>
          </a:p>
          <a:p>
            <a:pPr>
              <a:lnSpc>
                <a:spcPct val="80000"/>
              </a:lnSpc>
              <a:buFont typeface="Wingdings" pitchFamily="2" charset="2"/>
              <a:buNone/>
            </a:pPr>
            <a:r>
              <a:rPr lang="fr-FR" altLang="en-US" sz="1700" b="1" dirty="0" smtClean="0"/>
              <a:t>    </a:t>
            </a:r>
            <a:r>
              <a:rPr lang="fr-FR" altLang="en-US" sz="1700" b="1" dirty="0" err="1" smtClean="0"/>
              <a:t>Gametes</a:t>
            </a:r>
            <a:r>
              <a:rPr lang="fr-FR" altLang="en-US" sz="1700" b="1" dirty="0" smtClean="0"/>
              <a:t>	T  ,  T   x   t ,  t   </a:t>
            </a:r>
            <a:r>
              <a:rPr lang="fr-FR" altLang="en-US" sz="1700" dirty="0" smtClean="0"/>
              <a:t> 	    </a:t>
            </a:r>
            <a:endParaRPr lang="en-GB" altLang="en-US" sz="1700" dirty="0" smtClean="0"/>
          </a:p>
          <a:p>
            <a:pPr>
              <a:lnSpc>
                <a:spcPct val="80000"/>
              </a:lnSpc>
              <a:buFont typeface="Wingdings" pitchFamily="2" charset="2"/>
              <a:buNone/>
            </a:pPr>
            <a:endParaRPr lang="en-US" altLang="en-US" sz="1700" dirty="0" smtClean="0"/>
          </a:p>
          <a:p>
            <a:pPr>
              <a:lnSpc>
                <a:spcPct val="80000"/>
              </a:lnSpc>
              <a:buFont typeface="Wingdings" pitchFamily="2" charset="2"/>
              <a:buNone/>
            </a:pPr>
            <a:r>
              <a:rPr lang="en-US" altLang="en-US" sz="1700" dirty="0" smtClean="0"/>
              <a:t>      </a:t>
            </a:r>
            <a:r>
              <a:rPr lang="en-US" altLang="en-US" sz="1700" i="1" dirty="0" err="1" smtClean="0"/>
              <a:t>Fertilisation</a:t>
            </a:r>
            <a:endParaRPr lang="en-GB" altLang="en-US" sz="1700" dirty="0" smtClean="0"/>
          </a:p>
          <a:p>
            <a:pPr>
              <a:lnSpc>
                <a:spcPct val="80000"/>
              </a:lnSpc>
              <a:buFont typeface="Wingdings" pitchFamily="2" charset="2"/>
              <a:buNone/>
            </a:pPr>
            <a:r>
              <a:rPr lang="en-US" altLang="en-US" sz="1700" b="1" dirty="0" smtClean="0"/>
              <a:t>	</a:t>
            </a:r>
          </a:p>
          <a:p>
            <a:pPr>
              <a:lnSpc>
                <a:spcPct val="80000"/>
              </a:lnSpc>
              <a:buNone/>
            </a:pPr>
            <a:r>
              <a:rPr lang="en-US" altLang="en-US" sz="1700" b="1" dirty="0" smtClean="0"/>
              <a:t>F</a:t>
            </a:r>
            <a:r>
              <a:rPr lang="en-US" altLang="en-US" sz="1700" b="1" baseline="-25000" dirty="0" smtClean="0"/>
              <a:t>1                                  </a:t>
            </a:r>
            <a:r>
              <a:rPr lang="en-US" altLang="en-US" sz="2800" b="1" baseline="-25000" dirty="0" smtClean="0"/>
              <a:t>Tt     </a:t>
            </a:r>
            <a:r>
              <a:rPr lang="en-US" altLang="en-US" sz="2800" b="1" baseline="-25000" dirty="0" err="1" smtClean="0"/>
              <a:t>Tt</a:t>
            </a:r>
            <a:r>
              <a:rPr lang="en-US" altLang="en-US" sz="2800" b="1" baseline="-25000" dirty="0" smtClean="0"/>
              <a:t>     </a:t>
            </a:r>
            <a:r>
              <a:rPr lang="en-US" altLang="en-US" sz="2800" b="1" baseline="-25000" dirty="0" err="1" smtClean="0"/>
              <a:t>Tt</a:t>
            </a:r>
            <a:r>
              <a:rPr lang="en-US" altLang="en-US" sz="2800" b="1" baseline="-25000" dirty="0" smtClean="0"/>
              <a:t>     </a:t>
            </a:r>
            <a:r>
              <a:rPr lang="en-US" altLang="en-US" sz="2800" b="1" baseline="-25000" dirty="0" err="1"/>
              <a:t>Tt</a:t>
            </a:r>
            <a:endParaRPr lang="en-US" altLang="en-US" sz="2800" b="1" baseline="-25000" dirty="0"/>
          </a:p>
          <a:p>
            <a:pPr>
              <a:lnSpc>
                <a:spcPct val="80000"/>
              </a:lnSpc>
              <a:buNone/>
            </a:pPr>
            <a:endParaRPr lang="en-US" altLang="en-US" sz="2800" b="1" baseline="-25000" dirty="0"/>
          </a:p>
          <a:p>
            <a:pPr>
              <a:lnSpc>
                <a:spcPct val="80000"/>
              </a:lnSpc>
              <a:buFont typeface="Wingdings" pitchFamily="2" charset="2"/>
              <a:buNone/>
            </a:pPr>
            <a:endParaRPr lang="en-US" altLang="en-US" sz="1700" b="1" dirty="0" smtClean="0"/>
          </a:p>
          <a:p>
            <a:pPr>
              <a:lnSpc>
                <a:spcPct val="80000"/>
              </a:lnSpc>
              <a:buFont typeface="Wingdings" pitchFamily="2" charset="2"/>
              <a:buNone/>
            </a:pPr>
            <a:r>
              <a:rPr lang="en-US" altLang="en-US" sz="1700" dirty="0" smtClean="0"/>
              <a:t>Genotype:              </a:t>
            </a:r>
            <a:r>
              <a:rPr lang="en-US" altLang="en-US" sz="1700" b="1" dirty="0" smtClean="0"/>
              <a:t>Tt </a:t>
            </a:r>
            <a:r>
              <a:rPr lang="en-US" altLang="en-US" sz="1700" dirty="0" smtClean="0"/>
              <a:t>        </a:t>
            </a:r>
            <a:r>
              <a:rPr lang="en-US" altLang="en-US" sz="1700" b="1" dirty="0" smtClean="0"/>
              <a:t>(</a:t>
            </a:r>
            <a:r>
              <a:rPr lang="en-US" altLang="en-US" sz="1700" b="1" i="1" dirty="0" smtClean="0"/>
              <a:t>Principle of dominance) </a:t>
            </a:r>
            <a:endParaRPr lang="en-US" altLang="en-US" sz="1700" dirty="0"/>
          </a:p>
          <a:p>
            <a:pPr>
              <a:lnSpc>
                <a:spcPct val="80000"/>
              </a:lnSpc>
              <a:buFont typeface="Wingdings" pitchFamily="2" charset="2"/>
              <a:buNone/>
            </a:pPr>
            <a:r>
              <a:rPr lang="en-US" altLang="en-US" sz="1700" dirty="0" smtClean="0"/>
              <a:t>Phenotype:            </a:t>
            </a:r>
            <a:r>
              <a:rPr lang="en-US" altLang="en-US" sz="1700" b="1" dirty="0" smtClean="0"/>
              <a:t>Tall</a:t>
            </a:r>
            <a:r>
              <a:rPr lang="en-US" altLang="en-US" sz="1700" dirty="0" smtClean="0"/>
              <a:t> </a:t>
            </a:r>
          </a:p>
          <a:p>
            <a:pPr>
              <a:lnSpc>
                <a:spcPct val="80000"/>
              </a:lnSpc>
              <a:buFont typeface="Wingdings" pitchFamily="2" charset="2"/>
              <a:buNone/>
            </a:pPr>
            <a:r>
              <a:rPr lang="en-US" altLang="en-US" sz="1700" dirty="0" smtClean="0"/>
              <a:t>     </a:t>
            </a:r>
          </a:p>
          <a:p>
            <a:pPr>
              <a:lnSpc>
                <a:spcPct val="80000"/>
              </a:lnSpc>
              <a:buFont typeface="Wingdings" pitchFamily="2" charset="2"/>
              <a:buNone/>
            </a:pPr>
            <a:r>
              <a:rPr lang="en-US" altLang="en-US" sz="1700" b="1" dirty="0" smtClean="0"/>
              <a:t> (Individuals of </a:t>
            </a:r>
            <a:r>
              <a:rPr lang="en-US" altLang="en-US" sz="1700" b="1" dirty="0"/>
              <a:t>F</a:t>
            </a:r>
            <a:r>
              <a:rPr lang="en-US" altLang="en-US" sz="1700" b="1" baseline="-25000" dirty="0"/>
              <a:t>1</a:t>
            </a:r>
            <a:r>
              <a:rPr lang="en-US" altLang="en-US" sz="1700" b="1" dirty="0" smtClean="0"/>
              <a:t> all display the dominant characteristic)</a:t>
            </a:r>
            <a:endParaRPr lang="en-GB" altLang="en-US" sz="1700" b="1" dirty="0" smtClean="0"/>
          </a:p>
        </p:txBody>
      </p:sp>
      <p:cxnSp>
        <p:nvCxnSpPr>
          <p:cNvPr id="8" name="Straight Connector 7"/>
          <p:cNvCxnSpPr/>
          <p:nvPr/>
        </p:nvCxnSpPr>
        <p:spPr>
          <a:xfrm flipH="1">
            <a:off x="1974715" y="2217906"/>
            <a:ext cx="321013" cy="719847"/>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2217906" y="2217906"/>
            <a:ext cx="77822" cy="719847"/>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2840477" y="2217906"/>
            <a:ext cx="58366" cy="719847"/>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2898843" y="2295728"/>
            <a:ext cx="116731" cy="642025"/>
          </a:xfrm>
          <a:prstGeom prst="line">
            <a:avLst/>
          </a:prstGeom>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p:nvCxnSpPr>
        <p:spPr>
          <a:xfrm flipH="1">
            <a:off x="1887166" y="3210128"/>
            <a:ext cx="87549" cy="9338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887166" y="3231313"/>
            <a:ext cx="953311" cy="912669"/>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840477" y="3210128"/>
            <a:ext cx="29183" cy="933855"/>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363821" y="3231313"/>
            <a:ext cx="924128" cy="9126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103123" y="3210128"/>
            <a:ext cx="184826" cy="933855"/>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2363821" y="3231313"/>
            <a:ext cx="739302" cy="912669"/>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974715" y="3231313"/>
            <a:ext cx="389106" cy="91267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329774" y="3210128"/>
            <a:ext cx="539886" cy="93385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1" name="Table 30"/>
          <p:cNvGraphicFramePr>
            <a:graphicFrameLocks noGrp="1"/>
          </p:cNvGraphicFramePr>
          <p:nvPr>
            <p:extLst>
              <p:ext uri="{D42A27DB-BD31-4B8C-83A1-F6EECF244321}">
                <p14:modId xmlns:p14="http://schemas.microsoft.com/office/powerpoint/2010/main" val="1587995837"/>
              </p:ext>
            </p:extLst>
          </p:nvPr>
        </p:nvGraphicFramePr>
        <p:xfrm>
          <a:off x="4653888" y="3231313"/>
          <a:ext cx="2158716" cy="1097280"/>
        </p:xfrm>
        <a:graphic>
          <a:graphicData uri="http://schemas.openxmlformats.org/drawingml/2006/table">
            <a:tbl>
              <a:tblPr firstRow="1" bandRow="1">
                <a:tableStyleId>{93296810-A885-4BE3-A3E7-6D5BEEA58F35}</a:tableStyleId>
              </a:tblPr>
              <a:tblGrid>
                <a:gridCol w="719572"/>
                <a:gridCol w="719572"/>
                <a:gridCol w="719572"/>
              </a:tblGrid>
              <a:tr h="230149">
                <a:tc>
                  <a:txBody>
                    <a:bodyPr/>
                    <a:lstStyle/>
                    <a:p>
                      <a:r>
                        <a:rPr lang="en-ZA" sz="1200" dirty="0" smtClean="0"/>
                        <a:t>gametes</a:t>
                      </a:r>
                      <a:endParaRPr lang="en-ZA" sz="1200" dirty="0"/>
                    </a:p>
                  </a:txBody>
                  <a:tcPr/>
                </a:tc>
                <a:tc>
                  <a:txBody>
                    <a:bodyPr/>
                    <a:lstStyle/>
                    <a:p>
                      <a:r>
                        <a:rPr lang="en-ZA" dirty="0" smtClean="0"/>
                        <a:t>T</a:t>
                      </a:r>
                      <a:endParaRPr lang="en-ZA" dirty="0"/>
                    </a:p>
                  </a:txBody>
                  <a:tcPr/>
                </a:tc>
                <a:tc>
                  <a:txBody>
                    <a:bodyPr/>
                    <a:lstStyle/>
                    <a:p>
                      <a:r>
                        <a:rPr lang="en-ZA" dirty="0" smtClean="0"/>
                        <a:t>T</a:t>
                      </a:r>
                      <a:endParaRPr lang="en-ZA" dirty="0"/>
                    </a:p>
                  </a:txBody>
                  <a:tcPr/>
                </a:tc>
              </a:tr>
              <a:tr h="230149">
                <a:tc>
                  <a:txBody>
                    <a:bodyPr/>
                    <a:lstStyle/>
                    <a:p>
                      <a:r>
                        <a:rPr lang="en-ZA" dirty="0" smtClean="0"/>
                        <a:t>t</a:t>
                      </a:r>
                      <a:endParaRPr lang="en-ZA" dirty="0"/>
                    </a:p>
                  </a:txBody>
                  <a:tcPr/>
                </a:tc>
                <a:tc>
                  <a:txBody>
                    <a:bodyPr/>
                    <a:lstStyle/>
                    <a:p>
                      <a:r>
                        <a:rPr lang="en-ZA" dirty="0" smtClean="0"/>
                        <a:t>Tt</a:t>
                      </a:r>
                      <a:endParaRPr lang="en-ZA" dirty="0"/>
                    </a:p>
                  </a:txBody>
                  <a:tcPr/>
                </a:tc>
                <a:tc>
                  <a:txBody>
                    <a:bodyPr/>
                    <a:lstStyle/>
                    <a:p>
                      <a:r>
                        <a:rPr lang="en-ZA" dirty="0" smtClean="0"/>
                        <a:t>Tt</a:t>
                      </a:r>
                      <a:endParaRPr lang="en-ZA" dirty="0"/>
                    </a:p>
                  </a:txBody>
                  <a:tcPr/>
                </a:tc>
              </a:tr>
              <a:tr h="230149">
                <a:tc>
                  <a:txBody>
                    <a:bodyPr/>
                    <a:lstStyle/>
                    <a:p>
                      <a:r>
                        <a:rPr lang="en-ZA" dirty="0" smtClean="0"/>
                        <a:t>t</a:t>
                      </a:r>
                      <a:endParaRPr lang="en-ZA" dirty="0"/>
                    </a:p>
                  </a:txBody>
                  <a:tcPr/>
                </a:tc>
                <a:tc>
                  <a:txBody>
                    <a:bodyPr/>
                    <a:lstStyle/>
                    <a:p>
                      <a:r>
                        <a:rPr lang="en-ZA" dirty="0" smtClean="0"/>
                        <a:t>Tt</a:t>
                      </a:r>
                      <a:endParaRPr lang="en-ZA" dirty="0"/>
                    </a:p>
                  </a:txBody>
                  <a:tcPr/>
                </a:tc>
                <a:tc>
                  <a:txBody>
                    <a:bodyPr/>
                    <a:lstStyle/>
                    <a:p>
                      <a:r>
                        <a:rPr lang="en-ZA" dirty="0" smtClean="0"/>
                        <a:t>Tt</a:t>
                      </a:r>
                      <a:endParaRPr lang="en-ZA" dirty="0"/>
                    </a:p>
                  </a:txBody>
                  <a:tcPr/>
                </a:tc>
              </a:tr>
            </a:tbl>
          </a:graphicData>
        </a:graphic>
      </p:graphicFrame>
      <p:pic>
        <p:nvPicPr>
          <p:cNvPr id="18" name="Picture 17" descr="https://ka-perseus-images.s3.amazonaws.com/f4339257467dec7ce15de24cf4e32ab8d1dc7bca.png">
            <a:hlinkClick r:id="rId2"/>
          </p:cNvPr>
          <p:cNvPicPr/>
          <p:nvPr/>
        </p:nvPicPr>
        <p:blipFill rotWithShape="1">
          <a:blip r:embed="rId3" cstate="print">
            <a:extLst>
              <a:ext uri="{28A0092B-C50C-407E-A947-70E740481C1C}">
                <a14:useLocalDpi xmlns:a14="http://schemas.microsoft.com/office/drawing/2010/main" val="0"/>
              </a:ext>
            </a:extLst>
          </a:blip>
          <a:srcRect l="38944" r="27596" b="41029"/>
          <a:stretch/>
        </p:blipFill>
        <p:spPr bwMode="auto">
          <a:xfrm>
            <a:off x="6676282" y="4496745"/>
            <a:ext cx="1712068" cy="1887166"/>
          </a:xfrm>
          <a:prstGeom prst="rect">
            <a:avLst/>
          </a:prstGeom>
          <a:solidFill>
            <a:schemeClr val="accent6">
              <a:lumMod val="20000"/>
              <a:lumOff val="80000"/>
            </a:schemeClr>
          </a:solidFill>
          <a:ln>
            <a:solidFill>
              <a:schemeClr val="tx1"/>
            </a:solidFill>
          </a:ln>
        </p:spPr>
      </p:pic>
    </p:spTree>
    <p:extLst>
      <p:ext uri="{BB962C8B-B14F-4D97-AF65-F5344CB8AC3E}">
        <p14:creationId xmlns:p14="http://schemas.microsoft.com/office/powerpoint/2010/main" val="2419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 calcmode="lin" valueType="num">
                                      <p:cBhvr additive="base">
                                        <p:cTn id="1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500" fill="hold"/>
                                        <p:tgtEl>
                                          <p:spTgt spid="4"/>
                                        </p:tgtEl>
                                        <p:attrNameLst>
                                          <p:attrName>ppt_x</p:attrName>
                                        </p:attrNameLst>
                                      </p:cBhvr>
                                      <p:tavLst>
                                        <p:tav tm="0">
                                          <p:val>
                                            <p:strVal val="#ppt_x"/>
                                          </p:val>
                                        </p:tav>
                                        <p:tav tm="100000">
                                          <p:val>
                                            <p:strVal val="#ppt_x"/>
                                          </p:val>
                                        </p:tav>
                                      </p:tavLst>
                                    </p:anim>
                                    <p:anim calcmode="lin" valueType="num">
                                      <p:cBhvr additive="base">
                                        <p:cTn id="4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500" fill="hold"/>
                                        <p:tgtEl>
                                          <p:spTgt spid="16"/>
                                        </p:tgtEl>
                                        <p:attrNameLst>
                                          <p:attrName>ppt_x</p:attrName>
                                        </p:attrNameLst>
                                      </p:cBhvr>
                                      <p:tavLst>
                                        <p:tav tm="0">
                                          <p:val>
                                            <p:strVal val="#ppt_x"/>
                                          </p:val>
                                        </p:tav>
                                        <p:tav tm="100000">
                                          <p:val>
                                            <p:strVal val="#ppt_x"/>
                                          </p:val>
                                        </p:tav>
                                      </p:tavLst>
                                    </p:anim>
                                    <p:anim calcmode="lin" valueType="num">
                                      <p:cBhvr additive="base">
                                        <p:cTn id="5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additive="base">
                                        <p:cTn id="59" dur="500" fill="hold"/>
                                        <p:tgtEl>
                                          <p:spTgt spid="28"/>
                                        </p:tgtEl>
                                        <p:attrNameLst>
                                          <p:attrName>ppt_x</p:attrName>
                                        </p:attrNameLst>
                                      </p:cBhvr>
                                      <p:tavLst>
                                        <p:tav tm="0">
                                          <p:val>
                                            <p:strVal val="#ppt_x"/>
                                          </p:val>
                                        </p:tav>
                                        <p:tav tm="100000">
                                          <p:val>
                                            <p:strVal val="#ppt_x"/>
                                          </p:val>
                                        </p:tav>
                                      </p:tavLst>
                                    </p:anim>
                                    <p:anim calcmode="lin" valueType="num">
                                      <p:cBhvr additive="base">
                                        <p:cTn id="6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additive="base">
                                        <p:cTn id="65" dur="500" fill="hold"/>
                                        <p:tgtEl>
                                          <p:spTgt spid="26"/>
                                        </p:tgtEl>
                                        <p:attrNameLst>
                                          <p:attrName>ppt_x</p:attrName>
                                        </p:attrNameLst>
                                      </p:cBhvr>
                                      <p:tavLst>
                                        <p:tav tm="0">
                                          <p:val>
                                            <p:strVal val="#ppt_x"/>
                                          </p:val>
                                        </p:tav>
                                        <p:tav tm="100000">
                                          <p:val>
                                            <p:strVal val="#ppt_x"/>
                                          </p:val>
                                        </p:tav>
                                      </p:tavLst>
                                    </p:anim>
                                    <p:anim calcmode="lin" valueType="num">
                                      <p:cBhvr additive="base">
                                        <p:cTn id="6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30"/>
                                        </p:tgtEl>
                                        <p:attrNameLst>
                                          <p:attrName>style.visibility</p:attrName>
                                        </p:attrNameLst>
                                      </p:cBhvr>
                                      <p:to>
                                        <p:strVal val="visible"/>
                                      </p:to>
                                    </p:set>
                                    <p:anim calcmode="lin" valueType="num">
                                      <p:cBhvr additive="base">
                                        <p:cTn id="71" dur="500" fill="hold"/>
                                        <p:tgtEl>
                                          <p:spTgt spid="30"/>
                                        </p:tgtEl>
                                        <p:attrNameLst>
                                          <p:attrName>ppt_x</p:attrName>
                                        </p:attrNameLst>
                                      </p:cBhvr>
                                      <p:tavLst>
                                        <p:tav tm="0">
                                          <p:val>
                                            <p:strVal val="#ppt_x"/>
                                          </p:val>
                                        </p:tav>
                                        <p:tav tm="100000">
                                          <p:val>
                                            <p:strVal val="#ppt_x"/>
                                          </p:val>
                                        </p:tav>
                                      </p:tavLst>
                                    </p:anim>
                                    <p:anim calcmode="lin" valueType="num">
                                      <p:cBhvr additive="base">
                                        <p:cTn id="7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cBhvr additive="base">
                                        <p:cTn id="77" dur="500" fill="hold"/>
                                        <p:tgtEl>
                                          <p:spTgt spid="20"/>
                                        </p:tgtEl>
                                        <p:attrNameLst>
                                          <p:attrName>ppt_x</p:attrName>
                                        </p:attrNameLst>
                                      </p:cBhvr>
                                      <p:tavLst>
                                        <p:tav tm="0">
                                          <p:val>
                                            <p:strVal val="#ppt_x"/>
                                          </p:val>
                                        </p:tav>
                                        <p:tav tm="100000">
                                          <p:val>
                                            <p:strVal val="#ppt_x"/>
                                          </p:val>
                                        </p:tav>
                                      </p:tavLst>
                                    </p:anim>
                                    <p:anim calcmode="lin" valueType="num">
                                      <p:cBhvr additive="base">
                                        <p:cTn id="7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additive="base">
                                        <p:cTn id="83" dur="500" fill="hold"/>
                                        <p:tgtEl>
                                          <p:spTgt spid="22"/>
                                        </p:tgtEl>
                                        <p:attrNameLst>
                                          <p:attrName>ppt_x</p:attrName>
                                        </p:attrNameLst>
                                      </p:cBhvr>
                                      <p:tavLst>
                                        <p:tav tm="0">
                                          <p:val>
                                            <p:strVal val="#ppt_x"/>
                                          </p:val>
                                        </p:tav>
                                        <p:tav tm="100000">
                                          <p:val>
                                            <p:strVal val="#ppt_x"/>
                                          </p:val>
                                        </p:tav>
                                      </p:tavLst>
                                    </p:anim>
                                    <p:anim calcmode="lin" valueType="num">
                                      <p:cBhvr additive="base">
                                        <p:cTn id="8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additive="base">
                                        <p:cTn id="89" dur="500" fill="hold"/>
                                        <p:tgtEl>
                                          <p:spTgt spid="24"/>
                                        </p:tgtEl>
                                        <p:attrNameLst>
                                          <p:attrName>ppt_x</p:attrName>
                                        </p:attrNameLst>
                                      </p:cBhvr>
                                      <p:tavLst>
                                        <p:tav tm="0">
                                          <p:val>
                                            <p:strVal val="#ppt_x"/>
                                          </p:val>
                                        </p:tav>
                                        <p:tav tm="100000">
                                          <p:val>
                                            <p:strVal val="#ppt_x"/>
                                          </p:val>
                                        </p:tav>
                                      </p:tavLst>
                                    </p:anim>
                                    <p:anim calcmode="lin" valueType="num">
                                      <p:cBhvr additive="base">
                                        <p:cTn id="9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nodeType="clickEffect">
                                  <p:stCondLst>
                                    <p:cond delay="0"/>
                                  </p:stCondLst>
                                  <p:childTnLst>
                                    <p:set>
                                      <p:cBhvr>
                                        <p:cTn id="98" dur="1" fill="hold">
                                          <p:stCondLst>
                                            <p:cond delay="0"/>
                                          </p:stCondLst>
                                        </p:cTn>
                                        <p:tgtEl>
                                          <p:spTgt spid="31"/>
                                        </p:tgtEl>
                                        <p:attrNameLst>
                                          <p:attrName>style.visibility</p:attrName>
                                        </p:attrNameLst>
                                      </p:cBhvr>
                                      <p:to>
                                        <p:strVal val="visible"/>
                                      </p:to>
                                    </p:set>
                                    <p:anim calcmode="lin" valueType="num">
                                      <p:cBhvr additive="base">
                                        <p:cTn id="99" dur="500" fill="hold"/>
                                        <p:tgtEl>
                                          <p:spTgt spid="31"/>
                                        </p:tgtEl>
                                        <p:attrNameLst>
                                          <p:attrName>ppt_x</p:attrName>
                                        </p:attrNameLst>
                                      </p:cBhvr>
                                      <p:tavLst>
                                        <p:tav tm="0">
                                          <p:val>
                                            <p:strVal val="#ppt_x"/>
                                          </p:val>
                                        </p:tav>
                                        <p:tav tm="100000">
                                          <p:val>
                                            <p:strVal val="#ppt_x"/>
                                          </p:val>
                                        </p:tav>
                                      </p:tavLst>
                                    </p:anim>
                                    <p:anim calcmode="lin" valueType="num">
                                      <p:cBhvr additive="base">
                                        <p:cTn id="10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nodeType="clickEffect">
                                  <p:stCondLst>
                                    <p:cond delay="0"/>
                                  </p:stCondLst>
                                  <p:childTnLst>
                                    <p:set>
                                      <p:cBhvr>
                                        <p:cTn id="104" dur="1" fill="hold">
                                          <p:stCondLst>
                                            <p:cond delay="0"/>
                                          </p:stCondLst>
                                        </p:cTn>
                                        <p:tgtEl>
                                          <p:spTgt spid="7">
                                            <p:txEl>
                                              <p:pRg st="12" end="12"/>
                                            </p:txEl>
                                          </p:spTgt>
                                        </p:tgtEl>
                                        <p:attrNameLst>
                                          <p:attrName>style.visibility</p:attrName>
                                        </p:attrNameLst>
                                      </p:cBhvr>
                                      <p:to>
                                        <p:strVal val="visible"/>
                                      </p:to>
                                    </p:set>
                                    <p:anim calcmode="lin" valueType="num">
                                      <p:cBhvr additive="base">
                                        <p:cTn id="105" dur="500" fill="hold"/>
                                        <p:tgtEl>
                                          <p:spTgt spid="7">
                                            <p:txEl>
                                              <p:pRg st="12" end="12"/>
                                            </p:txEl>
                                          </p:spTgt>
                                        </p:tgtEl>
                                        <p:attrNameLst>
                                          <p:attrName>ppt_x</p:attrName>
                                        </p:attrNameLst>
                                      </p:cBhvr>
                                      <p:tavLst>
                                        <p:tav tm="0">
                                          <p:val>
                                            <p:strVal val="#ppt_x"/>
                                          </p:val>
                                        </p:tav>
                                        <p:tav tm="100000">
                                          <p:val>
                                            <p:strVal val="#ppt_x"/>
                                          </p:val>
                                        </p:tav>
                                      </p:tavLst>
                                    </p:anim>
                                    <p:anim calcmode="lin" valueType="num">
                                      <p:cBhvr additive="base">
                                        <p:cTn id="106" dur="500" fill="hold"/>
                                        <p:tgtEl>
                                          <p:spTgt spid="7">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nodeType="clickEffect">
                                  <p:stCondLst>
                                    <p:cond delay="0"/>
                                  </p:stCondLst>
                                  <p:childTnLst>
                                    <p:set>
                                      <p:cBhvr>
                                        <p:cTn id="110" dur="1" fill="hold">
                                          <p:stCondLst>
                                            <p:cond delay="0"/>
                                          </p:stCondLst>
                                        </p:cTn>
                                        <p:tgtEl>
                                          <p:spTgt spid="7">
                                            <p:txEl>
                                              <p:pRg st="13" end="13"/>
                                            </p:txEl>
                                          </p:spTgt>
                                        </p:tgtEl>
                                        <p:attrNameLst>
                                          <p:attrName>style.visibility</p:attrName>
                                        </p:attrNameLst>
                                      </p:cBhvr>
                                      <p:to>
                                        <p:strVal val="visible"/>
                                      </p:to>
                                    </p:set>
                                    <p:anim calcmode="lin" valueType="num">
                                      <p:cBhvr additive="base">
                                        <p:cTn id="111" dur="500" fill="hold"/>
                                        <p:tgtEl>
                                          <p:spTgt spid="7">
                                            <p:txEl>
                                              <p:pRg st="13" end="13"/>
                                            </p:txEl>
                                          </p:spTgt>
                                        </p:tgtEl>
                                        <p:attrNameLst>
                                          <p:attrName>ppt_x</p:attrName>
                                        </p:attrNameLst>
                                      </p:cBhvr>
                                      <p:tavLst>
                                        <p:tav tm="0">
                                          <p:val>
                                            <p:strVal val="#ppt_x"/>
                                          </p:val>
                                        </p:tav>
                                        <p:tav tm="100000">
                                          <p:val>
                                            <p:strVal val="#ppt_x"/>
                                          </p:val>
                                        </p:tav>
                                      </p:tavLst>
                                    </p:anim>
                                    <p:anim calcmode="lin" valueType="num">
                                      <p:cBhvr additive="base">
                                        <p:cTn id="112" dur="500" fill="hold"/>
                                        <p:tgtEl>
                                          <p:spTgt spid="7">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nodeType="clickEffect">
                                  <p:stCondLst>
                                    <p:cond delay="0"/>
                                  </p:stCondLst>
                                  <p:childTnLst>
                                    <p:set>
                                      <p:cBhvr>
                                        <p:cTn id="116" dur="1" fill="hold">
                                          <p:stCondLst>
                                            <p:cond delay="0"/>
                                          </p:stCondLst>
                                        </p:cTn>
                                        <p:tgtEl>
                                          <p:spTgt spid="7">
                                            <p:txEl>
                                              <p:pRg st="15" end="15"/>
                                            </p:txEl>
                                          </p:spTgt>
                                        </p:tgtEl>
                                        <p:attrNameLst>
                                          <p:attrName>style.visibility</p:attrName>
                                        </p:attrNameLst>
                                      </p:cBhvr>
                                      <p:to>
                                        <p:strVal val="visible"/>
                                      </p:to>
                                    </p:set>
                                    <p:anim calcmode="lin" valueType="num">
                                      <p:cBhvr additive="base">
                                        <p:cTn id="117" dur="500" fill="hold"/>
                                        <p:tgtEl>
                                          <p:spTgt spid="7">
                                            <p:txEl>
                                              <p:pRg st="15" end="15"/>
                                            </p:txEl>
                                          </p:spTgt>
                                        </p:tgtEl>
                                        <p:attrNameLst>
                                          <p:attrName>ppt_x</p:attrName>
                                        </p:attrNameLst>
                                      </p:cBhvr>
                                      <p:tavLst>
                                        <p:tav tm="0">
                                          <p:val>
                                            <p:strVal val="#ppt_x"/>
                                          </p:val>
                                        </p:tav>
                                        <p:tav tm="100000">
                                          <p:val>
                                            <p:strVal val="#ppt_x"/>
                                          </p:val>
                                        </p:tav>
                                      </p:tavLst>
                                    </p:anim>
                                    <p:anim calcmode="lin" valueType="num">
                                      <p:cBhvr additive="base">
                                        <p:cTn id="118" dur="500" fill="hold"/>
                                        <p:tgtEl>
                                          <p:spTgt spid="7">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42" presetClass="entr" presetSubtype="0" fill="hold" nodeType="clickEffect">
                                  <p:stCondLst>
                                    <p:cond delay="0"/>
                                  </p:stCondLst>
                                  <p:childTnLst>
                                    <p:set>
                                      <p:cBhvr>
                                        <p:cTn id="122" dur="1" fill="hold">
                                          <p:stCondLst>
                                            <p:cond delay="0"/>
                                          </p:stCondLst>
                                        </p:cTn>
                                        <p:tgtEl>
                                          <p:spTgt spid="18"/>
                                        </p:tgtEl>
                                        <p:attrNameLst>
                                          <p:attrName>style.visibility</p:attrName>
                                        </p:attrNameLst>
                                      </p:cBhvr>
                                      <p:to>
                                        <p:strVal val="visible"/>
                                      </p:to>
                                    </p:set>
                                    <p:animEffect transition="in" filter="fade">
                                      <p:cBhvr>
                                        <p:cTn id="123" dur="1000"/>
                                        <p:tgtEl>
                                          <p:spTgt spid="18"/>
                                        </p:tgtEl>
                                      </p:cBhvr>
                                    </p:animEffect>
                                    <p:anim calcmode="lin" valueType="num">
                                      <p:cBhvr>
                                        <p:cTn id="124" dur="1000" fill="hold"/>
                                        <p:tgtEl>
                                          <p:spTgt spid="18"/>
                                        </p:tgtEl>
                                        <p:attrNameLst>
                                          <p:attrName>ppt_x</p:attrName>
                                        </p:attrNameLst>
                                      </p:cBhvr>
                                      <p:tavLst>
                                        <p:tav tm="0">
                                          <p:val>
                                            <p:strVal val="#ppt_x"/>
                                          </p:val>
                                        </p:tav>
                                        <p:tav tm="100000">
                                          <p:val>
                                            <p:strVal val="#ppt_x"/>
                                          </p:val>
                                        </p:tav>
                                      </p:tavLst>
                                    </p:anim>
                                    <p:anim calcmode="lin" valueType="num">
                                      <p:cBhvr>
                                        <p:cTn id="12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lstStyle/>
          <a:p>
            <a:r>
              <a:rPr lang="en-ZA" dirty="0" smtClean="0"/>
              <a:t>ACTIVITY 1.2 (p.29)</a:t>
            </a:r>
            <a:endParaRPr lang="en-ZA" dirty="0"/>
          </a:p>
        </p:txBody>
      </p:sp>
      <p:sp>
        <p:nvSpPr>
          <p:cNvPr id="3" name="Content Placeholder 2"/>
          <p:cNvSpPr>
            <a:spLocks noGrp="1"/>
          </p:cNvSpPr>
          <p:nvPr>
            <p:ph idx="1"/>
          </p:nvPr>
        </p:nvSpPr>
        <p:spPr/>
        <p:txBody>
          <a:bodyPr/>
          <a:lstStyle/>
          <a:p>
            <a:pPr marL="0" indent="0">
              <a:buNone/>
            </a:pPr>
            <a:r>
              <a:rPr lang="en-ZA" dirty="0"/>
              <a:t>In humans, the ability to roll the tongue is because of a dominant gene. Use the letters (R) to represent rolling and (r) for non-rolling and show diagrammatically, by means of a genetic cross, how a man who is a roller, who marries a woman who is also a roller, may have a girl who cannot roll her tongue.</a:t>
            </a:r>
          </a:p>
        </p:txBody>
      </p:sp>
      <p:pic>
        <p:nvPicPr>
          <p:cNvPr id="4" name="Picture 3" descr="http://www.tokresource.org/tok_classes/biobiobio/biomenu/theoretical_genetics/baby%20rolling.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6786" y="184276"/>
            <a:ext cx="1179304" cy="1505332"/>
          </a:xfrm>
          <a:prstGeom prst="rect">
            <a:avLst/>
          </a:prstGeom>
          <a:noFill/>
          <a:ln>
            <a:noFill/>
          </a:ln>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619672" y="470544"/>
            <a:ext cx="609600" cy="829310"/>
          </a:xfrm>
          <a:prstGeom prst="rect">
            <a:avLst/>
          </a:prstGeom>
          <a:noFill/>
        </p:spPr>
      </p:pic>
    </p:spTree>
    <p:extLst>
      <p:ext uri="{BB962C8B-B14F-4D97-AF65-F5344CB8AC3E}">
        <p14:creationId xmlns:p14="http://schemas.microsoft.com/office/powerpoint/2010/main" val="3604886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53236" y="204716"/>
            <a:ext cx="7716387" cy="869243"/>
          </a:xfrm>
          <a:solidFill>
            <a:schemeClr val="accent6">
              <a:lumMod val="60000"/>
              <a:lumOff val="40000"/>
            </a:schemeClr>
          </a:solidFill>
        </p:spPr>
        <p:txBody>
          <a:bodyPr>
            <a:normAutofit fontScale="90000"/>
          </a:bodyPr>
          <a:lstStyle/>
          <a:p>
            <a:r>
              <a:rPr lang="en-ZA" altLang="en-US" sz="2400" dirty="0" smtClean="0"/>
              <a:t/>
            </a:r>
            <a:br>
              <a:rPr lang="en-ZA" altLang="en-US" sz="2400" dirty="0" smtClean="0"/>
            </a:br>
            <a:r>
              <a:rPr lang="en-ZA" altLang="en-US" sz="3600" b="1" dirty="0" smtClean="0">
                <a:solidFill>
                  <a:schemeClr val="bg1"/>
                </a:solidFill>
              </a:rPr>
              <a:t>Memo Activity 1.2</a:t>
            </a:r>
            <a:r>
              <a:rPr lang="en-ZA" altLang="en-US" sz="2400" b="1" dirty="0"/>
              <a:t/>
            </a:r>
            <a:br>
              <a:rPr lang="en-ZA" altLang="en-US" sz="2400" b="1" dirty="0"/>
            </a:br>
            <a:endParaRPr lang="en-US" sz="2400" b="1" dirty="0"/>
          </a:p>
        </p:txBody>
      </p:sp>
      <p:sp>
        <p:nvSpPr>
          <p:cNvPr id="2" name="Rectangle 1"/>
          <p:cNvSpPr/>
          <p:nvPr/>
        </p:nvSpPr>
        <p:spPr>
          <a:xfrm>
            <a:off x="603115" y="1720840"/>
            <a:ext cx="7558391" cy="727571"/>
          </a:xfrm>
          <a:prstGeom prst="rect">
            <a:avLst/>
          </a:prstGeom>
        </p:spPr>
        <p:txBody>
          <a:bodyPr wrap="square">
            <a:spAutoFit/>
          </a:bodyPr>
          <a:lstStyle/>
          <a:p>
            <a:pPr algn="ctr">
              <a:lnSpc>
                <a:spcPct val="90000"/>
              </a:lnSpc>
              <a:buClr>
                <a:schemeClr val="tx1"/>
              </a:buClr>
            </a:pPr>
            <a:endParaRPr lang="en-GB" altLang="en-US" sz="2400" dirty="0"/>
          </a:p>
          <a:p>
            <a:pPr algn="ctr">
              <a:lnSpc>
                <a:spcPct val="80000"/>
              </a:lnSpc>
            </a:pPr>
            <a:endParaRPr lang="en-GB" altLang="en-US" sz="2400" dirty="0"/>
          </a:p>
        </p:txBody>
      </p:sp>
      <p:sp>
        <p:nvSpPr>
          <p:cNvPr id="10" name="Rectangle 3"/>
          <p:cNvSpPr txBox="1">
            <a:spLocks noChangeArrowheads="1"/>
          </p:cNvSpPr>
          <p:nvPr/>
        </p:nvSpPr>
        <p:spPr>
          <a:xfrm>
            <a:off x="457200" y="1719263"/>
            <a:ext cx="7931150" cy="441166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buFont typeface="Wingdings" pitchFamily="2" charset="2"/>
              <a:buNone/>
            </a:pPr>
            <a:r>
              <a:rPr lang="en-US" altLang="en-US" sz="1700" b="1" dirty="0" smtClean="0"/>
              <a:t>	</a:t>
            </a:r>
            <a:endParaRPr lang="en-GB" altLang="en-US" sz="1700" dirty="0" smtClean="0"/>
          </a:p>
        </p:txBody>
      </p:sp>
      <p:sp>
        <p:nvSpPr>
          <p:cNvPr id="6" name="Rectangle 5"/>
          <p:cNvSpPr/>
          <p:nvPr/>
        </p:nvSpPr>
        <p:spPr>
          <a:xfrm>
            <a:off x="1167319" y="1388442"/>
            <a:ext cx="6507803" cy="4967514"/>
          </a:xfrm>
          <a:prstGeom prst="rect">
            <a:avLst/>
          </a:prstGeom>
        </p:spPr>
        <p:txBody>
          <a:bodyPr wrap="square">
            <a:spAutoFit/>
          </a:bodyPr>
          <a:lstStyle/>
          <a:p>
            <a:pPr>
              <a:lnSpc>
                <a:spcPct val="80000"/>
              </a:lnSpc>
            </a:pPr>
            <a:r>
              <a:rPr lang="en-US" altLang="en-US" b="1" dirty="0" smtClean="0"/>
              <a:t>P</a:t>
            </a:r>
            <a:r>
              <a:rPr lang="en-US" altLang="en-US" b="1" baseline="-25000" dirty="0" smtClean="0"/>
              <a:t>1</a:t>
            </a:r>
            <a:r>
              <a:rPr lang="en-US" altLang="en-US" b="1" dirty="0"/>
              <a:t>	</a:t>
            </a:r>
            <a:r>
              <a:rPr lang="en-US" altLang="en-US" dirty="0" smtClean="0"/>
              <a:t>Phenotype     </a:t>
            </a:r>
            <a:r>
              <a:rPr lang="en-US" altLang="en-US" b="1" dirty="0"/>
              <a:t>Roller           x          Roller</a:t>
            </a:r>
          </a:p>
          <a:p>
            <a:pPr>
              <a:lnSpc>
                <a:spcPct val="80000"/>
              </a:lnSpc>
            </a:pPr>
            <a:endParaRPr lang="en-US" altLang="en-US" b="1" dirty="0"/>
          </a:p>
          <a:p>
            <a:pPr>
              <a:lnSpc>
                <a:spcPct val="80000"/>
              </a:lnSpc>
            </a:pPr>
            <a:r>
              <a:rPr lang="en-US" altLang="en-US" dirty="0"/>
              <a:t>	</a:t>
            </a:r>
            <a:r>
              <a:rPr lang="en-US" altLang="en-US" dirty="0" smtClean="0"/>
              <a:t>Genotype        </a:t>
            </a:r>
            <a:r>
              <a:rPr lang="en-US" altLang="en-US" b="1" dirty="0"/>
              <a:t>Rr           </a:t>
            </a:r>
            <a:r>
              <a:rPr lang="en-US" altLang="en-US" b="1" dirty="0" smtClean="0"/>
              <a:t>      </a:t>
            </a:r>
            <a:r>
              <a:rPr lang="en-US" altLang="en-US" b="1" dirty="0"/>
              <a:t>x            Rr</a:t>
            </a:r>
          </a:p>
          <a:p>
            <a:pPr>
              <a:lnSpc>
                <a:spcPct val="80000"/>
              </a:lnSpc>
            </a:pPr>
            <a:endParaRPr lang="en-US" altLang="en-US" dirty="0"/>
          </a:p>
          <a:p>
            <a:pPr>
              <a:lnSpc>
                <a:spcPct val="80000"/>
              </a:lnSpc>
            </a:pPr>
            <a:r>
              <a:rPr lang="en-US" altLang="en-US" i="1" dirty="0"/>
              <a:t>	Meiosis                                </a:t>
            </a:r>
            <a:r>
              <a:rPr lang="fr-FR" altLang="en-US" b="1" dirty="0"/>
              <a:t>	</a:t>
            </a:r>
          </a:p>
          <a:p>
            <a:pPr>
              <a:lnSpc>
                <a:spcPct val="80000"/>
              </a:lnSpc>
            </a:pPr>
            <a:r>
              <a:rPr lang="fr-FR" altLang="en-US" b="1" dirty="0"/>
              <a:t>	   </a:t>
            </a:r>
            <a:r>
              <a:rPr lang="fr-FR" altLang="en-US" dirty="0"/>
              <a:t> 	    </a:t>
            </a:r>
            <a:endParaRPr lang="en-GB" altLang="en-US" dirty="0"/>
          </a:p>
          <a:p>
            <a:pPr>
              <a:lnSpc>
                <a:spcPct val="80000"/>
              </a:lnSpc>
            </a:pPr>
            <a:r>
              <a:rPr lang="en-US" altLang="en-US" b="1" dirty="0" smtClean="0"/>
              <a:t>Gametes</a:t>
            </a:r>
            <a:r>
              <a:rPr lang="en-US" altLang="en-US" dirty="0" smtClean="0"/>
              <a:t>           </a:t>
            </a:r>
            <a:r>
              <a:rPr lang="en-US" altLang="en-US" b="1" dirty="0" smtClean="0"/>
              <a:t>R</a:t>
            </a:r>
            <a:r>
              <a:rPr lang="en-US" altLang="en-US" dirty="0" smtClean="0"/>
              <a:t>   </a:t>
            </a:r>
            <a:r>
              <a:rPr lang="en-US" altLang="en-US" sz="1050" dirty="0"/>
              <a:t>,</a:t>
            </a:r>
            <a:r>
              <a:rPr lang="en-US" altLang="en-US" sz="1050" dirty="0" smtClean="0"/>
              <a:t>        </a:t>
            </a:r>
            <a:r>
              <a:rPr lang="en-US" altLang="en-US" b="1" dirty="0" smtClean="0"/>
              <a:t>r</a:t>
            </a:r>
            <a:r>
              <a:rPr lang="en-US" altLang="en-US" sz="1050" dirty="0" smtClean="0"/>
              <a:t>                                 </a:t>
            </a:r>
            <a:r>
              <a:rPr lang="en-US" altLang="en-US" b="1" dirty="0" err="1" smtClean="0"/>
              <a:t>R</a:t>
            </a:r>
            <a:r>
              <a:rPr lang="en-US" altLang="en-US" sz="1050" dirty="0" smtClean="0"/>
              <a:t>      ,           </a:t>
            </a:r>
            <a:r>
              <a:rPr lang="en-US" altLang="en-US" b="1" dirty="0" smtClean="0"/>
              <a:t>r</a:t>
            </a:r>
            <a:r>
              <a:rPr lang="en-US" altLang="en-US" dirty="0" smtClean="0"/>
              <a:t> </a:t>
            </a:r>
            <a:endParaRPr lang="en-US" altLang="en-US" dirty="0"/>
          </a:p>
          <a:p>
            <a:pPr>
              <a:lnSpc>
                <a:spcPct val="80000"/>
              </a:lnSpc>
            </a:pPr>
            <a:r>
              <a:rPr lang="en-US" altLang="en-US" dirty="0"/>
              <a:t>   </a:t>
            </a:r>
          </a:p>
          <a:p>
            <a:pPr>
              <a:lnSpc>
                <a:spcPct val="80000"/>
              </a:lnSpc>
            </a:pPr>
            <a:r>
              <a:rPr lang="en-US" altLang="en-US" dirty="0"/>
              <a:t> </a:t>
            </a:r>
            <a:r>
              <a:rPr lang="en-US" altLang="en-US" i="1" dirty="0" err="1" smtClean="0"/>
              <a:t>Fertilisation</a:t>
            </a:r>
            <a:endParaRPr lang="en-US" altLang="en-US" i="1" dirty="0" smtClean="0"/>
          </a:p>
          <a:p>
            <a:pPr>
              <a:lnSpc>
                <a:spcPct val="80000"/>
              </a:lnSpc>
            </a:pPr>
            <a:endParaRPr lang="en-US" altLang="en-US" i="1" dirty="0"/>
          </a:p>
          <a:p>
            <a:pPr>
              <a:lnSpc>
                <a:spcPct val="80000"/>
              </a:lnSpc>
            </a:pPr>
            <a:endParaRPr lang="en-US" altLang="en-US" i="1" dirty="0" smtClean="0"/>
          </a:p>
          <a:p>
            <a:pPr>
              <a:lnSpc>
                <a:spcPct val="80000"/>
              </a:lnSpc>
            </a:pPr>
            <a:endParaRPr lang="en-US" altLang="en-US" i="1" dirty="0"/>
          </a:p>
          <a:p>
            <a:pPr>
              <a:lnSpc>
                <a:spcPct val="80000"/>
              </a:lnSpc>
            </a:pPr>
            <a:endParaRPr lang="en-US" altLang="en-US" i="1" dirty="0" smtClean="0"/>
          </a:p>
          <a:p>
            <a:pPr>
              <a:lnSpc>
                <a:spcPct val="80000"/>
              </a:lnSpc>
            </a:pPr>
            <a:endParaRPr lang="en-GB" altLang="en-US" dirty="0"/>
          </a:p>
          <a:p>
            <a:pPr>
              <a:lnSpc>
                <a:spcPct val="80000"/>
              </a:lnSpc>
            </a:pPr>
            <a:r>
              <a:rPr lang="en-US" altLang="en-US" b="1" dirty="0"/>
              <a:t>	</a:t>
            </a:r>
          </a:p>
          <a:p>
            <a:pPr>
              <a:lnSpc>
                <a:spcPct val="80000"/>
              </a:lnSpc>
            </a:pPr>
            <a:r>
              <a:rPr lang="en-US" altLang="en-US" b="1" dirty="0"/>
              <a:t>F</a:t>
            </a:r>
            <a:r>
              <a:rPr lang="en-US" altLang="en-US" b="1" baseline="-25000" dirty="0"/>
              <a:t>1</a:t>
            </a:r>
            <a:endParaRPr lang="en-US" altLang="en-US" b="1" dirty="0"/>
          </a:p>
          <a:p>
            <a:pPr>
              <a:lnSpc>
                <a:spcPct val="80000"/>
              </a:lnSpc>
            </a:pPr>
            <a:endParaRPr lang="en-US" altLang="en-US" b="1" dirty="0"/>
          </a:p>
          <a:p>
            <a:pPr>
              <a:lnSpc>
                <a:spcPct val="80000"/>
              </a:lnSpc>
            </a:pPr>
            <a:r>
              <a:rPr lang="en-US" altLang="en-US" dirty="0" smtClean="0"/>
              <a:t>Genotype</a:t>
            </a:r>
            <a:r>
              <a:rPr lang="en-US" altLang="en-US" dirty="0"/>
              <a:t>:              RR,      Rr,         Rr,</a:t>
            </a:r>
            <a:r>
              <a:rPr lang="en-US" altLang="en-US" b="1" dirty="0"/>
              <a:t>              </a:t>
            </a:r>
            <a:r>
              <a:rPr lang="en-US" altLang="en-US" b="1" dirty="0" err="1" smtClean="0"/>
              <a:t>rr</a:t>
            </a:r>
            <a:endParaRPr lang="en-US" altLang="en-US" b="1" dirty="0" smtClean="0"/>
          </a:p>
          <a:p>
            <a:pPr>
              <a:lnSpc>
                <a:spcPct val="80000"/>
              </a:lnSpc>
            </a:pPr>
            <a:r>
              <a:rPr lang="en-US" altLang="en-US" dirty="0" smtClean="0"/>
              <a:t>Ratio:                         1    :          2             :         1</a:t>
            </a:r>
            <a:endParaRPr lang="en-US" altLang="en-US" dirty="0"/>
          </a:p>
          <a:p>
            <a:pPr>
              <a:lnSpc>
                <a:spcPct val="80000"/>
              </a:lnSpc>
            </a:pPr>
            <a:r>
              <a:rPr lang="en-US" altLang="en-US" dirty="0" smtClean="0"/>
              <a:t>Phenotype</a:t>
            </a:r>
            <a:r>
              <a:rPr lang="en-US" altLang="en-US" dirty="0"/>
              <a:t>:          Roller   </a:t>
            </a:r>
            <a:r>
              <a:rPr lang="en-US" altLang="en-US" dirty="0" err="1"/>
              <a:t>Roller</a:t>
            </a:r>
            <a:r>
              <a:rPr lang="en-US" altLang="en-US" dirty="0"/>
              <a:t>    </a:t>
            </a:r>
            <a:r>
              <a:rPr lang="en-US" altLang="en-US" dirty="0" err="1"/>
              <a:t>Roller</a:t>
            </a:r>
            <a:r>
              <a:rPr lang="en-US" altLang="en-US" b="1" dirty="0"/>
              <a:t>     Non- </a:t>
            </a:r>
            <a:r>
              <a:rPr lang="en-US" altLang="en-US" b="1" dirty="0" smtClean="0"/>
              <a:t>roller</a:t>
            </a:r>
          </a:p>
          <a:p>
            <a:pPr>
              <a:lnSpc>
                <a:spcPct val="80000"/>
              </a:lnSpc>
            </a:pPr>
            <a:r>
              <a:rPr lang="en-US" altLang="en-US" dirty="0" smtClean="0"/>
              <a:t>Ratio:                                      3                  :          1</a:t>
            </a:r>
            <a:endParaRPr lang="en-US" altLang="en-US" dirty="0"/>
          </a:p>
          <a:p>
            <a:pPr>
              <a:lnSpc>
                <a:spcPct val="80000"/>
              </a:lnSpc>
            </a:pPr>
            <a:r>
              <a:rPr lang="en-US" altLang="en-US" dirty="0"/>
              <a:t>     </a:t>
            </a:r>
            <a:r>
              <a:rPr lang="en-US" altLang="en-US" b="1" dirty="0"/>
              <a:t> </a:t>
            </a:r>
            <a:endParaRPr lang="en-GB" altLang="en-US" b="1" dirty="0"/>
          </a:p>
        </p:txBody>
      </p:sp>
      <p:graphicFrame>
        <p:nvGraphicFramePr>
          <p:cNvPr id="3" name="Table 2"/>
          <p:cNvGraphicFramePr>
            <a:graphicFrameLocks noGrp="1"/>
          </p:cNvGraphicFramePr>
          <p:nvPr>
            <p:extLst>
              <p:ext uri="{D42A27DB-BD31-4B8C-83A1-F6EECF244321}">
                <p14:modId xmlns:p14="http://schemas.microsoft.com/office/powerpoint/2010/main" val="4277991856"/>
              </p:ext>
            </p:extLst>
          </p:nvPr>
        </p:nvGraphicFramePr>
        <p:xfrm>
          <a:off x="2645924" y="3376454"/>
          <a:ext cx="2065506" cy="1097280"/>
        </p:xfrm>
        <a:graphic>
          <a:graphicData uri="http://schemas.openxmlformats.org/drawingml/2006/table">
            <a:tbl>
              <a:tblPr firstRow="1" bandRow="1">
                <a:tableStyleId>{5C22544A-7EE6-4342-B048-85BDC9FD1C3A}</a:tableStyleId>
              </a:tblPr>
              <a:tblGrid>
                <a:gridCol w="688502"/>
                <a:gridCol w="688502"/>
                <a:gridCol w="688502"/>
              </a:tblGrid>
              <a:tr h="263419">
                <a:tc>
                  <a:txBody>
                    <a:bodyPr/>
                    <a:lstStyle/>
                    <a:p>
                      <a:endParaRPr lang="en-ZA" dirty="0"/>
                    </a:p>
                  </a:txBody>
                  <a:tcPr/>
                </a:tc>
                <a:tc>
                  <a:txBody>
                    <a:bodyPr/>
                    <a:lstStyle/>
                    <a:p>
                      <a:r>
                        <a:rPr lang="en-ZA" dirty="0" smtClean="0"/>
                        <a:t>R</a:t>
                      </a:r>
                      <a:endParaRPr lang="en-ZA" dirty="0"/>
                    </a:p>
                  </a:txBody>
                  <a:tcPr/>
                </a:tc>
                <a:tc>
                  <a:txBody>
                    <a:bodyPr/>
                    <a:lstStyle/>
                    <a:p>
                      <a:r>
                        <a:rPr lang="en-ZA" dirty="0" smtClean="0"/>
                        <a:t>r</a:t>
                      </a:r>
                      <a:endParaRPr lang="en-ZA" dirty="0"/>
                    </a:p>
                  </a:txBody>
                  <a:tcPr/>
                </a:tc>
              </a:tr>
              <a:tr h="263419">
                <a:tc>
                  <a:txBody>
                    <a:bodyPr/>
                    <a:lstStyle/>
                    <a:p>
                      <a:r>
                        <a:rPr lang="en-ZA" dirty="0" smtClean="0"/>
                        <a:t>R</a:t>
                      </a:r>
                      <a:endParaRPr lang="en-ZA" dirty="0"/>
                    </a:p>
                  </a:txBody>
                  <a:tcPr/>
                </a:tc>
                <a:tc>
                  <a:txBody>
                    <a:bodyPr/>
                    <a:lstStyle/>
                    <a:p>
                      <a:r>
                        <a:rPr lang="en-ZA" dirty="0" smtClean="0"/>
                        <a:t>RR</a:t>
                      </a:r>
                      <a:endParaRPr lang="en-ZA" dirty="0"/>
                    </a:p>
                  </a:txBody>
                  <a:tcPr/>
                </a:tc>
                <a:tc>
                  <a:txBody>
                    <a:bodyPr/>
                    <a:lstStyle/>
                    <a:p>
                      <a:r>
                        <a:rPr lang="en-ZA" dirty="0" smtClean="0"/>
                        <a:t>Rr</a:t>
                      </a:r>
                      <a:endParaRPr lang="en-ZA" dirty="0"/>
                    </a:p>
                  </a:txBody>
                  <a:tcPr/>
                </a:tc>
              </a:tr>
              <a:tr h="263419">
                <a:tc>
                  <a:txBody>
                    <a:bodyPr/>
                    <a:lstStyle/>
                    <a:p>
                      <a:r>
                        <a:rPr lang="en-ZA" dirty="0" smtClean="0"/>
                        <a:t>r</a:t>
                      </a:r>
                      <a:endParaRPr lang="en-ZA" dirty="0"/>
                    </a:p>
                  </a:txBody>
                  <a:tcPr/>
                </a:tc>
                <a:tc>
                  <a:txBody>
                    <a:bodyPr/>
                    <a:lstStyle/>
                    <a:p>
                      <a:r>
                        <a:rPr lang="en-ZA" dirty="0" smtClean="0"/>
                        <a:t>Rr</a:t>
                      </a:r>
                      <a:endParaRPr lang="en-ZA" dirty="0"/>
                    </a:p>
                  </a:txBody>
                  <a:tcPr/>
                </a:tc>
                <a:tc>
                  <a:txBody>
                    <a:bodyPr/>
                    <a:lstStyle/>
                    <a:p>
                      <a:r>
                        <a:rPr lang="en-ZA" dirty="0" err="1" smtClean="0"/>
                        <a:t>rr</a:t>
                      </a:r>
                      <a:endParaRPr lang="en-ZA" dirty="0"/>
                    </a:p>
                  </a:txBody>
                  <a:tcPr/>
                </a:tc>
              </a:tr>
            </a:tbl>
          </a:graphicData>
        </a:graphic>
      </p:graphicFrame>
    </p:spTree>
    <p:extLst>
      <p:ext uri="{BB962C8B-B14F-4D97-AF65-F5344CB8AC3E}">
        <p14:creationId xmlns:p14="http://schemas.microsoft.com/office/powerpoint/2010/main" val="119265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6">
                                            <p:txEl>
                                              <p:pRg st="15" end="15"/>
                                            </p:txEl>
                                          </p:spTgt>
                                        </p:tgtEl>
                                        <p:attrNameLst>
                                          <p:attrName>style.visibility</p:attrName>
                                        </p:attrNameLst>
                                      </p:cBhvr>
                                      <p:to>
                                        <p:strVal val="visible"/>
                                      </p:to>
                                    </p:set>
                                    <p:anim calcmode="lin" valueType="num">
                                      <p:cBhvr additive="base">
                                        <p:cTn id="33" dur="500" fill="hold"/>
                                        <p:tgtEl>
                                          <p:spTgt spid="6">
                                            <p:txEl>
                                              <p:pRg st="15" end="1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15" end="1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6">
                                            <p:txEl>
                                              <p:pRg st="17" end="17"/>
                                            </p:txEl>
                                          </p:spTgt>
                                        </p:tgtEl>
                                        <p:attrNameLst>
                                          <p:attrName>style.visibility</p:attrName>
                                        </p:attrNameLst>
                                      </p:cBhvr>
                                      <p:to>
                                        <p:strVal val="visible"/>
                                      </p:to>
                                    </p:set>
                                    <p:anim calcmode="lin" valueType="num">
                                      <p:cBhvr additive="base">
                                        <p:cTn id="37" dur="500" fill="hold"/>
                                        <p:tgtEl>
                                          <p:spTgt spid="6">
                                            <p:txEl>
                                              <p:pRg st="17" end="1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17" end="1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18" end="18"/>
                                            </p:txEl>
                                          </p:spTgt>
                                        </p:tgtEl>
                                        <p:attrNameLst>
                                          <p:attrName>style.visibility</p:attrName>
                                        </p:attrNameLst>
                                      </p:cBhvr>
                                      <p:to>
                                        <p:strVal val="visible"/>
                                      </p:to>
                                    </p:set>
                                    <p:anim calcmode="lin" valueType="num">
                                      <p:cBhvr additive="base">
                                        <p:cTn id="43" dur="500" fill="hold"/>
                                        <p:tgtEl>
                                          <p:spTgt spid="6">
                                            <p:txEl>
                                              <p:pRg st="18" end="1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18" end="1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19" end="19"/>
                                            </p:txEl>
                                          </p:spTgt>
                                        </p:tgtEl>
                                        <p:attrNameLst>
                                          <p:attrName>style.visibility</p:attrName>
                                        </p:attrNameLst>
                                      </p:cBhvr>
                                      <p:to>
                                        <p:strVal val="visible"/>
                                      </p:to>
                                    </p:set>
                                    <p:anim calcmode="lin" valueType="num">
                                      <p:cBhvr additive="base">
                                        <p:cTn id="49" dur="500" fill="hold"/>
                                        <p:tgtEl>
                                          <p:spTgt spid="6">
                                            <p:txEl>
                                              <p:pRg st="19" end="1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19" end="1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
                                            <p:txEl>
                                              <p:pRg st="20" end="20"/>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
                                            <p:txEl>
                                              <p:pRg st="21" end="2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970412" y="423577"/>
            <a:ext cx="7716387" cy="518696"/>
          </a:xfrm>
          <a:solidFill>
            <a:schemeClr val="accent2"/>
          </a:solidFill>
        </p:spPr>
        <p:txBody>
          <a:bodyPr>
            <a:normAutofit/>
          </a:bodyPr>
          <a:lstStyle/>
          <a:p>
            <a:r>
              <a:rPr lang="en-ZA" altLang="en-US" sz="2400" b="1" dirty="0">
                <a:solidFill>
                  <a:schemeClr val="bg1"/>
                </a:solidFill>
              </a:rPr>
              <a:t>Incomplete dominance</a:t>
            </a:r>
            <a:endParaRPr lang="en-US" sz="2400" b="1" dirty="0">
              <a:solidFill>
                <a:schemeClr val="bg1"/>
              </a:solidFill>
            </a:endParaRPr>
          </a:p>
        </p:txBody>
      </p:sp>
      <p:sp>
        <p:nvSpPr>
          <p:cNvPr id="2" name="Rectangle 1"/>
          <p:cNvSpPr/>
          <p:nvPr/>
        </p:nvSpPr>
        <p:spPr>
          <a:xfrm>
            <a:off x="603115" y="1720840"/>
            <a:ext cx="7558391" cy="727571"/>
          </a:xfrm>
          <a:prstGeom prst="rect">
            <a:avLst/>
          </a:prstGeom>
        </p:spPr>
        <p:txBody>
          <a:bodyPr wrap="square">
            <a:spAutoFit/>
          </a:bodyPr>
          <a:lstStyle/>
          <a:p>
            <a:pPr algn="ctr">
              <a:lnSpc>
                <a:spcPct val="90000"/>
              </a:lnSpc>
              <a:buClr>
                <a:schemeClr val="tx1"/>
              </a:buClr>
            </a:pPr>
            <a:endParaRPr lang="en-GB" altLang="en-US" sz="2400" dirty="0"/>
          </a:p>
          <a:p>
            <a:pPr algn="ctr">
              <a:lnSpc>
                <a:spcPct val="80000"/>
              </a:lnSpc>
            </a:pPr>
            <a:endParaRPr lang="en-GB" altLang="en-US" sz="2400" dirty="0"/>
          </a:p>
        </p:txBody>
      </p:sp>
      <p:sp>
        <p:nvSpPr>
          <p:cNvPr id="11" name="Rectangle 3"/>
          <p:cNvSpPr txBox="1">
            <a:spLocks noChangeArrowheads="1"/>
          </p:cNvSpPr>
          <p:nvPr/>
        </p:nvSpPr>
        <p:spPr>
          <a:xfrm>
            <a:off x="457200" y="1719263"/>
            <a:ext cx="7931150" cy="4411662"/>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buFont typeface="Wingdings" pitchFamily="2" charset="2"/>
              <a:buNone/>
            </a:pPr>
            <a:r>
              <a:rPr lang="en-US" altLang="en-US" sz="1700" b="1" dirty="0" smtClean="0"/>
              <a:t>P</a:t>
            </a:r>
            <a:r>
              <a:rPr lang="en-US" altLang="en-US" sz="1700" b="1" baseline="-25000" dirty="0" smtClean="0"/>
              <a:t>1</a:t>
            </a:r>
            <a:r>
              <a:rPr lang="en-US" altLang="en-US" sz="1700" b="1" dirty="0" smtClean="0"/>
              <a:t>	</a:t>
            </a:r>
            <a:r>
              <a:rPr lang="en-US" altLang="en-US" sz="1700" dirty="0" smtClean="0"/>
              <a:t>phenotype	</a:t>
            </a:r>
            <a:r>
              <a:rPr lang="en-US" altLang="en-US" sz="1700" b="1" dirty="0" smtClean="0"/>
              <a:t>Red       x      White</a:t>
            </a:r>
          </a:p>
          <a:p>
            <a:pPr>
              <a:lnSpc>
                <a:spcPct val="80000"/>
              </a:lnSpc>
              <a:buFont typeface="Wingdings" pitchFamily="2" charset="2"/>
              <a:buNone/>
            </a:pPr>
            <a:r>
              <a:rPr lang="en-US" altLang="en-US" sz="1700" dirty="0" smtClean="0"/>
              <a:t>	genotype         </a:t>
            </a:r>
            <a:r>
              <a:rPr lang="en-US" altLang="en-US" sz="1700" b="1" dirty="0" smtClean="0"/>
              <a:t>RR         x	WW</a:t>
            </a:r>
          </a:p>
          <a:p>
            <a:pPr>
              <a:lnSpc>
                <a:spcPct val="80000"/>
              </a:lnSpc>
              <a:buFont typeface="Wingdings" pitchFamily="2" charset="2"/>
              <a:buNone/>
            </a:pPr>
            <a:endParaRPr lang="en-US" altLang="en-US" sz="1700" b="1" dirty="0" smtClean="0"/>
          </a:p>
          <a:p>
            <a:pPr>
              <a:lnSpc>
                <a:spcPct val="80000"/>
              </a:lnSpc>
              <a:buFont typeface="Wingdings" pitchFamily="2" charset="2"/>
              <a:buNone/>
            </a:pPr>
            <a:r>
              <a:rPr lang="en-US" altLang="en-US" sz="1700" i="1" dirty="0" smtClean="0"/>
              <a:t>	Meiosis                               </a:t>
            </a:r>
            <a:r>
              <a:rPr lang="fr-FR" altLang="en-US" sz="1700" b="1" dirty="0" smtClean="0"/>
              <a:t>	</a:t>
            </a:r>
          </a:p>
          <a:p>
            <a:pPr>
              <a:lnSpc>
                <a:spcPct val="80000"/>
              </a:lnSpc>
              <a:buFont typeface="Wingdings" pitchFamily="2" charset="2"/>
              <a:buNone/>
            </a:pPr>
            <a:r>
              <a:rPr lang="fr-FR" altLang="en-US" sz="1700" b="1" dirty="0" smtClean="0"/>
              <a:t>    </a:t>
            </a:r>
          </a:p>
          <a:p>
            <a:pPr>
              <a:lnSpc>
                <a:spcPct val="80000"/>
              </a:lnSpc>
              <a:buFont typeface="Wingdings" pitchFamily="2" charset="2"/>
              <a:buNone/>
            </a:pPr>
            <a:endParaRPr lang="fr-FR" altLang="en-US" sz="1700" b="1" dirty="0" smtClean="0"/>
          </a:p>
          <a:p>
            <a:pPr>
              <a:lnSpc>
                <a:spcPct val="80000"/>
              </a:lnSpc>
              <a:buFont typeface="Wingdings" pitchFamily="2" charset="2"/>
              <a:buNone/>
            </a:pPr>
            <a:endParaRPr lang="fr-FR" altLang="en-US" sz="1700" b="1" dirty="0" smtClean="0"/>
          </a:p>
          <a:p>
            <a:pPr>
              <a:lnSpc>
                <a:spcPct val="80000"/>
              </a:lnSpc>
              <a:buFont typeface="Wingdings" pitchFamily="2" charset="2"/>
              <a:buNone/>
            </a:pPr>
            <a:r>
              <a:rPr lang="fr-FR" altLang="en-US" sz="1700" b="1" dirty="0" smtClean="0"/>
              <a:t>  </a:t>
            </a:r>
            <a:r>
              <a:rPr lang="fr-FR" altLang="en-US" sz="1700" b="1" dirty="0" err="1" smtClean="0"/>
              <a:t>Gametes</a:t>
            </a:r>
            <a:r>
              <a:rPr lang="fr-FR" altLang="en-US" sz="1700" b="1" dirty="0" smtClean="0"/>
              <a:t>    	   </a:t>
            </a:r>
            <a:r>
              <a:rPr lang="fr-FR" altLang="en-US" sz="1700" dirty="0" smtClean="0"/>
              <a:t> 	</a:t>
            </a:r>
            <a:r>
              <a:rPr lang="fr-FR" altLang="en-US" sz="1700" b="1" dirty="0" smtClean="0"/>
              <a:t> R </a:t>
            </a:r>
            <a:r>
              <a:rPr lang="fr-FR" altLang="en-US" sz="1700" b="1" dirty="0"/>
              <a:t>,</a:t>
            </a:r>
            <a:r>
              <a:rPr lang="fr-FR" altLang="en-US" sz="1700" b="1" dirty="0" smtClean="0"/>
              <a:t> R   x      W ,  W   </a:t>
            </a:r>
            <a:endParaRPr lang="en-GB" altLang="en-US" sz="1700" b="1" dirty="0" smtClean="0"/>
          </a:p>
          <a:p>
            <a:pPr>
              <a:lnSpc>
                <a:spcPct val="80000"/>
              </a:lnSpc>
              <a:buFont typeface="Wingdings" pitchFamily="2" charset="2"/>
              <a:buNone/>
            </a:pPr>
            <a:endParaRPr lang="en-US" altLang="en-US" sz="1700" dirty="0" smtClean="0"/>
          </a:p>
          <a:p>
            <a:pPr>
              <a:lnSpc>
                <a:spcPct val="80000"/>
              </a:lnSpc>
              <a:buFont typeface="Wingdings" pitchFamily="2" charset="2"/>
              <a:buNone/>
            </a:pPr>
            <a:r>
              <a:rPr lang="en-US" altLang="en-US" sz="1700" dirty="0" smtClean="0"/>
              <a:t>  </a:t>
            </a:r>
          </a:p>
          <a:p>
            <a:pPr>
              <a:lnSpc>
                <a:spcPct val="80000"/>
              </a:lnSpc>
              <a:buFont typeface="Wingdings" pitchFamily="2" charset="2"/>
              <a:buNone/>
            </a:pPr>
            <a:r>
              <a:rPr lang="en-US" altLang="en-US" sz="1700" dirty="0" smtClean="0"/>
              <a:t>      </a:t>
            </a:r>
            <a:r>
              <a:rPr lang="en-US" altLang="en-US" sz="1700" i="1" dirty="0" err="1" smtClean="0"/>
              <a:t>Fertilisation</a:t>
            </a:r>
            <a:endParaRPr lang="en-GB" altLang="en-US" sz="1700" dirty="0" smtClean="0"/>
          </a:p>
          <a:p>
            <a:pPr>
              <a:lnSpc>
                <a:spcPct val="80000"/>
              </a:lnSpc>
              <a:buFont typeface="Wingdings" pitchFamily="2" charset="2"/>
              <a:buNone/>
            </a:pPr>
            <a:r>
              <a:rPr lang="en-US" altLang="en-US" sz="1700" b="1" dirty="0" smtClean="0"/>
              <a:t>	</a:t>
            </a:r>
          </a:p>
          <a:p>
            <a:pPr>
              <a:lnSpc>
                <a:spcPct val="80000"/>
              </a:lnSpc>
              <a:buNone/>
            </a:pPr>
            <a:endParaRPr lang="en-US" altLang="en-US" sz="1700" b="1" dirty="0" smtClean="0"/>
          </a:p>
          <a:p>
            <a:pPr>
              <a:lnSpc>
                <a:spcPct val="80000"/>
              </a:lnSpc>
              <a:buNone/>
            </a:pPr>
            <a:endParaRPr lang="en-US" altLang="en-US" sz="1700" b="1" dirty="0"/>
          </a:p>
          <a:p>
            <a:pPr>
              <a:lnSpc>
                <a:spcPct val="80000"/>
              </a:lnSpc>
              <a:buNone/>
            </a:pPr>
            <a:endParaRPr lang="en-US" altLang="en-US" sz="1700" b="1" dirty="0" smtClean="0"/>
          </a:p>
          <a:p>
            <a:pPr>
              <a:lnSpc>
                <a:spcPct val="80000"/>
              </a:lnSpc>
              <a:buNone/>
            </a:pPr>
            <a:endParaRPr lang="en-US" altLang="en-US" sz="1700" b="1" dirty="0"/>
          </a:p>
          <a:p>
            <a:pPr>
              <a:lnSpc>
                <a:spcPct val="80000"/>
              </a:lnSpc>
              <a:buNone/>
            </a:pPr>
            <a:r>
              <a:rPr lang="en-US" altLang="en-US" sz="1700" b="1" dirty="0" smtClean="0"/>
              <a:t>F</a:t>
            </a:r>
            <a:r>
              <a:rPr lang="en-US" altLang="en-US" sz="1700" b="1" baseline="-25000" dirty="0" smtClean="0"/>
              <a:t>1                            </a:t>
            </a:r>
            <a:r>
              <a:rPr lang="en-US" altLang="en-US" sz="1700" b="1" dirty="0" smtClean="0"/>
              <a:t>RW      </a:t>
            </a:r>
            <a:r>
              <a:rPr lang="en-US" altLang="en-US" sz="1700" b="1" dirty="0" err="1" smtClean="0"/>
              <a:t>RW</a:t>
            </a:r>
            <a:r>
              <a:rPr lang="en-US" altLang="en-US" sz="1700" b="1" dirty="0" smtClean="0"/>
              <a:t>     </a:t>
            </a:r>
            <a:r>
              <a:rPr lang="en-US" altLang="en-US" sz="1700" b="1" dirty="0" err="1" smtClean="0"/>
              <a:t>RW</a:t>
            </a:r>
            <a:r>
              <a:rPr lang="en-US" altLang="en-US" sz="1700" b="1" dirty="0" smtClean="0"/>
              <a:t>    </a:t>
            </a:r>
            <a:r>
              <a:rPr lang="en-US" altLang="en-US" sz="1700" b="1" dirty="0" err="1"/>
              <a:t>RW</a:t>
            </a:r>
            <a:endParaRPr lang="en-US" altLang="en-US" sz="1700" b="1" dirty="0"/>
          </a:p>
          <a:p>
            <a:pPr>
              <a:lnSpc>
                <a:spcPct val="80000"/>
              </a:lnSpc>
              <a:buNone/>
            </a:pPr>
            <a:endParaRPr lang="en-US" altLang="en-US" sz="1700" b="1" dirty="0"/>
          </a:p>
          <a:p>
            <a:pPr>
              <a:lnSpc>
                <a:spcPct val="80000"/>
              </a:lnSpc>
              <a:buFont typeface="Wingdings" pitchFamily="2" charset="2"/>
              <a:buNone/>
            </a:pPr>
            <a:endParaRPr lang="en-US" altLang="en-US" sz="1700" b="1" dirty="0" smtClean="0"/>
          </a:p>
          <a:p>
            <a:pPr>
              <a:lnSpc>
                <a:spcPct val="80000"/>
              </a:lnSpc>
              <a:buFont typeface="Wingdings" pitchFamily="2" charset="2"/>
              <a:buNone/>
            </a:pPr>
            <a:r>
              <a:rPr lang="en-US" altLang="en-US" sz="1700" dirty="0" smtClean="0"/>
              <a:t>Genotype:            </a:t>
            </a:r>
            <a:r>
              <a:rPr lang="en-US" altLang="en-US" sz="1700" b="1" dirty="0" smtClean="0"/>
              <a:t>RW</a:t>
            </a:r>
          </a:p>
          <a:p>
            <a:pPr>
              <a:lnSpc>
                <a:spcPct val="80000"/>
              </a:lnSpc>
              <a:buFont typeface="Wingdings" pitchFamily="2" charset="2"/>
              <a:buNone/>
            </a:pPr>
            <a:r>
              <a:rPr lang="en-US" altLang="en-US" sz="1700" dirty="0" smtClean="0"/>
              <a:t>Phenotype:          </a:t>
            </a:r>
            <a:r>
              <a:rPr lang="en-US" altLang="en-US" sz="1700" b="1" dirty="0" smtClean="0"/>
              <a:t>Pink</a:t>
            </a:r>
          </a:p>
          <a:p>
            <a:pPr>
              <a:lnSpc>
                <a:spcPct val="80000"/>
              </a:lnSpc>
              <a:buFont typeface="Wingdings" pitchFamily="2" charset="2"/>
              <a:buNone/>
            </a:pPr>
            <a:endParaRPr lang="en-US" altLang="en-US" sz="1700" b="1" dirty="0" smtClean="0"/>
          </a:p>
          <a:p>
            <a:pPr>
              <a:lnSpc>
                <a:spcPct val="80000"/>
              </a:lnSpc>
              <a:buFont typeface="Wingdings" pitchFamily="2" charset="2"/>
              <a:buNone/>
            </a:pPr>
            <a:r>
              <a:rPr lang="en-US" altLang="en-US" sz="1700" b="1" dirty="0" smtClean="0"/>
              <a:t>(Offspring have intermediate forms of traits of parents)</a:t>
            </a:r>
            <a:endParaRPr lang="en-GB" altLang="en-US" sz="1700" b="1" dirty="0" smtClean="0"/>
          </a:p>
        </p:txBody>
      </p:sp>
      <p:cxnSp>
        <p:nvCxnSpPr>
          <p:cNvPr id="6" name="Straight Connector 5"/>
          <p:cNvCxnSpPr/>
          <p:nvPr/>
        </p:nvCxnSpPr>
        <p:spPr>
          <a:xfrm flipH="1">
            <a:off x="1950396" y="2084625"/>
            <a:ext cx="53502" cy="787939"/>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2042808" y="2084625"/>
            <a:ext cx="136187" cy="787941"/>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2714018" y="2084625"/>
            <a:ext cx="155642" cy="787941"/>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2898839" y="2084624"/>
            <a:ext cx="145915" cy="787941"/>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3" name="Table 2"/>
          <p:cNvGraphicFramePr>
            <a:graphicFrameLocks noGrp="1"/>
          </p:cNvGraphicFramePr>
          <p:nvPr>
            <p:extLst>
              <p:ext uri="{D42A27DB-BD31-4B8C-83A1-F6EECF244321}">
                <p14:modId xmlns:p14="http://schemas.microsoft.com/office/powerpoint/2010/main" val="1342204695"/>
              </p:ext>
            </p:extLst>
          </p:nvPr>
        </p:nvGraphicFramePr>
        <p:xfrm>
          <a:off x="2247089" y="3268493"/>
          <a:ext cx="2334639" cy="1097280"/>
        </p:xfrm>
        <a:graphic>
          <a:graphicData uri="http://schemas.openxmlformats.org/drawingml/2006/table">
            <a:tbl>
              <a:tblPr firstRow="1" bandRow="1">
                <a:tableStyleId>{F5AB1C69-6EDB-4FF4-983F-18BD219EF322}</a:tableStyleId>
              </a:tblPr>
              <a:tblGrid>
                <a:gridCol w="778213"/>
                <a:gridCol w="778213"/>
                <a:gridCol w="778213"/>
              </a:tblGrid>
              <a:tr h="330729">
                <a:tc>
                  <a:txBody>
                    <a:bodyPr/>
                    <a:lstStyle/>
                    <a:p>
                      <a:r>
                        <a:rPr lang="en-ZA" sz="1200" dirty="0" smtClean="0"/>
                        <a:t>gametes</a:t>
                      </a:r>
                      <a:endParaRPr lang="en-ZA" sz="1200" dirty="0"/>
                    </a:p>
                  </a:txBody>
                  <a:tcPr/>
                </a:tc>
                <a:tc>
                  <a:txBody>
                    <a:bodyPr/>
                    <a:lstStyle/>
                    <a:p>
                      <a:r>
                        <a:rPr lang="en-ZA" dirty="0" smtClean="0"/>
                        <a:t>R</a:t>
                      </a:r>
                      <a:endParaRPr lang="en-ZA" dirty="0"/>
                    </a:p>
                  </a:txBody>
                  <a:tcPr/>
                </a:tc>
                <a:tc>
                  <a:txBody>
                    <a:bodyPr/>
                    <a:lstStyle/>
                    <a:p>
                      <a:r>
                        <a:rPr lang="en-ZA" dirty="0" smtClean="0"/>
                        <a:t>R</a:t>
                      </a:r>
                      <a:endParaRPr lang="en-ZA" dirty="0"/>
                    </a:p>
                  </a:txBody>
                  <a:tcPr/>
                </a:tc>
              </a:tr>
              <a:tr h="330729">
                <a:tc>
                  <a:txBody>
                    <a:bodyPr/>
                    <a:lstStyle/>
                    <a:p>
                      <a:r>
                        <a:rPr lang="en-ZA" dirty="0" smtClean="0"/>
                        <a:t>W</a:t>
                      </a:r>
                      <a:endParaRPr lang="en-ZA" dirty="0"/>
                    </a:p>
                  </a:txBody>
                  <a:tcPr/>
                </a:tc>
                <a:tc>
                  <a:txBody>
                    <a:bodyPr/>
                    <a:lstStyle/>
                    <a:p>
                      <a:r>
                        <a:rPr lang="en-ZA" dirty="0" smtClean="0"/>
                        <a:t>RW</a:t>
                      </a:r>
                      <a:endParaRPr lang="en-ZA" dirty="0"/>
                    </a:p>
                  </a:txBody>
                  <a:tcPr/>
                </a:tc>
                <a:tc>
                  <a:txBody>
                    <a:bodyPr/>
                    <a:lstStyle/>
                    <a:p>
                      <a:r>
                        <a:rPr lang="en-ZA" dirty="0" smtClean="0"/>
                        <a:t>RW</a:t>
                      </a:r>
                      <a:endParaRPr lang="en-ZA" dirty="0"/>
                    </a:p>
                  </a:txBody>
                  <a:tcPr/>
                </a:tc>
              </a:tr>
              <a:tr h="330729">
                <a:tc>
                  <a:txBody>
                    <a:bodyPr/>
                    <a:lstStyle/>
                    <a:p>
                      <a:r>
                        <a:rPr lang="en-ZA" dirty="0" smtClean="0"/>
                        <a:t>W</a:t>
                      </a:r>
                      <a:endParaRPr lang="en-ZA" dirty="0"/>
                    </a:p>
                  </a:txBody>
                  <a:tcPr/>
                </a:tc>
                <a:tc>
                  <a:txBody>
                    <a:bodyPr/>
                    <a:lstStyle/>
                    <a:p>
                      <a:r>
                        <a:rPr lang="en-ZA" dirty="0" smtClean="0"/>
                        <a:t>RW</a:t>
                      </a:r>
                      <a:endParaRPr lang="en-ZA" dirty="0"/>
                    </a:p>
                  </a:txBody>
                  <a:tcPr/>
                </a:tc>
                <a:tc>
                  <a:txBody>
                    <a:bodyPr/>
                    <a:lstStyle/>
                    <a:p>
                      <a:r>
                        <a:rPr lang="en-ZA" dirty="0" smtClean="0"/>
                        <a:t>RW</a:t>
                      </a:r>
                      <a:endParaRPr lang="en-ZA" dirty="0"/>
                    </a:p>
                  </a:txBody>
                  <a:tcPr/>
                </a:tc>
              </a:tr>
            </a:tbl>
          </a:graphicData>
        </a:graphic>
      </p:graphicFrame>
      <p:pic>
        <p:nvPicPr>
          <p:cNvPr id="10" name="Picture 9" descr="https://upload.wikimedia.org/wikipedia/commons/thumb/8/8c/Incomplete_dominance.svg/2000px-Incomplete_dominance.svg.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9500" y="2800046"/>
            <a:ext cx="2634304" cy="2394524"/>
          </a:xfrm>
          <a:prstGeom prst="rect">
            <a:avLst/>
          </a:prstGeom>
          <a:solidFill>
            <a:schemeClr val="accent3">
              <a:lumMod val="20000"/>
              <a:lumOff val="80000"/>
            </a:schemeClr>
          </a:solidFill>
          <a:ln>
            <a:noFill/>
          </a:ln>
          <a:effectLst>
            <a:glow rad="228600">
              <a:schemeClr val="accent4">
                <a:satMod val="175000"/>
                <a:alpha val="40000"/>
              </a:schemeClr>
            </a:glow>
            <a:softEdge rad="12700"/>
          </a:effectLst>
        </p:spPr>
      </p:pic>
      <p:sp>
        <p:nvSpPr>
          <p:cNvPr id="8" name="TextBox 7"/>
          <p:cNvSpPr txBox="1"/>
          <p:nvPr/>
        </p:nvSpPr>
        <p:spPr>
          <a:xfrm>
            <a:off x="6965004" y="3646005"/>
            <a:ext cx="207401" cy="227916"/>
          </a:xfrm>
          <a:prstGeom prst="rect">
            <a:avLst/>
          </a:prstGeom>
          <a:solidFill>
            <a:schemeClr val="accent5">
              <a:lumMod val="40000"/>
              <a:lumOff val="60000"/>
            </a:schemeClr>
          </a:solidFill>
        </p:spPr>
        <p:txBody>
          <a:bodyPr wrap="square" rtlCol="0">
            <a:spAutoFit/>
          </a:bodyPr>
          <a:lstStyle/>
          <a:p>
            <a:endParaRPr lang="en-ZA" dirty="0"/>
          </a:p>
        </p:txBody>
      </p:sp>
      <p:sp>
        <p:nvSpPr>
          <p:cNvPr id="15" name="TextBox 14"/>
          <p:cNvSpPr txBox="1"/>
          <p:nvPr/>
        </p:nvSpPr>
        <p:spPr>
          <a:xfrm>
            <a:off x="7866434" y="3646005"/>
            <a:ext cx="207401" cy="227916"/>
          </a:xfrm>
          <a:prstGeom prst="rect">
            <a:avLst/>
          </a:prstGeom>
          <a:solidFill>
            <a:schemeClr val="accent5">
              <a:lumMod val="40000"/>
              <a:lumOff val="60000"/>
            </a:schemeClr>
          </a:solidFill>
        </p:spPr>
        <p:txBody>
          <a:bodyPr wrap="square" rtlCol="0">
            <a:spAutoFit/>
          </a:bodyPr>
          <a:lstStyle/>
          <a:p>
            <a:endParaRPr lang="en-ZA" dirty="0"/>
          </a:p>
        </p:txBody>
      </p:sp>
      <p:sp>
        <p:nvSpPr>
          <p:cNvPr id="17" name="TextBox 16"/>
          <p:cNvSpPr txBox="1"/>
          <p:nvPr/>
        </p:nvSpPr>
        <p:spPr>
          <a:xfrm>
            <a:off x="6978845" y="4394070"/>
            <a:ext cx="175037" cy="227916"/>
          </a:xfrm>
          <a:prstGeom prst="rect">
            <a:avLst/>
          </a:prstGeom>
          <a:solidFill>
            <a:schemeClr val="accent5">
              <a:lumMod val="40000"/>
              <a:lumOff val="60000"/>
            </a:schemeClr>
          </a:solidFill>
        </p:spPr>
        <p:txBody>
          <a:bodyPr wrap="square" rtlCol="0">
            <a:spAutoFit/>
          </a:bodyPr>
          <a:lstStyle/>
          <a:p>
            <a:endParaRPr lang="en-ZA" dirty="0"/>
          </a:p>
        </p:txBody>
      </p:sp>
      <p:sp>
        <p:nvSpPr>
          <p:cNvPr id="19" name="TextBox 18"/>
          <p:cNvSpPr txBox="1"/>
          <p:nvPr/>
        </p:nvSpPr>
        <p:spPr>
          <a:xfrm>
            <a:off x="7869615" y="4394070"/>
            <a:ext cx="207401" cy="227916"/>
          </a:xfrm>
          <a:prstGeom prst="rect">
            <a:avLst/>
          </a:prstGeom>
          <a:solidFill>
            <a:schemeClr val="accent5">
              <a:lumMod val="40000"/>
              <a:lumOff val="60000"/>
            </a:schemeClr>
          </a:solidFill>
        </p:spPr>
        <p:txBody>
          <a:bodyPr wrap="square" rtlCol="0">
            <a:spAutoFit/>
          </a:bodyPr>
          <a:lstStyle/>
          <a:p>
            <a:endParaRPr lang="en-ZA" dirty="0"/>
          </a:p>
        </p:txBody>
      </p:sp>
      <p:grpSp>
        <p:nvGrpSpPr>
          <p:cNvPr id="9" name="Group 8"/>
          <p:cNvGrpSpPr/>
          <p:nvPr/>
        </p:nvGrpSpPr>
        <p:grpSpPr>
          <a:xfrm>
            <a:off x="6636314" y="3566137"/>
            <a:ext cx="1645470" cy="1516426"/>
            <a:chOff x="6636314" y="3566137"/>
            <a:chExt cx="1645470" cy="1516426"/>
          </a:xfrm>
        </p:grpSpPr>
        <p:sp>
          <p:nvSpPr>
            <p:cNvPr id="4" name="TextBox 3"/>
            <p:cNvSpPr txBox="1"/>
            <p:nvPr/>
          </p:nvSpPr>
          <p:spPr>
            <a:xfrm>
              <a:off x="6636314" y="3646005"/>
              <a:ext cx="254811" cy="461665"/>
            </a:xfrm>
            <a:prstGeom prst="rect">
              <a:avLst/>
            </a:prstGeom>
            <a:solidFill>
              <a:schemeClr val="bg1">
                <a:lumMod val="95000"/>
              </a:schemeClr>
            </a:solidFill>
          </p:spPr>
          <p:txBody>
            <a:bodyPr wrap="square" rtlCol="0">
              <a:spAutoFit/>
            </a:bodyPr>
            <a:lstStyle/>
            <a:p>
              <a:r>
                <a:rPr lang="en-ZA" sz="1200" b="1" dirty="0" smtClean="0"/>
                <a:t> W</a:t>
              </a:r>
              <a:endParaRPr lang="en-ZA" sz="1200" b="1" dirty="0"/>
            </a:p>
          </p:txBody>
        </p:sp>
        <p:sp>
          <p:nvSpPr>
            <p:cNvPr id="12" name="TextBox 11"/>
            <p:cNvSpPr txBox="1"/>
            <p:nvPr/>
          </p:nvSpPr>
          <p:spPr>
            <a:xfrm>
              <a:off x="6781778" y="4620898"/>
              <a:ext cx="111397" cy="461665"/>
            </a:xfrm>
            <a:prstGeom prst="rect">
              <a:avLst/>
            </a:prstGeom>
            <a:solidFill>
              <a:schemeClr val="bg1">
                <a:lumMod val="95000"/>
              </a:schemeClr>
            </a:solidFill>
          </p:spPr>
          <p:txBody>
            <a:bodyPr wrap="square" rtlCol="0">
              <a:spAutoFit/>
            </a:bodyPr>
            <a:lstStyle/>
            <a:p>
              <a:r>
                <a:rPr lang="en-ZA" sz="1200" b="1" dirty="0" smtClean="0"/>
                <a:t> W</a:t>
              </a:r>
              <a:endParaRPr lang="en-ZA" sz="1200" b="1" dirty="0"/>
            </a:p>
          </p:txBody>
        </p:sp>
        <p:sp>
          <p:nvSpPr>
            <p:cNvPr id="20" name="TextBox 19"/>
            <p:cNvSpPr txBox="1"/>
            <p:nvPr/>
          </p:nvSpPr>
          <p:spPr>
            <a:xfrm>
              <a:off x="6965004" y="3566137"/>
              <a:ext cx="409536" cy="276999"/>
            </a:xfrm>
            <a:prstGeom prst="rect">
              <a:avLst/>
            </a:prstGeom>
            <a:noFill/>
          </p:spPr>
          <p:txBody>
            <a:bodyPr wrap="none" rtlCol="0">
              <a:spAutoFit/>
            </a:bodyPr>
            <a:lstStyle/>
            <a:p>
              <a:r>
                <a:rPr lang="en-ZA" sz="1200" b="1" dirty="0" smtClean="0"/>
                <a:t>RW</a:t>
              </a:r>
              <a:endParaRPr lang="en-ZA" sz="1200" b="1" dirty="0"/>
            </a:p>
          </p:txBody>
        </p:sp>
        <p:sp>
          <p:nvSpPr>
            <p:cNvPr id="21" name="TextBox 20"/>
            <p:cNvSpPr txBox="1"/>
            <p:nvPr/>
          </p:nvSpPr>
          <p:spPr>
            <a:xfrm>
              <a:off x="7872248" y="4369528"/>
              <a:ext cx="409536" cy="276999"/>
            </a:xfrm>
            <a:prstGeom prst="rect">
              <a:avLst/>
            </a:prstGeom>
            <a:noFill/>
          </p:spPr>
          <p:txBody>
            <a:bodyPr wrap="none" rtlCol="0">
              <a:spAutoFit/>
            </a:bodyPr>
            <a:lstStyle/>
            <a:p>
              <a:r>
                <a:rPr lang="en-ZA" sz="1200" b="1" dirty="0" smtClean="0"/>
                <a:t>RW</a:t>
              </a:r>
              <a:endParaRPr lang="en-ZA" sz="1200" b="1" dirty="0"/>
            </a:p>
          </p:txBody>
        </p:sp>
        <p:sp>
          <p:nvSpPr>
            <p:cNvPr id="22" name="TextBox 21"/>
            <p:cNvSpPr txBox="1"/>
            <p:nvPr/>
          </p:nvSpPr>
          <p:spPr>
            <a:xfrm>
              <a:off x="6949114" y="4391538"/>
              <a:ext cx="409536" cy="276999"/>
            </a:xfrm>
            <a:prstGeom prst="rect">
              <a:avLst/>
            </a:prstGeom>
            <a:noFill/>
          </p:spPr>
          <p:txBody>
            <a:bodyPr wrap="none" rtlCol="0">
              <a:spAutoFit/>
            </a:bodyPr>
            <a:lstStyle/>
            <a:p>
              <a:r>
                <a:rPr lang="en-ZA" sz="1200" b="1" dirty="0" smtClean="0"/>
                <a:t>RW</a:t>
              </a:r>
              <a:endParaRPr lang="en-ZA" sz="1200" b="1" dirty="0"/>
            </a:p>
          </p:txBody>
        </p:sp>
        <p:sp>
          <p:nvSpPr>
            <p:cNvPr id="7" name="TextBox 6"/>
            <p:cNvSpPr txBox="1"/>
            <p:nvPr/>
          </p:nvSpPr>
          <p:spPr>
            <a:xfrm>
              <a:off x="7735573" y="3566137"/>
              <a:ext cx="409536" cy="276999"/>
            </a:xfrm>
            <a:prstGeom prst="rect">
              <a:avLst/>
            </a:prstGeom>
            <a:noFill/>
          </p:spPr>
          <p:txBody>
            <a:bodyPr wrap="none" rtlCol="0">
              <a:spAutoFit/>
            </a:bodyPr>
            <a:lstStyle/>
            <a:p>
              <a:r>
                <a:rPr lang="en-ZA" sz="1200" b="1" dirty="0" smtClean="0"/>
                <a:t>RW</a:t>
              </a:r>
              <a:endParaRPr lang="en-ZA" sz="1200" b="1" dirty="0"/>
            </a:p>
          </p:txBody>
        </p:sp>
      </p:grpSp>
    </p:spTree>
    <p:extLst>
      <p:ext uri="{BB962C8B-B14F-4D97-AF65-F5344CB8AC3E}">
        <p14:creationId xmlns:p14="http://schemas.microsoft.com/office/powerpoint/2010/main" val="60601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
                                            <p:txEl>
                                              <p:pRg st="7" end="7"/>
                                            </p:txEl>
                                          </p:spTgt>
                                        </p:tgtEl>
                                        <p:attrNameLst>
                                          <p:attrName>style.visibility</p:attrName>
                                        </p:attrNameLst>
                                      </p:cBhvr>
                                      <p:to>
                                        <p:strVal val="visible"/>
                                      </p:to>
                                    </p:set>
                                    <p:anim calcmode="lin" valueType="num">
                                      <p:cBhvr additive="base">
                                        <p:cTn id="43" dur="500" fill="hold"/>
                                        <p:tgtEl>
                                          <p:spTgt spid="11">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1">
                                            <p:txEl>
                                              <p:pRg st="10" end="10"/>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1">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additive="base">
                                        <p:cTn id="55" dur="500" fill="hold"/>
                                        <p:tgtEl>
                                          <p:spTgt spid="3"/>
                                        </p:tgtEl>
                                        <p:attrNameLst>
                                          <p:attrName>ppt_x</p:attrName>
                                        </p:attrNameLst>
                                      </p:cBhvr>
                                      <p:tavLst>
                                        <p:tav tm="0">
                                          <p:val>
                                            <p:strVal val="#ppt_x"/>
                                          </p:val>
                                        </p:tav>
                                        <p:tav tm="100000">
                                          <p:val>
                                            <p:strVal val="#ppt_x"/>
                                          </p:val>
                                        </p:tav>
                                      </p:tavLst>
                                    </p:anim>
                                    <p:anim calcmode="lin" valueType="num">
                                      <p:cBhvr additive="base">
                                        <p:cTn id="5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1">
                                            <p:txEl>
                                              <p:pRg st="16" end="16"/>
                                            </p:txEl>
                                          </p:spTgt>
                                        </p:tgtEl>
                                        <p:attrNameLst>
                                          <p:attrName>style.visibility</p:attrName>
                                        </p:attrNameLst>
                                      </p:cBhvr>
                                      <p:to>
                                        <p:strVal val="visible"/>
                                      </p:to>
                                    </p:set>
                                    <p:anim calcmode="lin" valueType="num">
                                      <p:cBhvr additive="base">
                                        <p:cTn id="61" dur="500" fill="hold"/>
                                        <p:tgtEl>
                                          <p:spTgt spid="11">
                                            <p:txEl>
                                              <p:pRg st="16" end="16"/>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1">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1">
                                            <p:txEl>
                                              <p:pRg st="19" end="19"/>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1">
                                            <p:txEl>
                                              <p:pRg st="20" end="20"/>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1">
                                            <p:txEl>
                                              <p:pRg st="22" end="22"/>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8"/>
                                        </p:tgtEl>
                                        <p:attrNameLst>
                                          <p:attrName>style.visibility</p:attrName>
                                        </p:attrNameLst>
                                      </p:cBhvr>
                                      <p:to>
                                        <p:strVal val="visible"/>
                                      </p:to>
                                    </p:set>
                                    <p:anim calcmode="lin" valueType="num">
                                      <p:cBhvr additive="base">
                                        <p:cTn id="79" dur="500" fill="hold"/>
                                        <p:tgtEl>
                                          <p:spTgt spid="8"/>
                                        </p:tgtEl>
                                        <p:attrNameLst>
                                          <p:attrName>ppt_x</p:attrName>
                                        </p:attrNameLst>
                                      </p:cBhvr>
                                      <p:tavLst>
                                        <p:tav tm="0">
                                          <p:val>
                                            <p:strVal val="#ppt_x"/>
                                          </p:val>
                                        </p:tav>
                                        <p:tav tm="100000">
                                          <p:val>
                                            <p:strVal val="#ppt_x"/>
                                          </p:val>
                                        </p:tav>
                                      </p:tavLst>
                                    </p:anim>
                                    <p:anim calcmode="lin" valueType="num">
                                      <p:cBhvr additive="base">
                                        <p:cTn id="80" dur="500" fill="hold"/>
                                        <p:tgtEl>
                                          <p:spTgt spid="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additive="base">
                                        <p:cTn id="83" dur="500" fill="hold"/>
                                        <p:tgtEl>
                                          <p:spTgt spid="15"/>
                                        </p:tgtEl>
                                        <p:attrNameLst>
                                          <p:attrName>ppt_x</p:attrName>
                                        </p:attrNameLst>
                                      </p:cBhvr>
                                      <p:tavLst>
                                        <p:tav tm="0">
                                          <p:val>
                                            <p:strVal val="#ppt_x"/>
                                          </p:val>
                                        </p:tav>
                                        <p:tav tm="100000">
                                          <p:val>
                                            <p:strVal val="#ppt_x"/>
                                          </p:val>
                                        </p:tav>
                                      </p:tavLst>
                                    </p:anim>
                                    <p:anim calcmode="lin" valueType="num">
                                      <p:cBhvr additive="base">
                                        <p:cTn id="84" dur="500" fill="hold"/>
                                        <p:tgtEl>
                                          <p:spTgt spid="1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ppt_x"/>
                                          </p:val>
                                        </p:tav>
                                        <p:tav tm="100000">
                                          <p:val>
                                            <p:strVal val="#ppt_x"/>
                                          </p:val>
                                        </p:tav>
                                      </p:tavLst>
                                    </p:anim>
                                    <p:anim calcmode="lin" valueType="num">
                                      <p:cBhvr additive="base">
                                        <p:cTn id="88" dur="500" fill="hold"/>
                                        <p:tgtEl>
                                          <p:spTgt spid="1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additive="base">
                                        <p:cTn id="91" dur="500" fill="hold"/>
                                        <p:tgtEl>
                                          <p:spTgt spid="19"/>
                                        </p:tgtEl>
                                        <p:attrNameLst>
                                          <p:attrName>ppt_x</p:attrName>
                                        </p:attrNameLst>
                                      </p:cBhvr>
                                      <p:tavLst>
                                        <p:tav tm="0">
                                          <p:val>
                                            <p:strVal val="#ppt_x"/>
                                          </p:val>
                                        </p:tav>
                                        <p:tav tm="100000">
                                          <p:val>
                                            <p:strVal val="#ppt_x"/>
                                          </p:val>
                                        </p:tav>
                                      </p:tavLst>
                                    </p:anim>
                                    <p:anim calcmode="lin" valueType="num">
                                      <p:cBhvr additive="base">
                                        <p:cTn id="9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additive="base">
                                        <p:cTn id="97" dur="500" fill="hold"/>
                                        <p:tgtEl>
                                          <p:spTgt spid="10"/>
                                        </p:tgtEl>
                                        <p:attrNameLst>
                                          <p:attrName>ppt_x</p:attrName>
                                        </p:attrNameLst>
                                      </p:cBhvr>
                                      <p:tavLst>
                                        <p:tav tm="0">
                                          <p:val>
                                            <p:strVal val="#ppt_x"/>
                                          </p:val>
                                        </p:tav>
                                        <p:tav tm="100000">
                                          <p:val>
                                            <p:strVal val="#ppt_x"/>
                                          </p:val>
                                        </p:tav>
                                      </p:tavLst>
                                    </p:anim>
                                    <p:anim calcmode="lin" valueType="num">
                                      <p:cBhvr additive="base">
                                        <p:cTn id="98" dur="500" fill="hold"/>
                                        <p:tgtEl>
                                          <p:spTgt spid="10"/>
                                        </p:tgtEl>
                                        <p:attrNameLst>
                                          <p:attrName>ppt_y</p:attrName>
                                        </p:attrNameLst>
                                      </p:cBhvr>
                                      <p:tavLst>
                                        <p:tav tm="0">
                                          <p:val>
                                            <p:strVal val="1+#ppt_h/2"/>
                                          </p:val>
                                        </p:tav>
                                        <p:tav tm="100000">
                                          <p:val>
                                            <p:strVal val="#ppt_y"/>
                                          </p:val>
                                        </p:tav>
                                      </p:tavLst>
                                    </p:anim>
                                  </p:childTnLst>
                                </p:cTn>
                              </p:par>
                              <p:par>
                                <p:cTn id="99" presetID="2" presetClass="entr" presetSubtype="4" fill="hold" nodeType="with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17" grpId="0" animBg="1"/>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970412" y="341194"/>
            <a:ext cx="7716387" cy="1019368"/>
          </a:xfrm>
          <a:solidFill>
            <a:schemeClr val="accent6">
              <a:lumMod val="60000"/>
              <a:lumOff val="40000"/>
            </a:schemeClr>
          </a:solidFill>
        </p:spPr>
        <p:txBody>
          <a:bodyPr>
            <a:noAutofit/>
          </a:bodyPr>
          <a:lstStyle/>
          <a:p>
            <a:r>
              <a:rPr lang="en-ZA" altLang="en-US" sz="3600" b="1" dirty="0" smtClean="0">
                <a:solidFill>
                  <a:schemeClr val="bg1"/>
                </a:solidFill>
              </a:rPr>
              <a:t>Activity 1.3 (p.30)</a:t>
            </a:r>
            <a:endParaRPr lang="en-US" sz="3600" b="1" dirty="0">
              <a:solidFill>
                <a:schemeClr val="bg1"/>
              </a:solidFill>
            </a:endParaRPr>
          </a:p>
        </p:txBody>
      </p:sp>
      <p:sp>
        <p:nvSpPr>
          <p:cNvPr id="2" name="Rectangle 1"/>
          <p:cNvSpPr/>
          <p:nvPr/>
        </p:nvSpPr>
        <p:spPr>
          <a:xfrm>
            <a:off x="603115" y="1720840"/>
            <a:ext cx="7558391" cy="727571"/>
          </a:xfrm>
          <a:prstGeom prst="rect">
            <a:avLst/>
          </a:prstGeom>
        </p:spPr>
        <p:txBody>
          <a:bodyPr wrap="square">
            <a:spAutoFit/>
          </a:bodyPr>
          <a:lstStyle/>
          <a:p>
            <a:pPr algn="ctr">
              <a:lnSpc>
                <a:spcPct val="90000"/>
              </a:lnSpc>
              <a:buClr>
                <a:schemeClr val="tx1"/>
              </a:buClr>
            </a:pPr>
            <a:endParaRPr lang="en-GB" altLang="en-US" sz="2400" dirty="0"/>
          </a:p>
          <a:p>
            <a:pPr algn="ctr">
              <a:lnSpc>
                <a:spcPct val="80000"/>
              </a:lnSpc>
            </a:pPr>
            <a:endParaRPr lang="en-GB" altLang="en-US" sz="2400" dirty="0"/>
          </a:p>
        </p:txBody>
      </p:sp>
      <p:sp>
        <p:nvSpPr>
          <p:cNvPr id="10" name="Rectangle 3"/>
          <p:cNvSpPr txBox="1">
            <a:spLocks noChangeArrowheads="1"/>
          </p:cNvSpPr>
          <p:nvPr/>
        </p:nvSpPr>
        <p:spPr>
          <a:xfrm>
            <a:off x="457200" y="1719263"/>
            <a:ext cx="7931150" cy="441166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buFont typeface="Wingdings" pitchFamily="2" charset="2"/>
              <a:buNone/>
            </a:pPr>
            <a:r>
              <a:rPr lang="en-US" altLang="en-US" sz="1700" b="1" dirty="0" smtClean="0"/>
              <a:t>	</a:t>
            </a:r>
            <a:endParaRPr lang="en-GB" altLang="en-US" sz="1700" dirty="0" smtClean="0"/>
          </a:p>
        </p:txBody>
      </p:sp>
      <p:sp>
        <p:nvSpPr>
          <p:cNvPr id="3" name="Rectangle 2"/>
          <p:cNvSpPr/>
          <p:nvPr/>
        </p:nvSpPr>
        <p:spPr>
          <a:xfrm>
            <a:off x="275569" y="1939935"/>
            <a:ext cx="8677363" cy="3970318"/>
          </a:xfrm>
          <a:prstGeom prst="rect">
            <a:avLst/>
          </a:prstGeom>
        </p:spPr>
        <p:txBody>
          <a:bodyPr wrap="square">
            <a:spAutoFit/>
          </a:bodyPr>
          <a:lstStyle/>
          <a:p>
            <a:r>
              <a:rPr lang="en-ZA" b="1" dirty="0"/>
              <a:t>Incomplete Dominance</a:t>
            </a:r>
            <a:endParaRPr lang="en-ZA" dirty="0"/>
          </a:p>
          <a:p>
            <a:r>
              <a:rPr lang="en-ZA" b="1" dirty="0"/>
              <a:t> </a:t>
            </a:r>
            <a:endParaRPr lang="en-ZA" dirty="0"/>
          </a:p>
          <a:p>
            <a:r>
              <a:rPr lang="en-ZA" b="1" dirty="0"/>
              <a:t>SpongeBob loves growing flowers for his pal Sandy!  Her favourite flowers, </a:t>
            </a:r>
            <a:r>
              <a:rPr lang="en-ZA" b="1" dirty="0" err="1"/>
              <a:t>Poofkins</a:t>
            </a:r>
            <a:r>
              <a:rPr lang="en-ZA" b="1" dirty="0"/>
              <a:t>, are found in red, blue and purple.  Use the information provided and your knowledge of incomplete dominance to complete each section below.</a:t>
            </a:r>
            <a:endParaRPr lang="en-ZA" dirty="0"/>
          </a:p>
          <a:p>
            <a:r>
              <a:rPr lang="en-ZA" b="1" dirty="0"/>
              <a:t> </a:t>
            </a:r>
            <a:endParaRPr lang="en-ZA" dirty="0"/>
          </a:p>
          <a:p>
            <a:r>
              <a:rPr lang="en-ZA" dirty="0"/>
              <a:t>1. Write the correct genotype for each colour if R represents a red gene and B    </a:t>
            </a:r>
          </a:p>
          <a:p>
            <a:r>
              <a:rPr lang="en-ZA" dirty="0"/>
              <a:t>    represents a blue gene.</a:t>
            </a:r>
          </a:p>
          <a:p>
            <a:r>
              <a:rPr lang="en-ZA" dirty="0"/>
              <a:t> </a:t>
            </a:r>
          </a:p>
          <a:p>
            <a:r>
              <a:rPr lang="en-ZA" dirty="0"/>
              <a:t>     Red: _____________  Blue: ______________  Purple: _______________</a:t>
            </a:r>
          </a:p>
          <a:p>
            <a:r>
              <a:rPr lang="en-ZA" dirty="0"/>
              <a:t> </a:t>
            </a:r>
          </a:p>
          <a:p>
            <a:r>
              <a:rPr lang="en-ZA" dirty="0"/>
              <a:t> </a:t>
            </a:r>
          </a:p>
          <a:p>
            <a:pPr lvl="0"/>
            <a:r>
              <a:rPr lang="en-ZA" dirty="0" smtClean="0"/>
              <a:t>2. Draw </a:t>
            </a:r>
            <a:r>
              <a:rPr lang="en-ZA" dirty="0"/>
              <a:t>a genetic cross to indicate what the genotypes of the resulting flowers if SpongeBob crossed a </a:t>
            </a:r>
            <a:r>
              <a:rPr lang="en-ZA" dirty="0" err="1"/>
              <a:t>Poofkin</a:t>
            </a:r>
            <a:r>
              <a:rPr lang="en-ZA" dirty="0"/>
              <a:t> with red flowers with a </a:t>
            </a:r>
            <a:r>
              <a:rPr lang="en-ZA" dirty="0" err="1"/>
              <a:t>Poofkin</a:t>
            </a:r>
            <a:r>
              <a:rPr lang="en-ZA" dirty="0"/>
              <a:t> with blue flowers.</a:t>
            </a: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1691680" y="470544"/>
            <a:ext cx="609600" cy="829310"/>
          </a:xfrm>
          <a:prstGeom prst="rect">
            <a:avLst/>
          </a:prstGeom>
          <a:noFill/>
        </p:spPr>
      </p:pic>
    </p:spTree>
    <p:extLst>
      <p:ext uri="{BB962C8B-B14F-4D97-AF65-F5344CB8AC3E}">
        <p14:creationId xmlns:p14="http://schemas.microsoft.com/office/powerpoint/2010/main" val="35854336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lstStyle/>
          <a:p>
            <a:r>
              <a:rPr lang="en-ZA" dirty="0" smtClean="0">
                <a:solidFill>
                  <a:schemeClr val="bg1"/>
                </a:solidFill>
              </a:rPr>
              <a:t>Memo Activity 1.3</a:t>
            </a:r>
            <a:endParaRPr lang="en-ZA" dirty="0">
              <a:solidFill>
                <a:schemeClr val="bg1"/>
              </a:solidFill>
            </a:endParaRPr>
          </a:p>
        </p:txBody>
      </p:sp>
      <p:sp>
        <p:nvSpPr>
          <p:cNvPr id="4" name="Content Placeholder 3"/>
          <p:cNvSpPr>
            <a:spLocks noGrp="1"/>
          </p:cNvSpPr>
          <p:nvPr>
            <p:ph idx="1"/>
          </p:nvPr>
        </p:nvSpPr>
        <p:spPr>
          <a:xfrm>
            <a:off x="457200" y="1600200"/>
            <a:ext cx="8229600" cy="4204228"/>
          </a:xfrm>
          <a:prstGeom prst="rect">
            <a:avLst/>
          </a:prstGeom>
          <a:solidFill>
            <a:schemeClr val="accent2">
              <a:lumMod val="20000"/>
              <a:lumOff val="80000"/>
            </a:schemeClr>
          </a:solidFill>
        </p:spPr>
        <p:txBody>
          <a:bodyPr wrap="square">
            <a:spAutoFit/>
          </a:bodyPr>
          <a:lstStyle/>
          <a:p>
            <a:pPr marL="0" indent="0">
              <a:buNone/>
            </a:pPr>
            <a:r>
              <a:rPr lang="en-ZA" sz="2000" dirty="0" smtClean="0"/>
              <a:t>1. </a:t>
            </a:r>
            <a:endParaRPr lang="en-ZA" sz="2000" dirty="0"/>
          </a:p>
          <a:p>
            <a:r>
              <a:rPr lang="en-ZA" sz="2000" dirty="0"/>
              <a:t>     Red: </a:t>
            </a:r>
            <a:r>
              <a:rPr lang="en-ZA" sz="2000" dirty="0" smtClean="0"/>
              <a:t> RR    </a:t>
            </a:r>
          </a:p>
          <a:p>
            <a:r>
              <a:rPr lang="en-ZA" sz="2000" dirty="0"/>
              <a:t> </a:t>
            </a:r>
            <a:r>
              <a:rPr lang="en-ZA" sz="2000" dirty="0" smtClean="0"/>
              <a:t>    Blue:  BB </a:t>
            </a:r>
          </a:p>
          <a:p>
            <a:r>
              <a:rPr lang="en-ZA" sz="2000" dirty="0"/>
              <a:t> </a:t>
            </a:r>
            <a:r>
              <a:rPr lang="en-ZA" sz="2000" dirty="0" smtClean="0"/>
              <a:t>    </a:t>
            </a:r>
            <a:r>
              <a:rPr lang="en-ZA" sz="2000" dirty="0"/>
              <a:t>Purple</a:t>
            </a:r>
            <a:r>
              <a:rPr lang="en-ZA" sz="2000" dirty="0" smtClean="0"/>
              <a:t>: RB</a:t>
            </a:r>
            <a:endParaRPr lang="en-ZA" sz="2000" dirty="0"/>
          </a:p>
          <a:p>
            <a:pPr marL="0" indent="0">
              <a:buNone/>
            </a:pPr>
            <a:r>
              <a:rPr lang="en-ZA" sz="2000" dirty="0" smtClean="0"/>
              <a:t>2. </a:t>
            </a:r>
            <a:r>
              <a:rPr lang="en-ZA" sz="1800" dirty="0" smtClean="0"/>
              <a:t>P1  Phenotype    Red flowers               x        Blue flowers</a:t>
            </a:r>
          </a:p>
          <a:p>
            <a:pPr marL="0" indent="0">
              <a:buNone/>
            </a:pPr>
            <a:r>
              <a:rPr lang="en-ZA" sz="1800" dirty="0"/>
              <a:t> </a:t>
            </a:r>
            <a:r>
              <a:rPr lang="en-ZA" sz="1800" dirty="0" smtClean="0"/>
              <a:t>       Genotype            RR                        x         BB</a:t>
            </a:r>
          </a:p>
          <a:p>
            <a:pPr marL="0" indent="0">
              <a:buNone/>
            </a:pPr>
            <a:r>
              <a:rPr lang="en-ZA" sz="1800" dirty="0"/>
              <a:t> </a:t>
            </a:r>
            <a:r>
              <a:rPr lang="en-ZA" sz="1800" dirty="0" smtClean="0"/>
              <a:t>  Meiosis             </a:t>
            </a:r>
          </a:p>
          <a:p>
            <a:pPr marL="0" indent="0">
              <a:buNone/>
            </a:pPr>
            <a:r>
              <a:rPr lang="en-ZA" sz="1800" dirty="0"/>
              <a:t> </a:t>
            </a:r>
            <a:r>
              <a:rPr lang="en-ZA" sz="1800" dirty="0" smtClean="0"/>
              <a:t>        Gametes            R  ;     R                 x        B   ;    B</a:t>
            </a:r>
          </a:p>
          <a:p>
            <a:pPr marL="0" indent="0">
              <a:buNone/>
            </a:pPr>
            <a:r>
              <a:rPr lang="en-ZA" sz="1800" dirty="0"/>
              <a:t>Fertilisation</a:t>
            </a:r>
          </a:p>
          <a:p>
            <a:pPr marL="0" indent="0">
              <a:buNone/>
            </a:pPr>
            <a:endParaRPr lang="en-ZA" sz="1800" dirty="0" smtClean="0"/>
          </a:p>
          <a:p>
            <a:pPr marL="0" indent="0">
              <a:buNone/>
            </a:pPr>
            <a:r>
              <a:rPr lang="en-ZA" sz="1800" dirty="0" smtClean="0"/>
              <a:t> F1   Genotype        RB        RB                     </a:t>
            </a:r>
            <a:r>
              <a:rPr lang="en-ZA" sz="1800" dirty="0" err="1" smtClean="0"/>
              <a:t>RB</a:t>
            </a:r>
            <a:r>
              <a:rPr lang="en-ZA" sz="1800" dirty="0" smtClean="0"/>
              <a:t>        </a:t>
            </a:r>
            <a:r>
              <a:rPr lang="en-ZA" sz="1800" dirty="0" err="1" smtClean="0"/>
              <a:t>RB</a:t>
            </a:r>
            <a:endParaRPr lang="en-ZA" sz="1800" dirty="0" smtClean="0"/>
          </a:p>
          <a:p>
            <a:pPr marL="0" indent="0">
              <a:buNone/>
            </a:pPr>
            <a:r>
              <a:rPr lang="en-ZA" sz="1800" dirty="0" smtClean="0"/>
              <a:t>       Phenotype                 100%  purple </a:t>
            </a:r>
            <a:endParaRPr lang="en-ZA" sz="1800" dirty="0"/>
          </a:p>
        </p:txBody>
      </p:sp>
      <p:grpSp>
        <p:nvGrpSpPr>
          <p:cNvPr id="22" name="Group 21"/>
          <p:cNvGrpSpPr/>
          <p:nvPr/>
        </p:nvGrpSpPr>
        <p:grpSpPr>
          <a:xfrm>
            <a:off x="2504364" y="4503761"/>
            <a:ext cx="2647666" cy="573206"/>
            <a:chOff x="2511188" y="5527343"/>
            <a:chExt cx="2647666" cy="573206"/>
          </a:xfrm>
        </p:grpSpPr>
        <p:cxnSp>
          <p:nvCxnSpPr>
            <p:cNvPr id="5" name="Straight Connector 4"/>
            <p:cNvCxnSpPr/>
            <p:nvPr/>
          </p:nvCxnSpPr>
          <p:spPr>
            <a:xfrm>
              <a:off x="2511188" y="5527343"/>
              <a:ext cx="0" cy="573206"/>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158854" y="5527343"/>
              <a:ext cx="0" cy="5732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084394" y="5527343"/>
              <a:ext cx="0" cy="5732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4572000" y="5527343"/>
              <a:ext cx="0" cy="57320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2504364" y="4503761"/>
            <a:ext cx="2647666" cy="573206"/>
            <a:chOff x="2511188" y="5527343"/>
            <a:chExt cx="2647666" cy="573206"/>
          </a:xfrm>
        </p:grpSpPr>
        <p:cxnSp>
          <p:nvCxnSpPr>
            <p:cNvPr id="7" name="Straight Connector 6"/>
            <p:cNvCxnSpPr/>
            <p:nvPr/>
          </p:nvCxnSpPr>
          <p:spPr>
            <a:xfrm flipV="1">
              <a:off x="2511188" y="5527343"/>
              <a:ext cx="2060812" cy="5732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flipV="1">
              <a:off x="2511188" y="5527343"/>
              <a:ext cx="2647666" cy="5732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084394" y="5527343"/>
              <a:ext cx="1487606" cy="573206"/>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3077570" y="5527343"/>
              <a:ext cx="2081284" cy="573206"/>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1595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970412" y="491670"/>
            <a:ext cx="7716387" cy="518696"/>
          </a:xfrm>
          <a:solidFill>
            <a:schemeClr val="accent2"/>
          </a:solidFill>
        </p:spPr>
        <p:txBody>
          <a:bodyPr>
            <a:normAutofit/>
          </a:bodyPr>
          <a:lstStyle/>
          <a:p>
            <a:r>
              <a:rPr lang="en-ZA" altLang="en-US" sz="2400" b="1" dirty="0">
                <a:solidFill>
                  <a:schemeClr val="bg1"/>
                </a:solidFill>
              </a:rPr>
              <a:t>Co-dominance</a:t>
            </a:r>
            <a:endParaRPr lang="en-US" sz="2400" b="1" dirty="0">
              <a:solidFill>
                <a:schemeClr val="bg1"/>
              </a:solidFill>
            </a:endParaRPr>
          </a:p>
        </p:txBody>
      </p:sp>
      <p:sp>
        <p:nvSpPr>
          <p:cNvPr id="2" name="Rectangle 1"/>
          <p:cNvSpPr/>
          <p:nvPr/>
        </p:nvSpPr>
        <p:spPr>
          <a:xfrm>
            <a:off x="603115" y="1720840"/>
            <a:ext cx="7558391" cy="727571"/>
          </a:xfrm>
          <a:prstGeom prst="rect">
            <a:avLst/>
          </a:prstGeom>
        </p:spPr>
        <p:txBody>
          <a:bodyPr wrap="square">
            <a:spAutoFit/>
          </a:bodyPr>
          <a:lstStyle/>
          <a:p>
            <a:pPr algn="ctr">
              <a:lnSpc>
                <a:spcPct val="90000"/>
              </a:lnSpc>
              <a:buClr>
                <a:schemeClr val="tx1"/>
              </a:buClr>
            </a:pPr>
            <a:endParaRPr lang="en-GB" altLang="en-US" sz="2400" dirty="0"/>
          </a:p>
          <a:p>
            <a:pPr algn="ctr">
              <a:lnSpc>
                <a:spcPct val="80000"/>
              </a:lnSpc>
            </a:pPr>
            <a:endParaRPr lang="en-GB" altLang="en-US" sz="2400" dirty="0"/>
          </a:p>
        </p:txBody>
      </p:sp>
      <p:sp>
        <p:nvSpPr>
          <p:cNvPr id="10" name="Rectangle 3"/>
          <p:cNvSpPr txBox="1">
            <a:spLocks noChangeArrowheads="1"/>
          </p:cNvSpPr>
          <p:nvPr/>
        </p:nvSpPr>
        <p:spPr>
          <a:xfrm>
            <a:off x="457200" y="1167319"/>
            <a:ext cx="7931150" cy="4963606"/>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buFont typeface="Wingdings" pitchFamily="2" charset="2"/>
              <a:buNone/>
            </a:pPr>
            <a:r>
              <a:rPr lang="en-US" sz="1800" dirty="0" smtClean="0"/>
              <a:t>Cows  </a:t>
            </a:r>
            <a:r>
              <a:rPr lang="en-US" sz="1800" dirty="0"/>
              <a:t>with  white  fur  (W)  were crossed with bulls with red fur (R</a:t>
            </a:r>
            <a:r>
              <a:rPr lang="en-US" sz="1800" dirty="0" smtClean="0"/>
              <a:t>):</a:t>
            </a:r>
            <a:endParaRPr lang="en-US" altLang="en-US" sz="1700" b="1" dirty="0" smtClean="0"/>
          </a:p>
          <a:p>
            <a:pPr>
              <a:lnSpc>
                <a:spcPct val="80000"/>
              </a:lnSpc>
              <a:buFont typeface="Wingdings" pitchFamily="2" charset="2"/>
              <a:buNone/>
            </a:pPr>
            <a:endParaRPr lang="en-US" altLang="en-US" sz="1700" b="1" dirty="0"/>
          </a:p>
          <a:p>
            <a:pPr>
              <a:lnSpc>
                <a:spcPct val="80000"/>
              </a:lnSpc>
              <a:buFont typeface="Wingdings" pitchFamily="2" charset="2"/>
              <a:buNone/>
            </a:pPr>
            <a:r>
              <a:rPr lang="en-US" altLang="en-US" sz="1700" b="1" dirty="0" smtClean="0"/>
              <a:t>P</a:t>
            </a:r>
            <a:r>
              <a:rPr lang="en-US" altLang="en-US" sz="1700" b="1" baseline="-25000" dirty="0" smtClean="0"/>
              <a:t>1</a:t>
            </a:r>
            <a:r>
              <a:rPr lang="en-US" altLang="en-US" sz="1700" b="1" dirty="0" smtClean="0"/>
              <a:t>	</a:t>
            </a:r>
            <a:r>
              <a:rPr lang="en-US" altLang="en-US" sz="1700" dirty="0" smtClean="0"/>
              <a:t>phenotype	    </a:t>
            </a:r>
            <a:r>
              <a:rPr lang="en-US" altLang="en-US" sz="1700" b="1" dirty="0" smtClean="0"/>
              <a:t>Red  x White</a:t>
            </a:r>
          </a:p>
          <a:p>
            <a:pPr>
              <a:lnSpc>
                <a:spcPct val="80000"/>
              </a:lnSpc>
              <a:buFont typeface="Wingdings" pitchFamily="2" charset="2"/>
              <a:buNone/>
            </a:pPr>
            <a:r>
              <a:rPr lang="en-US" altLang="en-US" sz="1700" dirty="0" smtClean="0"/>
              <a:t>	genotype         </a:t>
            </a:r>
            <a:r>
              <a:rPr lang="en-US" altLang="en-US" sz="1700" b="1" dirty="0" smtClean="0"/>
              <a:t>RR   x	WW</a:t>
            </a:r>
          </a:p>
          <a:p>
            <a:pPr>
              <a:lnSpc>
                <a:spcPct val="80000"/>
              </a:lnSpc>
              <a:buFont typeface="Wingdings" pitchFamily="2" charset="2"/>
              <a:buNone/>
            </a:pPr>
            <a:endParaRPr lang="en-US" altLang="en-US" sz="1700" b="1" dirty="0" smtClean="0"/>
          </a:p>
          <a:p>
            <a:pPr>
              <a:lnSpc>
                <a:spcPct val="80000"/>
              </a:lnSpc>
              <a:buFont typeface="Wingdings" pitchFamily="2" charset="2"/>
              <a:buNone/>
            </a:pPr>
            <a:r>
              <a:rPr lang="en-US" altLang="en-US" sz="1700" i="1" dirty="0" smtClean="0"/>
              <a:t>	Meiosis                               </a:t>
            </a:r>
            <a:r>
              <a:rPr lang="fr-FR" altLang="en-US" sz="1700" b="1" dirty="0" smtClean="0"/>
              <a:t>	</a:t>
            </a:r>
          </a:p>
          <a:p>
            <a:pPr>
              <a:lnSpc>
                <a:spcPct val="80000"/>
              </a:lnSpc>
              <a:buFont typeface="Wingdings" pitchFamily="2" charset="2"/>
              <a:buNone/>
            </a:pPr>
            <a:r>
              <a:rPr lang="fr-FR" altLang="en-US" sz="1700" b="1" dirty="0" smtClean="0"/>
              <a:t>    </a:t>
            </a:r>
          </a:p>
          <a:p>
            <a:pPr>
              <a:lnSpc>
                <a:spcPct val="80000"/>
              </a:lnSpc>
              <a:buFont typeface="Wingdings" pitchFamily="2" charset="2"/>
              <a:buNone/>
            </a:pPr>
            <a:endParaRPr lang="fr-FR" altLang="en-US" sz="1700" b="1" dirty="0" smtClean="0"/>
          </a:p>
          <a:p>
            <a:pPr>
              <a:lnSpc>
                <a:spcPct val="80000"/>
              </a:lnSpc>
              <a:buNone/>
            </a:pPr>
            <a:r>
              <a:rPr lang="fr-FR" altLang="en-US" sz="1700" b="1" dirty="0" err="1" smtClean="0"/>
              <a:t>Gametes</a:t>
            </a:r>
            <a:r>
              <a:rPr lang="fr-FR" altLang="en-US" sz="1700" b="1" dirty="0" smtClean="0"/>
              <a:t>	   </a:t>
            </a:r>
            <a:r>
              <a:rPr lang="fr-FR" altLang="en-US" sz="1700" dirty="0" smtClean="0"/>
              <a:t> 	</a:t>
            </a:r>
            <a:r>
              <a:rPr lang="fr-FR" altLang="en-US" sz="1700" b="1" dirty="0" smtClean="0"/>
              <a:t>R ,  R    x   W ,  W</a:t>
            </a:r>
            <a:endParaRPr lang="en-GB" altLang="en-US" sz="1700" b="1" dirty="0" smtClean="0"/>
          </a:p>
          <a:p>
            <a:pPr>
              <a:lnSpc>
                <a:spcPct val="80000"/>
              </a:lnSpc>
              <a:buFont typeface="Wingdings" pitchFamily="2" charset="2"/>
              <a:buNone/>
            </a:pPr>
            <a:endParaRPr lang="en-US" altLang="en-US" sz="1700" dirty="0" smtClean="0"/>
          </a:p>
          <a:p>
            <a:pPr>
              <a:lnSpc>
                <a:spcPct val="80000"/>
              </a:lnSpc>
              <a:buFont typeface="Wingdings" pitchFamily="2" charset="2"/>
              <a:buNone/>
            </a:pPr>
            <a:r>
              <a:rPr lang="en-US" altLang="en-US" sz="1700" dirty="0" smtClean="0"/>
              <a:t>  </a:t>
            </a:r>
          </a:p>
          <a:p>
            <a:pPr>
              <a:lnSpc>
                <a:spcPct val="80000"/>
              </a:lnSpc>
              <a:buFont typeface="Wingdings" pitchFamily="2" charset="2"/>
              <a:buNone/>
            </a:pPr>
            <a:r>
              <a:rPr lang="en-US" altLang="en-US" sz="1700" dirty="0" smtClean="0"/>
              <a:t>     </a:t>
            </a:r>
            <a:r>
              <a:rPr lang="en-US" altLang="en-US" sz="1700" i="1" dirty="0" err="1" smtClean="0"/>
              <a:t>Fertilisation</a:t>
            </a:r>
            <a:endParaRPr lang="en-GB" altLang="en-US" sz="1700" dirty="0" smtClean="0"/>
          </a:p>
          <a:p>
            <a:pPr>
              <a:lnSpc>
                <a:spcPct val="80000"/>
              </a:lnSpc>
              <a:buFont typeface="Wingdings" pitchFamily="2" charset="2"/>
              <a:buNone/>
            </a:pPr>
            <a:r>
              <a:rPr lang="en-US" altLang="en-US" sz="1700" b="1" dirty="0" smtClean="0"/>
              <a:t>	</a:t>
            </a:r>
          </a:p>
          <a:p>
            <a:pPr>
              <a:lnSpc>
                <a:spcPct val="80000"/>
              </a:lnSpc>
              <a:buNone/>
            </a:pPr>
            <a:endParaRPr lang="en-US" altLang="en-US" sz="1700" b="1" dirty="0" smtClean="0"/>
          </a:p>
          <a:p>
            <a:pPr>
              <a:lnSpc>
                <a:spcPct val="80000"/>
              </a:lnSpc>
              <a:buNone/>
            </a:pPr>
            <a:endParaRPr lang="en-US" altLang="en-US" sz="1700" b="1" dirty="0"/>
          </a:p>
          <a:p>
            <a:pPr>
              <a:lnSpc>
                <a:spcPct val="80000"/>
              </a:lnSpc>
              <a:buNone/>
            </a:pPr>
            <a:r>
              <a:rPr lang="en-US" altLang="en-US" sz="1700" b="1" dirty="0" smtClean="0"/>
              <a:t>F</a:t>
            </a:r>
            <a:r>
              <a:rPr lang="en-US" altLang="en-US" sz="1700" b="1" baseline="-25000" dirty="0" smtClean="0"/>
              <a:t>1                                </a:t>
            </a:r>
            <a:r>
              <a:rPr lang="en-US" altLang="en-US" sz="1700" b="1" dirty="0" smtClean="0"/>
              <a:t>RW     </a:t>
            </a:r>
            <a:r>
              <a:rPr lang="en-US" altLang="en-US" sz="1700" b="1" dirty="0" err="1" smtClean="0"/>
              <a:t>RW</a:t>
            </a:r>
            <a:r>
              <a:rPr lang="en-US" altLang="en-US" sz="1700" b="1" dirty="0" smtClean="0"/>
              <a:t>    </a:t>
            </a:r>
            <a:r>
              <a:rPr lang="en-US" altLang="en-US" sz="1700" b="1" dirty="0" err="1" smtClean="0"/>
              <a:t>RW</a:t>
            </a:r>
            <a:r>
              <a:rPr lang="en-US" altLang="en-US" sz="1700" b="1" dirty="0" smtClean="0"/>
              <a:t>    </a:t>
            </a:r>
            <a:r>
              <a:rPr lang="en-US" altLang="en-US" sz="1700" b="1" dirty="0" err="1" smtClean="0"/>
              <a:t>RW</a:t>
            </a:r>
            <a:endParaRPr lang="en-US" altLang="en-US" sz="1700" b="1" dirty="0"/>
          </a:p>
          <a:p>
            <a:pPr>
              <a:lnSpc>
                <a:spcPct val="80000"/>
              </a:lnSpc>
              <a:buNone/>
            </a:pPr>
            <a:endParaRPr lang="en-US" altLang="en-US" sz="1700" b="1" dirty="0"/>
          </a:p>
          <a:p>
            <a:pPr>
              <a:lnSpc>
                <a:spcPct val="80000"/>
              </a:lnSpc>
              <a:buFont typeface="Wingdings" pitchFamily="2" charset="2"/>
              <a:buNone/>
            </a:pPr>
            <a:r>
              <a:rPr lang="en-US" altLang="en-US" sz="1700" dirty="0" smtClean="0"/>
              <a:t> Genotype:            </a:t>
            </a:r>
            <a:r>
              <a:rPr lang="en-US" altLang="en-US" sz="1700" b="1" dirty="0" smtClean="0"/>
              <a:t>RW</a:t>
            </a:r>
          </a:p>
          <a:p>
            <a:pPr>
              <a:lnSpc>
                <a:spcPct val="80000"/>
              </a:lnSpc>
              <a:buFont typeface="Wingdings" pitchFamily="2" charset="2"/>
              <a:buNone/>
            </a:pPr>
            <a:r>
              <a:rPr lang="en-US" altLang="en-US" sz="1700" dirty="0" smtClean="0"/>
              <a:t> Phenotype:          </a:t>
            </a:r>
            <a:r>
              <a:rPr lang="en-US" altLang="en-US" sz="1700" b="1" dirty="0" smtClean="0"/>
              <a:t>Roan (both red and white)</a:t>
            </a:r>
          </a:p>
          <a:p>
            <a:pPr>
              <a:lnSpc>
                <a:spcPct val="80000"/>
              </a:lnSpc>
              <a:buFont typeface="Wingdings" pitchFamily="2" charset="2"/>
              <a:buNone/>
            </a:pPr>
            <a:endParaRPr lang="en-US" altLang="en-US" sz="1700" b="1" dirty="0" smtClean="0"/>
          </a:p>
          <a:p>
            <a:pPr>
              <a:lnSpc>
                <a:spcPct val="80000"/>
              </a:lnSpc>
              <a:buFont typeface="Wingdings" pitchFamily="2" charset="2"/>
              <a:buNone/>
            </a:pPr>
            <a:r>
              <a:rPr lang="en-US" altLang="en-US" sz="1700" b="1" dirty="0" smtClean="0"/>
              <a:t>(Both alleles are equally dominant and are expressed in the phenotype)</a:t>
            </a:r>
            <a:r>
              <a:rPr lang="en-GB" altLang="en-US" sz="1700" dirty="0" smtClean="0"/>
              <a:t> </a:t>
            </a:r>
          </a:p>
        </p:txBody>
      </p:sp>
      <p:cxnSp>
        <p:nvCxnSpPr>
          <p:cNvPr id="7" name="Straight Connector 6"/>
          <p:cNvCxnSpPr/>
          <p:nvPr/>
        </p:nvCxnSpPr>
        <p:spPr>
          <a:xfrm flipH="1">
            <a:off x="1945532" y="2237362"/>
            <a:ext cx="311286" cy="768485"/>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2247089" y="2237362"/>
            <a:ext cx="77821" cy="768485"/>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2830749" y="2237362"/>
            <a:ext cx="194554" cy="768485"/>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3025302" y="2237362"/>
            <a:ext cx="175098" cy="768485"/>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3" name="Table 2"/>
          <p:cNvGraphicFramePr>
            <a:graphicFrameLocks noGrp="1"/>
          </p:cNvGraphicFramePr>
          <p:nvPr>
            <p:extLst>
              <p:ext uri="{D42A27DB-BD31-4B8C-83A1-F6EECF244321}">
                <p14:modId xmlns:p14="http://schemas.microsoft.com/office/powerpoint/2010/main" val="597485113"/>
              </p:ext>
            </p:extLst>
          </p:nvPr>
        </p:nvGraphicFramePr>
        <p:xfrm>
          <a:off x="2830749" y="3376454"/>
          <a:ext cx="2026593" cy="1097280"/>
        </p:xfrm>
        <a:graphic>
          <a:graphicData uri="http://schemas.openxmlformats.org/drawingml/2006/table">
            <a:tbl>
              <a:tblPr firstRow="1" bandRow="1">
                <a:tableStyleId>{5C22544A-7EE6-4342-B048-85BDC9FD1C3A}</a:tableStyleId>
              </a:tblPr>
              <a:tblGrid>
                <a:gridCol w="675531"/>
                <a:gridCol w="675531"/>
                <a:gridCol w="675531"/>
              </a:tblGrid>
              <a:tr h="234653">
                <a:tc>
                  <a:txBody>
                    <a:bodyPr/>
                    <a:lstStyle/>
                    <a:p>
                      <a:endParaRPr lang="en-ZA" dirty="0"/>
                    </a:p>
                  </a:txBody>
                  <a:tcPr/>
                </a:tc>
                <a:tc>
                  <a:txBody>
                    <a:bodyPr/>
                    <a:lstStyle/>
                    <a:p>
                      <a:r>
                        <a:rPr lang="en-ZA" dirty="0" smtClean="0"/>
                        <a:t>R</a:t>
                      </a:r>
                      <a:endParaRPr lang="en-ZA" dirty="0"/>
                    </a:p>
                  </a:txBody>
                  <a:tcPr/>
                </a:tc>
                <a:tc>
                  <a:txBody>
                    <a:bodyPr/>
                    <a:lstStyle/>
                    <a:p>
                      <a:r>
                        <a:rPr lang="en-ZA" dirty="0" smtClean="0"/>
                        <a:t>R</a:t>
                      </a:r>
                      <a:endParaRPr lang="en-ZA" dirty="0"/>
                    </a:p>
                  </a:txBody>
                  <a:tcPr/>
                </a:tc>
              </a:tr>
              <a:tr h="234653">
                <a:tc>
                  <a:txBody>
                    <a:bodyPr/>
                    <a:lstStyle/>
                    <a:p>
                      <a:r>
                        <a:rPr lang="en-ZA" dirty="0" smtClean="0"/>
                        <a:t>W</a:t>
                      </a:r>
                      <a:endParaRPr lang="en-ZA" dirty="0"/>
                    </a:p>
                  </a:txBody>
                  <a:tcPr/>
                </a:tc>
                <a:tc>
                  <a:txBody>
                    <a:bodyPr/>
                    <a:lstStyle/>
                    <a:p>
                      <a:r>
                        <a:rPr lang="en-ZA" dirty="0" smtClean="0"/>
                        <a:t>RW</a:t>
                      </a:r>
                      <a:endParaRPr lang="en-ZA" dirty="0"/>
                    </a:p>
                  </a:txBody>
                  <a:tcPr/>
                </a:tc>
                <a:tc>
                  <a:txBody>
                    <a:bodyPr/>
                    <a:lstStyle/>
                    <a:p>
                      <a:r>
                        <a:rPr lang="en-ZA" dirty="0" smtClean="0"/>
                        <a:t>RW</a:t>
                      </a:r>
                      <a:endParaRPr lang="en-ZA" dirty="0"/>
                    </a:p>
                  </a:txBody>
                  <a:tcPr/>
                </a:tc>
              </a:tr>
              <a:tr h="234653">
                <a:tc>
                  <a:txBody>
                    <a:bodyPr/>
                    <a:lstStyle/>
                    <a:p>
                      <a:r>
                        <a:rPr lang="en-ZA" dirty="0" smtClean="0"/>
                        <a:t>W</a:t>
                      </a:r>
                      <a:endParaRPr lang="en-ZA" dirty="0"/>
                    </a:p>
                  </a:txBody>
                  <a:tcPr/>
                </a:tc>
                <a:tc>
                  <a:txBody>
                    <a:bodyPr/>
                    <a:lstStyle/>
                    <a:p>
                      <a:r>
                        <a:rPr lang="en-ZA" dirty="0" smtClean="0"/>
                        <a:t>RW</a:t>
                      </a:r>
                      <a:endParaRPr lang="en-ZA" dirty="0"/>
                    </a:p>
                  </a:txBody>
                  <a:tcPr/>
                </a:tc>
                <a:tc>
                  <a:txBody>
                    <a:bodyPr/>
                    <a:lstStyle/>
                    <a:p>
                      <a:r>
                        <a:rPr lang="en-ZA" dirty="0" smtClean="0"/>
                        <a:t>RW</a:t>
                      </a:r>
                      <a:endParaRPr lang="en-ZA" dirty="0"/>
                    </a:p>
                  </a:txBody>
                  <a:tcPr/>
                </a:tc>
              </a:tr>
            </a:tbl>
          </a:graphicData>
        </a:graphic>
      </p:graphicFrame>
      <p:pic>
        <p:nvPicPr>
          <p:cNvPr id="11" name="Picture 10" descr="http://wps.pearsoned.com.au/wps/media/objects/8476/8680015/_images_/ch3c.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6691629" y="3666936"/>
            <a:ext cx="1995170" cy="1761490"/>
          </a:xfrm>
          <a:prstGeom prst="rect">
            <a:avLst/>
          </a:prstGeom>
          <a:noFill/>
          <a:ln w="76200">
            <a:solidFill>
              <a:schemeClr val="tx1"/>
            </a:solidFill>
          </a:ln>
        </p:spPr>
      </p:pic>
    </p:spTree>
    <p:extLst>
      <p:ext uri="{BB962C8B-B14F-4D97-AF65-F5344CB8AC3E}">
        <p14:creationId xmlns:p14="http://schemas.microsoft.com/office/powerpoint/2010/main" val="4293135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 calcmode="lin" valueType="num">
                                      <p:cBhvr additive="base">
                                        <p:cTn id="13"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animEffect transition="in" filter="fade">
                                      <p:cBhvr>
                                        <p:cTn id="19" dur="1000"/>
                                        <p:tgtEl>
                                          <p:spTgt spid="10">
                                            <p:txEl>
                                              <p:pRg st="5" end="5"/>
                                            </p:txEl>
                                          </p:spTgt>
                                        </p:tgtEl>
                                      </p:cBhvr>
                                    </p:animEffect>
                                    <p:anim calcmode="lin" valueType="num">
                                      <p:cBhvr>
                                        <p:cTn id="20"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10">
                                            <p:txEl>
                                              <p:pRg st="5" end="5"/>
                                            </p:txEl>
                                          </p:spTgt>
                                        </p:tgtEl>
                                        <p:attrNameLst>
                                          <p:attrName>ppt_y</p:attrName>
                                        </p:attrNameLst>
                                      </p:cBhvr>
                                      <p:tavLst>
                                        <p:tav tm="0">
                                          <p:val>
                                            <p:strVal val="#ppt_y+.1"/>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0">
                                            <p:txEl>
                                              <p:pRg st="3" end="3"/>
                                            </p:txEl>
                                          </p:spTgt>
                                        </p:tgtEl>
                                        <p:attrNameLst>
                                          <p:attrName>style.visibility</p:attrName>
                                        </p:attrNameLst>
                                      </p:cBhvr>
                                      <p:to>
                                        <p:strVal val="visible"/>
                                      </p:to>
                                    </p:set>
                                    <p:anim calcmode="lin" valueType="num">
                                      <p:cBhvr additive="base">
                                        <p:cTn id="24"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0">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0">
                                            <p:txEl>
                                              <p:pRg st="6" end="6"/>
                                            </p:txEl>
                                          </p:spTgt>
                                        </p:tgtEl>
                                        <p:attrNameLst>
                                          <p:attrName>style.visibility</p:attrName>
                                        </p:attrNameLst>
                                      </p:cBhvr>
                                      <p:to>
                                        <p:strVal val="visible"/>
                                      </p:to>
                                    </p:set>
                                    <p:anim calcmode="lin" valueType="num">
                                      <p:cBhvr additive="base">
                                        <p:cTn id="28"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7"/>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10">
                                            <p:txEl>
                                              <p:pRg st="11" end="11"/>
                                            </p:txEl>
                                          </p:spTgt>
                                        </p:tgtEl>
                                        <p:attrNameLst>
                                          <p:attrName>style.visibility</p:attrName>
                                        </p:attrNameLst>
                                      </p:cBhvr>
                                      <p:to>
                                        <p:strVal val="visible"/>
                                      </p:to>
                                    </p:set>
                                    <p:animEffect transition="in" filter="fade">
                                      <p:cBhvr>
                                        <p:cTn id="52" dur="1000"/>
                                        <p:tgtEl>
                                          <p:spTgt spid="10">
                                            <p:txEl>
                                              <p:pRg st="11" end="11"/>
                                            </p:txEl>
                                          </p:spTgt>
                                        </p:tgtEl>
                                      </p:cBhvr>
                                    </p:animEffect>
                                    <p:anim calcmode="lin" valueType="num">
                                      <p:cBhvr>
                                        <p:cTn id="53" dur="1000" fill="hold"/>
                                        <p:tgtEl>
                                          <p:spTgt spid="10">
                                            <p:txEl>
                                              <p:pRg st="11" end="11"/>
                                            </p:txEl>
                                          </p:spTgt>
                                        </p:tgtEl>
                                        <p:attrNameLst>
                                          <p:attrName>ppt_x</p:attrName>
                                        </p:attrNameLst>
                                      </p:cBhvr>
                                      <p:tavLst>
                                        <p:tav tm="0">
                                          <p:val>
                                            <p:strVal val="#ppt_x"/>
                                          </p:val>
                                        </p:tav>
                                        <p:tav tm="100000">
                                          <p:val>
                                            <p:strVal val="#ppt_x"/>
                                          </p:val>
                                        </p:tav>
                                      </p:tavLst>
                                    </p:anim>
                                    <p:anim calcmode="lin" valueType="num">
                                      <p:cBhvr>
                                        <p:cTn id="54" dur="1000" fill="hold"/>
                                        <p:tgtEl>
                                          <p:spTgt spid="10">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additive="base">
                                        <p:cTn id="59" dur="500" fill="hold"/>
                                        <p:tgtEl>
                                          <p:spTgt spid="3"/>
                                        </p:tgtEl>
                                        <p:attrNameLst>
                                          <p:attrName>ppt_x</p:attrName>
                                        </p:attrNameLst>
                                      </p:cBhvr>
                                      <p:tavLst>
                                        <p:tav tm="0">
                                          <p:val>
                                            <p:strVal val="#ppt_x"/>
                                          </p:val>
                                        </p:tav>
                                        <p:tav tm="100000">
                                          <p:val>
                                            <p:strVal val="#ppt_x"/>
                                          </p:val>
                                        </p:tav>
                                      </p:tavLst>
                                    </p:anim>
                                    <p:anim calcmode="lin" valueType="num">
                                      <p:cBhvr additive="base">
                                        <p:cTn id="60" dur="500" fill="hold"/>
                                        <p:tgtEl>
                                          <p:spTgt spid="3"/>
                                        </p:tgtEl>
                                        <p:attrNameLst>
                                          <p:attrName>ppt_y</p:attrName>
                                        </p:attrNameLst>
                                      </p:cBhvr>
                                      <p:tavLst>
                                        <p:tav tm="0">
                                          <p:val>
                                            <p:strVal val="1+#ppt_h/2"/>
                                          </p:val>
                                        </p:tav>
                                        <p:tav tm="100000">
                                          <p:val>
                                            <p:strVal val="#ppt_y"/>
                                          </p:val>
                                        </p:tav>
                                      </p:tavLst>
                                    </p:anim>
                                  </p:childTnLst>
                                </p:cTn>
                              </p:par>
                              <p:par>
                                <p:cTn id="61" presetID="6" presetClass="entr" presetSubtype="16" fill="hold" nodeType="withEffect">
                                  <p:stCondLst>
                                    <p:cond delay="0"/>
                                  </p:stCondLst>
                                  <p:childTnLst>
                                    <p:set>
                                      <p:cBhvr>
                                        <p:cTn id="62" dur="1" fill="hold">
                                          <p:stCondLst>
                                            <p:cond delay="0"/>
                                          </p:stCondLst>
                                        </p:cTn>
                                        <p:tgtEl>
                                          <p:spTgt spid="10">
                                            <p:txEl>
                                              <p:pRg st="15" end="15"/>
                                            </p:txEl>
                                          </p:spTgt>
                                        </p:tgtEl>
                                        <p:attrNameLst>
                                          <p:attrName>style.visibility</p:attrName>
                                        </p:attrNameLst>
                                      </p:cBhvr>
                                      <p:to>
                                        <p:strVal val="visible"/>
                                      </p:to>
                                    </p:set>
                                    <p:animEffect transition="in" filter="circle(in)">
                                      <p:cBhvr>
                                        <p:cTn id="63" dur="2000"/>
                                        <p:tgtEl>
                                          <p:spTgt spid="10">
                                            <p:txEl>
                                              <p:pRg st="15" end="15"/>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additive="base">
                                        <p:cTn id="68" dur="500" fill="hold"/>
                                        <p:tgtEl>
                                          <p:spTgt spid="11"/>
                                        </p:tgtEl>
                                        <p:attrNameLst>
                                          <p:attrName>ppt_x</p:attrName>
                                        </p:attrNameLst>
                                      </p:cBhvr>
                                      <p:tavLst>
                                        <p:tav tm="0">
                                          <p:val>
                                            <p:strVal val="#ppt_x"/>
                                          </p:val>
                                        </p:tav>
                                        <p:tav tm="100000">
                                          <p:val>
                                            <p:strVal val="#ppt_x"/>
                                          </p:val>
                                        </p:tav>
                                      </p:tavLst>
                                    </p:anim>
                                    <p:anim calcmode="lin" valueType="num">
                                      <p:cBhvr additive="base">
                                        <p:cTn id="6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10">
                                            <p:txEl>
                                              <p:pRg st="17" end="17"/>
                                            </p:txEl>
                                          </p:spTgt>
                                        </p:tgtEl>
                                        <p:attrNameLst>
                                          <p:attrName>style.visibility</p:attrName>
                                        </p:attrNameLst>
                                      </p:cBhvr>
                                      <p:to>
                                        <p:strVal val="visible"/>
                                      </p:to>
                                    </p:set>
                                    <p:anim calcmode="lin" valueType="num">
                                      <p:cBhvr additive="base">
                                        <p:cTn id="74" dur="500" fill="hold"/>
                                        <p:tgtEl>
                                          <p:spTgt spid="10">
                                            <p:txEl>
                                              <p:pRg st="17" end="17"/>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10">
                                            <p:txEl>
                                              <p:pRg st="17" end="17"/>
                                            </p:txEl>
                                          </p:spTgt>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10">
                                            <p:txEl>
                                              <p:pRg st="18" end="18"/>
                                            </p:txEl>
                                          </p:spTgt>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nodeType="clickEffect">
                                  <p:stCondLst>
                                    <p:cond delay="0"/>
                                  </p:stCondLst>
                                  <p:childTnLst>
                                    <p:set>
                                      <p:cBhvr>
                                        <p:cTn id="83" dur="1" fill="hold">
                                          <p:stCondLst>
                                            <p:cond delay="0"/>
                                          </p:stCondLst>
                                        </p:cTn>
                                        <p:tgtEl>
                                          <p:spTgt spid="10">
                                            <p:txEl>
                                              <p:pRg st="20" end="20"/>
                                            </p:txEl>
                                          </p:spTgt>
                                        </p:tgtEl>
                                        <p:attrNameLst>
                                          <p:attrName>style.visibility</p:attrName>
                                        </p:attrNameLst>
                                      </p:cBhvr>
                                      <p:to>
                                        <p:strVal val="visible"/>
                                      </p:to>
                                    </p:set>
                                    <p:anim calcmode="lin" valueType="num">
                                      <p:cBhvr additive="base">
                                        <p:cTn id="84" dur="500" fill="hold"/>
                                        <p:tgtEl>
                                          <p:spTgt spid="10">
                                            <p:txEl>
                                              <p:pRg st="20" end="20"/>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10">
                                            <p:txEl>
                                              <p:pRg st="20" end="2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lstStyle/>
          <a:p>
            <a:r>
              <a:rPr lang="en-ZA" dirty="0" smtClean="0">
                <a:solidFill>
                  <a:schemeClr val="bg1"/>
                </a:solidFill>
              </a:rPr>
              <a:t>Activity 1.4 (p.31)</a:t>
            </a:r>
            <a:endParaRPr lang="en-ZA" dirty="0">
              <a:solidFill>
                <a:schemeClr val="bg1"/>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19294144"/>
              </p:ext>
            </p:extLst>
          </p:nvPr>
        </p:nvGraphicFramePr>
        <p:xfrm>
          <a:off x="704692" y="2984689"/>
          <a:ext cx="7816896" cy="1956816"/>
        </p:xfrm>
        <a:graphic>
          <a:graphicData uri="http://schemas.openxmlformats.org/drawingml/2006/table">
            <a:tbl>
              <a:tblPr firstRow="1" firstCol="1" bandRow="1">
                <a:tableStyleId>{5C22544A-7EE6-4342-B048-85BDC9FD1C3A}</a:tableStyleId>
              </a:tblPr>
              <a:tblGrid>
                <a:gridCol w="1064922"/>
                <a:gridCol w="3295590"/>
                <a:gridCol w="3456384"/>
              </a:tblGrid>
              <a:tr h="0">
                <a:tc>
                  <a:txBody>
                    <a:bodyPr/>
                    <a:lstStyle/>
                    <a:p>
                      <a:pPr algn="just">
                        <a:lnSpc>
                          <a:spcPct val="107000"/>
                        </a:lnSpc>
                        <a:spcAft>
                          <a:spcPts val="0"/>
                        </a:spcAft>
                        <a:tabLst>
                          <a:tab pos="457200" algn="l"/>
                        </a:tabLst>
                      </a:pPr>
                      <a:r>
                        <a:rPr lang="en-ZA" sz="2000" dirty="0">
                          <a:effectLst/>
                        </a:rPr>
                        <a:t>CROSS</a:t>
                      </a:r>
                      <a:endParaRPr lang="en-ZA" sz="2000" dirty="0">
                        <a:effectLst/>
                        <a:latin typeface="Calibri"/>
                        <a:ea typeface="Calibri"/>
                        <a:cs typeface="Times New Roman"/>
                      </a:endParaRPr>
                    </a:p>
                  </a:txBody>
                  <a:tcPr marL="68580" marR="68580" marT="0" marB="0"/>
                </a:tc>
                <a:tc gridSpan="2">
                  <a:txBody>
                    <a:bodyPr/>
                    <a:lstStyle/>
                    <a:p>
                      <a:pPr algn="ctr">
                        <a:lnSpc>
                          <a:spcPct val="107000"/>
                        </a:lnSpc>
                        <a:spcAft>
                          <a:spcPts val="0"/>
                        </a:spcAft>
                        <a:tabLst>
                          <a:tab pos="457200" algn="l"/>
                        </a:tabLst>
                      </a:pPr>
                      <a:r>
                        <a:rPr lang="en-ZA" sz="2000" dirty="0">
                          <a:effectLst/>
                        </a:rPr>
                        <a:t>PHENOTYPES OF SHELLS</a:t>
                      </a:r>
                      <a:endParaRPr lang="en-ZA" sz="2000" dirty="0">
                        <a:effectLst/>
                        <a:latin typeface="Calibri"/>
                        <a:ea typeface="Calibri"/>
                        <a:cs typeface="Times New Roman"/>
                      </a:endParaRPr>
                    </a:p>
                  </a:txBody>
                  <a:tcPr marL="68580" marR="68580" marT="0" marB="0"/>
                </a:tc>
                <a:tc hMerge="1">
                  <a:txBody>
                    <a:bodyPr/>
                    <a:lstStyle/>
                    <a:p>
                      <a:endParaRPr lang="en-ZA"/>
                    </a:p>
                  </a:txBody>
                  <a:tcPr/>
                </a:tc>
              </a:tr>
              <a:tr h="0">
                <a:tc>
                  <a:txBody>
                    <a:bodyPr/>
                    <a:lstStyle/>
                    <a:p>
                      <a:pPr algn="just">
                        <a:lnSpc>
                          <a:spcPct val="107000"/>
                        </a:lnSpc>
                        <a:spcAft>
                          <a:spcPts val="0"/>
                        </a:spcAft>
                        <a:tabLst>
                          <a:tab pos="457200" algn="l"/>
                        </a:tabLst>
                      </a:pPr>
                      <a:r>
                        <a:rPr lang="en-ZA" sz="2000" b="1">
                          <a:effectLst/>
                        </a:rPr>
                        <a:t> </a:t>
                      </a:r>
                      <a:endParaRPr lang="en-ZA" sz="2000" b="1">
                        <a:effectLst/>
                        <a:latin typeface="Calibri"/>
                        <a:ea typeface="Calibri"/>
                        <a:cs typeface="Times New Roman"/>
                      </a:endParaRPr>
                    </a:p>
                  </a:txBody>
                  <a:tcPr marL="68580" marR="68580" marT="0" marB="0"/>
                </a:tc>
                <a:tc>
                  <a:txBody>
                    <a:bodyPr/>
                    <a:lstStyle/>
                    <a:p>
                      <a:pPr algn="just">
                        <a:lnSpc>
                          <a:spcPct val="107000"/>
                        </a:lnSpc>
                        <a:spcAft>
                          <a:spcPts val="0"/>
                        </a:spcAft>
                        <a:tabLst>
                          <a:tab pos="457200" algn="l"/>
                        </a:tabLst>
                      </a:pPr>
                      <a:r>
                        <a:rPr lang="en-ZA" sz="2000" b="1" dirty="0">
                          <a:effectLst/>
                        </a:rPr>
                        <a:t>PARENTS</a:t>
                      </a:r>
                      <a:endParaRPr lang="en-ZA" sz="2000" b="1" dirty="0">
                        <a:effectLst/>
                        <a:latin typeface="Calibri"/>
                        <a:ea typeface="Calibri"/>
                        <a:cs typeface="Times New Roman"/>
                      </a:endParaRPr>
                    </a:p>
                  </a:txBody>
                  <a:tcPr marL="68580" marR="68580" marT="0" marB="0"/>
                </a:tc>
                <a:tc>
                  <a:txBody>
                    <a:bodyPr/>
                    <a:lstStyle/>
                    <a:p>
                      <a:pPr algn="just">
                        <a:lnSpc>
                          <a:spcPct val="107000"/>
                        </a:lnSpc>
                        <a:spcAft>
                          <a:spcPts val="0"/>
                        </a:spcAft>
                        <a:tabLst>
                          <a:tab pos="457200" algn="l"/>
                        </a:tabLst>
                      </a:pPr>
                      <a:r>
                        <a:rPr lang="en-ZA" sz="2000" b="1" dirty="0">
                          <a:effectLst/>
                        </a:rPr>
                        <a:t>OFFSPRING</a:t>
                      </a:r>
                      <a:endParaRPr lang="en-ZA" sz="2000" b="1" dirty="0">
                        <a:effectLst/>
                        <a:latin typeface="Calibri"/>
                        <a:ea typeface="Calibri"/>
                        <a:cs typeface="Times New Roman"/>
                      </a:endParaRPr>
                    </a:p>
                  </a:txBody>
                  <a:tcPr marL="68580" marR="68580" marT="0" marB="0"/>
                </a:tc>
              </a:tr>
              <a:tr h="0">
                <a:tc>
                  <a:txBody>
                    <a:bodyPr/>
                    <a:lstStyle/>
                    <a:p>
                      <a:pPr algn="just">
                        <a:lnSpc>
                          <a:spcPct val="107000"/>
                        </a:lnSpc>
                        <a:spcAft>
                          <a:spcPts val="0"/>
                        </a:spcAft>
                        <a:tabLst>
                          <a:tab pos="457200" algn="l"/>
                        </a:tabLst>
                      </a:pPr>
                      <a:r>
                        <a:rPr lang="en-ZA" sz="2000">
                          <a:effectLst/>
                        </a:rPr>
                        <a:t>1</a:t>
                      </a:r>
                      <a:endParaRPr lang="en-ZA" sz="2000">
                        <a:effectLst/>
                        <a:latin typeface="Calibri"/>
                        <a:ea typeface="Calibri"/>
                        <a:cs typeface="Times New Roman"/>
                      </a:endParaRPr>
                    </a:p>
                  </a:txBody>
                  <a:tcPr marL="68580" marR="68580" marT="0" marB="0"/>
                </a:tc>
                <a:tc>
                  <a:txBody>
                    <a:bodyPr/>
                    <a:lstStyle/>
                    <a:p>
                      <a:pPr algn="just">
                        <a:lnSpc>
                          <a:spcPct val="107000"/>
                        </a:lnSpc>
                        <a:spcAft>
                          <a:spcPts val="0"/>
                        </a:spcAft>
                        <a:tabLst>
                          <a:tab pos="457200" algn="l"/>
                        </a:tabLst>
                      </a:pPr>
                      <a:r>
                        <a:rPr lang="en-ZA" sz="2000" dirty="0">
                          <a:effectLst/>
                        </a:rPr>
                        <a:t>Yellow x yellow</a:t>
                      </a:r>
                      <a:endParaRPr lang="en-ZA" sz="2000" dirty="0">
                        <a:effectLst/>
                        <a:latin typeface="Calibri"/>
                        <a:ea typeface="Calibri"/>
                        <a:cs typeface="Times New Roman"/>
                      </a:endParaRPr>
                    </a:p>
                  </a:txBody>
                  <a:tcPr marL="68580" marR="68580" marT="0" marB="0"/>
                </a:tc>
                <a:tc>
                  <a:txBody>
                    <a:bodyPr/>
                    <a:lstStyle/>
                    <a:p>
                      <a:pPr algn="just">
                        <a:lnSpc>
                          <a:spcPct val="107000"/>
                        </a:lnSpc>
                        <a:spcAft>
                          <a:spcPts val="0"/>
                        </a:spcAft>
                        <a:tabLst>
                          <a:tab pos="457200" algn="l"/>
                        </a:tabLst>
                      </a:pPr>
                      <a:r>
                        <a:rPr lang="en-ZA" sz="2000" dirty="0">
                          <a:effectLst/>
                        </a:rPr>
                        <a:t>27 yellow: 9 black</a:t>
                      </a:r>
                      <a:endParaRPr lang="en-ZA" sz="2000" dirty="0">
                        <a:effectLst/>
                        <a:latin typeface="Calibri"/>
                        <a:ea typeface="Calibri"/>
                        <a:cs typeface="Times New Roman"/>
                      </a:endParaRPr>
                    </a:p>
                  </a:txBody>
                  <a:tcPr marL="68580" marR="68580" marT="0" marB="0"/>
                </a:tc>
              </a:tr>
              <a:tr h="0">
                <a:tc>
                  <a:txBody>
                    <a:bodyPr/>
                    <a:lstStyle/>
                    <a:p>
                      <a:pPr algn="just">
                        <a:lnSpc>
                          <a:spcPct val="107000"/>
                        </a:lnSpc>
                        <a:spcAft>
                          <a:spcPts val="0"/>
                        </a:spcAft>
                        <a:tabLst>
                          <a:tab pos="457200" algn="l"/>
                        </a:tabLst>
                      </a:pPr>
                      <a:r>
                        <a:rPr lang="en-ZA" sz="2000">
                          <a:effectLst/>
                        </a:rPr>
                        <a:t>2</a:t>
                      </a:r>
                      <a:endParaRPr lang="en-ZA" sz="2000">
                        <a:effectLst/>
                        <a:latin typeface="Calibri"/>
                        <a:ea typeface="Calibri"/>
                        <a:cs typeface="Times New Roman"/>
                      </a:endParaRPr>
                    </a:p>
                  </a:txBody>
                  <a:tcPr marL="68580" marR="68580" marT="0" marB="0"/>
                </a:tc>
                <a:tc>
                  <a:txBody>
                    <a:bodyPr/>
                    <a:lstStyle/>
                    <a:p>
                      <a:pPr algn="just">
                        <a:lnSpc>
                          <a:spcPct val="107000"/>
                        </a:lnSpc>
                        <a:spcAft>
                          <a:spcPts val="0"/>
                        </a:spcAft>
                        <a:tabLst>
                          <a:tab pos="457200" algn="l"/>
                        </a:tabLst>
                      </a:pPr>
                      <a:r>
                        <a:rPr lang="en-ZA" sz="2000" dirty="0">
                          <a:effectLst/>
                        </a:rPr>
                        <a:t>Black x black</a:t>
                      </a:r>
                      <a:endParaRPr lang="en-ZA" sz="2000" dirty="0">
                        <a:effectLst/>
                        <a:latin typeface="Calibri"/>
                        <a:ea typeface="Calibri"/>
                        <a:cs typeface="Times New Roman"/>
                      </a:endParaRPr>
                    </a:p>
                  </a:txBody>
                  <a:tcPr marL="68580" marR="68580" marT="0" marB="0"/>
                </a:tc>
                <a:tc>
                  <a:txBody>
                    <a:bodyPr/>
                    <a:lstStyle/>
                    <a:p>
                      <a:pPr algn="just">
                        <a:lnSpc>
                          <a:spcPct val="107000"/>
                        </a:lnSpc>
                        <a:spcAft>
                          <a:spcPts val="0"/>
                        </a:spcAft>
                        <a:tabLst>
                          <a:tab pos="457200" algn="l"/>
                        </a:tabLst>
                      </a:pPr>
                      <a:r>
                        <a:rPr lang="en-ZA" sz="2000" dirty="0">
                          <a:effectLst/>
                        </a:rPr>
                        <a:t>All black</a:t>
                      </a:r>
                      <a:endParaRPr lang="en-ZA" sz="2000" dirty="0">
                        <a:effectLst/>
                        <a:latin typeface="Calibri"/>
                        <a:ea typeface="Calibri"/>
                        <a:cs typeface="Times New Roman"/>
                      </a:endParaRPr>
                    </a:p>
                  </a:txBody>
                  <a:tcPr marL="68580" marR="68580" marT="0" marB="0"/>
                </a:tc>
              </a:tr>
              <a:tr h="0">
                <a:tc>
                  <a:txBody>
                    <a:bodyPr/>
                    <a:lstStyle/>
                    <a:p>
                      <a:pPr algn="just">
                        <a:lnSpc>
                          <a:spcPct val="107000"/>
                        </a:lnSpc>
                        <a:spcAft>
                          <a:spcPts val="0"/>
                        </a:spcAft>
                        <a:tabLst>
                          <a:tab pos="457200" algn="l"/>
                        </a:tabLst>
                      </a:pPr>
                      <a:r>
                        <a:rPr lang="en-ZA" sz="2000">
                          <a:effectLst/>
                        </a:rPr>
                        <a:t>3</a:t>
                      </a:r>
                      <a:endParaRPr lang="en-ZA" sz="2000">
                        <a:effectLst/>
                        <a:latin typeface="Calibri"/>
                        <a:ea typeface="Calibri"/>
                        <a:cs typeface="Times New Roman"/>
                      </a:endParaRPr>
                    </a:p>
                  </a:txBody>
                  <a:tcPr marL="68580" marR="68580" marT="0" marB="0"/>
                </a:tc>
                <a:tc>
                  <a:txBody>
                    <a:bodyPr/>
                    <a:lstStyle/>
                    <a:p>
                      <a:pPr algn="just">
                        <a:lnSpc>
                          <a:spcPct val="107000"/>
                        </a:lnSpc>
                        <a:spcAft>
                          <a:spcPts val="0"/>
                        </a:spcAft>
                        <a:tabLst>
                          <a:tab pos="457200" algn="l"/>
                        </a:tabLst>
                      </a:pPr>
                      <a:r>
                        <a:rPr lang="en-ZA" sz="2000" dirty="0">
                          <a:effectLst/>
                        </a:rPr>
                        <a:t>Orange x orange</a:t>
                      </a:r>
                      <a:endParaRPr lang="en-ZA" sz="2000" dirty="0">
                        <a:effectLst/>
                        <a:latin typeface="Calibri"/>
                        <a:ea typeface="Calibri"/>
                        <a:cs typeface="Times New Roman"/>
                      </a:endParaRPr>
                    </a:p>
                  </a:txBody>
                  <a:tcPr marL="68580" marR="68580" marT="0" marB="0"/>
                </a:tc>
                <a:tc>
                  <a:txBody>
                    <a:bodyPr/>
                    <a:lstStyle/>
                    <a:p>
                      <a:pPr algn="just">
                        <a:lnSpc>
                          <a:spcPct val="107000"/>
                        </a:lnSpc>
                        <a:spcAft>
                          <a:spcPts val="0"/>
                        </a:spcAft>
                        <a:tabLst>
                          <a:tab pos="457200" algn="l"/>
                        </a:tabLst>
                      </a:pPr>
                      <a:r>
                        <a:rPr lang="en-ZA" sz="2000" dirty="0">
                          <a:effectLst/>
                        </a:rPr>
                        <a:t>30 orange: 10 black</a:t>
                      </a:r>
                      <a:endParaRPr lang="en-ZA" sz="2000" dirty="0">
                        <a:effectLst/>
                        <a:latin typeface="Calibri"/>
                        <a:ea typeface="Calibri"/>
                        <a:cs typeface="Times New Roman"/>
                      </a:endParaRPr>
                    </a:p>
                  </a:txBody>
                  <a:tcPr marL="68580" marR="68580" marT="0" marB="0"/>
                </a:tc>
              </a:tr>
              <a:tr h="0">
                <a:tc>
                  <a:txBody>
                    <a:bodyPr/>
                    <a:lstStyle/>
                    <a:p>
                      <a:pPr algn="just">
                        <a:lnSpc>
                          <a:spcPct val="107000"/>
                        </a:lnSpc>
                        <a:spcAft>
                          <a:spcPts val="0"/>
                        </a:spcAft>
                        <a:tabLst>
                          <a:tab pos="457200" algn="l"/>
                        </a:tabLst>
                      </a:pPr>
                      <a:r>
                        <a:rPr lang="en-ZA" sz="2000">
                          <a:effectLst/>
                        </a:rPr>
                        <a:t>4</a:t>
                      </a:r>
                      <a:endParaRPr lang="en-ZA" sz="2000">
                        <a:effectLst/>
                        <a:latin typeface="Calibri"/>
                        <a:ea typeface="Calibri"/>
                        <a:cs typeface="Times New Roman"/>
                      </a:endParaRPr>
                    </a:p>
                  </a:txBody>
                  <a:tcPr marL="68580" marR="68580" marT="0" marB="0"/>
                </a:tc>
                <a:tc>
                  <a:txBody>
                    <a:bodyPr/>
                    <a:lstStyle/>
                    <a:p>
                      <a:pPr algn="just">
                        <a:lnSpc>
                          <a:spcPct val="107000"/>
                        </a:lnSpc>
                        <a:spcAft>
                          <a:spcPts val="0"/>
                        </a:spcAft>
                        <a:tabLst>
                          <a:tab pos="457200" algn="l"/>
                        </a:tabLst>
                      </a:pPr>
                      <a:r>
                        <a:rPr lang="en-ZA" sz="2000">
                          <a:effectLst/>
                        </a:rPr>
                        <a:t>Orange x yellow</a:t>
                      </a:r>
                      <a:endParaRPr lang="en-ZA" sz="2000">
                        <a:effectLst/>
                        <a:latin typeface="Calibri"/>
                        <a:ea typeface="Calibri"/>
                        <a:cs typeface="Times New Roman"/>
                      </a:endParaRPr>
                    </a:p>
                  </a:txBody>
                  <a:tcPr marL="68580" marR="68580" marT="0" marB="0"/>
                </a:tc>
                <a:tc>
                  <a:txBody>
                    <a:bodyPr/>
                    <a:lstStyle/>
                    <a:p>
                      <a:pPr algn="just">
                        <a:lnSpc>
                          <a:spcPct val="107000"/>
                        </a:lnSpc>
                        <a:spcAft>
                          <a:spcPts val="0"/>
                        </a:spcAft>
                        <a:tabLst>
                          <a:tab pos="457200" algn="l"/>
                        </a:tabLst>
                      </a:pPr>
                      <a:r>
                        <a:rPr lang="en-ZA" sz="2000" dirty="0">
                          <a:effectLst/>
                        </a:rPr>
                        <a:t>All orange- yellow</a:t>
                      </a:r>
                      <a:endParaRPr lang="en-ZA" sz="2000" dirty="0">
                        <a:effectLst/>
                        <a:latin typeface="Calibri"/>
                        <a:ea typeface="Calibri"/>
                        <a:cs typeface="Times New Roman"/>
                      </a:endParaRPr>
                    </a:p>
                  </a:txBody>
                  <a:tcPr marL="68580" marR="68580" marT="0" marB="0"/>
                </a:tc>
              </a:tr>
            </a:tbl>
          </a:graphicData>
        </a:graphic>
      </p:graphicFrame>
      <p:sp>
        <p:nvSpPr>
          <p:cNvPr id="4" name="Slide Number Placeholder 3"/>
          <p:cNvSpPr>
            <a:spLocks noGrp="1"/>
          </p:cNvSpPr>
          <p:nvPr>
            <p:ph type="sldNum" sz="quarter" idx="12"/>
          </p:nvPr>
        </p:nvSpPr>
        <p:spPr/>
        <p:txBody>
          <a:bodyPr/>
          <a:lstStyle/>
          <a:p>
            <a:fld id="{12BB25A2-5507-4CDA-801B-CF7C4493D501}" type="slidenum">
              <a:rPr lang="en-GB" smtClean="0"/>
              <a:t>27</a:t>
            </a:fld>
            <a:endParaRPr lang="en-GB"/>
          </a:p>
        </p:txBody>
      </p:sp>
      <p:sp>
        <p:nvSpPr>
          <p:cNvPr id="7" name="Rectangle 6"/>
          <p:cNvSpPr/>
          <p:nvPr/>
        </p:nvSpPr>
        <p:spPr>
          <a:xfrm>
            <a:off x="22491" y="1268760"/>
            <a:ext cx="9036496" cy="1754326"/>
          </a:xfrm>
          <a:prstGeom prst="rect">
            <a:avLst/>
          </a:prstGeom>
        </p:spPr>
        <p:txBody>
          <a:bodyPr wrap="square">
            <a:spAutoFit/>
          </a:bodyPr>
          <a:lstStyle/>
          <a:p>
            <a:pPr lvl="0" fontAlgn="base">
              <a:spcBef>
                <a:spcPct val="0"/>
              </a:spcBef>
              <a:spcAft>
                <a:spcPct val="0"/>
              </a:spcAft>
              <a:tabLst>
                <a:tab pos="457200" algn="l"/>
              </a:tabLst>
            </a:pPr>
            <a:r>
              <a:rPr lang="en-ZA" b="1" dirty="0">
                <a:latin typeface="Calibri" pitchFamily="34" charset="0"/>
                <a:ea typeface="Calibri" pitchFamily="34" charset="0"/>
                <a:cs typeface="Arial" pitchFamily="34" charset="0"/>
              </a:rPr>
              <a:t>In certain marine invertebrates the colour of the shell is under the control of one gene with three alleles. In different combinations, the three alleles produce four phenotypes: orange, yellow, orange-yellow and black</a:t>
            </a:r>
            <a:r>
              <a:rPr lang="en-ZA" b="1" dirty="0" smtClean="0">
                <a:latin typeface="Calibri" pitchFamily="34" charset="0"/>
                <a:ea typeface="Calibri" pitchFamily="34" charset="0"/>
                <a:cs typeface="Arial" pitchFamily="34" charset="0"/>
              </a:rPr>
              <a:t>.</a:t>
            </a:r>
          </a:p>
          <a:p>
            <a:pPr lvl="0" fontAlgn="base">
              <a:spcBef>
                <a:spcPct val="0"/>
              </a:spcBef>
              <a:spcAft>
                <a:spcPct val="0"/>
              </a:spcAft>
              <a:tabLst>
                <a:tab pos="457200" algn="l"/>
              </a:tabLst>
            </a:pPr>
            <a:endParaRPr lang="en-ZA" b="1" dirty="0">
              <a:latin typeface="Arial" pitchFamily="34" charset="0"/>
              <a:cs typeface="Arial" pitchFamily="34" charset="0"/>
            </a:endParaRPr>
          </a:p>
          <a:p>
            <a:pPr lvl="0" eaLnBrk="0" fontAlgn="base" hangingPunct="0">
              <a:spcBef>
                <a:spcPct val="0"/>
              </a:spcBef>
              <a:spcAft>
                <a:spcPct val="0"/>
              </a:spcAft>
              <a:tabLst>
                <a:tab pos="457200" algn="l"/>
              </a:tabLst>
            </a:pPr>
            <a:r>
              <a:rPr lang="en-ZA" b="1" dirty="0">
                <a:latin typeface="Calibri" pitchFamily="34" charset="0"/>
                <a:ea typeface="Calibri" pitchFamily="34" charset="0"/>
                <a:cs typeface="Arial" pitchFamily="34" charset="0"/>
              </a:rPr>
              <a:t>The table below shows the results of the offspring produced from crosses involving parents of different phenotypes</a:t>
            </a:r>
            <a:r>
              <a:rPr lang="en-ZA" b="1" dirty="0" smtClean="0">
                <a:latin typeface="Calibri" pitchFamily="34" charset="0"/>
                <a:ea typeface="Calibri" pitchFamily="34" charset="0"/>
                <a:cs typeface="Arial" pitchFamily="34" charset="0"/>
              </a:rPr>
              <a:t>.</a:t>
            </a:r>
            <a:endParaRPr lang="en-ZA" b="1" dirty="0">
              <a:latin typeface="Arial" pitchFamily="34" charset="0"/>
              <a:cs typeface="Arial" pitchFamily="34" charset="0"/>
            </a:endParaRPr>
          </a:p>
        </p:txBody>
      </p:sp>
      <p:sp>
        <p:nvSpPr>
          <p:cNvPr id="8" name="Rectangle 7"/>
          <p:cNvSpPr/>
          <p:nvPr/>
        </p:nvSpPr>
        <p:spPr>
          <a:xfrm>
            <a:off x="166900" y="4869160"/>
            <a:ext cx="8892480" cy="1200329"/>
          </a:xfrm>
          <a:prstGeom prst="rect">
            <a:avLst/>
          </a:prstGeom>
        </p:spPr>
        <p:txBody>
          <a:bodyPr wrap="square">
            <a:spAutoFit/>
          </a:bodyPr>
          <a:lstStyle/>
          <a:p>
            <a:pPr lvl="0" eaLnBrk="0" fontAlgn="base" hangingPunct="0">
              <a:spcBef>
                <a:spcPct val="0"/>
              </a:spcBef>
              <a:spcAft>
                <a:spcPct val="0"/>
              </a:spcAft>
              <a:tabLst>
                <a:tab pos="457200" algn="l"/>
              </a:tabLst>
            </a:pPr>
            <a:r>
              <a:rPr lang="en-ZA" dirty="0">
                <a:latin typeface="Calibri" pitchFamily="34" charset="0"/>
                <a:ea typeface="Calibri" pitchFamily="34" charset="0"/>
                <a:cs typeface="Arial" pitchFamily="34" charset="0"/>
              </a:rPr>
              <a:t>1</a:t>
            </a:r>
            <a:r>
              <a:rPr lang="en-ZA" b="1" dirty="0">
                <a:latin typeface="Calibri" pitchFamily="34" charset="0"/>
                <a:ea typeface="Calibri" pitchFamily="34" charset="0"/>
                <a:cs typeface="Arial" pitchFamily="34" charset="0"/>
              </a:rPr>
              <a:t>. Name and describe the type of dominance shown by cross 4.  </a:t>
            </a:r>
            <a:r>
              <a:rPr lang="en-ZA" b="1" dirty="0" smtClean="0">
                <a:latin typeface="Calibri" pitchFamily="34" charset="0"/>
                <a:ea typeface="Calibri" pitchFamily="34" charset="0"/>
                <a:cs typeface="Arial" pitchFamily="34" charset="0"/>
              </a:rPr>
              <a:t>                                             </a:t>
            </a:r>
            <a:r>
              <a:rPr lang="en-ZA" b="1" dirty="0">
                <a:latin typeface="Calibri" pitchFamily="34" charset="0"/>
                <a:ea typeface="Calibri" pitchFamily="34" charset="0"/>
                <a:cs typeface="Arial" pitchFamily="34" charset="0"/>
              </a:rPr>
              <a:t>(3)</a:t>
            </a:r>
            <a:endParaRPr lang="en-ZA" b="1" dirty="0">
              <a:latin typeface="Arial" pitchFamily="34" charset="0"/>
              <a:cs typeface="Arial" pitchFamily="34" charset="0"/>
            </a:endParaRPr>
          </a:p>
          <a:p>
            <a:pPr lvl="0" eaLnBrk="0" fontAlgn="base" hangingPunct="0">
              <a:spcBef>
                <a:spcPct val="0"/>
              </a:spcBef>
              <a:spcAft>
                <a:spcPct val="0"/>
              </a:spcAft>
              <a:tabLst>
                <a:tab pos="457200" algn="l"/>
              </a:tabLst>
            </a:pPr>
            <a:r>
              <a:rPr lang="en-ZA" b="1" dirty="0">
                <a:latin typeface="Calibri" pitchFamily="34" charset="0"/>
                <a:ea typeface="Calibri" pitchFamily="34" charset="0"/>
                <a:cs typeface="Arial" pitchFamily="34" charset="0"/>
              </a:rPr>
              <a:t>2</a:t>
            </a:r>
            <a:r>
              <a:rPr lang="en-ZA" b="1" dirty="0" smtClean="0">
                <a:latin typeface="Calibri" pitchFamily="34" charset="0"/>
                <a:ea typeface="Calibri" pitchFamily="34" charset="0"/>
                <a:cs typeface="Arial" pitchFamily="34" charset="0"/>
              </a:rPr>
              <a:t>. Which </a:t>
            </a:r>
            <a:r>
              <a:rPr lang="en-ZA" b="1" dirty="0">
                <a:latin typeface="Calibri" pitchFamily="34" charset="0"/>
                <a:ea typeface="Calibri" pitchFamily="34" charset="0"/>
                <a:cs typeface="Arial" pitchFamily="34" charset="0"/>
              </a:rPr>
              <a:t>shell colour is controlled by the recessive allele</a:t>
            </a:r>
            <a:r>
              <a:rPr lang="en-ZA" b="1" dirty="0" smtClean="0">
                <a:latin typeface="Calibri" pitchFamily="34" charset="0"/>
                <a:ea typeface="Calibri" pitchFamily="34" charset="0"/>
                <a:cs typeface="Arial" pitchFamily="34" charset="0"/>
              </a:rPr>
              <a:t>?                                                         </a:t>
            </a:r>
            <a:r>
              <a:rPr lang="en-ZA" b="1" dirty="0">
                <a:latin typeface="Calibri" pitchFamily="34" charset="0"/>
                <a:ea typeface="Calibri" pitchFamily="34" charset="0"/>
                <a:cs typeface="Arial" pitchFamily="34" charset="0"/>
              </a:rPr>
              <a:t>(1)</a:t>
            </a:r>
            <a:endParaRPr lang="en-ZA" b="1" dirty="0">
              <a:latin typeface="Arial" pitchFamily="34" charset="0"/>
              <a:ea typeface="Calibri" pitchFamily="34" charset="0"/>
              <a:cs typeface="Arial" pitchFamily="34" charset="0"/>
            </a:endParaRPr>
          </a:p>
          <a:p>
            <a:pPr eaLnBrk="0" fontAlgn="base" hangingPunct="0">
              <a:spcBef>
                <a:spcPct val="0"/>
              </a:spcBef>
              <a:spcAft>
                <a:spcPct val="0"/>
              </a:spcAft>
              <a:tabLst>
                <a:tab pos="457200" algn="l"/>
              </a:tabLst>
            </a:pPr>
            <a:r>
              <a:rPr lang="en-ZA" b="1" dirty="0">
                <a:latin typeface="Arial" pitchFamily="34" charset="0"/>
                <a:ea typeface="Calibri" pitchFamily="34" charset="0"/>
                <a:cs typeface="Arial" pitchFamily="34" charset="0"/>
              </a:rPr>
              <a:t>3.Use information in the table to support your answer to QUESTION 2</a:t>
            </a:r>
            <a:r>
              <a:rPr lang="en-ZA" b="1" dirty="0" smtClean="0">
                <a:latin typeface="Arial" pitchFamily="34" charset="0"/>
                <a:ea typeface="Calibri" pitchFamily="34" charset="0"/>
                <a:cs typeface="Arial" pitchFamily="34" charset="0"/>
              </a:rPr>
              <a:t>.             </a:t>
            </a:r>
            <a:r>
              <a:rPr lang="en-ZA" b="1" dirty="0">
                <a:latin typeface="Arial" pitchFamily="34" charset="0"/>
                <a:ea typeface="Calibri" pitchFamily="34" charset="0"/>
                <a:cs typeface="Arial" pitchFamily="34" charset="0"/>
              </a:rPr>
              <a:t>(2)</a:t>
            </a:r>
            <a:r>
              <a:rPr lang="en-ZA" sz="800" b="1" dirty="0">
                <a:latin typeface="Arial" pitchFamily="34" charset="0"/>
                <a:cs typeface="Arial" pitchFamily="34" charset="0"/>
              </a:rPr>
              <a:t> </a:t>
            </a:r>
            <a:endParaRPr lang="en-ZA" sz="3200" b="1" dirty="0">
              <a:latin typeface="Arial" pitchFamily="34" charset="0"/>
              <a:cs typeface="Arial" pitchFamily="34" charset="0"/>
            </a:endParaRPr>
          </a:p>
          <a:p>
            <a:pPr lvl="0" eaLnBrk="0" fontAlgn="base" hangingPunct="0">
              <a:spcBef>
                <a:spcPct val="0"/>
              </a:spcBef>
              <a:spcAft>
                <a:spcPct val="0"/>
              </a:spcAft>
              <a:tabLst>
                <a:tab pos="457200" algn="l"/>
              </a:tabLst>
            </a:pPr>
            <a:r>
              <a:rPr lang="en-ZA" b="1" dirty="0">
                <a:latin typeface="Arial" pitchFamily="34" charset="0"/>
                <a:ea typeface="Calibri" pitchFamily="34" charset="0"/>
                <a:cs typeface="Arial" pitchFamily="34" charset="0"/>
              </a:rPr>
              <a:t>     </a:t>
            </a:r>
            <a:endParaRPr lang="en-ZA" sz="1400" b="1" dirty="0">
              <a:latin typeface="Arial" pitchFamily="34" charset="0"/>
              <a:cs typeface="Arial" pitchFamily="34" charset="0"/>
            </a:endParaRPr>
          </a:p>
        </p:txBody>
      </p:sp>
      <p:pic>
        <p:nvPicPr>
          <p:cNvPr id="10" name="Picture 9"/>
          <p:cNvPicPr/>
          <p:nvPr/>
        </p:nvPicPr>
        <p:blipFill>
          <a:blip r:embed="rId2">
            <a:extLst>
              <a:ext uri="{28A0092B-C50C-407E-A947-70E740481C1C}">
                <a14:useLocalDpi xmlns:a14="http://schemas.microsoft.com/office/drawing/2010/main" val="0"/>
              </a:ext>
            </a:extLst>
          </a:blip>
          <a:srcRect/>
          <a:stretch>
            <a:fillRect/>
          </a:stretch>
        </p:blipFill>
        <p:spPr bwMode="auto">
          <a:xfrm>
            <a:off x="1619672" y="366182"/>
            <a:ext cx="609600" cy="829310"/>
          </a:xfrm>
          <a:prstGeom prst="rect">
            <a:avLst/>
          </a:prstGeom>
          <a:noFill/>
        </p:spPr>
      </p:pic>
    </p:spTree>
    <p:extLst>
      <p:ext uri="{BB962C8B-B14F-4D97-AF65-F5344CB8AC3E}">
        <p14:creationId xmlns:p14="http://schemas.microsoft.com/office/powerpoint/2010/main" val="42178553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a:solidFill>
            <a:schemeClr val="accent6">
              <a:lumMod val="40000"/>
              <a:lumOff val="60000"/>
            </a:schemeClr>
          </a:solidFill>
        </p:spPr>
        <p:txBody>
          <a:bodyPr/>
          <a:lstStyle/>
          <a:p>
            <a:r>
              <a:rPr lang="en-ZA" dirty="0" smtClean="0">
                <a:solidFill>
                  <a:schemeClr val="bg1"/>
                </a:solidFill>
              </a:rPr>
              <a:t>Answers:  Activity 1.4</a:t>
            </a:r>
            <a:r>
              <a:rPr lang="en-ZA" dirty="0" smtClean="0"/>
              <a:t> </a:t>
            </a:r>
            <a:endParaRPr lang="en-ZA" dirty="0"/>
          </a:p>
        </p:txBody>
      </p:sp>
      <p:sp>
        <p:nvSpPr>
          <p:cNvPr id="3" name="Content Placeholder 2"/>
          <p:cNvSpPr>
            <a:spLocks noGrp="1"/>
          </p:cNvSpPr>
          <p:nvPr>
            <p:ph idx="1"/>
          </p:nvPr>
        </p:nvSpPr>
        <p:spPr>
          <a:xfrm>
            <a:off x="457200" y="1052736"/>
            <a:ext cx="8229600" cy="5073427"/>
          </a:xfrm>
        </p:spPr>
        <p:txBody>
          <a:bodyPr>
            <a:normAutofit fontScale="70000" lnSpcReduction="20000"/>
          </a:bodyPr>
          <a:lstStyle/>
          <a:p>
            <a:pPr marL="514350" indent="-514350">
              <a:buAutoNum type="arabicPeriod"/>
            </a:pPr>
            <a:r>
              <a:rPr lang="en-ZA" dirty="0" smtClean="0"/>
              <a:t>Co-dominance √</a:t>
            </a:r>
          </a:p>
          <a:p>
            <a:pPr marL="0" indent="0">
              <a:buNone/>
            </a:pPr>
            <a:r>
              <a:rPr lang="en-ZA" dirty="0" smtClean="0"/>
              <a:t> -The phenotypes/alleles of the parents are equally dominant√ (orange and yellow)</a:t>
            </a:r>
          </a:p>
          <a:p>
            <a:pPr marL="0" indent="0">
              <a:buNone/>
            </a:pPr>
            <a:r>
              <a:rPr lang="en-ZA" dirty="0"/>
              <a:t> </a:t>
            </a:r>
            <a:r>
              <a:rPr lang="en-ZA" dirty="0" smtClean="0"/>
              <a:t>-and are both expressed in the phenotype of the offspring √</a:t>
            </a:r>
          </a:p>
          <a:p>
            <a:pPr marL="0" indent="0">
              <a:buNone/>
            </a:pPr>
            <a:r>
              <a:rPr lang="en-ZA" dirty="0" smtClean="0"/>
              <a:t>2. Black √</a:t>
            </a:r>
          </a:p>
          <a:p>
            <a:pPr marL="0" indent="0">
              <a:buNone/>
            </a:pPr>
            <a:r>
              <a:rPr lang="en-ZA" dirty="0" smtClean="0"/>
              <a:t>3.</a:t>
            </a:r>
            <a:endParaRPr lang="en-ZA" dirty="0"/>
          </a:p>
          <a:p>
            <a:pPr>
              <a:buFontTx/>
              <a:buChar char="-"/>
            </a:pPr>
            <a:r>
              <a:rPr lang="en-ZA" dirty="0" smtClean="0"/>
              <a:t>In cross 1 both parents are yellow√/ none of the parents are black</a:t>
            </a:r>
          </a:p>
          <a:p>
            <a:pPr>
              <a:buFontTx/>
              <a:buChar char="-"/>
            </a:pPr>
            <a:r>
              <a:rPr lang="en-ZA" dirty="0" smtClean="0"/>
              <a:t>But black appears in the phenotype of the offspring</a:t>
            </a:r>
            <a:r>
              <a:rPr lang="en-ZA" dirty="0"/>
              <a:t>√</a:t>
            </a:r>
          </a:p>
          <a:p>
            <a:pPr marL="0" indent="0">
              <a:buNone/>
            </a:pPr>
            <a:r>
              <a:rPr lang="en-ZA" b="1" dirty="0" smtClean="0"/>
              <a:t>OR</a:t>
            </a:r>
          </a:p>
          <a:p>
            <a:pPr marL="0" indent="0">
              <a:buNone/>
            </a:pPr>
            <a:r>
              <a:rPr lang="en-ZA" dirty="0" smtClean="0"/>
              <a:t>-In cross 3 both parents are orange√/none of the parents are black</a:t>
            </a:r>
          </a:p>
          <a:p>
            <a:pPr marL="0" indent="0">
              <a:buNone/>
            </a:pPr>
            <a:r>
              <a:rPr lang="en-ZA" dirty="0" smtClean="0"/>
              <a:t>-but black appears in the phenotype of the offspring</a:t>
            </a:r>
            <a:r>
              <a:rPr lang="en-ZA" dirty="0"/>
              <a:t>√</a:t>
            </a:r>
          </a:p>
          <a:p>
            <a:pPr marL="0" indent="0">
              <a:buNone/>
            </a:pPr>
            <a:r>
              <a:rPr lang="en-ZA" b="1" dirty="0" smtClean="0"/>
              <a:t> OR</a:t>
            </a:r>
          </a:p>
          <a:p>
            <a:pPr marL="0" indent="0">
              <a:buNone/>
            </a:pPr>
            <a:r>
              <a:rPr lang="en-ZA" dirty="0" smtClean="0"/>
              <a:t>- The ratio of the offspring in cross 1 ( yellow and yellow/ cross 3 (orange and orange) is 3 yellow/orange:1 black</a:t>
            </a:r>
            <a:r>
              <a:rPr lang="en-ZA" dirty="0"/>
              <a:t>√</a:t>
            </a:r>
          </a:p>
          <a:p>
            <a:pPr marL="0" indent="0">
              <a:buNone/>
            </a:pPr>
            <a:r>
              <a:rPr lang="en-ZA" dirty="0" smtClean="0"/>
              <a:t>- The smaller proportion represents the recessive allele/black</a:t>
            </a:r>
            <a:r>
              <a:rPr lang="en-ZA" dirty="0"/>
              <a:t>√</a:t>
            </a:r>
          </a:p>
          <a:p>
            <a:pPr marL="0" indent="0">
              <a:buNone/>
            </a:pPr>
            <a:endParaRPr lang="en-ZA" dirty="0"/>
          </a:p>
          <a:p>
            <a:pPr marL="0" indent="0">
              <a:buNone/>
            </a:pPr>
            <a:endParaRPr lang="en-ZA" dirty="0"/>
          </a:p>
          <a:p>
            <a:pPr marL="0" indent="0">
              <a:buNone/>
            </a:pPr>
            <a:endParaRPr lang="en-ZA" dirty="0"/>
          </a:p>
          <a:p>
            <a:pPr marL="514350" indent="-514350">
              <a:buAutoNum type="arabicPeriod"/>
            </a:pPr>
            <a:endParaRPr lang="en-ZA" dirty="0"/>
          </a:p>
        </p:txBody>
      </p:sp>
      <p:sp>
        <p:nvSpPr>
          <p:cNvPr id="4" name="Slide Number Placeholder 3"/>
          <p:cNvSpPr>
            <a:spLocks noGrp="1"/>
          </p:cNvSpPr>
          <p:nvPr>
            <p:ph type="sldNum" sz="quarter" idx="12"/>
          </p:nvPr>
        </p:nvSpPr>
        <p:spPr/>
        <p:txBody>
          <a:bodyPr/>
          <a:lstStyle/>
          <a:p>
            <a:fld id="{12BB25A2-5507-4CDA-801B-CF7C4493D501}" type="slidenum">
              <a:rPr lang="en-GB" smtClean="0"/>
              <a:t>28</a:t>
            </a:fld>
            <a:endParaRPr lang="en-GB"/>
          </a:p>
        </p:txBody>
      </p:sp>
    </p:spTree>
    <p:extLst>
      <p:ext uri="{BB962C8B-B14F-4D97-AF65-F5344CB8AC3E}">
        <p14:creationId xmlns:p14="http://schemas.microsoft.com/office/powerpoint/2010/main" val="31034274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ATP</a:t>
            </a:r>
            <a:endParaRPr lang="en-US" dirty="0"/>
          </a:p>
        </p:txBody>
      </p:sp>
      <p:sp>
        <p:nvSpPr>
          <p:cNvPr id="4" name="Slide Number Placeholder 3"/>
          <p:cNvSpPr>
            <a:spLocks noGrp="1"/>
          </p:cNvSpPr>
          <p:nvPr>
            <p:ph type="sldNum" sz="quarter" idx="12"/>
          </p:nvPr>
        </p:nvSpPr>
        <p:spPr/>
        <p:txBody>
          <a:bodyPr/>
          <a:lstStyle/>
          <a:p>
            <a:fld id="{12BB25A2-5507-4CDA-801B-CF7C4493D501}" type="slidenum">
              <a:rPr lang="en-GB" smtClean="0"/>
              <a:t>29</a:t>
            </a:fld>
            <a:endParaRPr lang="en-GB"/>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340768"/>
            <a:ext cx="7488831"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4623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42368"/>
            <a:ext cx="8229600" cy="1143000"/>
          </a:xfrm>
          <a:prstGeom prst="roundRect">
            <a:avLst/>
          </a:prstGeom>
          <a:solidFill>
            <a:srgbClr val="FFC000"/>
          </a:solidFill>
        </p:spPr>
        <p:txBody>
          <a:bodyPr>
            <a:normAutofit fontScale="90000"/>
          </a:bodyPr>
          <a:lstStyle/>
          <a:p>
            <a:r>
              <a:rPr lang="en-ZA" sz="6700" b="1" dirty="0" smtClean="0">
                <a:effectLst>
                  <a:outerShdw blurRad="41275" dist="20320" dir="1800000" algn="tl">
                    <a:srgbClr val="000000">
                      <a:alpha val="40000"/>
                    </a:srgbClr>
                  </a:outerShdw>
                </a:effectLst>
              </a:rPr>
              <a:t/>
            </a:r>
            <a:br>
              <a:rPr lang="en-ZA" sz="6700" b="1" dirty="0" smtClean="0">
                <a:effectLst>
                  <a:outerShdw blurRad="41275" dist="20320" dir="1800000" algn="tl">
                    <a:srgbClr val="000000">
                      <a:alpha val="40000"/>
                    </a:srgbClr>
                  </a:outerShdw>
                </a:effectLst>
              </a:rPr>
            </a:br>
            <a:r>
              <a:rPr lang="en-ZA" sz="6700" b="1" dirty="0" smtClean="0">
                <a:solidFill>
                  <a:srgbClr val="002060"/>
                </a:solidFill>
                <a:effectLst>
                  <a:outerShdw blurRad="41275" dist="20320" dir="1800000" algn="tl">
                    <a:srgbClr val="000000">
                      <a:alpha val="40000"/>
                    </a:srgbClr>
                  </a:outerShdw>
                </a:effectLst>
              </a:rPr>
              <a:t>MODULE 1</a:t>
            </a:r>
            <a:r>
              <a:rPr lang="en-ZA" b="1" dirty="0" smtClean="0">
                <a:solidFill>
                  <a:srgbClr val="002060"/>
                </a:solidFill>
                <a:effectLst>
                  <a:outerShdw blurRad="41275" dist="20320" dir="1800000" algn="tl">
                    <a:srgbClr val="000000">
                      <a:alpha val="40000"/>
                    </a:srgbClr>
                  </a:outerShdw>
                </a:effectLst>
              </a:rPr>
              <a:t/>
            </a:r>
            <a:br>
              <a:rPr lang="en-ZA" b="1" dirty="0" smtClean="0">
                <a:solidFill>
                  <a:srgbClr val="002060"/>
                </a:solidFill>
                <a:effectLst>
                  <a:outerShdw blurRad="41275" dist="20320" dir="1800000" algn="tl">
                    <a:srgbClr val="000000">
                      <a:alpha val="40000"/>
                    </a:srgbClr>
                  </a:outerShdw>
                </a:effectLst>
              </a:rPr>
            </a:br>
            <a:endParaRPr lang="en-US" b="1" dirty="0">
              <a:solidFill>
                <a:srgbClr val="002060"/>
              </a:solidFill>
            </a:endParaRPr>
          </a:p>
        </p:txBody>
      </p:sp>
      <p:sp>
        <p:nvSpPr>
          <p:cNvPr id="3" name="Content Placeholder 2"/>
          <p:cNvSpPr>
            <a:spLocks noGrp="1"/>
          </p:cNvSpPr>
          <p:nvPr>
            <p:ph idx="1"/>
          </p:nvPr>
        </p:nvSpPr>
        <p:spPr/>
        <p:txBody>
          <a:bodyPr>
            <a:normAutofit/>
          </a:bodyPr>
          <a:lstStyle/>
          <a:p>
            <a:pPr marL="0" indent="0">
              <a:buNone/>
            </a:pPr>
            <a:r>
              <a:rPr lang="en-ZA" dirty="0">
                <a:effectLst>
                  <a:outerShdw blurRad="41275" dist="20320" dir="1800000" algn="tl">
                    <a:srgbClr val="000000">
                      <a:alpha val="40000"/>
                    </a:srgbClr>
                  </a:outerShdw>
                </a:effectLst>
              </a:rPr>
              <a:t>Overview of </a:t>
            </a:r>
            <a:r>
              <a:rPr lang="en-ZA" dirty="0" smtClean="0">
                <a:effectLst>
                  <a:outerShdw blurRad="41275" dist="20320" dir="1800000" algn="tl">
                    <a:srgbClr val="000000">
                      <a:alpha val="40000"/>
                    </a:srgbClr>
                  </a:outerShdw>
                </a:effectLst>
              </a:rPr>
              <a:t> Module 1 </a:t>
            </a:r>
          </a:p>
          <a:p>
            <a:pPr marL="0" indent="0">
              <a:buNone/>
            </a:pPr>
            <a:r>
              <a:rPr lang="en-ZA" sz="2400" dirty="0"/>
              <a:t>In this module we will look at the basic concept of  </a:t>
            </a:r>
            <a:r>
              <a:rPr lang="en-ZA" sz="2400" dirty="0" smtClean="0"/>
              <a:t>genetics </a:t>
            </a:r>
            <a:endParaRPr lang="en-ZA" sz="2400" dirty="0"/>
          </a:p>
          <a:p>
            <a:pPr marL="0" indent="0">
              <a:buNone/>
            </a:pPr>
            <a:r>
              <a:rPr lang="en-US" sz="2400" u="sng" dirty="0"/>
              <a:t>Content</a:t>
            </a:r>
          </a:p>
          <a:p>
            <a:pPr marL="0" indent="0">
              <a:buNone/>
            </a:pPr>
            <a:r>
              <a:rPr lang="en-ZA" sz="2400" dirty="0"/>
              <a:t>You will study this module through the following units:</a:t>
            </a:r>
          </a:p>
          <a:p>
            <a:pPr marL="0" indent="0">
              <a:buNone/>
            </a:pPr>
            <a:r>
              <a:rPr lang="en-ZA" dirty="0" smtClean="0">
                <a:effectLst>
                  <a:outerShdw blurRad="41275" dist="20320" dir="1800000" algn="tl">
                    <a:srgbClr val="000000">
                      <a:alpha val="40000"/>
                    </a:srgbClr>
                  </a:outerShdw>
                </a:effectLst>
              </a:rPr>
              <a:t> </a:t>
            </a:r>
            <a:r>
              <a:rPr lang="en-US" dirty="0"/>
              <a:t/>
            </a:r>
            <a:br>
              <a:rPr lang="en-US" dirty="0"/>
            </a:br>
            <a:endParaRPr lang="en-ZA" dirty="0"/>
          </a:p>
        </p:txBody>
      </p:sp>
      <p:sp>
        <p:nvSpPr>
          <p:cNvPr id="2" name="Slide Number Placeholder 1"/>
          <p:cNvSpPr>
            <a:spLocks noGrp="1"/>
          </p:cNvSpPr>
          <p:nvPr>
            <p:ph type="sldNum" sz="quarter" idx="12"/>
          </p:nvPr>
        </p:nvSpPr>
        <p:spPr/>
        <p:txBody>
          <a:bodyPr/>
          <a:lstStyle/>
          <a:p>
            <a:fld id="{12BB25A2-5507-4CDA-801B-CF7C4493D501}" type="slidenum">
              <a:rPr lang="en-GB" smtClean="0"/>
              <a:t>3</a:t>
            </a:fld>
            <a:endParaRPr lang="en-GB"/>
          </a:p>
        </p:txBody>
      </p:sp>
      <p:graphicFrame>
        <p:nvGraphicFramePr>
          <p:cNvPr id="5" name="Table 4"/>
          <p:cNvGraphicFramePr>
            <a:graphicFrameLocks noGrp="1"/>
          </p:cNvGraphicFramePr>
          <p:nvPr>
            <p:extLst>
              <p:ext uri="{D42A27DB-BD31-4B8C-83A1-F6EECF244321}">
                <p14:modId xmlns:p14="http://schemas.microsoft.com/office/powerpoint/2010/main" val="2595105928"/>
              </p:ext>
            </p:extLst>
          </p:nvPr>
        </p:nvGraphicFramePr>
        <p:xfrm>
          <a:off x="539552" y="3573016"/>
          <a:ext cx="8280920" cy="3228721"/>
        </p:xfrm>
        <a:graphic>
          <a:graphicData uri="http://schemas.openxmlformats.org/drawingml/2006/table">
            <a:tbl>
              <a:tblPr firstRow="1" firstCol="1" bandRow="1">
                <a:tableStyleId>{5C22544A-7EE6-4342-B048-85BDC9FD1C3A}</a:tableStyleId>
              </a:tblPr>
              <a:tblGrid>
                <a:gridCol w="8280920"/>
              </a:tblGrid>
              <a:tr h="0">
                <a:tc>
                  <a:txBody>
                    <a:bodyPr/>
                    <a:lstStyle/>
                    <a:p>
                      <a:pPr>
                        <a:lnSpc>
                          <a:spcPct val="107000"/>
                        </a:lnSpc>
                        <a:spcAft>
                          <a:spcPts val="0"/>
                        </a:spcAft>
                      </a:pPr>
                      <a:r>
                        <a:rPr lang="en-ZA" sz="2000" dirty="0" smtClean="0">
                          <a:effectLst/>
                          <a:latin typeface="Calibri"/>
                          <a:ea typeface="Calibri"/>
                          <a:cs typeface="Times New Roman"/>
                        </a:rPr>
                        <a:t>Unit1: </a:t>
                      </a:r>
                      <a:r>
                        <a:rPr lang="en-ZA" sz="1800" b="1" kern="1200" dirty="0" smtClean="0">
                          <a:solidFill>
                            <a:schemeClr val="lt1"/>
                          </a:solidFill>
                          <a:effectLst/>
                          <a:latin typeface="+mn-lt"/>
                          <a:ea typeface="+mn-ea"/>
                          <a:cs typeface="+mn-cs"/>
                        </a:rPr>
                        <a:t>How do we take images from past papers and use it in our own worksheets and/or question papers?</a:t>
                      </a:r>
                      <a:endParaRPr lang="en-ZA" sz="2000" dirty="0">
                        <a:effectLst/>
                        <a:latin typeface="Calibri"/>
                        <a:ea typeface="Calibri"/>
                        <a:cs typeface="Times New Roman"/>
                      </a:endParaRPr>
                    </a:p>
                  </a:txBody>
                  <a:tcPr marL="68580" marR="68580" marT="0" marB="0"/>
                </a:tc>
              </a:tr>
              <a:tr h="0">
                <a:tc>
                  <a:txBody>
                    <a:bodyPr/>
                    <a:lstStyle/>
                    <a:p>
                      <a:pPr>
                        <a:lnSpc>
                          <a:spcPct val="107000"/>
                        </a:lnSpc>
                        <a:spcAft>
                          <a:spcPts val="0"/>
                        </a:spcAft>
                      </a:pPr>
                      <a:r>
                        <a:rPr lang="en-ZA" sz="2000" dirty="0">
                          <a:effectLst/>
                        </a:rPr>
                        <a:t>Unit </a:t>
                      </a:r>
                      <a:r>
                        <a:rPr lang="en-ZA" sz="2000" dirty="0" smtClean="0">
                          <a:effectLst/>
                        </a:rPr>
                        <a:t>2: </a:t>
                      </a:r>
                      <a:r>
                        <a:rPr lang="en-ZA" sz="2000" dirty="0">
                          <a:effectLst/>
                        </a:rPr>
                        <a:t>How do we teach terminology and what are the different  kind of monohybrid crosses?</a:t>
                      </a:r>
                      <a:endParaRPr lang="en-ZA" sz="2000" dirty="0">
                        <a:effectLst/>
                        <a:latin typeface="Calibri"/>
                        <a:ea typeface="Calibri"/>
                        <a:cs typeface="Times New Roman"/>
                      </a:endParaRPr>
                    </a:p>
                  </a:txBody>
                  <a:tcPr marL="68580" marR="68580" marT="0" marB="0"/>
                </a:tc>
              </a:tr>
              <a:tr h="0">
                <a:tc>
                  <a:txBody>
                    <a:bodyPr/>
                    <a:lstStyle/>
                    <a:p>
                      <a:pPr>
                        <a:lnSpc>
                          <a:spcPct val="107000"/>
                        </a:lnSpc>
                        <a:spcAft>
                          <a:spcPts val="0"/>
                        </a:spcAft>
                      </a:pPr>
                      <a:r>
                        <a:rPr lang="en-ZA" sz="2000" dirty="0">
                          <a:effectLst/>
                        </a:rPr>
                        <a:t>Unit </a:t>
                      </a:r>
                      <a:r>
                        <a:rPr lang="en-ZA" sz="2000" dirty="0" smtClean="0">
                          <a:effectLst/>
                        </a:rPr>
                        <a:t>3: </a:t>
                      </a:r>
                      <a:r>
                        <a:rPr lang="en-ZA" sz="2000" dirty="0">
                          <a:effectLst/>
                        </a:rPr>
                        <a:t>What </a:t>
                      </a:r>
                      <a:r>
                        <a:rPr lang="en-ZA" sz="2000" dirty="0" smtClean="0">
                          <a:effectLst/>
                        </a:rPr>
                        <a:t>are </a:t>
                      </a:r>
                      <a:r>
                        <a:rPr lang="en-ZA" sz="2000" dirty="0">
                          <a:effectLst/>
                        </a:rPr>
                        <a:t>sex linked diseases and how do we determine sex?</a:t>
                      </a:r>
                      <a:endParaRPr lang="en-ZA" sz="2000" dirty="0">
                        <a:effectLst/>
                        <a:latin typeface="Calibri"/>
                        <a:ea typeface="Calibri"/>
                        <a:cs typeface="Times New Roman"/>
                      </a:endParaRPr>
                    </a:p>
                  </a:txBody>
                  <a:tcPr marL="68580" marR="68580" marT="0" marB="0"/>
                </a:tc>
              </a:tr>
              <a:tr h="0">
                <a:tc>
                  <a:txBody>
                    <a:bodyPr/>
                    <a:lstStyle/>
                    <a:p>
                      <a:pPr>
                        <a:lnSpc>
                          <a:spcPct val="107000"/>
                        </a:lnSpc>
                        <a:spcAft>
                          <a:spcPts val="0"/>
                        </a:spcAft>
                      </a:pPr>
                      <a:r>
                        <a:rPr lang="en-ZA" sz="2000" dirty="0">
                          <a:effectLst/>
                        </a:rPr>
                        <a:t>Unit </a:t>
                      </a:r>
                      <a:r>
                        <a:rPr lang="en-ZA" sz="2000" dirty="0" smtClean="0">
                          <a:effectLst/>
                        </a:rPr>
                        <a:t>4: </a:t>
                      </a:r>
                      <a:r>
                        <a:rPr lang="en-ZA" sz="2000" dirty="0">
                          <a:effectLst/>
                        </a:rPr>
                        <a:t>What are the different blood groups and the genetics behind it?</a:t>
                      </a:r>
                      <a:endParaRPr lang="en-ZA" sz="2000" dirty="0">
                        <a:effectLst/>
                        <a:latin typeface="Calibri"/>
                        <a:ea typeface="Calibri"/>
                        <a:cs typeface="Times New Roman"/>
                      </a:endParaRPr>
                    </a:p>
                  </a:txBody>
                  <a:tcPr marL="68580" marR="68580" marT="0" marB="0"/>
                </a:tc>
              </a:tr>
              <a:tr h="0">
                <a:tc>
                  <a:txBody>
                    <a:bodyPr/>
                    <a:lstStyle/>
                    <a:p>
                      <a:pPr>
                        <a:lnSpc>
                          <a:spcPct val="107000"/>
                        </a:lnSpc>
                        <a:spcAft>
                          <a:spcPts val="0"/>
                        </a:spcAft>
                      </a:pPr>
                      <a:r>
                        <a:rPr lang="en-ZA" sz="2000" dirty="0">
                          <a:effectLst/>
                        </a:rPr>
                        <a:t>Unit </a:t>
                      </a:r>
                      <a:r>
                        <a:rPr lang="en-ZA" sz="2000" dirty="0" smtClean="0">
                          <a:effectLst/>
                        </a:rPr>
                        <a:t>5: </a:t>
                      </a:r>
                      <a:r>
                        <a:rPr lang="en-ZA" sz="2000" dirty="0">
                          <a:effectLst/>
                        </a:rPr>
                        <a:t>What </a:t>
                      </a:r>
                      <a:r>
                        <a:rPr lang="en-ZA" sz="2000" dirty="0" smtClean="0">
                          <a:effectLst/>
                        </a:rPr>
                        <a:t>are </a:t>
                      </a:r>
                      <a:r>
                        <a:rPr lang="en-ZA" sz="2000" dirty="0">
                          <a:effectLst/>
                        </a:rPr>
                        <a:t>dihybrid crosses and how do we solve it? </a:t>
                      </a:r>
                      <a:endParaRPr lang="en-ZA" sz="2000" dirty="0">
                        <a:effectLst/>
                        <a:latin typeface="Calibri"/>
                        <a:ea typeface="Calibri"/>
                        <a:cs typeface="Times New Roman"/>
                      </a:endParaRPr>
                    </a:p>
                  </a:txBody>
                  <a:tcPr marL="68580" marR="68580" marT="0" marB="0"/>
                </a:tc>
              </a:tr>
              <a:tr h="0">
                <a:tc>
                  <a:txBody>
                    <a:bodyPr/>
                    <a:lstStyle/>
                    <a:p>
                      <a:pPr>
                        <a:lnSpc>
                          <a:spcPct val="107000"/>
                        </a:lnSpc>
                        <a:spcAft>
                          <a:spcPts val="0"/>
                        </a:spcAft>
                      </a:pPr>
                      <a:r>
                        <a:rPr lang="en-ZA" sz="2000" dirty="0">
                          <a:effectLst/>
                        </a:rPr>
                        <a:t>Unit </a:t>
                      </a:r>
                      <a:r>
                        <a:rPr lang="en-ZA" sz="2000" dirty="0" smtClean="0">
                          <a:effectLst/>
                        </a:rPr>
                        <a:t>6: </a:t>
                      </a:r>
                      <a:r>
                        <a:rPr lang="en-ZA" sz="2000" dirty="0">
                          <a:effectLst/>
                        </a:rPr>
                        <a:t>What </a:t>
                      </a:r>
                      <a:r>
                        <a:rPr lang="en-ZA" sz="2000" dirty="0" smtClean="0">
                          <a:effectLst/>
                        </a:rPr>
                        <a:t>are </a:t>
                      </a:r>
                      <a:r>
                        <a:rPr lang="en-ZA" sz="2000" dirty="0">
                          <a:effectLst/>
                        </a:rPr>
                        <a:t>pedigree diagrams and how do we solve it? </a:t>
                      </a:r>
                      <a:endParaRPr lang="en-ZA" sz="2000" dirty="0">
                        <a:effectLst/>
                        <a:latin typeface="Calibri"/>
                        <a:ea typeface="Calibri"/>
                        <a:cs typeface="Times New Roman"/>
                      </a:endParaRPr>
                    </a:p>
                  </a:txBody>
                  <a:tcPr marL="68580" marR="68580" marT="0" marB="0"/>
                </a:tc>
              </a:tr>
              <a:tr h="0">
                <a:tc>
                  <a:txBody>
                    <a:bodyPr/>
                    <a:lstStyle/>
                    <a:p>
                      <a:pPr>
                        <a:lnSpc>
                          <a:spcPct val="107000"/>
                        </a:lnSpc>
                        <a:spcAft>
                          <a:spcPts val="0"/>
                        </a:spcAft>
                      </a:pPr>
                      <a:r>
                        <a:rPr lang="en-ZA" sz="2000" dirty="0">
                          <a:effectLst/>
                        </a:rPr>
                        <a:t>Unit </a:t>
                      </a:r>
                      <a:r>
                        <a:rPr lang="en-ZA" sz="2000" dirty="0" smtClean="0">
                          <a:effectLst/>
                        </a:rPr>
                        <a:t>7: </a:t>
                      </a:r>
                      <a:r>
                        <a:rPr lang="en-ZA" sz="2000" dirty="0">
                          <a:effectLst/>
                        </a:rPr>
                        <a:t>What are mutations and genetic engineering and what are the  applications of this?</a:t>
                      </a:r>
                      <a:endParaRPr lang="en-ZA" sz="20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41044960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DE-PPT-Presentation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a:spLocks noGrp="1"/>
          </p:cNvSpPr>
          <p:nvPr>
            <p:ph type="title"/>
          </p:nvPr>
        </p:nvSpPr>
        <p:spPr>
          <a:xfrm>
            <a:off x="603116" y="841866"/>
            <a:ext cx="8540884" cy="518696"/>
          </a:xfrm>
          <a:solidFill>
            <a:schemeClr val="accent3"/>
          </a:solidFill>
        </p:spPr>
        <p:txBody>
          <a:bodyPr>
            <a:noAutofit/>
          </a:bodyPr>
          <a:lstStyle/>
          <a:p>
            <a:r>
              <a:rPr lang="en-ZA" altLang="en-US" sz="3200" dirty="0" smtClean="0">
                <a:solidFill>
                  <a:schemeClr val="bg1"/>
                </a:solidFill>
                <a:hlinkClick r:id="rId3" action="ppaction://hlinkfile"/>
              </a:rPr>
              <a:t>UNIT 3: SEX-LINKED INHERITANCE</a:t>
            </a:r>
            <a:endParaRPr lang="en-US" sz="3200" b="1" dirty="0">
              <a:solidFill>
                <a:schemeClr val="bg1"/>
              </a:solidFill>
            </a:endParaRPr>
          </a:p>
        </p:txBody>
      </p:sp>
      <p:sp>
        <p:nvSpPr>
          <p:cNvPr id="2" name="Rectangle 1"/>
          <p:cNvSpPr/>
          <p:nvPr/>
        </p:nvSpPr>
        <p:spPr>
          <a:xfrm>
            <a:off x="603115" y="1720840"/>
            <a:ext cx="7558391" cy="727571"/>
          </a:xfrm>
          <a:prstGeom prst="rect">
            <a:avLst/>
          </a:prstGeom>
        </p:spPr>
        <p:txBody>
          <a:bodyPr wrap="square">
            <a:spAutoFit/>
          </a:bodyPr>
          <a:lstStyle/>
          <a:p>
            <a:pPr algn="ctr">
              <a:lnSpc>
                <a:spcPct val="90000"/>
              </a:lnSpc>
              <a:buClr>
                <a:schemeClr val="tx1"/>
              </a:buClr>
            </a:pPr>
            <a:endParaRPr lang="en-GB" altLang="en-US" sz="2400" dirty="0"/>
          </a:p>
          <a:p>
            <a:pPr algn="ctr">
              <a:lnSpc>
                <a:spcPct val="80000"/>
              </a:lnSpc>
            </a:pPr>
            <a:endParaRPr lang="en-GB" altLang="en-US" sz="2400" dirty="0"/>
          </a:p>
        </p:txBody>
      </p:sp>
      <p:sp>
        <p:nvSpPr>
          <p:cNvPr id="7" name="Rectangle 3"/>
          <p:cNvSpPr txBox="1">
            <a:spLocks noChangeArrowheads="1"/>
          </p:cNvSpPr>
          <p:nvPr/>
        </p:nvSpPr>
        <p:spPr>
          <a:xfrm>
            <a:off x="457200" y="3210128"/>
            <a:ext cx="8229600" cy="295517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r>
              <a:rPr lang="en-US" altLang="en-US" sz="2400" b="1" dirty="0" smtClean="0"/>
              <a:t>Genes</a:t>
            </a:r>
            <a:r>
              <a:rPr lang="en-US" altLang="en-US" sz="2400" dirty="0" smtClean="0"/>
              <a:t> located on a </a:t>
            </a:r>
            <a:r>
              <a:rPr lang="en-US" altLang="en-US" sz="2400" b="1" dirty="0" smtClean="0"/>
              <a:t>sex chromosome </a:t>
            </a:r>
            <a:r>
              <a:rPr lang="en-US" altLang="en-US" sz="2400" dirty="0" smtClean="0"/>
              <a:t>are called </a:t>
            </a:r>
            <a:r>
              <a:rPr lang="en-US" altLang="en-US" sz="2400" b="1" dirty="0" smtClean="0"/>
              <a:t>sex linked genes.</a:t>
            </a:r>
          </a:p>
          <a:p>
            <a:pPr>
              <a:lnSpc>
                <a:spcPct val="90000"/>
              </a:lnSpc>
            </a:pPr>
            <a:r>
              <a:rPr lang="en-US" altLang="en-US" sz="2400" dirty="0" smtClean="0"/>
              <a:t>In </a:t>
            </a:r>
            <a:r>
              <a:rPr lang="en-US" altLang="en-US" sz="2400" b="1" dirty="0" smtClean="0"/>
              <a:t>humans</a:t>
            </a:r>
            <a:r>
              <a:rPr lang="en-US" altLang="en-US" sz="2400" dirty="0" smtClean="0"/>
              <a:t> the term usually </a:t>
            </a:r>
            <a:r>
              <a:rPr lang="en-US" altLang="en-US" sz="2400" b="1" dirty="0" smtClean="0"/>
              <a:t>refers to X-linked </a:t>
            </a:r>
            <a:r>
              <a:rPr lang="en-US" altLang="en-US" sz="2400" dirty="0" smtClean="0"/>
              <a:t>characteristics: genes located only </a:t>
            </a:r>
            <a:r>
              <a:rPr lang="en-US" altLang="en-US" sz="2400" b="1" dirty="0" smtClean="0"/>
              <a:t>on X chromosomes</a:t>
            </a:r>
            <a:r>
              <a:rPr lang="en-US" altLang="en-US" sz="2400" dirty="0" smtClean="0"/>
              <a:t>.</a:t>
            </a:r>
          </a:p>
          <a:p>
            <a:pPr>
              <a:lnSpc>
                <a:spcPct val="90000"/>
              </a:lnSpc>
            </a:pPr>
            <a:r>
              <a:rPr lang="en-US" altLang="en-US" sz="2400" b="1" dirty="0" smtClean="0"/>
              <a:t>Fathers</a:t>
            </a:r>
            <a:r>
              <a:rPr lang="en-US" altLang="en-US" sz="2400" dirty="0" smtClean="0"/>
              <a:t> can pass </a:t>
            </a:r>
            <a:r>
              <a:rPr lang="en-US" altLang="en-US" sz="2400" b="1" dirty="0" smtClean="0"/>
              <a:t>X-linked alleles </a:t>
            </a:r>
            <a:r>
              <a:rPr lang="en-US" altLang="en-US" sz="2400" dirty="0" smtClean="0"/>
              <a:t>to their </a:t>
            </a:r>
            <a:r>
              <a:rPr lang="en-US" altLang="en-US" sz="2400" b="1" dirty="0" smtClean="0"/>
              <a:t>daughters</a:t>
            </a:r>
            <a:r>
              <a:rPr lang="en-US" altLang="en-US" sz="2400" dirty="0" smtClean="0"/>
              <a:t>, but not sons.</a:t>
            </a:r>
          </a:p>
          <a:p>
            <a:pPr>
              <a:lnSpc>
                <a:spcPct val="90000"/>
              </a:lnSpc>
            </a:pPr>
            <a:r>
              <a:rPr lang="en-US" altLang="en-US" sz="2400" b="1" dirty="0" smtClean="0"/>
              <a:t>Mothers</a:t>
            </a:r>
            <a:r>
              <a:rPr lang="en-US" altLang="en-US" sz="2400" dirty="0" smtClean="0"/>
              <a:t> can pass </a:t>
            </a:r>
            <a:r>
              <a:rPr lang="en-US" altLang="en-US" sz="2400" b="1" dirty="0" smtClean="0"/>
              <a:t>sex-linked alleles</a:t>
            </a:r>
            <a:r>
              <a:rPr lang="en-US" altLang="en-US" sz="2400" dirty="0" smtClean="0"/>
              <a:t> to </a:t>
            </a:r>
            <a:r>
              <a:rPr lang="en-US" altLang="en-US" sz="2400" b="1" dirty="0" smtClean="0"/>
              <a:t>both </a:t>
            </a:r>
            <a:r>
              <a:rPr lang="en-US" altLang="en-US" sz="2400" dirty="0" smtClean="0"/>
              <a:t>sons and daughters.</a:t>
            </a:r>
          </a:p>
        </p:txBody>
      </p:sp>
      <p:sp>
        <p:nvSpPr>
          <p:cNvPr id="3" name="TextBox 2"/>
          <p:cNvSpPr txBox="1"/>
          <p:nvPr/>
        </p:nvSpPr>
        <p:spPr>
          <a:xfrm>
            <a:off x="126460" y="0"/>
            <a:ext cx="9017540" cy="923330"/>
          </a:xfrm>
          <a:prstGeom prst="rect">
            <a:avLst/>
          </a:prstGeom>
          <a:solidFill>
            <a:schemeClr val="bg1"/>
          </a:solidFill>
        </p:spPr>
        <p:txBody>
          <a:bodyPr wrap="square" rtlCol="0">
            <a:spAutoFit/>
          </a:bodyPr>
          <a:lstStyle/>
          <a:p>
            <a:endParaRPr lang="en-ZA" dirty="0" smtClean="0"/>
          </a:p>
          <a:p>
            <a:endParaRPr lang="en-ZA" dirty="0"/>
          </a:p>
          <a:p>
            <a:endParaRPr lang="en-ZA" dirty="0"/>
          </a:p>
        </p:txBody>
      </p:sp>
      <p:pic>
        <p:nvPicPr>
          <p:cNvPr id="8" name="Picture 7" descr="http://i.livescience.com/images/i/000/030/435/i02/chromosomes_top-image.jpg?1346173817"/>
          <p:cNvPicPr/>
          <p:nvPr/>
        </p:nvPicPr>
        <p:blipFill>
          <a:blip r:embed="rId4">
            <a:extLst>
              <a:ext uri="{28A0092B-C50C-407E-A947-70E740481C1C}">
                <a14:useLocalDpi xmlns:a14="http://schemas.microsoft.com/office/drawing/2010/main" val="0"/>
              </a:ext>
            </a:extLst>
          </a:blip>
          <a:srcRect/>
          <a:stretch>
            <a:fillRect/>
          </a:stretch>
        </p:blipFill>
        <p:spPr bwMode="auto">
          <a:xfrm>
            <a:off x="3159005" y="1498162"/>
            <a:ext cx="2738437" cy="1711966"/>
          </a:xfrm>
          <a:prstGeom prst="rect">
            <a:avLst/>
          </a:prstGeom>
          <a:noFill/>
          <a:ln>
            <a:noFill/>
          </a:ln>
        </p:spPr>
      </p:pic>
      <p:sp>
        <p:nvSpPr>
          <p:cNvPr id="6" name="TextBox 5"/>
          <p:cNvSpPr txBox="1"/>
          <p:nvPr/>
        </p:nvSpPr>
        <p:spPr>
          <a:xfrm>
            <a:off x="6313252" y="2800421"/>
            <a:ext cx="2709152" cy="307777"/>
          </a:xfrm>
          <a:prstGeom prst="rect">
            <a:avLst/>
          </a:prstGeom>
          <a:noFill/>
        </p:spPr>
        <p:txBody>
          <a:bodyPr wrap="square" rtlCol="0">
            <a:spAutoFit/>
          </a:bodyPr>
          <a:lstStyle/>
          <a:p>
            <a:r>
              <a:rPr lang="en-ZA" sz="1400" b="1" dirty="0" err="1" smtClean="0">
                <a:solidFill>
                  <a:srgbClr val="7030A0"/>
                </a:solidFill>
              </a:rPr>
              <a:t>Gonosomes</a:t>
            </a:r>
            <a:r>
              <a:rPr lang="en-ZA" sz="1400" b="1" dirty="0" smtClean="0">
                <a:solidFill>
                  <a:srgbClr val="7030A0"/>
                </a:solidFill>
              </a:rPr>
              <a:t>/sex</a:t>
            </a:r>
            <a:r>
              <a:rPr lang="en-ZA" sz="1400" b="1" dirty="0" smtClean="0"/>
              <a:t> </a:t>
            </a:r>
            <a:r>
              <a:rPr lang="en-ZA" sz="1400" b="1" dirty="0" smtClean="0">
                <a:solidFill>
                  <a:srgbClr val="7030A0"/>
                </a:solidFill>
              </a:rPr>
              <a:t>chromosomes</a:t>
            </a:r>
            <a:endParaRPr lang="en-ZA" sz="1400" b="1" dirty="0">
              <a:solidFill>
                <a:srgbClr val="7030A0"/>
              </a:solidFill>
            </a:endParaRPr>
          </a:p>
        </p:txBody>
      </p:sp>
      <p:cxnSp>
        <p:nvCxnSpPr>
          <p:cNvPr id="10" name="Straight Arrow Connector 9"/>
          <p:cNvCxnSpPr>
            <a:stCxn id="6" idx="1"/>
          </p:cNvCxnSpPr>
          <p:nvPr/>
        </p:nvCxnSpPr>
        <p:spPr>
          <a:xfrm flipH="1" flipV="1">
            <a:off x="5898586" y="2954309"/>
            <a:ext cx="414666"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434848" y="1930736"/>
            <a:ext cx="1257299" cy="307777"/>
          </a:xfrm>
          <a:prstGeom prst="rect">
            <a:avLst/>
          </a:prstGeom>
          <a:noFill/>
        </p:spPr>
        <p:txBody>
          <a:bodyPr wrap="square" rtlCol="0">
            <a:spAutoFit/>
          </a:bodyPr>
          <a:lstStyle/>
          <a:p>
            <a:r>
              <a:rPr lang="en-ZA" sz="1400" b="1" dirty="0" smtClean="0">
                <a:solidFill>
                  <a:srgbClr val="7030A0"/>
                </a:solidFill>
              </a:rPr>
              <a:t>Autosomes</a:t>
            </a:r>
            <a:endParaRPr lang="en-ZA" sz="1400" b="1" dirty="0">
              <a:solidFill>
                <a:srgbClr val="7030A0"/>
              </a:solidFill>
            </a:endParaRPr>
          </a:p>
        </p:txBody>
      </p:sp>
      <p:cxnSp>
        <p:nvCxnSpPr>
          <p:cNvPr id="13" name="Straight Arrow Connector 12"/>
          <p:cNvCxnSpPr/>
          <p:nvPr/>
        </p:nvCxnSpPr>
        <p:spPr>
          <a:xfrm flipH="1" flipV="1">
            <a:off x="5968492" y="2084625"/>
            <a:ext cx="414666"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26460" y="6165304"/>
            <a:ext cx="629116"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824158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DE-PPT-Presentation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500"/>
            <a:ext cx="9144000" cy="6858000"/>
          </a:xfrm>
          <a:prstGeom prst="rect">
            <a:avLst/>
          </a:prstGeom>
        </p:spPr>
      </p:pic>
      <p:sp>
        <p:nvSpPr>
          <p:cNvPr id="5" name="Title 1"/>
          <p:cNvSpPr>
            <a:spLocks noGrp="1"/>
          </p:cNvSpPr>
          <p:nvPr>
            <p:ph type="title"/>
          </p:nvPr>
        </p:nvSpPr>
        <p:spPr>
          <a:xfrm>
            <a:off x="138181" y="188640"/>
            <a:ext cx="8867637" cy="518696"/>
          </a:xfrm>
          <a:solidFill>
            <a:schemeClr val="accent3"/>
          </a:solidFill>
        </p:spPr>
        <p:txBody>
          <a:bodyPr>
            <a:noAutofit/>
          </a:bodyPr>
          <a:lstStyle/>
          <a:p>
            <a:r>
              <a:rPr lang="en-ZA" altLang="en-US" sz="3200" dirty="0" smtClean="0">
                <a:solidFill>
                  <a:schemeClr val="bg1"/>
                </a:solidFill>
              </a:rPr>
              <a:t>SEX LINKED INHERITANCE - HAEMOPHILIA</a:t>
            </a:r>
            <a:endParaRPr lang="en-US" sz="3200" b="1" dirty="0">
              <a:solidFill>
                <a:schemeClr val="bg1"/>
              </a:solidFill>
            </a:endParaRPr>
          </a:p>
        </p:txBody>
      </p:sp>
      <p:sp>
        <p:nvSpPr>
          <p:cNvPr id="2" name="Rectangle 1"/>
          <p:cNvSpPr/>
          <p:nvPr/>
        </p:nvSpPr>
        <p:spPr>
          <a:xfrm>
            <a:off x="603115" y="1720840"/>
            <a:ext cx="7558391" cy="727571"/>
          </a:xfrm>
          <a:prstGeom prst="rect">
            <a:avLst/>
          </a:prstGeom>
        </p:spPr>
        <p:txBody>
          <a:bodyPr wrap="square">
            <a:spAutoFit/>
          </a:bodyPr>
          <a:lstStyle/>
          <a:p>
            <a:pPr algn="ctr">
              <a:lnSpc>
                <a:spcPct val="90000"/>
              </a:lnSpc>
              <a:buClr>
                <a:schemeClr val="tx1"/>
              </a:buClr>
            </a:pPr>
            <a:endParaRPr lang="en-GB" altLang="en-US" sz="2400" dirty="0"/>
          </a:p>
          <a:p>
            <a:pPr algn="ctr">
              <a:lnSpc>
                <a:spcPct val="80000"/>
              </a:lnSpc>
            </a:pPr>
            <a:endParaRPr lang="en-GB" altLang="en-US" sz="2400" dirty="0"/>
          </a:p>
        </p:txBody>
      </p:sp>
      <p:sp>
        <p:nvSpPr>
          <p:cNvPr id="3" name="Rectangle 2"/>
          <p:cNvSpPr/>
          <p:nvPr/>
        </p:nvSpPr>
        <p:spPr>
          <a:xfrm>
            <a:off x="251520" y="797510"/>
            <a:ext cx="8784976" cy="923330"/>
          </a:xfrm>
          <a:prstGeom prst="rect">
            <a:avLst/>
          </a:prstGeom>
          <a:solidFill>
            <a:schemeClr val="accent4">
              <a:lumMod val="40000"/>
              <a:lumOff val="60000"/>
            </a:schemeClr>
          </a:solidFill>
        </p:spPr>
        <p:txBody>
          <a:bodyPr wrap="square">
            <a:spAutoFit/>
          </a:bodyPr>
          <a:lstStyle/>
          <a:p>
            <a:r>
              <a:rPr lang="nl-NL" altLang="en-US" dirty="0"/>
              <a:t>Haemophilia is caused by a </a:t>
            </a:r>
            <a:r>
              <a:rPr lang="nl-NL" altLang="en-US" b="1" dirty="0"/>
              <a:t>recessive allele </a:t>
            </a:r>
            <a:r>
              <a:rPr lang="nl-NL" altLang="en-US" dirty="0"/>
              <a:t>on the </a:t>
            </a:r>
            <a:r>
              <a:rPr lang="nl-NL" altLang="en-US" b="1" dirty="0" smtClean="0"/>
              <a:t>X-chromosome</a:t>
            </a:r>
            <a:r>
              <a:rPr lang="nl-NL" altLang="en-US" dirty="0"/>
              <a:t>. Males have only one X-chromosome – they mainly suffer from this disorder. </a:t>
            </a:r>
            <a:endParaRPr lang="nl-NL" altLang="en-US" dirty="0" smtClean="0"/>
          </a:p>
          <a:p>
            <a:r>
              <a:rPr lang="nl-NL" altLang="en-US" dirty="0" smtClean="0"/>
              <a:t>Cross </a:t>
            </a:r>
            <a:r>
              <a:rPr lang="nl-NL" altLang="en-US" dirty="0"/>
              <a:t>a </a:t>
            </a:r>
            <a:r>
              <a:rPr lang="nl-NL" altLang="en-US" b="1" dirty="0"/>
              <a:t>mother</a:t>
            </a:r>
            <a:r>
              <a:rPr lang="nl-NL" altLang="en-US" dirty="0"/>
              <a:t> who is normal but a </a:t>
            </a:r>
            <a:r>
              <a:rPr lang="nl-NL" altLang="en-US" b="1" dirty="0" smtClean="0"/>
              <a:t>carrier</a:t>
            </a:r>
            <a:r>
              <a:rPr lang="nl-NL" altLang="en-US" dirty="0" smtClean="0"/>
              <a:t>, </a:t>
            </a:r>
            <a:r>
              <a:rPr lang="nl-NL" altLang="en-US" dirty="0"/>
              <a:t>with a </a:t>
            </a:r>
            <a:r>
              <a:rPr lang="nl-NL" altLang="en-US" b="1" dirty="0"/>
              <a:t>haemophiliac father</a:t>
            </a:r>
            <a:r>
              <a:rPr lang="nl-NL" altLang="en-US" dirty="0"/>
              <a:t>.</a:t>
            </a:r>
            <a:endParaRPr lang="en-ZA" dirty="0"/>
          </a:p>
        </p:txBody>
      </p:sp>
      <p:sp>
        <p:nvSpPr>
          <p:cNvPr id="7" name="Rectangle 3"/>
          <p:cNvSpPr txBox="1">
            <a:spLocks noChangeArrowheads="1"/>
          </p:cNvSpPr>
          <p:nvPr/>
        </p:nvSpPr>
        <p:spPr>
          <a:xfrm>
            <a:off x="251520" y="1840029"/>
            <a:ext cx="8724371" cy="4829331"/>
          </a:xfrm>
          <a:prstGeom prst="rect">
            <a:avLst/>
          </a:prstGeom>
          <a:solidFill>
            <a:schemeClr val="accent6">
              <a:lumMod val="20000"/>
              <a:lumOff val="80000"/>
            </a:schemeClr>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buFont typeface="Wingdings" pitchFamily="2" charset="2"/>
              <a:buNone/>
            </a:pPr>
            <a:r>
              <a:rPr lang="en-US" altLang="en-US" sz="1700" b="1" dirty="0" smtClean="0"/>
              <a:t>P</a:t>
            </a:r>
            <a:r>
              <a:rPr lang="en-US" altLang="en-US" sz="1700" b="1" baseline="-25000" dirty="0" smtClean="0"/>
              <a:t>1</a:t>
            </a:r>
            <a:r>
              <a:rPr lang="en-US" altLang="en-US" sz="1700" b="1" dirty="0" smtClean="0"/>
              <a:t>	</a:t>
            </a:r>
            <a:r>
              <a:rPr lang="en-US" altLang="en-US" sz="1700" dirty="0" smtClean="0"/>
              <a:t>phenotype	</a:t>
            </a:r>
            <a:r>
              <a:rPr lang="en-US" altLang="en-US" sz="1700" b="1" dirty="0" smtClean="0"/>
              <a:t>Male </a:t>
            </a:r>
            <a:r>
              <a:rPr lang="en-US" altLang="en-US" sz="1700" b="1" dirty="0" err="1" smtClean="0"/>
              <a:t>haemophiliac</a:t>
            </a:r>
            <a:r>
              <a:rPr lang="en-US" altLang="en-US" sz="1700" b="1" dirty="0" smtClean="0"/>
              <a:t>          x           Female normal</a:t>
            </a:r>
          </a:p>
          <a:p>
            <a:pPr>
              <a:lnSpc>
                <a:spcPct val="80000"/>
              </a:lnSpc>
              <a:buFont typeface="Wingdings" pitchFamily="2" charset="2"/>
              <a:buNone/>
            </a:pPr>
            <a:endParaRPr lang="en-US" altLang="en-US" sz="1700" dirty="0" smtClean="0"/>
          </a:p>
          <a:p>
            <a:pPr>
              <a:lnSpc>
                <a:spcPct val="80000"/>
              </a:lnSpc>
              <a:buFont typeface="Wingdings" pitchFamily="2" charset="2"/>
              <a:buNone/>
            </a:pPr>
            <a:r>
              <a:rPr lang="en-US" altLang="en-US" sz="1700" dirty="0" smtClean="0"/>
              <a:t>	genotype        </a:t>
            </a:r>
            <a:r>
              <a:rPr lang="en-US" altLang="en-US" sz="1700" b="1" dirty="0" err="1" smtClean="0"/>
              <a:t>X</a:t>
            </a:r>
            <a:r>
              <a:rPr lang="en-US" altLang="en-US" sz="1700" b="1" baseline="30000" dirty="0" err="1" smtClean="0"/>
              <a:t>h</a:t>
            </a:r>
            <a:r>
              <a:rPr lang="en-US" altLang="en-US" sz="1700" b="1" dirty="0" err="1" smtClean="0"/>
              <a:t>Y</a:t>
            </a:r>
            <a:r>
              <a:rPr lang="en-US" altLang="en-US" sz="1700" b="1" dirty="0" smtClean="0"/>
              <a:t>               x            </a:t>
            </a:r>
            <a:r>
              <a:rPr lang="en-US" altLang="en-US" sz="1700" b="1" dirty="0" err="1" smtClean="0"/>
              <a:t>X</a:t>
            </a:r>
            <a:r>
              <a:rPr lang="en-US" altLang="en-US" sz="1700" b="1" baseline="30000" dirty="0" err="1" smtClean="0"/>
              <a:t>H</a:t>
            </a:r>
            <a:r>
              <a:rPr lang="en-US" altLang="en-US" sz="1700" b="1" dirty="0" err="1" smtClean="0"/>
              <a:t>X</a:t>
            </a:r>
            <a:r>
              <a:rPr lang="en-US" altLang="en-US" sz="1700" b="1" baseline="30000" dirty="0" err="1" smtClean="0"/>
              <a:t>h</a:t>
            </a:r>
            <a:endParaRPr lang="en-US" altLang="en-US" sz="1700" b="1" dirty="0" smtClean="0"/>
          </a:p>
          <a:p>
            <a:pPr>
              <a:lnSpc>
                <a:spcPct val="80000"/>
              </a:lnSpc>
              <a:buFont typeface="Wingdings" pitchFamily="2" charset="2"/>
              <a:buNone/>
            </a:pPr>
            <a:endParaRPr lang="en-US" altLang="en-US" sz="1700" dirty="0" smtClean="0"/>
          </a:p>
          <a:p>
            <a:pPr>
              <a:lnSpc>
                <a:spcPct val="80000"/>
              </a:lnSpc>
              <a:buFont typeface="Wingdings" pitchFamily="2" charset="2"/>
              <a:buNone/>
            </a:pPr>
            <a:r>
              <a:rPr lang="en-US" altLang="en-US" sz="1700" i="1" dirty="0" smtClean="0"/>
              <a:t>	Meiosis                                </a:t>
            </a:r>
            <a:r>
              <a:rPr lang="fr-FR" altLang="en-US" sz="1700" b="1" dirty="0" smtClean="0"/>
              <a:t>	</a:t>
            </a:r>
          </a:p>
          <a:p>
            <a:pPr>
              <a:lnSpc>
                <a:spcPct val="80000"/>
              </a:lnSpc>
              <a:buFont typeface="Wingdings" pitchFamily="2" charset="2"/>
              <a:buNone/>
            </a:pPr>
            <a:r>
              <a:rPr lang="fr-FR" altLang="en-US" sz="1700" b="1" dirty="0" smtClean="0"/>
              <a:t>	   </a:t>
            </a:r>
            <a:r>
              <a:rPr lang="fr-FR" altLang="en-US" sz="1700" dirty="0" smtClean="0"/>
              <a:t> 	    </a:t>
            </a:r>
            <a:endParaRPr lang="en-GB" altLang="en-US" sz="1700" dirty="0" smtClean="0"/>
          </a:p>
          <a:p>
            <a:pPr>
              <a:lnSpc>
                <a:spcPct val="80000"/>
              </a:lnSpc>
              <a:buNone/>
            </a:pPr>
            <a:r>
              <a:rPr lang="en-US" altLang="en-US" sz="1700" b="1" dirty="0" smtClean="0"/>
              <a:t>Gametes</a:t>
            </a:r>
            <a:endParaRPr lang="en-US" altLang="en-US" sz="1700" b="1" dirty="0"/>
          </a:p>
          <a:p>
            <a:pPr>
              <a:lnSpc>
                <a:spcPct val="80000"/>
              </a:lnSpc>
              <a:buFont typeface="Wingdings" pitchFamily="2" charset="2"/>
              <a:buNone/>
            </a:pPr>
            <a:endParaRPr lang="en-US" altLang="en-US" sz="1700" dirty="0" smtClean="0"/>
          </a:p>
          <a:p>
            <a:pPr>
              <a:lnSpc>
                <a:spcPct val="80000"/>
              </a:lnSpc>
              <a:buFont typeface="Wingdings" pitchFamily="2" charset="2"/>
              <a:buNone/>
            </a:pPr>
            <a:r>
              <a:rPr lang="en-US" altLang="en-US" sz="1700" dirty="0" smtClean="0"/>
              <a:t> </a:t>
            </a:r>
          </a:p>
          <a:p>
            <a:pPr>
              <a:lnSpc>
                <a:spcPct val="80000"/>
              </a:lnSpc>
              <a:buFont typeface="Wingdings" pitchFamily="2" charset="2"/>
              <a:buNone/>
            </a:pPr>
            <a:r>
              <a:rPr lang="en-US" altLang="en-US" sz="1700" i="1" dirty="0" err="1" smtClean="0"/>
              <a:t>Fertilisation</a:t>
            </a:r>
            <a:r>
              <a:rPr lang="en-US" altLang="en-US" sz="1700" i="1" dirty="0" smtClean="0"/>
              <a:t> </a:t>
            </a:r>
            <a:endParaRPr lang="en-GB" altLang="en-US" sz="1700" dirty="0" smtClean="0"/>
          </a:p>
          <a:p>
            <a:pPr>
              <a:lnSpc>
                <a:spcPct val="80000"/>
              </a:lnSpc>
              <a:buFont typeface="Wingdings" pitchFamily="2" charset="2"/>
              <a:buNone/>
            </a:pPr>
            <a:r>
              <a:rPr lang="en-US" altLang="en-US" sz="1700" b="1" dirty="0" smtClean="0"/>
              <a:t>	</a:t>
            </a:r>
          </a:p>
          <a:p>
            <a:pPr>
              <a:lnSpc>
                <a:spcPct val="80000"/>
              </a:lnSpc>
              <a:buFont typeface="Wingdings" pitchFamily="2" charset="2"/>
              <a:buNone/>
            </a:pPr>
            <a:endParaRPr lang="en-US" altLang="en-US" sz="1700" b="1" dirty="0" smtClean="0"/>
          </a:p>
          <a:p>
            <a:pPr>
              <a:lnSpc>
                <a:spcPct val="80000"/>
              </a:lnSpc>
              <a:buFont typeface="Wingdings" pitchFamily="2" charset="2"/>
              <a:buNone/>
            </a:pPr>
            <a:endParaRPr lang="en-US" altLang="en-US" sz="1700" b="1" dirty="0" smtClean="0"/>
          </a:p>
          <a:p>
            <a:pPr>
              <a:lnSpc>
                <a:spcPct val="80000"/>
              </a:lnSpc>
              <a:buFont typeface="Wingdings" pitchFamily="2" charset="2"/>
              <a:buNone/>
            </a:pPr>
            <a:endParaRPr lang="en-US" altLang="en-US" sz="1700" b="1" dirty="0" smtClean="0"/>
          </a:p>
          <a:p>
            <a:pPr>
              <a:lnSpc>
                <a:spcPct val="80000"/>
              </a:lnSpc>
              <a:buFont typeface="Wingdings" pitchFamily="2" charset="2"/>
              <a:buNone/>
            </a:pPr>
            <a:endParaRPr lang="en-US" altLang="en-US" sz="1700" b="1" dirty="0"/>
          </a:p>
          <a:p>
            <a:pPr>
              <a:lnSpc>
                <a:spcPct val="80000"/>
              </a:lnSpc>
              <a:buFont typeface="Wingdings" pitchFamily="2" charset="2"/>
              <a:buNone/>
            </a:pPr>
            <a:r>
              <a:rPr lang="en-US" altLang="en-US" sz="1700" b="1" dirty="0" smtClean="0"/>
              <a:t>F</a:t>
            </a:r>
            <a:r>
              <a:rPr lang="en-US" altLang="en-US" sz="1700" b="1" baseline="-25000" dirty="0" smtClean="0"/>
              <a:t>1 </a:t>
            </a:r>
            <a:r>
              <a:rPr lang="en-US" altLang="en-US" sz="1700" dirty="0" smtClean="0"/>
              <a:t>Genotype:              </a:t>
            </a:r>
            <a:r>
              <a:rPr lang="en-US" altLang="en-US" sz="1700" b="1" dirty="0" err="1" smtClean="0"/>
              <a:t>X</a:t>
            </a:r>
            <a:r>
              <a:rPr lang="en-US" altLang="en-US" sz="1700" b="1" baseline="30000" dirty="0" err="1" smtClean="0"/>
              <a:t>H</a:t>
            </a:r>
            <a:r>
              <a:rPr lang="en-US" altLang="en-US" sz="1700" b="1" dirty="0" err="1" smtClean="0"/>
              <a:t>X</a:t>
            </a:r>
            <a:r>
              <a:rPr lang="en-US" altLang="en-US" sz="1700" b="1" baseline="30000" dirty="0" err="1" smtClean="0"/>
              <a:t>h</a:t>
            </a:r>
            <a:r>
              <a:rPr lang="en-US" altLang="en-US" sz="1700" b="1" dirty="0" smtClean="0"/>
              <a:t>,              </a:t>
            </a:r>
            <a:r>
              <a:rPr lang="en-US" altLang="en-US" sz="1700" b="1" dirty="0" err="1" smtClean="0"/>
              <a:t>X</a:t>
            </a:r>
            <a:r>
              <a:rPr lang="en-US" altLang="en-US" sz="1700" b="1" baseline="30000" dirty="0" err="1" smtClean="0"/>
              <a:t>h</a:t>
            </a:r>
            <a:r>
              <a:rPr lang="en-US" altLang="en-US" sz="1700" b="1" dirty="0" err="1" smtClean="0"/>
              <a:t>X</a:t>
            </a:r>
            <a:r>
              <a:rPr lang="en-US" altLang="en-US" sz="1700" b="1" baseline="30000" dirty="0" err="1" smtClean="0"/>
              <a:t>h</a:t>
            </a:r>
            <a:r>
              <a:rPr lang="en-US" altLang="en-US" sz="1700" b="1" dirty="0" smtClean="0"/>
              <a:t>,              X</a:t>
            </a:r>
            <a:r>
              <a:rPr lang="en-US" altLang="en-US" sz="1700" b="1" baseline="30000" dirty="0" smtClean="0"/>
              <a:t>H</a:t>
            </a:r>
            <a:r>
              <a:rPr lang="en-US" altLang="en-US" sz="1700" b="1" dirty="0" smtClean="0"/>
              <a:t>Y,              </a:t>
            </a:r>
            <a:r>
              <a:rPr lang="en-US" altLang="en-US" sz="1700" b="1" dirty="0" err="1" smtClean="0"/>
              <a:t>X</a:t>
            </a:r>
            <a:r>
              <a:rPr lang="en-US" altLang="en-US" sz="1700" b="1" baseline="30000" dirty="0" err="1" smtClean="0"/>
              <a:t>h</a:t>
            </a:r>
            <a:r>
              <a:rPr lang="en-US" altLang="en-US" sz="1700" b="1" dirty="0" err="1" smtClean="0"/>
              <a:t>Y</a:t>
            </a:r>
            <a:endParaRPr lang="en-US" altLang="en-US" sz="1700" dirty="0" smtClean="0"/>
          </a:p>
          <a:p>
            <a:pPr>
              <a:lnSpc>
                <a:spcPct val="80000"/>
              </a:lnSpc>
              <a:buFont typeface="Wingdings" pitchFamily="2" charset="2"/>
              <a:buNone/>
            </a:pPr>
            <a:r>
              <a:rPr lang="en-US" altLang="en-US" sz="1700" dirty="0" smtClean="0"/>
              <a:t>      Phenotype:        Normal        </a:t>
            </a:r>
            <a:r>
              <a:rPr lang="en-US" altLang="en-US" sz="1700" dirty="0" err="1" smtClean="0"/>
              <a:t>Haemophilic</a:t>
            </a:r>
            <a:r>
              <a:rPr lang="en-US" altLang="en-US" sz="1700" dirty="0" smtClean="0"/>
              <a:t>     Normal     </a:t>
            </a:r>
            <a:r>
              <a:rPr lang="en-US" altLang="en-US" sz="1700" dirty="0" err="1" smtClean="0"/>
              <a:t>Haemophilic</a:t>
            </a:r>
            <a:endParaRPr lang="en-US" altLang="en-US" sz="1700" dirty="0" smtClean="0"/>
          </a:p>
          <a:p>
            <a:pPr>
              <a:lnSpc>
                <a:spcPct val="80000"/>
              </a:lnSpc>
              <a:buFont typeface="Wingdings" pitchFamily="2" charset="2"/>
              <a:buNone/>
            </a:pPr>
            <a:r>
              <a:rPr lang="en-US" altLang="en-US" sz="1700" dirty="0" smtClean="0"/>
              <a:t>                                   female              </a:t>
            </a:r>
            <a:r>
              <a:rPr lang="en-US" altLang="en-US" sz="1700" dirty="0" err="1" smtClean="0"/>
              <a:t>female</a:t>
            </a:r>
            <a:r>
              <a:rPr lang="en-US" altLang="en-US" sz="1700" dirty="0" smtClean="0"/>
              <a:t>           male            </a:t>
            </a:r>
            <a:r>
              <a:rPr lang="en-US" altLang="en-US" sz="1700" dirty="0" err="1" smtClean="0"/>
              <a:t>male</a:t>
            </a:r>
            <a:r>
              <a:rPr lang="en-US" altLang="en-US" sz="1700" dirty="0" smtClean="0"/>
              <a:t> </a:t>
            </a:r>
            <a:endParaRPr lang="en-GB" altLang="en-US" sz="1700" b="1" dirty="0" smtClean="0"/>
          </a:p>
        </p:txBody>
      </p:sp>
      <p:cxnSp>
        <p:nvCxnSpPr>
          <p:cNvPr id="13" name="Straight Connector 12"/>
          <p:cNvCxnSpPr/>
          <p:nvPr/>
        </p:nvCxnSpPr>
        <p:spPr>
          <a:xfrm>
            <a:off x="2295728" y="3317132"/>
            <a:ext cx="262646" cy="544749"/>
          </a:xfrm>
          <a:prstGeom prst="line">
            <a:avLst/>
          </a:prstGeom>
        </p:spPr>
        <p:style>
          <a:lnRef idx="2">
            <a:schemeClr val="accent6"/>
          </a:lnRef>
          <a:fillRef idx="0">
            <a:schemeClr val="accent6"/>
          </a:fillRef>
          <a:effectRef idx="1">
            <a:schemeClr val="accent6"/>
          </a:effectRef>
          <a:fontRef idx="minor">
            <a:schemeClr val="tx1"/>
          </a:fontRef>
        </p:style>
      </p:cxnSp>
      <p:cxnSp>
        <p:nvCxnSpPr>
          <p:cNvPr id="15" name="Straight Connector 14"/>
          <p:cNvCxnSpPr/>
          <p:nvPr/>
        </p:nvCxnSpPr>
        <p:spPr>
          <a:xfrm>
            <a:off x="4056434" y="3317132"/>
            <a:ext cx="515566" cy="544749"/>
          </a:xfrm>
          <a:prstGeom prst="line">
            <a:avLst/>
          </a:prstGeom>
        </p:spPr>
        <p:style>
          <a:lnRef idx="2">
            <a:schemeClr val="accent2"/>
          </a:lnRef>
          <a:fillRef idx="0">
            <a:schemeClr val="accent2"/>
          </a:fillRef>
          <a:effectRef idx="1">
            <a:schemeClr val="accent2"/>
          </a:effectRef>
          <a:fontRef idx="minor">
            <a:schemeClr val="tx1"/>
          </a:fontRef>
        </p:style>
      </p:cxnSp>
      <p:cxnSp>
        <p:nvCxnSpPr>
          <p:cNvPr id="18" name="Straight Connector 17"/>
          <p:cNvCxnSpPr/>
          <p:nvPr/>
        </p:nvCxnSpPr>
        <p:spPr>
          <a:xfrm flipH="1">
            <a:off x="3891064" y="3317132"/>
            <a:ext cx="165370" cy="544749"/>
          </a:xfrm>
          <a:prstGeom prst="line">
            <a:avLst/>
          </a:prstGeom>
        </p:spPr>
        <p:style>
          <a:lnRef idx="2">
            <a:schemeClr val="accent2"/>
          </a:lnRef>
          <a:fillRef idx="0">
            <a:schemeClr val="accent2"/>
          </a:fillRef>
          <a:effectRef idx="1">
            <a:schemeClr val="accent2"/>
          </a:effectRef>
          <a:fontRef idx="minor">
            <a:schemeClr val="tx1"/>
          </a:fontRef>
        </p:style>
      </p:cxnSp>
      <p:cxnSp>
        <p:nvCxnSpPr>
          <p:cNvPr id="21" name="Straight Connector 20"/>
          <p:cNvCxnSpPr/>
          <p:nvPr/>
        </p:nvCxnSpPr>
        <p:spPr>
          <a:xfrm flipH="1">
            <a:off x="2067128" y="3317132"/>
            <a:ext cx="228600" cy="544749"/>
          </a:xfrm>
          <a:prstGeom prst="line">
            <a:avLst/>
          </a:prstGeom>
        </p:spPr>
        <p:style>
          <a:lnRef idx="2">
            <a:schemeClr val="accent6"/>
          </a:lnRef>
          <a:fillRef idx="0">
            <a:schemeClr val="accent6"/>
          </a:fillRef>
          <a:effectRef idx="1">
            <a:schemeClr val="accent6"/>
          </a:effectRef>
          <a:fontRef idx="minor">
            <a:schemeClr val="tx1"/>
          </a:fontRef>
        </p:style>
      </p:cxnSp>
      <p:graphicFrame>
        <p:nvGraphicFramePr>
          <p:cNvPr id="22" name="Table 21"/>
          <p:cNvGraphicFramePr>
            <a:graphicFrameLocks noGrp="1"/>
          </p:cNvGraphicFramePr>
          <p:nvPr>
            <p:extLst>
              <p:ext uri="{D42A27DB-BD31-4B8C-83A1-F6EECF244321}">
                <p14:modId xmlns:p14="http://schemas.microsoft.com/office/powerpoint/2010/main" val="913388751"/>
              </p:ext>
            </p:extLst>
          </p:nvPr>
        </p:nvGraphicFramePr>
        <p:xfrm>
          <a:off x="2295728" y="4437112"/>
          <a:ext cx="2367063" cy="1097280"/>
        </p:xfrm>
        <a:graphic>
          <a:graphicData uri="http://schemas.openxmlformats.org/drawingml/2006/table">
            <a:tbl>
              <a:tblPr firstRow="1" bandRow="1">
                <a:tableStyleId>{5C22544A-7EE6-4342-B048-85BDC9FD1C3A}</a:tableStyleId>
              </a:tblPr>
              <a:tblGrid>
                <a:gridCol w="789021"/>
                <a:gridCol w="789021"/>
                <a:gridCol w="789021"/>
              </a:tblGrid>
              <a:tr h="294496">
                <a:tc>
                  <a:txBody>
                    <a:bodyPr/>
                    <a:lstStyle/>
                    <a:p>
                      <a:r>
                        <a:rPr lang="en-ZA" sz="1000" dirty="0" smtClean="0"/>
                        <a:t>Gametes</a:t>
                      </a:r>
                      <a:endParaRPr lang="en-ZA" sz="1000" dirty="0"/>
                    </a:p>
                  </a:txBody>
                  <a:tcPr/>
                </a:tc>
                <a:tc>
                  <a:txBody>
                    <a:bodyPr/>
                    <a:lstStyle/>
                    <a:p>
                      <a:pPr algn="ctr"/>
                      <a:r>
                        <a:rPr lang="en-US" altLang="en-US" sz="1800" b="1" dirty="0" err="1" smtClean="0"/>
                        <a:t>X</a:t>
                      </a:r>
                      <a:r>
                        <a:rPr lang="en-US" altLang="en-US" sz="1800" b="1" baseline="30000" dirty="0" err="1" smtClean="0"/>
                        <a:t>h</a:t>
                      </a:r>
                      <a:endParaRPr lang="en-ZA" dirty="0"/>
                    </a:p>
                  </a:txBody>
                  <a:tcPr/>
                </a:tc>
                <a:tc>
                  <a:txBody>
                    <a:bodyPr/>
                    <a:lstStyle/>
                    <a:p>
                      <a:pPr algn="ctr"/>
                      <a:r>
                        <a:rPr lang="en-ZA" dirty="0" smtClean="0"/>
                        <a:t>Y</a:t>
                      </a:r>
                      <a:endParaRPr lang="en-ZA" dirty="0"/>
                    </a:p>
                  </a:txBody>
                  <a:tcPr/>
                </a:tc>
              </a:tr>
              <a:tr h="294496">
                <a:tc>
                  <a:txBody>
                    <a:bodyPr/>
                    <a:lstStyle/>
                    <a:p>
                      <a:pPr algn="ctr"/>
                      <a:r>
                        <a:rPr lang="en-US" altLang="en-US" sz="1800" b="1" dirty="0" smtClean="0"/>
                        <a:t>X</a:t>
                      </a:r>
                      <a:r>
                        <a:rPr lang="en-US" altLang="en-US" sz="1800" b="1" baseline="30000" dirty="0" smtClean="0"/>
                        <a:t>H</a:t>
                      </a:r>
                      <a:endParaRPr lang="en-ZA" dirty="0"/>
                    </a:p>
                  </a:txBody>
                  <a:tcPr/>
                </a:tc>
                <a:tc>
                  <a:txBody>
                    <a:bodyPr/>
                    <a:lstStyle/>
                    <a:p>
                      <a:pPr algn="ctr"/>
                      <a:r>
                        <a:rPr lang="en-US" altLang="en-US" sz="1800" b="1" dirty="0" err="1" smtClean="0"/>
                        <a:t>X</a:t>
                      </a:r>
                      <a:r>
                        <a:rPr lang="en-US" altLang="en-US" sz="1800" b="1" baseline="30000" dirty="0" err="1" smtClean="0"/>
                        <a:t>H</a:t>
                      </a:r>
                      <a:r>
                        <a:rPr lang="en-US" altLang="en-US" sz="1800" b="1" dirty="0" err="1" smtClean="0"/>
                        <a:t>X</a:t>
                      </a:r>
                      <a:r>
                        <a:rPr lang="en-US" altLang="en-US" sz="1800" b="1" baseline="30000" dirty="0" err="1" smtClean="0"/>
                        <a:t>h</a:t>
                      </a:r>
                      <a:endParaRPr lang="en-ZA" dirty="0"/>
                    </a:p>
                  </a:txBody>
                  <a:tcPr/>
                </a:tc>
                <a:tc>
                  <a:txBody>
                    <a:bodyPr/>
                    <a:lstStyle/>
                    <a:p>
                      <a:pPr algn="ctr"/>
                      <a:r>
                        <a:rPr lang="en-US" altLang="en-US" sz="1800" b="1" dirty="0" smtClean="0"/>
                        <a:t>X</a:t>
                      </a:r>
                      <a:r>
                        <a:rPr lang="en-US" altLang="en-US" sz="1800" b="1" baseline="30000" dirty="0" smtClean="0"/>
                        <a:t>H</a:t>
                      </a:r>
                      <a:r>
                        <a:rPr lang="en-US" altLang="en-US" sz="1800" b="1" dirty="0" smtClean="0"/>
                        <a:t>Y</a:t>
                      </a:r>
                      <a:endParaRPr lang="en-ZA" dirty="0"/>
                    </a:p>
                  </a:txBody>
                  <a:tcPr/>
                </a:tc>
              </a:tr>
              <a:tr h="29449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en-US" sz="1800" b="1" dirty="0" err="1" smtClean="0"/>
                        <a:t>X</a:t>
                      </a:r>
                      <a:r>
                        <a:rPr lang="en-US" altLang="en-US" sz="1800" b="1" baseline="30000" dirty="0" err="1" smtClean="0"/>
                        <a:t>h</a:t>
                      </a:r>
                      <a:endParaRPr lang="en-ZA" dirty="0"/>
                    </a:p>
                  </a:txBody>
                  <a:tcPr/>
                </a:tc>
                <a:tc>
                  <a:txBody>
                    <a:bodyPr/>
                    <a:lstStyle/>
                    <a:p>
                      <a:pPr algn="ctr"/>
                      <a:r>
                        <a:rPr lang="en-US" altLang="en-US" sz="1800" b="1" dirty="0" err="1" smtClean="0"/>
                        <a:t>X</a:t>
                      </a:r>
                      <a:r>
                        <a:rPr lang="en-US" altLang="en-US" sz="1800" b="1" baseline="30000" dirty="0" err="1" smtClean="0"/>
                        <a:t>h</a:t>
                      </a:r>
                      <a:r>
                        <a:rPr lang="en-US" altLang="en-US" sz="1800" b="1" dirty="0" err="1" smtClean="0"/>
                        <a:t>X</a:t>
                      </a:r>
                      <a:r>
                        <a:rPr lang="en-US" altLang="en-US" sz="1800" b="1" baseline="30000" dirty="0" err="1" smtClean="0"/>
                        <a:t>h</a:t>
                      </a:r>
                      <a:endParaRPr lang="en-ZA"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en-US" sz="1800" b="1" dirty="0" err="1" smtClean="0"/>
                        <a:t>X</a:t>
                      </a:r>
                      <a:r>
                        <a:rPr lang="en-US" altLang="en-US" sz="1800" b="1" baseline="30000" dirty="0" err="1" smtClean="0"/>
                        <a:t>h</a:t>
                      </a:r>
                      <a:r>
                        <a:rPr lang="en-US" altLang="en-US" sz="1800" b="1" dirty="0" err="1" smtClean="0"/>
                        <a:t>Y</a:t>
                      </a:r>
                      <a:endParaRPr lang="en-ZA" dirty="0"/>
                    </a:p>
                  </a:txBody>
                  <a:tcPr/>
                </a:tc>
              </a:tr>
            </a:tbl>
          </a:graphicData>
        </a:graphic>
      </p:graphicFrame>
      <p:sp>
        <p:nvSpPr>
          <p:cNvPr id="14" name="TextBox 13"/>
          <p:cNvSpPr txBox="1"/>
          <p:nvPr/>
        </p:nvSpPr>
        <p:spPr>
          <a:xfrm>
            <a:off x="1790579" y="3958838"/>
            <a:ext cx="390849" cy="369332"/>
          </a:xfrm>
          <a:prstGeom prst="rect">
            <a:avLst/>
          </a:prstGeom>
          <a:noFill/>
          <a:ln>
            <a:noFill/>
          </a:ln>
        </p:spPr>
        <p:txBody>
          <a:bodyPr wrap="square" rtlCol="0">
            <a:spAutoFit/>
          </a:bodyPr>
          <a:lstStyle/>
          <a:p>
            <a:r>
              <a:rPr lang="en-US" altLang="en-US" b="1" dirty="0" err="1"/>
              <a:t>X</a:t>
            </a:r>
            <a:r>
              <a:rPr lang="en-US" altLang="en-US" b="1" baseline="30000" dirty="0" err="1"/>
              <a:t>h</a:t>
            </a:r>
            <a:r>
              <a:rPr lang="en-US" altLang="en-US" b="1" baseline="30000" dirty="0"/>
              <a:t> </a:t>
            </a:r>
            <a:endParaRPr lang="en-ZA" dirty="0"/>
          </a:p>
        </p:txBody>
      </p:sp>
      <p:sp>
        <p:nvSpPr>
          <p:cNvPr id="20" name="TextBox 19"/>
          <p:cNvSpPr txBox="1"/>
          <p:nvPr/>
        </p:nvSpPr>
        <p:spPr>
          <a:xfrm>
            <a:off x="4440582" y="3962100"/>
            <a:ext cx="390849" cy="369332"/>
          </a:xfrm>
          <a:prstGeom prst="rect">
            <a:avLst/>
          </a:prstGeom>
          <a:noFill/>
          <a:ln>
            <a:noFill/>
          </a:ln>
        </p:spPr>
        <p:txBody>
          <a:bodyPr wrap="square" rtlCol="0">
            <a:spAutoFit/>
          </a:bodyPr>
          <a:lstStyle/>
          <a:p>
            <a:r>
              <a:rPr lang="en-US" altLang="en-US" b="1" dirty="0" err="1"/>
              <a:t>X</a:t>
            </a:r>
            <a:r>
              <a:rPr lang="en-US" altLang="en-US" b="1" baseline="30000" dirty="0" err="1"/>
              <a:t>h</a:t>
            </a:r>
            <a:r>
              <a:rPr lang="en-US" altLang="en-US" b="1" baseline="30000" dirty="0"/>
              <a:t> </a:t>
            </a:r>
            <a:endParaRPr lang="en-ZA" dirty="0"/>
          </a:p>
        </p:txBody>
      </p:sp>
      <p:sp>
        <p:nvSpPr>
          <p:cNvPr id="23" name="TextBox 22"/>
          <p:cNvSpPr txBox="1"/>
          <p:nvPr/>
        </p:nvSpPr>
        <p:spPr>
          <a:xfrm>
            <a:off x="3665585" y="3956685"/>
            <a:ext cx="474367" cy="369332"/>
          </a:xfrm>
          <a:prstGeom prst="rect">
            <a:avLst/>
          </a:prstGeom>
          <a:noFill/>
          <a:ln>
            <a:noFill/>
          </a:ln>
        </p:spPr>
        <p:txBody>
          <a:bodyPr wrap="square" rtlCol="0">
            <a:spAutoFit/>
          </a:bodyPr>
          <a:lstStyle/>
          <a:p>
            <a:r>
              <a:rPr lang="en-US" altLang="en-US" b="1" dirty="0" smtClean="0"/>
              <a:t>X</a:t>
            </a:r>
            <a:r>
              <a:rPr lang="en-US" altLang="en-US" b="1" baseline="30000" dirty="0"/>
              <a:t>H</a:t>
            </a:r>
            <a:r>
              <a:rPr lang="en-US" altLang="en-US" b="1" baseline="30000" dirty="0" smtClean="0"/>
              <a:t> </a:t>
            </a:r>
            <a:endParaRPr lang="en-ZA" dirty="0"/>
          </a:p>
        </p:txBody>
      </p:sp>
      <p:sp>
        <p:nvSpPr>
          <p:cNvPr id="24" name="TextBox 23"/>
          <p:cNvSpPr txBox="1"/>
          <p:nvPr/>
        </p:nvSpPr>
        <p:spPr>
          <a:xfrm>
            <a:off x="2470898" y="3962100"/>
            <a:ext cx="390849" cy="369332"/>
          </a:xfrm>
          <a:prstGeom prst="rect">
            <a:avLst/>
          </a:prstGeom>
          <a:noFill/>
          <a:ln>
            <a:noFill/>
          </a:ln>
        </p:spPr>
        <p:txBody>
          <a:bodyPr wrap="square" rtlCol="0">
            <a:spAutoFit/>
          </a:bodyPr>
          <a:lstStyle/>
          <a:p>
            <a:r>
              <a:rPr lang="en-US" altLang="en-US" b="1" dirty="0"/>
              <a:t>Y</a:t>
            </a:r>
            <a:r>
              <a:rPr lang="en-US" altLang="en-US" b="1" baseline="30000" dirty="0" smtClean="0"/>
              <a:t> </a:t>
            </a:r>
            <a:endParaRPr lang="en-ZA" dirty="0"/>
          </a:p>
        </p:txBody>
      </p:sp>
    </p:spTree>
    <p:extLst>
      <p:ext uri="{BB962C8B-B14F-4D97-AF65-F5344CB8AC3E}">
        <p14:creationId xmlns:p14="http://schemas.microsoft.com/office/powerpoint/2010/main" val="232914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additive="base">
                                        <p:cTn id="47" dur="500" fill="hold"/>
                                        <p:tgtEl>
                                          <p:spTgt spid="24"/>
                                        </p:tgtEl>
                                        <p:attrNameLst>
                                          <p:attrName>ppt_x</p:attrName>
                                        </p:attrNameLst>
                                      </p:cBhvr>
                                      <p:tavLst>
                                        <p:tav tm="0">
                                          <p:val>
                                            <p:strVal val="#ppt_x"/>
                                          </p:val>
                                        </p:tav>
                                        <p:tav tm="100000">
                                          <p:val>
                                            <p:strVal val="#ppt_x"/>
                                          </p:val>
                                        </p:tav>
                                      </p:tavLst>
                                    </p:anim>
                                    <p:anim calcmode="lin" valueType="num">
                                      <p:cBhvr additive="base">
                                        <p:cTn id="4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ppt_x"/>
                                          </p:val>
                                        </p:tav>
                                        <p:tav tm="100000">
                                          <p:val>
                                            <p:strVal val="#ppt_x"/>
                                          </p:val>
                                        </p:tav>
                                      </p:tavLst>
                                    </p:anim>
                                    <p:anim calcmode="lin" valueType="num">
                                      <p:cBhvr additive="base">
                                        <p:cTn id="5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ppt_x"/>
                                          </p:val>
                                        </p:tav>
                                        <p:tav tm="100000">
                                          <p:val>
                                            <p:strVal val="#ppt_x"/>
                                          </p:val>
                                        </p:tav>
                                      </p:tavLst>
                                    </p:anim>
                                    <p:anim calcmode="lin" valueType="num">
                                      <p:cBhvr additive="base">
                                        <p:cTn id="6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500" fill="hold"/>
                                        <p:tgtEl>
                                          <p:spTgt spid="15"/>
                                        </p:tgtEl>
                                        <p:attrNameLst>
                                          <p:attrName>ppt_x</p:attrName>
                                        </p:attrNameLst>
                                      </p:cBhvr>
                                      <p:tavLst>
                                        <p:tav tm="0">
                                          <p:val>
                                            <p:strVal val="#ppt_x"/>
                                          </p:val>
                                        </p:tav>
                                        <p:tav tm="100000">
                                          <p:val>
                                            <p:strVal val="#ppt_x"/>
                                          </p:val>
                                        </p:tav>
                                      </p:tavLst>
                                    </p:anim>
                                    <p:anim calcmode="lin" valueType="num">
                                      <p:cBhvr additive="base">
                                        <p:cTn id="6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additive="base">
                                        <p:cTn id="71" dur="500" fill="hold"/>
                                        <p:tgtEl>
                                          <p:spTgt spid="20"/>
                                        </p:tgtEl>
                                        <p:attrNameLst>
                                          <p:attrName>ppt_x</p:attrName>
                                        </p:attrNameLst>
                                      </p:cBhvr>
                                      <p:tavLst>
                                        <p:tav tm="0">
                                          <p:val>
                                            <p:strVal val="#ppt_x"/>
                                          </p:val>
                                        </p:tav>
                                        <p:tav tm="100000">
                                          <p:val>
                                            <p:strVal val="#ppt_x"/>
                                          </p:val>
                                        </p:tav>
                                      </p:tavLst>
                                    </p:anim>
                                    <p:anim calcmode="lin" valueType="num">
                                      <p:cBhvr additive="base">
                                        <p:cTn id="7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22"/>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7">
                                            <p:txEl>
                                              <p:pRg st="15" end="15"/>
                                            </p:txEl>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7">
                                            <p:txEl>
                                              <p:pRg st="16" end="16"/>
                                            </p:txEl>
                                          </p:spTgt>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7">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0"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lstStyle/>
          <a:p>
            <a:r>
              <a:rPr lang="en-ZA" dirty="0" smtClean="0">
                <a:solidFill>
                  <a:schemeClr val="bg1"/>
                </a:solidFill>
              </a:rPr>
              <a:t>Activity 1.5: Sex-linked (p.34) </a:t>
            </a:r>
            <a:endParaRPr lang="en-ZA" dirty="0">
              <a:solidFill>
                <a:schemeClr val="bg1"/>
              </a:solidFill>
            </a:endParaRPr>
          </a:p>
        </p:txBody>
      </p:sp>
      <p:sp>
        <p:nvSpPr>
          <p:cNvPr id="3" name="Content Placeholder 2"/>
          <p:cNvSpPr>
            <a:spLocks noGrp="1"/>
          </p:cNvSpPr>
          <p:nvPr>
            <p:ph idx="1"/>
          </p:nvPr>
        </p:nvSpPr>
        <p:spPr>
          <a:xfrm>
            <a:off x="571500" y="2451100"/>
            <a:ext cx="8229600" cy="2657901"/>
          </a:xfrm>
          <a:solidFill>
            <a:schemeClr val="accent4">
              <a:lumMod val="40000"/>
              <a:lumOff val="60000"/>
            </a:schemeClr>
          </a:solidFill>
        </p:spPr>
        <p:txBody>
          <a:bodyPr/>
          <a:lstStyle/>
          <a:p>
            <a:pPr marL="0" indent="0">
              <a:buNone/>
            </a:pPr>
            <a:r>
              <a:rPr lang="en-GB" dirty="0" smtClean="0"/>
              <a:t>4.1</a:t>
            </a:r>
            <a:r>
              <a:rPr lang="en-GB" dirty="0"/>
              <a:t>. Haemophilia is a genetic disorder caused by a recessive allele on the X chromosome.</a:t>
            </a:r>
            <a:endParaRPr lang="en-ZA" dirty="0"/>
          </a:p>
          <a:p>
            <a:pPr marL="0" indent="0">
              <a:buNone/>
            </a:pPr>
            <a:r>
              <a:rPr lang="en-GB" dirty="0"/>
              <a:t>A haemophiliac female marries a normal male. Explain why all their sons will be haemophiliacs.								</a:t>
            </a:r>
            <a:endParaRPr lang="en-ZA" dirty="0"/>
          </a:p>
          <a:p>
            <a:endParaRPr lang="en-ZA"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539552" y="476672"/>
            <a:ext cx="609600" cy="829310"/>
          </a:xfrm>
          <a:prstGeom prst="rect">
            <a:avLst/>
          </a:prstGeom>
          <a:noFill/>
        </p:spPr>
      </p:pic>
    </p:spTree>
    <p:extLst>
      <p:ext uri="{BB962C8B-B14F-4D97-AF65-F5344CB8AC3E}">
        <p14:creationId xmlns:p14="http://schemas.microsoft.com/office/powerpoint/2010/main" val="7012569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lstStyle/>
          <a:p>
            <a:r>
              <a:rPr lang="en-ZA" dirty="0" smtClean="0">
                <a:solidFill>
                  <a:schemeClr val="bg1"/>
                </a:solidFill>
              </a:rPr>
              <a:t>Memo Activity 1.5</a:t>
            </a:r>
            <a:endParaRPr lang="en-ZA" dirty="0">
              <a:solidFill>
                <a:schemeClr val="bg1"/>
              </a:solidFill>
            </a:endParaRPr>
          </a:p>
        </p:txBody>
      </p:sp>
      <p:sp>
        <p:nvSpPr>
          <p:cNvPr id="3" name="Content Placeholder 2"/>
          <p:cNvSpPr>
            <a:spLocks noGrp="1"/>
          </p:cNvSpPr>
          <p:nvPr>
            <p:ph idx="1"/>
          </p:nvPr>
        </p:nvSpPr>
        <p:spPr>
          <a:solidFill>
            <a:schemeClr val="bg2">
              <a:lumMod val="90000"/>
            </a:schemeClr>
          </a:solidFill>
        </p:spPr>
        <p:txBody>
          <a:bodyPr>
            <a:normAutofit fontScale="70000" lnSpcReduction="20000"/>
          </a:bodyPr>
          <a:lstStyle/>
          <a:p>
            <a:r>
              <a:rPr lang="en-ZA" dirty="0" smtClean="0"/>
              <a:t>An individual inherits one allele from each parent</a:t>
            </a:r>
            <a:r>
              <a:rPr lang="en-ZA" dirty="0"/>
              <a:t>√</a:t>
            </a:r>
          </a:p>
          <a:p>
            <a:endParaRPr lang="en-ZA" dirty="0" smtClean="0"/>
          </a:p>
          <a:p>
            <a:r>
              <a:rPr lang="en-ZA" dirty="0" smtClean="0"/>
              <a:t>The Y chromosome was inherited from the father</a:t>
            </a:r>
            <a:r>
              <a:rPr lang="en-ZA" dirty="0"/>
              <a:t>√</a:t>
            </a:r>
          </a:p>
          <a:p>
            <a:endParaRPr lang="en-ZA" dirty="0" smtClean="0"/>
          </a:p>
          <a:p>
            <a:r>
              <a:rPr lang="en-ZA" dirty="0" smtClean="0"/>
              <a:t>And the recessive allele was inherited from the mother</a:t>
            </a:r>
            <a:r>
              <a:rPr lang="en-ZA" dirty="0"/>
              <a:t>√</a:t>
            </a:r>
          </a:p>
          <a:p>
            <a:endParaRPr lang="en-ZA" dirty="0" smtClean="0"/>
          </a:p>
          <a:p>
            <a:r>
              <a:rPr lang="en-ZA" dirty="0" smtClean="0"/>
              <a:t>Since the mother has two recessive alleles√</a:t>
            </a:r>
            <a:endParaRPr lang="en-ZA" dirty="0"/>
          </a:p>
          <a:p>
            <a:endParaRPr lang="en-ZA" dirty="0" smtClean="0"/>
          </a:p>
          <a:p>
            <a:r>
              <a:rPr lang="en-ZA" dirty="0" smtClean="0"/>
              <a:t>A son only needs to get one recessive allele to be haemophiliac√</a:t>
            </a:r>
            <a:endParaRPr lang="en-ZA" dirty="0"/>
          </a:p>
          <a:p>
            <a:endParaRPr lang="en-ZA" dirty="0" smtClean="0"/>
          </a:p>
          <a:p>
            <a:r>
              <a:rPr lang="en-ZA" dirty="0" smtClean="0"/>
              <a:t>Since the y chromosome does not carry any allele to mask the haemophilia allele√</a:t>
            </a:r>
            <a:endParaRPr lang="en-ZA" dirty="0"/>
          </a:p>
        </p:txBody>
      </p:sp>
    </p:spTree>
    <p:extLst>
      <p:ext uri="{BB962C8B-B14F-4D97-AF65-F5344CB8AC3E}">
        <p14:creationId xmlns:p14="http://schemas.microsoft.com/office/powerpoint/2010/main" val="19725047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785" y="2413338"/>
            <a:ext cx="8229600" cy="3970318"/>
          </a:xfrm>
          <a:prstGeom prst="rect">
            <a:avLst/>
          </a:prstGeom>
          <a:solidFill>
            <a:schemeClr val="accent6">
              <a:lumMod val="20000"/>
              <a:lumOff val="80000"/>
            </a:schemeClr>
          </a:solidFill>
        </p:spPr>
        <p:txBody>
          <a:bodyPr wrap="square">
            <a:spAutoFit/>
          </a:bodyPr>
          <a:lstStyle/>
          <a:p>
            <a:pPr>
              <a:spcAft>
                <a:spcPts val="0"/>
              </a:spcAft>
            </a:pPr>
            <a:r>
              <a:rPr lang="en-GB" sz="2800" b="1" dirty="0" smtClean="0">
                <a:latin typeface="Arial"/>
                <a:ea typeface="MS Mincho"/>
                <a:cs typeface="Times New Roman"/>
              </a:rPr>
              <a:t>Colour </a:t>
            </a:r>
            <a:r>
              <a:rPr lang="en-GB" sz="2800" b="1" dirty="0">
                <a:latin typeface="Arial"/>
                <a:ea typeface="MS Mincho"/>
                <a:cs typeface="Times New Roman"/>
              </a:rPr>
              <a:t>blindness is a genetic disorder caused by a recessive </a:t>
            </a:r>
            <a:r>
              <a:rPr lang="en-GB" sz="2800" b="1" dirty="0" smtClean="0">
                <a:latin typeface="Arial"/>
                <a:ea typeface="MS Mincho"/>
                <a:cs typeface="Times New Roman"/>
              </a:rPr>
              <a:t>allele on </a:t>
            </a:r>
            <a:r>
              <a:rPr lang="en-GB" sz="2800" b="1" dirty="0">
                <a:latin typeface="Arial"/>
                <a:ea typeface="MS Mincho"/>
                <a:cs typeface="Times New Roman"/>
              </a:rPr>
              <a:t>the X chromosome.  A Colour blind man marries non-carrier women. Do a genetic cross to show the possible genotypes of their children</a:t>
            </a:r>
            <a:r>
              <a:rPr lang="en-GB" sz="2800" b="1" dirty="0" smtClean="0">
                <a:latin typeface="Arial"/>
                <a:ea typeface="MS Mincho"/>
                <a:cs typeface="Times New Roman"/>
              </a:rPr>
              <a:t>. </a:t>
            </a:r>
          </a:p>
          <a:p>
            <a:pPr>
              <a:spcAft>
                <a:spcPts val="0"/>
              </a:spcAft>
            </a:pPr>
            <a:r>
              <a:rPr lang="en-GB" sz="2800" b="1" dirty="0" smtClean="0">
                <a:latin typeface="Arial"/>
                <a:ea typeface="MS Mincho"/>
                <a:cs typeface="Times New Roman"/>
              </a:rPr>
              <a:t>Use B for normal and b for colour blindness. 						      										(</a:t>
            </a:r>
            <a:r>
              <a:rPr lang="en-GB" sz="2800" b="1" dirty="0">
                <a:latin typeface="Arial"/>
                <a:ea typeface="MS Mincho"/>
                <a:cs typeface="Times New Roman"/>
              </a:rPr>
              <a:t>6)</a:t>
            </a:r>
            <a:endParaRPr lang="en-ZA" sz="2800" b="1" dirty="0">
              <a:latin typeface="Cambria"/>
              <a:ea typeface="MS Mincho"/>
              <a:cs typeface="Times New Roman"/>
            </a:endParaRPr>
          </a:p>
          <a:p>
            <a:pPr>
              <a:spcAft>
                <a:spcPts val="0"/>
              </a:spcAft>
            </a:pPr>
            <a:r>
              <a:rPr lang="en-GB" sz="2800" b="1" dirty="0">
                <a:latin typeface="Arial"/>
                <a:ea typeface="MS Mincho"/>
                <a:cs typeface="Times New Roman"/>
              </a:rPr>
              <a:t> </a:t>
            </a:r>
            <a:endParaRPr lang="en-ZA" sz="2800" b="1" dirty="0">
              <a:effectLst/>
              <a:latin typeface="Cambria"/>
              <a:ea typeface="MS Mincho"/>
              <a:cs typeface="Times New Roman"/>
            </a:endParaRPr>
          </a:p>
        </p:txBody>
      </p:sp>
      <p:sp>
        <p:nvSpPr>
          <p:cNvPr id="5" name="TextBox 4"/>
          <p:cNvSpPr txBox="1"/>
          <p:nvPr/>
        </p:nvSpPr>
        <p:spPr>
          <a:xfrm>
            <a:off x="395786" y="832513"/>
            <a:ext cx="8229600" cy="707886"/>
          </a:xfrm>
          <a:prstGeom prst="rect">
            <a:avLst/>
          </a:prstGeom>
          <a:solidFill>
            <a:schemeClr val="accent6">
              <a:lumMod val="60000"/>
              <a:lumOff val="40000"/>
            </a:schemeClr>
          </a:solidFill>
        </p:spPr>
        <p:txBody>
          <a:bodyPr wrap="square" rtlCol="0">
            <a:spAutoFit/>
          </a:bodyPr>
          <a:lstStyle/>
          <a:p>
            <a:r>
              <a:rPr lang="en-ZA" sz="4000" dirty="0" smtClean="0">
                <a:solidFill>
                  <a:schemeClr val="bg1"/>
                </a:solidFill>
              </a:rPr>
              <a:t>                Activity 1.5 </a:t>
            </a:r>
            <a:r>
              <a:rPr lang="en-ZA" sz="4000" dirty="0">
                <a:solidFill>
                  <a:schemeClr val="bg1"/>
                </a:solidFill>
              </a:rPr>
              <a:t>C</a:t>
            </a:r>
            <a:r>
              <a:rPr lang="en-ZA" sz="4000" dirty="0" smtClean="0">
                <a:solidFill>
                  <a:schemeClr val="bg1"/>
                </a:solidFill>
              </a:rPr>
              <a:t>olour blindness</a:t>
            </a:r>
            <a:endParaRPr lang="en-ZA" sz="4000" dirty="0">
              <a:solidFill>
                <a:schemeClr val="bg1"/>
              </a:solidFill>
            </a:endParaRP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1010072" y="711089"/>
            <a:ext cx="609600" cy="829310"/>
          </a:xfrm>
          <a:prstGeom prst="rect">
            <a:avLst/>
          </a:prstGeom>
          <a:noFill/>
        </p:spPr>
      </p:pic>
    </p:spTree>
    <p:extLst>
      <p:ext uri="{BB962C8B-B14F-4D97-AF65-F5344CB8AC3E}">
        <p14:creationId xmlns:p14="http://schemas.microsoft.com/office/powerpoint/2010/main" val="11085971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6">
              <a:lumMod val="60000"/>
              <a:lumOff val="40000"/>
            </a:schemeClr>
          </a:solidFill>
        </p:spPr>
        <p:txBody>
          <a:bodyPr/>
          <a:lstStyle/>
          <a:p>
            <a:r>
              <a:rPr lang="en-ZA" dirty="0" smtClean="0">
                <a:solidFill>
                  <a:schemeClr val="bg1"/>
                </a:solidFill>
              </a:rPr>
              <a:t>Memo: Colour blindness</a:t>
            </a:r>
            <a:endParaRPr lang="en-ZA" dirty="0">
              <a:solidFill>
                <a:schemeClr val="bg1"/>
              </a:solidFill>
            </a:endParaRPr>
          </a:p>
        </p:txBody>
      </p:sp>
      <p:sp>
        <p:nvSpPr>
          <p:cNvPr id="6" name="TextBox 5"/>
          <p:cNvSpPr txBox="1"/>
          <p:nvPr/>
        </p:nvSpPr>
        <p:spPr>
          <a:xfrm>
            <a:off x="755576" y="1700808"/>
            <a:ext cx="8106770" cy="4062651"/>
          </a:xfrm>
          <a:prstGeom prst="rect">
            <a:avLst/>
          </a:prstGeom>
          <a:solidFill>
            <a:schemeClr val="accent6">
              <a:lumMod val="20000"/>
              <a:lumOff val="80000"/>
            </a:schemeClr>
          </a:solidFill>
        </p:spPr>
        <p:txBody>
          <a:bodyPr wrap="square" rtlCol="0">
            <a:spAutoFit/>
          </a:bodyPr>
          <a:lstStyle/>
          <a:p>
            <a:r>
              <a:rPr lang="en-ZA" b="1" dirty="0" smtClean="0"/>
              <a:t>P</a:t>
            </a:r>
            <a:r>
              <a:rPr lang="en-ZA" b="1" baseline="-25000" dirty="0" smtClean="0"/>
              <a:t>1</a:t>
            </a:r>
            <a:r>
              <a:rPr lang="en-ZA" b="1" dirty="0" smtClean="0"/>
              <a:t>       Phenotype                Colour blind man     x               Normal  non carrier female </a:t>
            </a:r>
          </a:p>
          <a:p>
            <a:r>
              <a:rPr lang="en-ZA" b="1" dirty="0"/>
              <a:t> </a:t>
            </a:r>
            <a:r>
              <a:rPr lang="en-ZA" b="1" dirty="0" smtClean="0"/>
              <a:t>          Genotype                          </a:t>
            </a:r>
            <a:r>
              <a:rPr lang="en-ZA" b="1" dirty="0" err="1" smtClean="0"/>
              <a:t>X</a:t>
            </a:r>
            <a:r>
              <a:rPr lang="en-ZA" b="1" baseline="30000" dirty="0" err="1"/>
              <a:t>b</a:t>
            </a:r>
            <a:r>
              <a:rPr lang="en-ZA" b="1" dirty="0" err="1" smtClean="0"/>
              <a:t>Y</a:t>
            </a:r>
            <a:r>
              <a:rPr lang="en-ZA" b="1" dirty="0" smtClean="0"/>
              <a:t>                       x                  X</a:t>
            </a:r>
            <a:r>
              <a:rPr lang="en-ZA" b="1" baseline="30000" dirty="0" smtClean="0"/>
              <a:t>B</a:t>
            </a:r>
            <a:r>
              <a:rPr lang="en-ZA" b="1" dirty="0" smtClean="0"/>
              <a:t>X</a:t>
            </a:r>
            <a:r>
              <a:rPr lang="en-ZA" b="1" baseline="30000" dirty="0" smtClean="0"/>
              <a:t>B</a:t>
            </a:r>
          </a:p>
          <a:p>
            <a:r>
              <a:rPr lang="en-ZA" b="1" dirty="0" smtClean="0"/>
              <a:t>Meiosis</a:t>
            </a:r>
          </a:p>
          <a:p>
            <a:r>
              <a:rPr lang="en-ZA" b="1" dirty="0" smtClean="0"/>
              <a:t>Gametes		                  </a:t>
            </a:r>
            <a:r>
              <a:rPr lang="en-ZA" b="1" dirty="0" err="1" smtClean="0"/>
              <a:t>X</a:t>
            </a:r>
            <a:r>
              <a:rPr lang="en-ZA" b="1" baseline="30000" dirty="0" err="1" smtClean="0"/>
              <a:t>b</a:t>
            </a:r>
            <a:r>
              <a:rPr lang="en-ZA" b="1" baseline="30000" dirty="0" smtClean="0"/>
              <a:t>       </a:t>
            </a:r>
            <a:r>
              <a:rPr lang="en-ZA" b="1" dirty="0" smtClean="0"/>
              <a:t>Y                                     X</a:t>
            </a:r>
            <a:r>
              <a:rPr lang="en-ZA" b="1" baseline="30000" dirty="0" smtClean="0"/>
              <a:t>B                           </a:t>
            </a:r>
            <a:r>
              <a:rPr lang="en-ZA" b="1" dirty="0" err="1" smtClean="0"/>
              <a:t>X</a:t>
            </a:r>
            <a:r>
              <a:rPr lang="en-ZA" b="1" baseline="30000" dirty="0" err="1" smtClean="0"/>
              <a:t>B</a:t>
            </a:r>
            <a:endParaRPr lang="en-ZA" b="1" baseline="30000" dirty="0" smtClean="0"/>
          </a:p>
          <a:p>
            <a:endParaRPr lang="en-ZA" b="1" baseline="30000" dirty="0"/>
          </a:p>
          <a:p>
            <a:r>
              <a:rPr lang="en-ZA" b="1" dirty="0" smtClean="0"/>
              <a:t>Fertilisation     </a:t>
            </a:r>
          </a:p>
          <a:p>
            <a:endParaRPr lang="en-ZA" b="1" dirty="0" smtClean="0"/>
          </a:p>
          <a:p>
            <a:endParaRPr lang="en-ZA" b="1" baseline="30000" dirty="0"/>
          </a:p>
          <a:p>
            <a:endParaRPr lang="en-ZA" b="1" dirty="0"/>
          </a:p>
          <a:p>
            <a:endParaRPr lang="en-ZA" b="1" dirty="0" smtClean="0"/>
          </a:p>
          <a:p>
            <a:endParaRPr lang="en-ZA" b="1" dirty="0"/>
          </a:p>
          <a:p>
            <a:endParaRPr lang="en-ZA" b="1" dirty="0" smtClean="0"/>
          </a:p>
          <a:p>
            <a:r>
              <a:rPr lang="en-ZA" b="1" dirty="0"/>
              <a:t>F</a:t>
            </a:r>
            <a:r>
              <a:rPr lang="en-ZA" b="1" dirty="0" smtClean="0"/>
              <a:t>1       Genotype:       50 %  </a:t>
            </a:r>
            <a:r>
              <a:rPr lang="en-ZA" b="1" dirty="0"/>
              <a:t>X</a:t>
            </a:r>
            <a:r>
              <a:rPr lang="en-ZA" b="1" baseline="30000" dirty="0"/>
              <a:t>B </a:t>
            </a:r>
            <a:r>
              <a:rPr lang="en-ZA" b="1" dirty="0"/>
              <a:t> </a:t>
            </a:r>
            <a:r>
              <a:rPr lang="en-ZA" b="1" dirty="0" err="1"/>
              <a:t>X</a:t>
            </a:r>
            <a:r>
              <a:rPr lang="en-ZA" b="1" baseline="30000" dirty="0" err="1"/>
              <a:t>b</a:t>
            </a:r>
            <a:r>
              <a:rPr lang="en-ZA" b="1" baseline="30000" dirty="0"/>
              <a:t> </a:t>
            </a:r>
            <a:r>
              <a:rPr lang="en-ZA" b="1" baseline="30000" dirty="0" smtClean="0"/>
              <a:t>      </a:t>
            </a:r>
            <a:r>
              <a:rPr lang="en-ZA" b="1" dirty="0" smtClean="0"/>
              <a:t> ;   50%  </a:t>
            </a:r>
            <a:r>
              <a:rPr lang="en-ZA" b="1" dirty="0"/>
              <a:t>X</a:t>
            </a:r>
            <a:r>
              <a:rPr lang="en-ZA" b="1" baseline="30000" dirty="0"/>
              <a:t>B </a:t>
            </a:r>
            <a:r>
              <a:rPr lang="en-ZA" b="1" dirty="0" smtClean="0"/>
              <a:t>Y</a:t>
            </a:r>
          </a:p>
          <a:p>
            <a:r>
              <a:rPr lang="en-ZA" b="1" dirty="0"/>
              <a:t> </a:t>
            </a:r>
            <a:r>
              <a:rPr lang="en-ZA" b="1" dirty="0" smtClean="0"/>
              <a:t>           Phenotype    50%  female carriers,   50%  normal males</a:t>
            </a:r>
            <a:endParaRPr lang="en-ZA" dirty="0"/>
          </a:p>
          <a:p>
            <a:endParaRPr lang="en-ZA" dirty="0"/>
          </a:p>
        </p:txBody>
      </p:sp>
      <p:graphicFrame>
        <p:nvGraphicFramePr>
          <p:cNvPr id="7" name="Table 6"/>
          <p:cNvGraphicFramePr>
            <a:graphicFrameLocks noGrp="1"/>
          </p:cNvGraphicFramePr>
          <p:nvPr>
            <p:extLst>
              <p:ext uri="{D42A27DB-BD31-4B8C-83A1-F6EECF244321}">
                <p14:modId xmlns:p14="http://schemas.microsoft.com/office/powerpoint/2010/main" val="1548115541"/>
              </p:ext>
            </p:extLst>
          </p:nvPr>
        </p:nvGraphicFramePr>
        <p:xfrm>
          <a:off x="2083559" y="3648567"/>
          <a:ext cx="6096000" cy="111252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endParaRPr lang="en-ZA" dirty="0"/>
                    </a:p>
                  </a:txBody>
                  <a:tcPr/>
                </a:tc>
                <a:tc>
                  <a:txBody>
                    <a:bodyPr/>
                    <a:lstStyle/>
                    <a:p>
                      <a:r>
                        <a:rPr lang="en-ZA" dirty="0" err="1" smtClean="0"/>
                        <a:t>X</a:t>
                      </a:r>
                      <a:r>
                        <a:rPr lang="en-ZA" baseline="30000" dirty="0" err="1" smtClean="0"/>
                        <a:t>b</a:t>
                      </a:r>
                      <a:r>
                        <a:rPr lang="en-ZA" baseline="30000" dirty="0" smtClean="0"/>
                        <a:t> </a:t>
                      </a:r>
                      <a:endParaRPr lang="en-ZA" dirty="0"/>
                    </a:p>
                  </a:txBody>
                  <a:tcPr/>
                </a:tc>
                <a:tc>
                  <a:txBody>
                    <a:bodyPr/>
                    <a:lstStyle/>
                    <a:p>
                      <a:r>
                        <a:rPr lang="en-ZA" baseline="30000" dirty="0" smtClean="0"/>
                        <a:t> </a:t>
                      </a:r>
                      <a:r>
                        <a:rPr lang="en-ZA" dirty="0" smtClean="0"/>
                        <a:t>Y </a:t>
                      </a:r>
                      <a:endParaRPr lang="en-ZA" dirty="0"/>
                    </a:p>
                  </a:txBody>
                  <a:tcPr/>
                </a:tc>
              </a:tr>
              <a:tr h="370840">
                <a:tc>
                  <a:txBody>
                    <a:bodyPr/>
                    <a:lstStyle/>
                    <a:p>
                      <a:r>
                        <a:rPr lang="en-ZA" dirty="0" smtClean="0"/>
                        <a:t> X</a:t>
                      </a:r>
                      <a:r>
                        <a:rPr lang="en-ZA" baseline="30000" dirty="0" smtClean="0"/>
                        <a:t>B </a:t>
                      </a:r>
                      <a:endParaRPr lang="en-ZA" dirty="0"/>
                    </a:p>
                  </a:txBody>
                  <a:tcPr/>
                </a:tc>
                <a:tc>
                  <a:txBody>
                    <a:bodyPr/>
                    <a:lstStyle/>
                    <a:p>
                      <a:r>
                        <a:rPr lang="en-ZA" dirty="0" smtClean="0"/>
                        <a:t>X</a:t>
                      </a:r>
                      <a:r>
                        <a:rPr lang="en-ZA" baseline="30000" dirty="0" smtClean="0"/>
                        <a:t>B </a:t>
                      </a:r>
                      <a:r>
                        <a:rPr lang="en-ZA" dirty="0" smtClean="0"/>
                        <a:t> </a:t>
                      </a:r>
                      <a:r>
                        <a:rPr lang="en-ZA" dirty="0" err="1" smtClean="0"/>
                        <a:t>X</a:t>
                      </a:r>
                      <a:r>
                        <a:rPr lang="en-ZA" baseline="30000" dirty="0" err="1" smtClean="0"/>
                        <a:t>b</a:t>
                      </a:r>
                      <a:r>
                        <a:rPr lang="en-ZA" baseline="30000" dirty="0" smtClean="0"/>
                        <a:t> </a:t>
                      </a:r>
                      <a:endParaRPr lang="en-ZA" dirty="0"/>
                    </a:p>
                  </a:txBody>
                  <a:tcPr/>
                </a:tc>
                <a:tc>
                  <a:txBody>
                    <a:bodyPr/>
                    <a:lstStyle/>
                    <a:p>
                      <a:r>
                        <a:rPr lang="en-ZA" dirty="0" smtClean="0"/>
                        <a:t>X</a:t>
                      </a:r>
                      <a:r>
                        <a:rPr lang="en-ZA" baseline="30000" dirty="0" smtClean="0"/>
                        <a:t>B </a:t>
                      </a:r>
                      <a:r>
                        <a:rPr lang="en-ZA" dirty="0" smtClean="0"/>
                        <a:t>Y</a:t>
                      </a:r>
                      <a:endParaRPr lang="en-ZA"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smtClean="0"/>
                        <a:t>X</a:t>
                      </a:r>
                      <a:r>
                        <a:rPr lang="en-ZA" baseline="30000" dirty="0" smtClean="0"/>
                        <a:t>B</a:t>
                      </a:r>
                      <a:endParaRPr lang="en-ZA" dirty="0"/>
                    </a:p>
                  </a:txBody>
                  <a:tcPr/>
                </a:tc>
                <a:tc>
                  <a:txBody>
                    <a:bodyPr/>
                    <a:lstStyle/>
                    <a:p>
                      <a:r>
                        <a:rPr lang="en-ZA" dirty="0" smtClean="0"/>
                        <a:t>X</a:t>
                      </a:r>
                      <a:r>
                        <a:rPr lang="en-ZA" baseline="30000" dirty="0" smtClean="0"/>
                        <a:t>B </a:t>
                      </a:r>
                      <a:r>
                        <a:rPr lang="en-ZA" dirty="0" smtClean="0"/>
                        <a:t> </a:t>
                      </a:r>
                      <a:r>
                        <a:rPr lang="en-ZA" dirty="0" err="1" smtClean="0"/>
                        <a:t>X</a:t>
                      </a:r>
                      <a:r>
                        <a:rPr lang="en-ZA" baseline="30000" dirty="0" err="1" smtClean="0"/>
                        <a:t>b</a:t>
                      </a:r>
                      <a:r>
                        <a:rPr lang="en-ZA" baseline="30000" dirty="0" smtClean="0"/>
                        <a:t> </a:t>
                      </a:r>
                      <a:endParaRPr lang="en-ZA" dirty="0"/>
                    </a:p>
                  </a:txBody>
                  <a:tcPr/>
                </a:tc>
                <a:tc>
                  <a:txBody>
                    <a:bodyPr/>
                    <a:lstStyle/>
                    <a:p>
                      <a:r>
                        <a:rPr lang="en-ZA" dirty="0" smtClean="0"/>
                        <a:t>X</a:t>
                      </a:r>
                      <a:r>
                        <a:rPr lang="en-ZA" baseline="30000" dirty="0" smtClean="0"/>
                        <a:t>B </a:t>
                      </a:r>
                      <a:r>
                        <a:rPr lang="en-ZA" dirty="0" smtClean="0"/>
                        <a:t>Y</a:t>
                      </a:r>
                      <a:endParaRPr lang="en-ZA" dirty="0"/>
                    </a:p>
                  </a:txBody>
                  <a:tcPr/>
                </a:tc>
              </a:tr>
            </a:tbl>
          </a:graphicData>
        </a:graphic>
      </p:graphicFrame>
    </p:spTree>
    <p:extLst>
      <p:ext uri="{BB962C8B-B14F-4D97-AF65-F5344CB8AC3E}">
        <p14:creationId xmlns:p14="http://schemas.microsoft.com/office/powerpoint/2010/main" val="35861620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tokresource.org/tok_classes/biobiobio/biomenu/theoretical_genetics/b_bloodtypes_01.jpg"/>
          <p:cNvPicPr/>
          <p:nvPr/>
        </p:nvPicPr>
        <p:blipFill>
          <a:blip r:embed="rId2">
            <a:extLst>
              <a:ext uri="{28A0092B-C50C-407E-A947-70E740481C1C}">
                <a14:useLocalDpi xmlns:a14="http://schemas.microsoft.com/office/drawing/2010/main" val="0"/>
              </a:ext>
            </a:extLst>
          </a:blip>
          <a:srcRect/>
          <a:stretch>
            <a:fillRect/>
          </a:stretch>
        </p:blipFill>
        <p:spPr bwMode="auto">
          <a:xfrm>
            <a:off x="6682909" y="5189707"/>
            <a:ext cx="1781547" cy="1668293"/>
          </a:xfrm>
          <a:prstGeom prst="rect">
            <a:avLst/>
          </a:prstGeom>
          <a:noFill/>
          <a:ln>
            <a:noFill/>
          </a:ln>
        </p:spPr>
      </p:pic>
      <p:sp>
        <p:nvSpPr>
          <p:cNvPr id="15365" name="Rectangle 2"/>
          <p:cNvSpPr>
            <a:spLocks noGrp="1" noChangeArrowheads="1"/>
          </p:cNvSpPr>
          <p:nvPr>
            <p:ph type="title"/>
          </p:nvPr>
        </p:nvSpPr>
        <p:spPr>
          <a:xfrm>
            <a:off x="457200" y="122238"/>
            <a:ext cx="7543800" cy="665702"/>
          </a:xfrm>
          <a:solidFill>
            <a:schemeClr val="accent2"/>
          </a:solidFill>
        </p:spPr>
        <p:txBody>
          <a:bodyPr>
            <a:normAutofit fontScale="90000"/>
          </a:bodyPr>
          <a:lstStyle/>
          <a:p>
            <a:pPr algn="ctr" eaLnBrk="1" hangingPunct="1"/>
            <a:r>
              <a:rPr lang="en-ZA" altLang="en-US" dirty="0" smtClean="0">
                <a:solidFill>
                  <a:schemeClr val="bg1"/>
                </a:solidFill>
              </a:rPr>
              <a:t>UNIT 4: Blood groups</a:t>
            </a:r>
            <a:endParaRPr lang="en-GB" altLang="en-US" dirty="0" smtClean="0">
              <a:solidFill>
                <a:schemeClr val="bg1"/>
              </a:solidFill>
            </a:endParaRPr>
          </a:p>
        </p:txBody>
      </p:sp>
      <p:graphicFrame>
        <p:nvGraphicFramePr>
          <p:cNvPr id="22575" name="Group 47"/>
          <p:cNvGraphicFramePr>
            <a:graphicFrameLocks noGrp="1"/>
          </p:cNvGraphicFramePr>
          <p:nvPr>
            <p:ph type="tbl" idx="1"/>
            <p:extLst>
              <p:ext uri="{D42A27DB-BD31-4B8C-83A1-F6EECF244321}">
                <p14:modId xmlns:p14="http://schemas.microsoft.com/office/powerpoint/2010/main" val="3063797470"/>
              </p:ext>
            </p:extLst>
          </p:nvPr>
        </p:nvGraphicFramePr>
        <p:xfrm>
          <a:off x="583659" y="1055602"/>
          <a:ext cx="7062282" cy="3981435"/>
        </p:xfrm>
        <a:graphic>
          <a:graphicData uri="http://schemas.openxmlformats.org/drawingml/2006/table">
            <a:tbl>
              <a:tblPr/>
              <a:tblGrid>
                <a:gridCol w="3531141"/>
                <a:gridCol w="3531141"/>
              </a:tblGrid>
              <a:tr h="802822">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ZA" sz="2600" b="1" i="0" u="none" strike="noStrike" cap="none" normalizeH="0" baseline="0" dirty="0" smtClean="0">
                          <a:ln>
                            <a:noFill/>
                          </a:ln>
                          <a:solidFill>
                            <a:schemeClr val="tx1"/>
                          </a:solidFill>
                          <a:effectLst/>
                          <a:latin typeface="Arial" charset="0"/>
                        </a:rPr>
                        <a:t>Blood group </a:t>
                      </a:r>
                    </a:p>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ZA" sz="2600" b="1" i="0" u="none" strike="noStrike" cap="none" normalizeH="0" baseline="0" dirty="0" smtClean="0">
                          <a:ln>
                            <a:noFill/>
                          </a:ln>
                          <a:solidFill>
                            <a:schemeClr val="tx1"/>
                          </a:solidFill>
                          <a:effectLst/>
                          <a:latin typeface="Arial" charset="0"/>
                        </a:rPr>
                        <a:t>(Phenotype)</a:t>
                      </a:r>
                      <a:endParaRPr kumimoji="0" lang="en-GB" sz="2600" b="1" i="0" u="none" strike="noStrike" cap="none" normalizeH="0" baseline="0" dirty="0" smtClean="0">
                        <a:ln>
                          <a:noFill/>
                        </a:ln>
                        <a:solidFill>
                          <a:schemeClr val="tx1"/>
                        </a:solidFill>
                        <a:effectLst/>
                        <a:latin typeface="Arial"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ZA" sz="2600" b="1" i="0" u="none" strike="noStrike" cap="none" normalizeH="0" baseline="0" dirty="0" smtClean="0">
                          <a:ln>
                            <a:noFill/>
                          </a:ln>
                          <a:solidFill>
                            <a:schemeClr val="tx1"/>
                          </a:solidFill>
                          <a:effectLst/>
                          <a:latin typeface="Arial" charset="0"/>
                        </a:rPr>
                        <a:t>Alleles</a:t>
                      </a:r>
                    </a:p>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ZA" sz="2600" b="1" i="0" u="none" strike="noStrike" cap="none" normalizeH="0" baseline="0" dirty="0" smtClean="0">
                          <a:ln>
                            <a:noFill/>
                          </a:ln>
                          <a:solidFill>
                            <a:schemeClr val="tx1"/>
                          </a:solidFill>
                          <a:effectLst/>
                          <a:latin typeface="Arial" charset="0"/>
                        </a:rPr>
                        <a:t>(Genotype)</a:t>
                      </a:r>
                      <a:endParaRPr kumimoji="0" lang="en-GB" sz="2600" b="1" i="0" u="none" strike="noStrike" cap="none" normalizeH="0" baseline="0" dirty="0" smtClean="0">
                        <a:ln>
                          <a:noFill/>
                        </a:ln>
                        <a:solidFill>
                          <a:schemeClr val="tx1"/>
                        </a:solidFill>
                        <a:effectLst/>
                        <a:latin typeface="Arial"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754234">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ZA" sz="2600" b="0" i="0" u="none" strike="noStrike" cap="none" normalizeH="0" baseline="0" smtClean="0">
                          <a:ln>
                            <a:noFill/>
                          </a:ln>
                          <a:solidFill>
                            <a:schemeClr val="tx1"/>
                          </a:solidFill>
                          <a:effectLst/>
                          <a:latin typeface="Arial" charset="0"/>
                        </a:rPr>
                        <a:t>A</a:t>
                      </a:r>
                      <a:endParaRPr kumimoji="0" lang="en-GB" sz="2600" b="0" i="0" u="none" strike="noStrike" cap="none" normalizeH="0" baseline="0" smtClean="0">
                        <a:ln>
                          <a:noFill/>
                        </a:ln>
                        <a:solidFill>
                          <a:schemeClr val="tx1"/>
                        </a:solidFill>
                        <a:effectLst/>
                        <a:latin typeface="Arial"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ZA" sz="2600" b="1" i="0" u="none" strike="noStrike" cap="none" normalizeH="0" baseline="0" dirty="0" smtClean="0">
                          <a:ln>
                            <a:noFill/>
                          </a:ln>
                          <a:solidFill>
                            <a:schemeClr val="tx1"/>
                          </a:solidFill>
                          <a:effectLst/>
                          <a:latin typeface="Arial" charset="0"/>
                        </a:rPr>
                        <a:t>I</a:t>
                      </a:r>
                      <a:r>
                        <a:rPr kumimoji="0" lang="en-ZA" sz="2600" b="1" i="0" u="none" strike="noStrike" cap="none" normalizeH="0" baseline="30000" dirty="0" smtClean="0">
                          <a:ln>
                            <a:noFill/>
                          </a:ln>
                          <a:solidFill>
                            <a:schemeClr val="tx1"/>
                          </a:solidFill>
                          <a:effectLst/>
                          <a:latin typeface="Arial" charset="0"/>
                        </a:rPr>
                        <a:t>A</a:t>
                      </a:r>
                      <a:r>
                        <a:rPr kumimoji="0" lang="en-ZA" sz="2600" b="1" i="0" u="none" strike="noStrike" cap="none" normalizeH="0" baseline="0" dirty="0" smtClean="0">
                          <a:ln>
                            <a:noFill/>
                          </a:ln>
                          <a:solidFill>
                            <a:schemeClr val="tx1"/>
                          </a:solidFill>
                          <a:effectLst/>
                          <a:latin typeface="Arial" charset="0"/>
                        </a:rPr>
                        <a:t>I</a:t>
                      </a:r>
                      <a:r>
                        <a:rPr kumimoji="0" lang="en-ZA" sz="2600" b="1" i="0" u="none" strike="noStrike" cap="none" normalizeH="0" baseline="30000" dirty="0" smtClean="0">
                          <a:ln>
                            <a:noFill/>
                          </a:ln>
                          <a:solidFill>
                            <a:schemeClr val="tx1"/>
                          </a:solidFill>
                          <a:effectLst/>
                          <a:latin typeface="Arial" charset="0"/>
                        </a:rPr>
                        <a:t>A</a:t>
                      </a:r>
                      <a:r>
                        <a:rPr kumimoji="0" lang="en-ZA" sz="2600" b="1" i="0" u="none" strike="noStrike" cap="none" normalizeH="0" baseline="0" dirty="0" smtClean="0">
                          <a:ln>
                            <a:noFill/>
                          </a:ln>
                          <a:solidFill>
                            <a:schemeClr val="tx1"/>
                          </a:solidFill>
                          <a:effectLst/>
                          <a:latin typeface="Arial" charset="0"/>
                        </a:rPr>
                        <a:t> or </a:t>
                      </a:r>
                      <a:r>
                        <a:rPr kumimoji="0" lang="en-ZA" sz="2600" b="1" i="0" u="none" strike="noStrike" cap="none" normalizeH="0" baseline="0" dirty="0" err="1" smtClean="0">
                          <a:ln>
                            <a:noFill/>
                          </a:ln>
                          <a:solidFill>
                            <a:schemeClr val="tx1"/>
                          </a:solidFill>
                          <a:effectLst/>
                          <a:latin typeface="Arial" charset="0"/>
                        </a:rPr>
                        <a:t>I</a:t>
                      </a:r>
                      <a:r>
                        <a:rPr kumimoji="0" lang="en-ZA" sz="2600" b="1" i="0" u="none" strike="noStrike" cap="none" normalizeH="0" baseline="30000" dirty="0" err="1" smtClean="0">
                          <a:ln>
                            <a:noFill/>
                          </a:ln>
                          <a:solidFill>
                            <a:schemeClr val="tx1"/>
                          </a:solidFill>
                          <a:effectLst/>
                          <a:latin typeface="Arial" charset="0"/>
                        </a:rPr>
                        <a:t>A</a:t>
                      </a:r>
                      <a:r>
                        <a:rPr kumimoji="0" lang="en-ZA" sz="2600" b="1" i="0" u="none" strike="noStrike" cap="none" normalizeH="0" baseline="0" dirty="0" err="1" smtClean="0">
                          <a:ln>
                            <a:noFill/>
                          </a:ln>
                          <a:solidFill>
                            <a:schemeClr val="tx1"/>
                          </a:solidFill>
                          <a:effectLst/>
                          <a:latin typeface="Arial" charset="0"/>
                        </a:rPr>
                        <a:t>i</a:t>
                      </a:r>
                      <a:endParaRPr kumimoji="0" lang="en-GB" sz="2600" b="0" i="0" u="none" strike="noStrike" cap="none" normalizeH="0" baseline="0" dirty="0" smtClean="0">
                        <a:ln>
                          <a:noFill/>
                        </a:ln>
                        <a:solidFill>
                          <a:schemeClr val="tx1"/>
                        </a:solidFill>
                        <a:effectLst/>
                        <a:latin typeface="Arial"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5557">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ZA" sz="2600" b="0" i="0" u="none" strike="noStrike" cap="none" normalizeH="0" baseline="0" dirty="0" smtClean="0">
                          <a:ln>
                            <a:noFill/>
                          </a:ln>
                          <a:solidFill>
                            <a:schemeClr val="tx1"/>
                          </a:solidFill>
                          <a:effectLst/>
                          <a:latin typeface="Arial" charset="0"/>
                        </a:rPr>
                        <a:t>B</a:t>
                      </a:r>
                      <a:endParaRPr kumimoji="0" lang="en-GB" sz="2600" b="0" i="0" u="none" strike="noStrike" cap="none" normalizeH="0" baseline="0" dirty="0" smtClean="0">
                        <a:ln>
                          <a:noFill/>
                        </a:ln>
                        <a:solidFill>
                          <a:schemeClr val="tx1"/>
                        </a:solidFill>
                        <a:effectLst/>
                        <a:latin typeface="Arial"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ZA" sz="2600" b="1" i="0" u="none" strike="noStrike" cap="none" normalizeH="0" baseline="0" dirty="0" smtClean="0">
                          <a:ln>
                            <a:noFill/>
                          </a:ln>
                          <a:solidFill>
                            <a:schemeClr val="tx1"/>
                          </a:solidFill>
                          <a:effectLst/>
                          <a:latin typeface="Arial" charset="0"/>
                        </a:rPr>
                        <a:t>I</a:t>
                      </a:r>
                      <a:r>
                        <a:rPr kumimoji="0" lang="en-ZA" sz="2600" b="1" i="0" u="none" strike="noStrike" cap="none" normalizeH="0" baseline="30000" dirty="0" smtClean="0">
                          <a:ln>
                            <a:noFill/>
                          </a:ln>
                          <a:solidFill>
                            <a:schemeClr val="tx1"/>
                          </a:solidFill>
                          <a:effectLst/>
                          <a:latin typeface="Arial" charset="0"/>
                        </a:rPr>
                        <a:t>B</a:t>
                      </a:r>
                      <a:r>
                        <a:rPr kumimoji="0" lang="en-ZA" sz="2600" b="1" i="0" u="none" strike="noStrike" cap="none" normalizeH="0" baseline="0" dirty="0" smtClean="0">
                          <a:ln>
                            <a:noFill/>
                          </a:ln>
                          <a:solidFill>
                            <a:schemeClr val="tx1"/>
                          </a:solidFill>
                          <a:effectLst/>
                          <a:latin typeface="Arial" charset="0"/>
                        </a:rPr>
                        <a:t>I</a:t>
                      </a:r>
                      <a:r>
                        <a:rPr kumimoji="0" lang="en-ZA" sz="2600" b="1" i="0" u="none" strike="noStrike" cap="none" normalizeH="0" baseline="30000" dirty="0" smtClean="0">
                          <a:ln>
                            <a:noFill/>
                          </a:ln>
                          <a:solidFill>
                            <a:schemeClr val="tx1"/>
                          </a:solidFill>
                          <a:effectLst/>
                          <a:latin typeface="Arial" charset="0"/>
                        </a:rPr>
                        <a:t>B</a:t>
                      </a:r>
                      <a:r>
                        <a:rPr kumimoji="0" lang="en-ZA" sz="2600" b="1" i="0" u="none" strike="noStrike" cap="none" normalizeH="0" baseline="0" dirty="0" smtClean="0">
                          <a:ln>
                            <a:noFill/>
                          </a:ln>
                          <a:solidFill>
                            <a:schemeClr val="tx1"/>
                          </a:solidFill>
                          <a:effectLst/>
                          <a:latin typeface="Arial" charset="0"/>
                        </a:rPr>
                        <a:t> or </a:t>
                      </a:r>
                      <a:r>
                        <a:rPr kumimoji="0" lang="en-ZA" sz="2600" b="1" i="0" u="none" strike="noStrike" cap="none" normalizeH="0" baseline="0" dirty="0" err="1" smtClean="0">
                          <a:ln>
                            <a:noFill/>
                          </a:ln>
                          <a:solidFill>
                            <a:schemeClr val="tx1"/>
                          </a:solidFill>
                          <a:effectLst/>
                          <a:latin typeface="Arial" charset="0"/>
                        </a:rPr>
                        <a:t>I</a:t>
                      </a:r>
                      <a:r>
                        <a:rPr kumimoji="0" lang="en-ZA" sz="2600" b="1" i="0" u="none" strike="noStrike" cap="none" normalizeH="0" baseline="30000" dirty="0" err="1" smtClean="0">
                          <a:ln>
                            <a:noFill/>
                          </a:ln>
                          <a:solidFill>
                            <a:schemeClr val="tx1"/>
                          </a:solidFill>
                          <a:effectLst/>
                          <a:latin typeface="Arial" charset="0"/>
                        </a:rPr>
                        <a:t>B</a:t>
                      </a:r>
                      <a:r>
                        <a:rPr kumimoji="0" lang="en-ZA" sz="2600" b="1" i="0" u="none" strike="noStrike" cap="none" normalizeH="0" baseline="0" dirty="0" err="1" smtClean="0">
                          <a:ln>
                            <a:noFill/>
                          </a:ln>
                          <a:solidFill>
                            <a:schemeClr val="tx1"/>
                          </a:solidFill>
                          <a:effectLst/>
                          <a:latin typeface="Arial" charset="0"/>
                        </a:rPr>
                        <a:t>i</a:t>
                      </a:r>
                      <a:r>
                        <a:rPr kumimoji="0" lang="en-ZA" sz="2600" b="1" i="0" u="none" strike="noStrike" cap="none" normalizeH="0" baseline="0" dirty="0" smtClean="0">
                          <a:ln>
                            <a:noFill/>
                          </a:ln>
                          <a:solidFill>
                            <a:schemeClr val="tx1"/>
                          </a:solidFill>
                          <a:effectLst/>
                          <a:latin typeface="Arial" charset="0"/>
                        </a:rPr>
                        <a:t> </a:t>
                      </a:r>
                      <a:endParaRPr kumimoji="0" lang="en-GB" sz="2600" b="1" i="0" u="none" strike="noStrike" cap="none" normalizeH="0" baseline="0" dirty="0" smtClean="0">
                        <a:ln>
                          <a:noFill/>
                        </a:ln>
                        <a:solidFill>
                          <a:schemeClr val="tx1"/>
                        </a:solidFill>
                        <a:effectLst/>
                        <a:latin typeface="Arial"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4234">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ZA" sz="2600" b="0" i="0" u="none" strike="noStrike" cap="none" normalizeH="0" baseline="0" dirty="0" smtClean="0">
                          <a:ln>
                            <a:noFill/>
                          </a:ln>
                          <a:solidFill>
                            <a:schemeClr val="tx1"/>
                          </a:solidFill>
                          <a:effectLst/>
                          <a:latin typeface="Arial" charset="0"/>
                        </a:rPr>
                        <a:t>AB</a:t>
                      </a:r>
                      <a:endParaRPr kumimoji="0" lang="en-GB" sz="2600" b="0" i="0" u="none" strike="noStrike" cap="none" normalizeH="0" baseline="0" dirty="0" smtClean="0">
                        <a:ln>
                          <a:noFill/>
                        </a:ln>
                        <a:solidFill>
                          <a:schemeClr val="tx1"/>
                        </a:solidFill>
                        <a:effectLst/>
                        <a:latin typeface="Arial"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ZA" sz="2600" b="1" i="0" u="none" strike="noStrike" cap="none" normalizeH="0" baseline="0" dirty="0" smtClean="0">
                          <a:ln>
                            <a:noFill/>
                          </a:ln>
                          <a:solidFill>
                            <a:schemeClr val="tx1"/>
                          </a:solidFill>
                          <a:effectLst/>
                          <a:latin typeface="Arial" charset="0"/>
                        </a:rPr>
                        <a:t>I</a:t>
                      </a:r>
                      <a:r>
                        <a:rPr kumimoji="0" lang="en-ZA" sz="2600" b="1" i="0" u="none" strike="noStrike" cap="none" normalizeH="0" baseline="30000" dirty="0" smtClean="0">
                          <a:ln>
                            <a:noFill/>
                          </a:ln>
                          <a:solidFill>
                            <a:schemeClr val="tx1"/>
                          </a:solidFill>
                          <a:effectLst/>
                          <a:latin typeface="Arial" charset="0"/>
                        </a:rPr>
                        <a:t>A</a:t>
                      </a:r>
                      <a:r>
                        <a:rPr kumimoji="0" lang="en-ZA" sz="2600" b="1" i="0" u="none" strike="noStrike" cap="none" normalizeH="0" baseline="0" dirty="0" smtClean="0">
                          <a:ln>
                            <a:noFill/>
                          </a:ln>
                          <a:solidFill>
                            <a:schemeClr val="tx1"/>
                          </a:solidFill>
                          <a:effectLst/>
                          <a:latin typeface="Arial" charset="0"/>
                        </a:rPr>
                        <a:t>I</a:t>
                      </a:r>
                      <a:r>
                        <a:rPr kumimoji="0" lang="en-ZA" sz="2600" b="1" i="0" u="none" strike="noStrike" cap="none" normalizeH="0" baseline="30000" dirty="0" smtClean="0">
                          <a:ln>
                            <a:noFill/>
                          </a:ln>
                          <a:solidFill>
                            <a:schemeClr val="tx1"/>
                          </a:solidFill>
                          <a:effectLst/>
                          <a:latin typeface="Arial" charset="0"/>
                        </a:rPr>
                        <a:t>B</a:t>
                      </a:r>
                      <a:endParaRPr kumimoji="0" lang="en-GB" sz="2600" b="1" i="0" u="none" strike="noStrike" cap="none" normalizeH="0" baseline="0" dirty="0" smtClean="0">
                        <a:ln>
                          <a:noFill/>
                        </a:ln>
                        <a:solidFill>
                          <a:schemeClr val="tx1"/>
                        </a:solidFill>
                        <a:effectLst/>
                        <a:latin typeface="Arial"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4234">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ZA" sz="2600" b="0" i="0" u="none" strike="noStrike" cap="none" normalizeH="0" baseline="0" dirty="0" smtClean="0">
                          <a:ln>
                            <a:noFill/>
                          </a:ln>
                          <a:solidFill>
                            <a:schemeClr val="tx1"/>
                          </a:solidFill>
                          <a:effectLst/>
                          <a:latin typeface="Arial" charset="0"/>
                        </a:rPr>
                        <a:t>O</a:t>
                      </a:r>
                      <a:endParaRPr kumimoji="0" lang="en-GB" sz="2600" b="0" i="0" u="none" strike="noStrike" cap="none" normalizeH="0" baseline="0" dirty="0" smtClean="0">
                        <a:ln>
                          <a:noFill/>
                        </a:ln>
                        <a:solidFill>
                          <a:schemeClr val="tx1"/>
                        </a:solidFill>
                        <a:effectLst/>
                        <a:latin typeface="Arial"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ZA" sz="2600" b="1" i="0" u="none" strike="noStrike" cap="none" normalizeH="0" baseline="0" dirty="0" smtClean="0">
                          <a:ln>
                            <a:noFill/>
                          </a:ln>
                          <a:solidFill>
                            <a:schemeClr val="tx1"/>
                          </a:solidFill>
                          <a:effectLst/>
                          <a:latin typeface="Arial" charset="0"/>
                        </a:rPr>
                        <a:t>ii</a:t>
                      </a:r>
                      <a:endParaRPr kumimoji="0" lang="en-GB" sz="2600" b="1" i="0" u="none" strike="noStrike" cap="none" normalizeH="0" baseline="0" dirty="0" smtClean="0">
                        <a:ln>
                          <a:noFill/>
                        </a:ln>
                        <a:solidFill>
                          <a:schemeClr val="tx1"/>
                        </a:solidFill>
                        <a:effectLst/>
                        <a:latin typeface="Arial"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TextBox 1"/>
          <p:cNvSpPr txBox="1"/>
          <p:nvPr/>
        </p:nvSpPr>
        <p:spPr>
          <a:xfrm>
            <a:off x="4776278" y="2052536"/>
            <a:ext cx="2315183" cy="564204"/>
          </a:xfrm>
          <a:prstGeom prst="rect">
            <a:avLst/>
          </a:prstGeom>
          <a:solidFill>
            <a:schemeClr val="accent5">
              <a:lumMod val="40000"/>
              <a:lumOff val="60000"/>
            </a:schemeClr>
          </a:solidFill>
        </p:spPr>
        <p:txBody>
          <a:bodyPr wrap="square" rtlCol="0">
            <a:spAutoFit/>
          </a:bodyPr>
          <a:lstStyle/>
          <a:p>
            <a:endParaRPr lang="en-ZA" dirty="0"/>
          </a:p>
        </p:txBody>
      </p:sp>
      <p:sp>
        <p:nvSpPr>
          <p:cNvPr id="6" name="TextBox 5"/>
          <p:cNvSpPr txBox="1"/>
          <p:nvPr/>
        </p:nvSpPr>
        <p:spPr>
          <a:xfrm>
            <a:off x="4776278" y="2846962"/>
            <a:ext cx="2315183" cy="564204"/>
          </a:xfrm>
          <a:prstGeom prst="rect">
            <a:avLst/>
          </a:prstGeom>
          <a:solidFill>
            <a:schemeClr val="accent5">
              <a:lumMod val="40000"/>
              <a:lumOff val="60000"/>
            </a:schemeClr>
          </a:solidFill>
        </p:spPr>
        <p:txBody>
          <a:bodyPr wrap="square" rtlCol="0">
            <a:spAutoFit/>
          </a:bodyPr>
          <a:lstStyle/>
          <a:p>
            <a:endParaRPr lang="en-ZA" dirty="0"/>
          </a:p>
        </p:txBody>
      </p:sp>
      <p:sp>
        <p:nvSpPr>
          <p:cNvPr id="7" name="TextBox 6"/>
          <p:cNvSpPr txBox="1"/>
          <p:nvPr/>
        </p:nvSpPr>
        <p:spPr>
          <a:xfrm>
            <a:off x="4776278" y="3586264"/>
            <a:ext cx="2315183" cy="564204"/>
          </a:xfrm>
          <a:prstGeom prst="rect">
            <a:avLst/>
          </a:prstGeom>
          <a:solidFill>
            <a:schemeClr val="accent5">
              <a:lumMod val="40000"/>
              <a:lumOff val="60000"/>
            </a:schemeClr>
          </a:solidFill>
        </p:spPr>
        <p:txBody>
          <a:bodyPr wrap="square" rtlCol="0">
            <a:spAutoFit/>
          </a:bodyPr>
          <a:lstStyle/>
          <a:p>
            <a:endParaRPr lang="en-ZA" dirty="0"/>
          </a:p>
        </p:txBody>
      </p:sp>
      <p:sp>
        <p:nvSpPr>
          <p:cNvPr id="8" name="TextBox 7"/>
          <p:cNvSpPr txBox="1"/>
          <p:nvPr/>
        </p:nvSpPr>
        <p:spPr>
          <a:xfrm>
            <a:off x="4776278" y="4296383"/>
            <a:ext cx="2315183" cy="564204"/>
          </a:xfrm>
          <a:prstGeom prst="rect">
            <a:avLst/>
          </a:prstGeom>
          <a:solidFill>
            <a:schemeClr val="accent5">
              <a:lumMod val="40000"/>
              <a:lumOff val="60000"/>
            </a:schemeClr>
          </a:solidFill>
        </p:spPr>
        <p:txBody>
          <a:bodyPr wrap="square" rtlCol="0">
            <a:spAutoFit/>
          </a:bodyPr>
          <a:lstStyle/>
          <a:p>
            <a:endParaRPr lang="en-ZA" dirty="0"/>
          </a:p>
        </p:txBody>
      </p:sp>
      <p:pic>
        <p:nvPicPr>
          <p:cNvPr id="9" name="Picture 8" descr="http://www.buzzle.com/images/infographics/blood-types.jpg">
            <a:hlinkClick r:id="rId3"/>
          </p:cNvPr>
          <p:cNvPicPr/>
          <p:nvPr/>
        </p:nvPicPr>
        <p:blipFill rotWithShape="1">
          <a:blip r:embed="rId4">
            <a:extLst>
              <a:ext uri="{28A0092B-C50C-407E-A947-70E740481C1C}">
                <a14:useLocalDpi xmlns:a14="http://schemas.microsoft.com/office/drawing/2010/main" val="0"/>
              </a:ext>
            </a:extLst>
          </a:blip>
          <a:srcRect l="17403" t="13513" r="62597" b="54826"/>
          <a:stretch/>
        </p:blipFill>
        <p:spPr bwMode="auto">
          <a:xfrm>
            <a:off x="3265010" y="1987859"/>
            <a:ext cx="818515" cy="782449"/>
          </a:xfrm>
          <a:prstGeom prst="rect">
            <a:avLst/>
          </a:prstGeom>
          <a:noFill/>
          <a:ln>
            <a:noFill/>
          </a:ln>
          <a:extLst>
            <a:ext uri="{53640926-AAD7-44D8-BBD7-CCE9431645EC}">
              <a14:shadowObscured xmlns:a14="http://schemas.microsoft.com/office/drawing/2010/main"/>
            </a:ext>
          </a:extLst>
        </p:spPr>
      </p:pic>
      <p:pic>
        <p:nvPicPr>
          <p:cNvPr id="10" name="irc_mi" descr="http://www.buzzle.com/images/infographics/blood-types.jpg">
            <a:hlinkClick r:id="rId3"/>
          </p:cNvPr>
          <p:cNvPicPr/>
          <p:nvPr/>
        </p:nvPicPr>
        <p:blipFill rotWithShape="1">
          <a:blip r:embed="rId4">
            <a:extLst>
              <a:ext uri="{28A0092B-C50C-407E-A947-70E740481C1C}">
                <a14:useLocalDpi xmlns:a14="http://schemas.microsoft.com/office/drawing/2010/main" val="0"/>
              </a:ext>
            </a:extLst>
          </a:blip>
          <a:srcRect l="37403" t="14286" r="43376" b="54053"/>
          <a:stretch/>
        </p:blipFill>
        <p:spPr bwMode="auto">
          <a:xfrm>
            <a:off x="3280884" y="2778536"/>
            <a:ext cx="786765" cy="756974"/>
          </a:xfrm>
          <a:prstGeom prst="rect">
            <a:avLst/>
          </a:prstGeom>
          <a:noFill/>
          <a:ln>
            <a:noFill/>
          </a:ln>
          <a:extLst>
            <a:ext uri="{53640926-AAD7-44D8-BBD7-CCE9431645EC}">
              <a14:shadowObscured xmlns:a14="http://schemas.microsoft.com/office/drawing/2010/main"/>
            </a:ext>
          </a:extLst>
        </p:spPr>
      </p:pic>
      <p:pic>
        <p:nvPicPr>
          <p:cNvPr id="11" name="irc_mi" descr="http://www.buzzle.com/images/infographics/blood-types.jpg">
            <a:hlinkClick r:id="rId3"/>
          </p:cNvPr>
          <p:cNvPicPr/>
          <p:nvPr/>
        </p:nvPicPr>
        <p:blipFill rotWithShape="1">
          <a:blip r:embed="rId4">
            <a:extLst>
              <a:ext uri="{28A0092B-C50C-407E-A947-70E740481C1C}">
                <a14:useLocalDpi xmlns:a14="http://schemas.microsoft.com/office/drawing/2010/main" val="0"/>
              </a:ext>
            </a:extLst>
          </a:blip>
          <a:srcRect l="56363" t="14286" r="23117" b="55983"/>
          <a:stretch/>
        </p:blipFill>
        <p:spPr bwMode="auto">
          <a:xfrm>
            <a:off x="3228179" y="3532413"/>
            <a:ext cx="839470" cy="710119"/>
          </a:xfrm>
          <a:prstGeom prst="rect">
            <a:avLst/>
          </a:prstGeom>
          <a:noFill/>
          <a:ln>
            <a:noFill/>
          </a:ln>
          <a:extLst>
            <a:ext uri="{53640926-AAD7-44D8-BBD7-CCE9431645EC}">
              <a14:shadowObscured xmlns:a14="http://schemas.microsoft.com/office/drawing/2010/main"/>
            </a:ext>
          </a:extLst>
        </p:spPr>
      </p:pic>
      <p:pic>
        <p:nvPicPr>
          <p:cNvPr id="12" name="Picture 11" descr="http://www.buzzle.com/images/infographics/blood-types.jpg">
            <a:hlinkClick r:id="rId3"/>
          </p:cNvPr>
          <p:cNvPicPr/>
          <p:nvPr/>
        </p:nvPicPr>
        <p:blipFill rotWithShape="1">
          <a:blip r:embed="rId4">
            <a:extLst>
              <a:ext uri="{28A0092B-C50C-407E-A947-70E740481C1C}">
                <a14:useLocalDpi xmlns:a14="http://schemas.microsoft.com/office/drawing/2010/main" val="0"/>
              </a:ext>
            </a:extLst>
          </a:blip>
          <a:srcRect l="79481" t="16990" r="3376" b="56755"/>
          <a:stretch/>
        </p:blipFill>
        <p:spPr bwMode="auto">
          <a:xfrm>
            <a:off x="3365974" y="4284450"/>
            <a:ext cx="701675" cy="722630"/>
          </a:xfrm>
          <a:prstGeom prst="rect">
            <a:avLst/>
          </a:prstGeom>
          <a:noFill/>
          <a:ln>
            <a:noFill/>
          </a:ln>
          <a:extLst>
            <a:ext uri="{53640926-AAD7-44D8-BBD7-CCE9431645EC}">
              <a14:shadowObscured xmlns:a14="http://schemas.microsoft.com/office/drawing/2010/main"/>
            </a:ext>
          </a:extLst>
        </p:spPr>
      </p:pic>
      <p:sp>
        <p:nvSpPr>
          <p:cNvPr id="3" name="Rectangle 2"/>
          <p:cNvSpPr/>
          <p:nvPr/>
        </p:nvSpPr>
        <p:spPr>
          <a:xfrm>
            <a:off x="683568" y="5043685"/>
            <a:ext cx="5760640" cy="1477328"/>
          </a:xfrm>
          <a:prstGeom prst="rect">
            <a:avLst/>
          </a:prstGeom>
        </p:spPr>
        <p:txBody>
          <a:bodyPr wrap="square">
            <a:spAutoFit/>
          </a:bodyPr>
          <a:lstStyle/>
          <a:p>
            <a:r>
              <a:rPr lang="en-ZA" b="1" dirty="0" smtClean="0"/>
              <a:t>1-2-3-4 </a:t>
            </a:r>
            <a:r>
              <a:rPr lang="en-ZA" b="1" dirty="0"/>
              <a:t>Rule</a:t>
            </a:r>
            <a:endParaRPr lang="en-ZA" dirty="0"/>
          </a:p>
          <a:p>
            <a:r>
              <a:rPr lang="en-ZA" b="1" dirty="0"/>
              <a:t>   </a:t>
            </a:r>
            <a:r>
              <a:rPr lang="en-ZA" b="1" dirty="0" smtClean="0"/>
              <a:t>-</a:t>
            </a:r>
            <a:r>
              <a:rPr lang="en-ZA" b="1" dirty="0"/>
              <a:t>You can only have one blood group</a:t>
            </a:r>
            <a:endParaRPr lang="en-ZA" dirty="0"/>
          </a:p>
          <a:p>
            <a:r>
              <a:rPr lang="en-ZA" b="1" dirty="0"/>
              <a:t>  </a:t>
            </a:r>
            <a:r>
              <a:rPr lang="en-ZA" b="1" dirty="0" smtClean="0"/>
              <a:t> </a:t>
            </a:r>
            <a:r>
              <a:rPr lang="en-ZA" b="1" dirty="0"/>
              <a:t>- You can only have two alleles for a </a:t>
            </a:r>
            <a:r>
              <a:rPr lang="en-ZA" b="1" dirty="0" smtClean="0"/>
              <a:t>blood group</a:t>
            </a:r>
            <a:endParaRPr lang="en-ZA" dirty="0"/>
          </a:p>
          <a:p>
            <a:r>
              <a:rPr lang="en-ZA" b="1" dirty="0"/>
              <a:t>  </a:t>
            </a:r>
            <a:r>
              <a:rPr lang="en-ZA" b="1" dirty="0" smtClean="0"/>
              <a:t> </a:t>
            </a:r>
            <a:r>
              <a:rPr lang="en-ZA" b="1" dirty="0"/>
              <a:t>- But there are three different alleles</a:t>
            </a:r>
            <a:endParaRPr lang="en-ZA" dirty="0"/>
          </a:p>
          <a:p>
            <a:r>
              <a:rPr lang="en-ZA" b="1" dirty="0"/>
              <a:t>  </a:t>
            </a:r>
            <a:r>
              <a:rPr lang="en-ZA" b="1" dirty="0" smtClean="0"/>
              <a:t> </a:t>
            </a:r>
            <a:r>
              <a:rPr lang="en-ZA" b="1" dirty="0"/>
              <a:t>- And there are four blood groups</a:t>
            </a:r>
            <a:endParaRPr lang="en-ZA" dirty="0"/>
          </a:p>
        </p:txBody>
      </p:sp>
    </p:spTree>
    <p:extLst>
      <p:ext uri="{BB962C8B-B14F-4D97-AF65-F5344CB8AC3E}">
        <p14:creationId xmlns:p14="http://schemas.microsoft.com/office/powerpoint/2010/main" val="1155254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App for blood groups</a:t>
            </a:r>
            <a:br>
              <a:rPr lang="en-ZA" dirty="0" smtClean="0"/>
            </a:br>
            <a:r>
              <a:rPr lang="en-ZA" dirty="0"/>
              <a:t/>
            </a:r>
            <a:br>
              <a:rPr lang="en-ZA" dirty="0"/>
            </a:br>
            <a:endParaRPr lang="en-ZA" dirty="0"/>
          </a:p>
        </p:txBody>
      </p:sp>
      <p:sp>
        <p:nvSpPr>
          <p:cNvPr id="5" name="Content Placeholder 4"/>
          <p:cNvSpPr>
            <a:spLocks noGrp="1"/>
          </p:cNvSpPr>
          <p:nvPr>
            <p:ph idx="1"/>
          </p:nvPr>
        </p:nvSpPr>
        <p:spPr>
          <a:xfrm>
            <a:off x="457200" y="548680"/>
            <a:ext cx="5194920" cy="5616623"/>
          </a:xfrm>
        </p:spPr>
        <p:txBody>
          <a:bodyPr>
            <a:normAutofit fontScale="85000" lnSpcReduction="10000"/>
          </a:bodyPr>
          <a:lstStyle/>
          <a:p>
            <a:r>
              <a:rPr lang="en-ZA" dirty="0" smtClean="0"/>
              <a:t>Wits genetic students have created a genetics app. It is designed as a library containing simple explanations of genetic concepts. </a:t>
            </a:r>
          </a:p>
          <a:p>
            <a:r>
              <a:rPr lang="en-ZA" dirty="0" smtClean="0"/>
              <a:t>It provides more information to school learners.</a:t>
            </a:r>
          </a:p>
          <a:p>
            <a:r>
              <a:rPr lang="en-ZA" dirty="0" smtClean="0"/>
              <a:t>It is available for Android devices. Download it from Google play store. </a:t>
            </a:r>
          </a:p>
          <a:p>
            <a:r>
              <a:rPr lang="en-ZA" dirty="0" smtClean="0"/>
              <a:t>It is called </a:t>
            </a:r>
            <a:r>
              <a:rPr lang="en-ZA" b="1" dirty="0" err="1" smtClean="0"/>
              <a:t>GenSCOP</a:t>
            </a:r>
            <a:endParaRPr lang="en-ZA" b="1" dirty="0" smtClean="0"/>
          </a:p>
          <a:p>
            <a:r>
              <a:rPr lang="en-ZA" dirty="0" smtClean="0">
                <a:hlinkClick r:id="rId2"/>
              </a:rPr>
              <a:t>https://play.google.com/store/apps/details?id+scopinggnetics&amp;hl=en</a:t>
            </a:r>
            <a:endParaRPr lang="en-ZA" dirty="0" smtClean="0"/>
          </a:p>
          <a:p>
            <a:endParaRPr lang="en-ZA" dirty="0"/>
          </a:p>
          <a:p>
            <a:endParaRPr lang="en-ZA" dirty="0" smtClean="0"/>
          </a:p>
          <a:p>
            <a:endParaRPr lang="en-ZA" dirty="0"/>
          </a:p>
          <a:p>
            <a:endParaRPr lang="en-ZA" dirty="0" smtClean="0"/>
          </a:p>
          <a:p>
            <a:endParaRPr lang="en-ZA" dirty="0"/>
          </a:p>
        </p:txBody>
      </p:sp>
      <p:sp>
        <p:nvSpPr>
          <p:cNvPr id="3" name="Slide Number Placeholder 2"/>
          <p:cNvSpPr>
            <a:spLocks noGrp="1"/>
          </p:cNvSpPr>
          <p:nvPr>
            <p:ph type="sldNum" sz="quarter" idx="12"/>
          </p:nvPr>
        </p:nvSpPr>
        <p:spPr/>
        <p:txBody>
          <a:bodyPr/>
          <a:lstStyle/>
          <a:p>
            <a:fld id="{12BB25A2-5507-4CDA-801B-CF7C4493D501}" type="slidenum">
              <a:rPr lang="en-GB" smtClean="0"/>
              <a:t>37</a:t>
            </a:fld>
            <a:endParaRPr lang="en-GB"/>
          </a:p>
        </p:txBody>
      </p:sp>
      <p:pic>
        <p:nvPicPr>
          <p:cNvPr id="4098" name="Picture 2" descr="C:\Users\14657678\AppData\Local\Microsoft\Windows\Temporary Internet Files\Content.Outlook\XAL705U2\Screenshot_20200302_113847_scoping genetic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454"/>
          <a:stretch/>
        </p:blipFill>
        <p:spPr bwMode="auto">
          <a:xfrm>
            <a:off x="5796136" y="511164"/>
            <a:ext cx="3203564" cy="6346835"/>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66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2"/>
          <p:cNvSpPr>
            <a:spLocks noGrp="1" noChangeArrowheads="1"/>
          </p:cNvSpPr>
          <p:nvPr>
            <p:ph type="title"/>
          </p:nvPr>
        </p:nvSpPr>
        <p:spPr>
          <a:xfrm>
            <a:off x="87549" y="122238"/>
            <a:ext cx="8531157" cy="1295400"/>
          </a:xfrm>
          <a:solidFill>
            <a:schemeClr val="accent2">
              <a:lumMod val="20000"/>
              <a:lumOff val="80000"/>
            </a:schemeClr>
          </a:solidFill>
        </p:spPr>
        <p:txBody>
          <a:bodyPr>
            <a:normAutofit fontScale="90000"/>
          </a:bodyPr>
          <a:lstStyle/>
          <a:p>
            <a:pPr eaLnBrk="1" hangingPunct="1"/>
            <a:r>
              <a:rPr lang="en-ZA" altLang="en-US" sz="4000" dirty="0" smtClean="0"/>
              <a:t>Blood Groups </a:t>
            </a:r>
            <a:r>
              <a:rPr lang="en-ZA" altLang="en-US" dirty="0" smtClean="0"/>
              <a:t/>
            </a:r>
            <a:br>
              <a:rPr lang="en-ZA" altLang="en-US" dirty="0" smtClean="0"/>
            </a:br>
            <a:r>
              <a:rPr lang="en-ZA" altLang="en-US" sz="2200" b="1" dirty="0" smtClean="0"/>
              <a:t>EXAMPLE:       </a:t>
            </a:r>
            <a:r>
              <a:rPr lang="en-ZA" altLang="en-US" sz="2000" b="0" dirty="0" smtClean="0"/>
              <a:t>A man with blood group AB marries a woman with blood group O.</a:t>
            </a:r>
            <a:br>
              <a:rPr lang="en-ZA" altLang="en-US" sz="2000" b="0" dirty="0" smtClean="0"/>
            </a:br>
            <a:r>
              <a:rPr lang="en-ZA" altLang="en-US" sz="2000" b="0" dirty="0" smtClean="0"/>
              <a:t> Predict the nature of their possible offspring</a:t>
            </a:r>
            <a:endParaRPr lang="en-GB" altLang="en-US" sz="2000" b="0" dirty="0" smtClean="0"/>
          </a:p>
        </p:txBody>
      </p:sp>
      <p:sp>
        <p:nvSpPr>
          <p:cNvPr id="16390" name="Rectangle 3"/>
          <p:cNvSpPr>
            <a:spLocks noGrp="1" noChangeArrowheads="1"/>
          </p:cNvSpPr>
          <p:nvPr>
            <p:ph type="body" sz="half" idx="1"/>
          </p:nvPr>
        </p:nvSpPr>
        <p:spPr>
          <a:xfrm>
            <a:off x="457200" y="1546698"/>
            <a:ext cx="7931150" cy="5165387"/>
          </a:xfrm>
          <a:solidFill>
            <a:schemeClr val="bg1"/>
          </a:solidFill>
        </p:spPr>
        <p:txBody>
          <a:bodyPr>
            <a:normAutofit lnSpcReduction="10000"/>
          </a:bodyPr>
          <a:lstStyle/>
          <a:p>
            <a:pPr eaLnBrk="1" hangingPunct="1">
              <a:lnSpc>
                <a:spcPct val="80000"/>
              </a:lnSpc>
              <a:buFont typeface="Wingdings" pitchFamily="2" charset="2"/>
              <a:buNone/>
            </a:pPr>
            <a:r>
              <a:rPr lang="en-US" altLang="en-US" sz="1700" b="1" dirty="0" smtClean="0"/>
              <a:t>P</a:t>
            </a:r>
            <a:r>
              <a:rPr lang="en-US" altLang="en-US" sz="1700" b="1" baseline="-25000" dirty="0" smtClean="0"/>
              <a:t>1</a:t>
            </a:r>
            <a:r>
              <a:rPr lang="en-US" altLang="en-US" sz="1700" b="1" dirty="0" smtClean="0"/>
              <a:t>	</a:t>
            </a:r>
            <a:r>
              <a:rPr lang="en-US" altLang="en-US" sz="1700" dirty="0" smtClean="0"/>
              <a:t>Phenotype	       </a:t>
            </a:r>
            <a:r>
              <a:rPr lang="en-US" altLang="en-US" sz="1700" b="1" dirty="0" smtClean="0"/>
              <a:t>AB</a:t>
            </a:r>
            <a:r>
              <a:rPr lang="en-US" altLang="en-US" sz="1700" dirty="0" smtClean="0"/>
              <a:t>           x             </a:t>
            </a:r>
            <a:r>
              <a:rPr lang="en-US" altLang="en-US" sz="1700" b="1" dirty="0" smtClean="0"/>
              <a:t>O</a:t>
            </a:r>
          </a:p>
          <a:p>
            <a:pPr eaLnBrk="1" hangingPunct="1">
              <a:lnSpc>
                <a:spcPct val="80000"/>
              </a:lnSpc>
              <a:buFont typeface="Wingdings" pitchFamily="2" charset="2"/>
              <a:buNone/>
            </a:pPr>
            <a:endParaRPr lang="en-US" altLang="en-US" sz="1700" b="1" dirty="0" smtClean="0"/>
          </a:p>
          <a:p>
            <a:pPr eaLnBrk="1" hangingPunct="1">
              <a:lnSpc>
                <a:spcPct val="80000"/>
              </a:lnSpc>
              <a:buFont typeface="Wingdings" pitchFamily="2" charset="2"/>
              <a:buNone/>
            </a:pPr>
            <a:r>
              <a:rPr lang="en-US" altLang="en-US" sz="1700" dirty="0" smtClean="0"/>
              <a:t>	Genotype                   </a:t>
            </a:r>
            <a:r>
              <a:rPr lang="en-US" altLang="en-US" sz="1700" b="1" dirty="0" smtClean="0"/>
              <a:t>I</a:t>
            </a:r>
            <a:r>
              <a:rPr lang="en-US" altLang="en-US" sz="1700" b="1" baseline="30000" dirty="0" smtClean="0"/>
              <a:t>A</a:t>
            </a:r>
            <a:r>
              <a:rPr lang="en-US" altLang="en-US" sz="1700" b="1" dirty="0" smtClean="0"/>
              <a:t>I</a:t>
            </a:r>
            <a:r>
              <a:rPr lang="en-US" altLang="en-US" sz="1700" b="1" baseline="30000" dirty="0" smtClean="0"/>
              <a:t>B</a:t>
            </a:r>
            <a:r>
              <a:rPr lang="en-US" altLang="en-US" sz="1700" dirty="0" smtClean="0"/>
              <a:t>             x            </a:t>
            </a:r>
            <a:r>
              <a:rPr lang="en-US" altLang="en-US" sz="1700" b="1" dirty="0" smtClean="0"/>
              <a:t>ii</a:t>
            </a:r>
          </a:p>
          <a:p>
            <a:pPr eaLnBrk="1" hangingPunct="1">
              <a:lnSpc>
                <a:spcPct val="80000"/>
              </a:lnSpc>
              <a:buFont typeface="Wingdings" pitchFamily="2" charset="2"/>
              <a:buNone/>
            </a:pPr>
            <a:endParaRPr lang="en-US" altLang="en-US" sz="1700" dirty="0" smtClean="0"/>
          </a:p>
          <a:p>
            <a:pPr eaLnBrk="1" hangingPunct="1">
              <a:lnSpc>
                <a:spcPct val="80000"/>
              </a:lnSpc>
              <a:buFont typeface="Wingdings" pitchFamily="2" charset="2"/>
              <a:buNone/>
            </a:pPr>
            <a:r>
              <a:rPr lang="en-US" altLang="en-US" sz="1700" i="1" dirty="0" smtClean="0"/>
              <a:t>	Meiosis                                </a:t>
            </a:r>
            <a:r>
              <a:rPr lang="fr-FR" altLang="en-US" sz="1700" b="1" dirty="0" smtClean="0"/>
              <a:t>	</a:t>
            </a:r>
          </a:p>
          <a:p>
            <a:pPr eaLnBrk="1" hangingPunct="1">
              <a:lnSpc>
                <a:spcPct val="80000"/>
              </a:lnSpc>
              <a:buFont typeface="Wingdings" pitchFamily="2" charset="2"/>
              <a:buNone/>
            </a:pPr>
            <a:r>
              <a:rPr lang="fr-FR" altLang="en-US" sz="1700" b="1" dirty="0" smtClean="0"/>
              <a:t>   </a:t>
            </a:r>
          </a:p>
          <a:p>
            <a:pPr eaLnBrk="1" hangingPunct="1">
              <a:lnSpc>
                <a:spcPct val="80000"/>
              </a:lnSpc>
              <a:buFont typeface="Wingdings" pitchFamily="2" charset="2"/>
              <a:buNone/>
            </a:pPr>
            <a:endParaRPr lang="fr-FR" altLang="en-US" sz="1700" b="1" dirty="0" smtClean="0"/>
          </a:p>
          <a:p>
            <a:pPr eaLnBrk="1" hangingPunct="1">
              <a:lnSpc>
                <a:spcPct val="80000"/>
              </a:lnSpc>
              <a:buFont typeface="Wingdings" pitchFamily="2" charset="2"/>
              <a:buNone/>
            </a:pPr>
            <a:r>
              <a:rPr lang="fr-FR" altLang="en-US" sz="1700" b="1" dirty="0" err="1" smtClean="0"/>
              <a:t>Gametes</a:t>
            </a:r>
            <a:r>
              <a:rPr lang="fr-FR" altLang="en-US" sz="1700" b="1" dirty="0" smtClean="0"/>
              <a:t>                  </a:t>
            </a:r>
            <a:endParaRPr lang="en-US" altLang="en-US" sz="1000" dirty="0" smtClean="0"/>
          </a:p>
          <a:p>
            <a:pPr eaLnBrk="1" hangingPunct="1">
              <a:lnSpc>
                <a:spcPct val="80000"/>
              </a:lnSpc>
              <a:buFont typeface="Wingdings" pitchFamily="2" charset="2"/>
              <a:buNone/>
            </a:pPr>
            <a:r>
              <a:rPr lang="en-US" altLang="en-US" sz="1700" dirty="0" smtClean="0"/>
              <a:t>   </a:t>
            </a:r>
          </a:p>
          <a:p>
            <a:pPr eaLnBrk="1" hangingPunct="1">
              <a:lnSpc>
                <a:spcPct val="80000"/>
              </a:lnSpc>
              <a:buFont typeface="Wingdings" pitchFamily="2" charset="2"/>
              <a:buNone/>
            </a:pPr>
            <a:r>
              <a:rPr lang="en-US" altLang="en-US" sz="1700" dirty="0" smtClean="0"/>
              <a:t> </a:t>
            </a:r>
            <a:r>
              <a:rPr lang="en-US" altLang="en-US" sz="1700" i="1" dirty="0" err="1" smtClean="0"/>
              <a:t>Fertilisation</a:t>
            </a:r>
            <a:endParaRPr lang="en-GB" altLang="en-US" sz="1700" dirty="0" smtClean="0"/>
          </a:p>
          <a:p>
            <a:pPr eaLnBrk="1" hangingPunct="1">
              <a:lnSpc>
                <a:spcPct val="80000"/>
              </a:lnSpc>
              <a:buFont typeface="Wingdings" pitchFamily="2" charset="2"/>
              <a:buNone/>
            </a:pPr>
            <a:r>
              <a:rPr lang="en-US" altLang="en-US" sz="1700" b="1" dirty="0" smtClean="0"/>
              <a:t>	</a:t>
            </a:r>
          </a:p>
          <a:p>
            <a:pPr eaLnBrk="1" hangingPunct="1">
              <a:lnSpc>
                <a:spcPct val="80000"/>
              </a:lnSpc>
              <a:buFont typeface="Wingdings" pitchFamily="2" charset="2"/>
              <a:buNone/>
            </a:pPr>
            <a:endParaRPr lang="en-US" altLang="en-US" sz="1700" b="1" dirty="0" smtClean="0"/>
          </a:p>
          <a:p>
            <a:pPr eaLnBrk="1" hangingPunct="1">
              <a:lnSpc>
                <a:spcPct val="80000"/>
              </a:lnSpc>
              <a:buFont typeface="Wingdings" pitchFamily="2" charset="2"/>
              <a:buNone/>
            </a:pPr>
            <a:endParaRPr lang="en-US" altLang="en-US" sz="1700" b="1" dirty="0" smtClean="0"/>
          </a:p>
          <a:p>
            <a:pPr eaLnBrk="1" hangingPunct="1">
              <a:lnSpc>
                <a:spcPct val="80000"/>
              </a:lnSpc>
              <a:buFont typeface="Wingdings" pitchFamily="2" charset="2"/>
              <a:buNone/>
            </a:pPr>
            <a:endParaRPr lang="en-US" altLang="en-US" sz="1700" b="1" dirty="0" smtClean="0"/>
          </a:p>
          <a:p>
            <a:pPr eaLnBrk="1" hangingPunct="1">
              <a:lnSpc>
                <a:spcPct val="80000"/>
              </a:lnSpc>
              <a:buFont typeface="Wingdings" pitchFamily="2" charset="2"/>
              <a:buNone/>
            </a:pPr>
            <a:endParaRPr lang="en-US" altLang="en-US" sz="1700" b="1" dirty="0"/>
          </a:p>
          <a:p>
            <a:pPr eaLnBrk="1" hangingPunct="1">
              <a:lnSpc>
                <a:spcPct val="80000"/>
              </a:lnSpc>
              <a:buFont typeface="Wingdings" pitchFamily="2" charset="2"/>
              <a:buNone/>
            </a:pPr>
            <a:endParaRPr lang="en-US" altLang="en-US" sz="1700" b="1" dirty="0" smtClean="0"/>
          </a:p>
          <a:p>
            <a:pPr eaLnBrk="1" hangingPunct="1">
              <a:lnSpc>
                <a:spcPct val="80000"/>
              </a:lnSpc>
              <a:buFont typeface="Wingdings" pitchFamily="2" charset="2"/>
              <a:buNone/>
            </a:pPr>
            <a:r>
              <a:rPr lang="en-US" altLang="en-US" sz="1700" b="1" dirty="0" smtClean="0"/>
              <a:t>F</a:t>
            </a:r>
            <a:r>
              <a:rPr lang="en-US" altLang="en-US" sz="1700" b="1" baseline="-25000" dirty="0" smtClean="0"/>
              <a:t>1 </a:t>
            </a:r>
            <a:r>
              <a:rPr lang="en-US" altLang="en-US" sz="1700" dirty="0" smtClean="0"/>
              <a:t>Genotype:              </a:t>
            </a:r>
            <a:r>
              <a:rPr lang="en-US" altLang="en-US" sz="1700" b="1" dirty="0" err="1" smtClean="0"/>
              <a:t>I</a:t>
            </a:r>
            <a:r>
              <a:rPr lang="en-US" altLang="en-US" sz="1700" b="1" baseline="30000" dirty="0" err="1" smtClean="0"/>
              <a:t>A</a:t>
            </a:r>
            <a:r>
              <a:rPr lang="en-US" altLang="en-US" sz="1700" b="1" dirty="0" err="1" smtClean="0"/>
              <a:t>i</a:t>
            </a:r>
            <a:r>
              <a:rPr lang="en-US" altLang="en-US" sz="1700" b="1" dirty="0" smtClean="0"/>
              <a:t>                      and                  </a:t>
            </a:r>
            <a:r>
              <a:rPr lang="en-US" altLang="en-US" sz="1700" b="1" dirty="0" err="1" smtClean="0"/>
              <a:t>I</a:t>
            </a:r>
            <a:r>
              <a:rPr lang="en-US" altLang="en-US" sz="1700" baseline="30000" dirty="0" err="1" smtClean="0"/>
              <a:t>B</a:t>
            </a:r>
            <a:r>
              <a:rPr lang="en-US" altLang="en-US" sz="1700" b="1" dirty="0" err="1" smtClean="0"/>
              <a:t>i</a:t>
            </a:r>
            <a:endParaRPr lang="en-US" altLang="en-US" sz="1700" b="1" dirty="0" smtClean="0"/>
          </a:p>
          <a:p>
            <a:pPr eaLnBrk="1" hangingPunct="1">
              <a:lnSpc>
                <a:spcPct val="80000"/>
              </a:lnSpc>
              <a:buFont typeface="Wingdings" pitchFamily="2" charset="2"/>
              <a:buNone/>
            </a:pPr>
            <a:r>
              <a:rPr lang="en-US" altLang="en-US" sz="1700" b="1" dirty="0"/>
              <a:t> </a:t>
            </a:r>
            <a:r>
              <a:rPr lang="en-US" altLang="en-US" sz="1700" b="1" dirty="0" smtClean="0"/>
              <a:t>    </a:t>
            </a:r>
            <a:r>
              <a:rPr lang="en-US" altLang="en-US" sz="1700" dirty="0" smtClean="0"/>
              <a:t>Ratio:                        1                        :                       1</a:t>
            </a:r>
          </a:p>
          <a:p>
            <a:pPr eaLnBrk="1" hangingPunct="1">
              <a:lnSpc>
                <a:spcPct val="80000"/>
              </a:lnSpc>
              <a:buFont typeface="Wingdings" pitchFamily="2" charset="2"/>
              <a:buNone/>
            </a:pPr>
            <a:r>
              <a:rPr lang="en-US" altLang="en-US" sz="1700" dirty="0" smtClean="0"/>
              <a:t>     Phenotype: </a:t>
            </a:r>
            <a:r>
              <a:rPr lang="en-US" altLang="en-US" sz="1700" b="1" dirty="0" smtClean="0"/>
              <a:t>Blood group A           and             Blood group B</a:t>
            </a:r>
          </a:p>
          <a:p>
            <a:pPr eaLnBrk="1" hangingPunct="1">
              <a:lnSpc>
                <a:spcPct val="80000"/>
              </a:lnSpc>
              <a:buFont typeface="Wingdings" pitchFamily="2" charset="2"/>
              <a:buNone/>
            </a:pPr>
            <a:r>
              <a:rPr lang="en-US" altLang="en-US" sz="1700" dirty="0"/>
              <a:t> </a:t>
            </a:r>
            <a:r>
              <a:rPr lang="en-US" altLang="en-US" sz="1700" dirty="0" smtClean="0"/>
              <a:t>    Ratio:                        1                        :                       1</a:t>
            </a:r>
          </a:p>
          <a:p>
            <a:pPr eaLnBrk="1" hangingPunct="1">
              <a:lnSpc>
                <a:spcPct val="80000"/>
              </a:lnSpc>
              <a:buFont typeface="Wingdings" pitchFamily="2" charset="2"/>
              <a:buNone/>
            </a:pPr>
            <a:endParaRPr lang="en-US" altLang="en-US" sz="1700" dirty="0"/>
          </a:p>
          <a:p>
            <a:pPr eaLnBrk="1" hangingPunct="1">
              <a:lnSpc>
                <a:spcPct val="80000"/>
              </a:lnSpc>
              <a:buFont typeface="Wingdings" pitchFamily="2" charset="2"/>
              <a:buNone/>
            </a:pPr>
            <a:endParaRPr lang="en-US" altLang="en-US" sz="1700" dirty="0" smtClean="0"/>
          </a:p>
          <a:p>
            <a:pPr eaLnBrk="1" hangingPunct="1">
              <a:lnSpc>
                <a:spcPct val="80000"/>
              </a:lnSpc>
              <a:buFont typeface="Wingdings" pitchFamily="2" charset="2"/>
              <a:buNone/>
            </a:pPr>
            <a:endParaRPr lang="en-GB" altLang="en-US" sz="1700" dirty="0" smtClean="0"/>
          </a:p>
        </p:txBody>
      </p:sp>
      <p:sp>
        <p:nvSpPr>
          <p:cNvPr id="16391" name="Oval 4"/>
          <p:cNvSpPr>
            <a:spLocks noChangeArrowheads="1"/>
          </p:cNvSpPr>
          <p:nvPr/>
        </p:nvSpPr>
        <p:spPr bwMode="auto">
          <a:xfrm>
            <a:off x="1741673" y="3103817"/>
            <a:ext cx="431800" cy="5032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chemeClr val="bg1"/>
              </a:solidFill>
            </a:endParaRPr>
          </a:p>
        </p:txBody>
      </p:sp>
      <p:sp>
        <p:nvSpPr>
          <p:cNvPr id="16392" name="Text Box 5"/>
          <p:cNvSpPr txBox="1">
            <a:spLocks noChangeArrowheads="1"/>
          </p:cNvSpPr>
          <p:nvPr/>
        </p:nvSpPr>
        <p:spPr bwMode="auto">
          <a:xfrm>
            <a:off x="1705159" y="3172080"/>
            <a:ext cx="5048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ZA" altLang="en-US" b="1" dirty="0"/>
              <a:t>  </a:t>
            </a:r>
            <a:r>
              <a:rPr lang="en-ZA" altLang="en-US" b="1" dirty="0">
                <a:solidFill>
                  <a:schemeClr val="bg1"/>
                </a:solidFill>
              </a:rPr>
              <a:t>I</a:t>
            </a:r>
            <a:r>
              <a:rPr lang="en-ZA" altLang="en-US" b="1" baseline="30000" dirty="0">
                <a:solidFill>
                  <a:schemeClr val="bg1"/>
                </a:solidFill>
              </a:rPr>
              <a:t>A</a:t>
            </a:r>
            <a:endParaRPr lang="en-GB" altLang="en-US" b="1" dirty="0">
              <a:solidFill>
                <a:schemeClr val="bg1"/>
              </a:solidFill>
            </a:endParaRPr>
          </a:p>
        </p:txBody>
      </p:sp>
      <p:sp>
        <p:nvSpPr>
          <p:cNvPr id="16393" name="Oval 6"/>
          <p:cNvSpPr>
            <a:spLocks noChangeArrowheads="1"/>
          </p:cNvSpPr>
          <p:nvPr/>
        </p:nvSpPr>
        <p:spPr bwMode="auto">
          <a:xfrm>
            <a:off x="2700337" y="3133726"/>
            <a:ext cx="431800" cy="5032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6394" name="Text Box 7"/>
          <p:cNvSpPr txBox="1">
            <a:spLocks noChangeArrowheads="1"/>
          </p:cNvSpPr>
          <p:nvPr/>
        </p:nvSpPr>
        <p:spPr bwMode="auto">
          <a:xfrm>
            <a:off x="2700338" y="3173500"/>
            <a:ext cx="431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ZA" altLang="en-US" b="1" dirty="0">
                <a:solidFill>
                  <a:schemeClr val="bg1"/>
                </a:solidFill>
              </a:rPr>
              <a:t> I</a:t>
            </a:r>
            <a:r>
              <a:rPr lang="en-ZA" altLang="en-US" b="1" baseline="30000" dirty="0">
                <a:solidFill>
                  <a:schemeClr val="bg1"/>
                </a:solidFill>
              </a:rPr>
              <a:t>B</a:t>
            </a:r>
            <a:endParaRPr lang="en-GB" altLang="en-US" b="1" dirty="0">
              <a:solidFill>
                <a:schemeClr val="bg1"/>
              </a:solidFill>
            </a:endParaRPr>
          </a:p>
        </p:txBody>
      </p:sp>
      <p:sp>
        <p:nvSpPr>
          <p:cNvPr id="16397" name="Oval 11"/>
          <p:cNvSpPr>
            <a:spLocks noChangeArrowheads="1"/>
          </p:cNvSpPr>
          <p:nvPr/>
        </p:nvSpPr>
        <p:spPr bwMode="auto">
          <a:xfrm>
            <a:off x="4660142" y="3105237"/>
            <a:ext cx="431800" cy="5032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err="1" smtClean="0">
                <a:solidFill>
                  <a:schemeClr val="bg1"/>
                </a:solidFill>
              </a:rPr>
              <a:t>i</a:t>
            </a:r>
            <a:endParaRPr lang="en-US" altLang="en-US" dirty="0">
              <a:solidFill>
                <a:schemeClr val="bg1"/>
              </a:solidFill>
            </a:endParaRPr>
          </a:p>
        </p:txBody>
      </p:sp>
      <p:sp>
        <p:nvSpPr>
          <p:cNvPr id="16398" name="Text Box 13"/>
          <p:cNvSpPr txBox="1">
            <a:spLocks noChangeArrowheads="1"/>
          </p:cNvSpPr>
          <p:nvPr/>
        </p:nvSpPr>
        <p:spPr bwMode="auto">
          <a:xfrm>
            <a:off x="4189903" y="3201989"/>
            <a:ext cx="3286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ZA" altLang="en-US" b="1" dirty="0">
                <a:solidFill>
                  <a:schemeClr val="bg1"/>
                </a:solidFill>
              </a:rPr>
              <a:t> </a:t>
            </a:r>
            <a:r>
              <a:rPr lang="en-ZA" altLang="en-US" b="1" dirty="0" err="1">
                <a:solidFill>
                  <a:schemeClr val="bg1"/>
                </a:solidFill>
              </a:rPr>
              <a:t>i</a:t>
            </a:r>
            <a:endParaRPr lang="en-GB" altLang="en-US" b="1" dirty="0">
              <a:solidFill>
                <a:schemeClr val="bg1"/>
              </a:solidFill>
            </a:endParaRPr>
          </a:p>
        </p:txBody>
      </p:sp>
      <p:sp>
        <p:nvSpPr>
          <p:cNvPr id="16404" name="Text Box 19"/>
          <p:cNvSpPr txBox="1">
            <a:spLocks noChangeArrowheads="1"/>
          </p:cNvSpPr>
          <p:nvPr/>
        </p:nvSpPr>
        <p:spPr bwMode="auto">
          <a:xfrm>
            <a:off x="1907381" y="4060942"/>
            <a:ext cx="8651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ZA" altLang="en-US" sz="1000" dirty="0">
                <a:solidFill>
                  <a:schemeClr val="bg1"/>
                </a:solidFill>
              </a:rPr>
              <a:t>Gametes</a:t>
            </a:r>
            <a:endParaRPr lang="en-GB" altLang="en-US" sz="1000" dirty="0">
              <a:solidFill>
                <a:schemeClr val="bg1"/>
              </a:solidFill>
            </a:endParaRPr>
          </a:p>
        </p:txBody>
      </p:sp>
      <p:sp>
        <p:nvSpPr>
          <p:cNvPr id="16405" name="Text Box 20"/>
          <p:cNvSpPr txBox="1">
            <a:spLocks noChangeArrowheads="1"/>
          </p:cNvSpPr>
          <p:nvPr/>
        </p:nvSpPr>
        <p:spPr bwMode="auto">
          <a:xfrm>
            <a:off x="3419475" y="4122061"/>
            <a:ext cx="5048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ZA" altLang="en-US" b="1">
                <a:solidFill>
                  <a:schemeClr val="bg1"/>
                </a:solidFill>
              </a:rPr>
              <a:t>I</a:t>
            </a:r>
            <a:r>
              <a:rPr lang="en-ZA" altLang="en-US" b="1" baseline="30000">
                <a:solidFill>
                  <a:schemeClr val="bg1"/>
                </a:solidFill>
              </a:rPr>
              <a:t>A</a:t>
            </a:r>
            <a:endParaRPr lang="en-GB" altLang="en-US" b="1">
              <a:solidFill>
                <a:schemeClr val="bg1"/>
              </a:solidFill>
            </a:endParaRPr>
          </a:p>
        </p:txBody>
      </p:sp>
      <p:sp>
        <p:nvSpPr>
          <p:cNvPr id="16407" name="Text Box 22"/>
          <p:cNvSpPr txBox="1">
            <a:spLocks noChangeArrowheads="1"/>
          </p:cNvSpPr>
          <p:nvPr/>
        </p:nvSpPr>
        <p:spPr bwMode="auto">
          <a:xfrm>
            <a:off x="4284663" y="4076700"/>
            <a:ext cx="503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ZA" altLang="en-US" b="1" dirty="0"/>
              <a:t> </a:t>
            </a:r>
            <a:r>
              <a:rPr lang="en-ZA" altLang="en-US" b="1" dirty="0">
                <a:solidFill>
                  <a:schemeClr val="bg1"/>
                </a:solidFill>
              </a:rPr>
              <a:t>I</a:t>
            </a:r>
            <a:r>
              <a:rPr lang="en-ZA" altLang="en-US" b="1" baseline="30000" dirty="0">
                <a:solidFill>
                  <a:schemeClr val="bg1"/>
                </a:solidFill>
              </a:rPr>
              <a:t>B</a:t>
            </a:r>
            <a:endParaRPr lang="en-GB" altLang="en-US" b="1" dirty="0">
              <a:solidFill>
                <a:schemeClr val="bg1"/>
              </a:solidFill>
            </a:endParaRPr>
          </a:p>
        </p:txBody>
      </p:sp>
      <p:sp>
        <p:nvSpPr>
          <p:cNvPr id="16408" name="Text Box 23"/>
          <p:cNvSpPr txBox="1">
            <a:spLocks noChangeArrowheads="1"/>
          </p:cNvSpPr>
          <p:nvPr/>
        </p:nvSpPr>
        <p:spPr bwMode="auto">
          <a:xfrm>
            <a:off x="2484438" y="4652963"/>
            <a:ext cx="3286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ZA" altLang="en-US" b="1" dirty="0"/>
              <a:t> </a:t>
            </a:r>
            <a:endParaRPr lang="en-GB" altLang="en-US" b="1" dirty="0">
              <a:solidFill>
                <a:schemeClr val="bg1"/>
              </a:solidFill>
            </a:endParaRPr>
          </a:p>
        </p:txBody>
      </p:sp>
      <p:sp>
        <p:nvSpPr>
          <p:cNvPr id="16409" name="Text Box 24"/>
          <p:cNvSpPr txBox="1">
            <a:spLocks noChangeArrowheads="1"/>
          </p:cNvSpPr>
          <p:nvPr/>
        </p:nvSpPr>
        <p:spPr bwMode="auto">
          <a:xfrm>
            <a:off x="3203575" y="4365625"/>
            <a:ext cx="7921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ZA" altLang="en-US" b="1" dirty="0">
                <a:solidFill>
                  <a:schemeClr val="bg1"/>
                </a:solidFill>
              </a:rPr>
              <a:t>  </a:t>
            </a:r>
            <a:r>
              <a:rPr lang="en-ZA" altLang="en-US" b="1" baseline="30000" dirty="0" smtClean="0">
                <a:solidFill>
                  <a:schemeClr val="bg1"/>
                </a:solidFill>
              </a:rPr>
              <a:t>A</a:t>
            </a:r>
            <a:r>
              <a:rPr lang="en-ZA" altLang="en-US" b="1" dirty="0" smtClean="0">
                <a:solidFill>
                  <a:schemeClr val="bg1"/>
                </a:solidFill>
              </a:rPr>
              <a:t>i</a:t>
            </a:r>
            <a:endParaRPr lang="en-GB" altLang="en-US" b="1"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599321203"/>
              </p:ext>
            </p:extLst>
          </p:nvPr>
        </p:nvGraphicFramePr>
        <p:xfrm>
          <a:off x="1907381" y="4099367"/>
          <a:ext cx="2534055" cy="1165318"/>
        </p:xfrm>
        <a:graphic>
          <a:graphicData uri="http://schemas.openxmlformats.org/drawingml/2006/table">
            <a:tbl>
              <a:tblPr firstRow="1" bandRow="1">
                <a:tableStyleId>{5C22544A-7EE6-4342-B048-85BDC9FD1C3A}</a:tableStyleId>
              </a:tblPr>
              <a:tblGrid>
                <a:gridCol w="844685"/>
                <a:gridCol w="844685"/>
                <a:gridCol w="844685"/>
              </a:tblGrid>
              <a:tr h="389786">
                <a:tc>
                  <a:txBody>
                    <a:bodyPr/>
                    <a:lstStyle/>
                    <a:p>
                      <a:r>
                        <a:rPr lang="en-ZA" sz="1400" dirty="0" smtClean="0"/>
                        <a:t>Gametes</a:t>
                      </a:r>
                      <a:endParaRPr lang="en-ZA" sz="1400" dirty="0"/>
                    </a:p>
                  </a:txBody>
                  <a:tcPr/>
                </a:tc>
                <a:tc>
                  <a:txBody>
                    <a:bodyPr/>
                    <a:lstStyle/>
                    <a:p>
                      <a:r>
                        <a:rPr lang="en-ZA" sz="1600" dirty="0" smtClean="0"/>
                        <a:t>I</a:t>
                      </a:r>
                      <a:r>
                        <a:rPr lang="en-ZA" sz="1600" baseline="30000" dirty="0" smtClean="0"/>
                        <a:t>A</a:t>
                      </a:r>
                      <a:endParaRPr lang="en-ZA" sz="1600" baseline="30000" dirty="0"/>
                    </a:p>
                  </a:txBody>
                  <a:tcPr/>
                </a:tc>
                <a:tc>
                  <a:txBody>
                    <a:bodyPr/>
                    <a:lstStyle/>
                    <a:p>
                      <a:r>
                        <a:rPr lang="en-ZA" sz="1600" dirty="0" smtClean="0"/>
                        <a:t>I</a:t>
                      </a:r>
                      <a:r>
                        <a:rPr lang="en-ZA" sz="1600" baseline="30000" dirty="0" smtClean="0"/>
                        <a:t>B</a:t>
                      </a:r>
                      <a:endParaRPr lang="en-ZA" sz="1600" baseline="30000" dirty="0"/>
                    </a:p>
                  </a:txBody>
                  <a:tcPr/>
                </a:tc>
              </a:tr>
              <a:tr h="440252">
                <a:tc>
                  <a:txBody>
                    <a:bodyPr/>
                    <a:lstStyle/>
                    <a:p>
                      <a:r>
                        <a:rPr lang="en-ZA" sz="1600" dirty="0" err="1" smtClean="0"/>
                        <a:t>i</a:t>
                      </a:r>
                      <a:endParaRPr lang="en-ZA"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dirty="0" smtClean="0"/>
                        <a:t>I</a:t>
                      </a:r>
                      <a:r>
                        <a:rPr lang="en-ZA" sz="1600" baseline="30000" dirty="0" smtClean="0"/>
                        <a:t>A</a:t>
                      </a:r>
                      <a:r>
                        <a:rPr lang="en-ZA" sz="1600" baseline="0" dirty="0" smtClean="0"/>
                        <a:t> </a:t>
                      </a:r>
                      <a:r>
                        <a:rPr lang="en-ZA" sz="1600" baseline="0" dirty="0" err="1" smtClean="0"/>
                        <a:t>i</a:t>
                      </a:r>
                      <a:endParaRPr lang="en-ZA"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dirty="0" smtClean="0"/>
                        <a:t>I</a:t>
                      </a:r>
                      <a:r>
                        <a:rPr lang="en-ZA" sz="1600" baseline="30000" dirty="0" smtClean="0"/>
                        <a:t>B </a:t>
                      </a:r>
                      <a:r>
                        <a:rPr lang="en-ZA" sz="1600" baseline="0" dirty="0" smtClean="0"/>
                        <a:t> </a:t>
                      </a:r>
                      <a:r>
                        <a:rPr lang="en-ZA" sz="1600" baseline="0" dirty="0" err="1" smtClean="0"/>
                        <a:t>i</a:t>
                      </a:r>
                      <a:endParaRPr lang="en-ZA" sz="1600" dirty="0"/>
                    </a:p>
                  </a:txBody>
                  <a:tcPr/>
                </a:tc>
              </a:tr>
              <a:tr h="270362">
                <a:tc>
                  <a:txBody>
                    <a:bodyPr/>
                    <a:lstStyle/>
                    <a:p>
                      <a:r>
                        <a:rPr lang="en-ZA" sz="1600" dirty="0" err="1" smtClean="0"/>
                        <a:t>i</a:t>
                      </a:r>
                      <a:endParaRPr lang="en-ZA"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dirty="0" smtClean="0"/>
                        <a:t>I</a:t>
                      </a:r>
                      <a:r>
                        <a:rPr lang="en-ZA" sz="1600" baseline="30000" dirty="0" smtClean="0"/>
                        <a:t>A</a:t>
                      </a:r>
                      <a:r>
                        <a:rPr lang="en-ZA" sz="1600" baseline="0" dirty="0" smtClean="0"/>
                        <a:t> </a:t>
                      </a:r>
                      <a:r>
                        <a:rPr lang="en-ZA" sz="1600" baseline="0" dirty="0" err="1" smtClean="0"/>
                        <a:t>i</a:t>
                      </a:r>
                      <a:endParaRPr lang="en-ZA"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dirty="0" smtClean="0"/>
                        <a:t>I</a:t>
                      </a:r>
                      <a:r>
                        <a:rPr lang="en-ZA" sz="1600" baseline="30000" dirty="0" smtClean="0"/>
                        <a:t>B </a:t>
                      </a:r>
                      <a:r>
                        <a:rPr lang="en-ZA" sz="1600" baseline="0" dirty="0" smtClean="0"/>
                        <a:t> </a:t>
                      </a:r>
                      <a:r>
                        <a:rPr lang="en-ZA" sz="1600" baseline="0" dirty="0" err="1" smtClean="0"/>
                        <a:t>i</a:t>
                      </a:r>
                      <a:endParaRPr lang="en-ZA" sz="1600" dirty="0"/>
                    </a:p>
                  </a:txBody>
                  <a:tcPr/>
                </a:tc>
              </a:tr>
            </a:tbl>
          </a:graphicData>
        </a:graphic>
      </p:graphicFrame>
      <p:sp>
        <p:nvSpPr>
          <p:cNvPr id="18" name="Text Box 13"/>
          <p:cNvSpPr txBox="1">
            <a:spLocks noChangeArrowheads="1"/>
          </p:cNvSpPr>
          <p:nvPr/>
        </p:nvSpPr>
        <p:spPr bwMode="auto">
          <a:xfrm>
            <a:off x="4185015" y="3161023"/>
            <a:ext cx="328612" cy="366712"/>
          </a:xfrm>
          <a:prstGeom prst="rect">
            <a:avLst/>
          </a:prstGeom>
          <a:solidFill>
            <a:schemeClr val="bg1"/>
          </a:solidFill>
          <a:ln>
            <a:noFill/>
          </a:ln>
          <a:effectLs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ZA" altLang="en-US" b="1" dirty="0">
                <a:solidFill>
                  <a:schemeClr val="bg1"/>
                </a:solidFill>
              </a:rPr>
              <a:t> </a:t>
            </a:r>
            <a:r>
              <a:rPr lang="en-ZA" altLang="en-US" b="1" dirty="0" err="1">
                <a:solidFill>
                  <a:schemeClr val="bg1"/>
                </a:solidFill>
              </a:rPr>
              <a:t>i</a:t>
            </a:r>
            <a:endParaRPr lang="en-GB" altLang="en-US" b="1" dirty="0">
              <a:solidFill>
                <a:schemeClr val="bg1"/>
              </a:solidFill>
            </a:endParaRPr>
          </a:p>
        </p:txBody>
      </p:sp>
      <p:sp>
        <p:nvSpPr>
          <p:cNvPr id="19" name="Oval 11"/>
          <p:cNvSpPr>
            <a:spLocks noChangeArrowheads="1"/>
          </p:cNvSpPr>
          <p:nvPr/>
        </p:nvSpPr>
        <p:spPr bwMode="auto">
          <a:xfrm>
            <a:off x="4133421" y="3092760"/>
            <a:ext cx="431800" cy="5032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err="1" smtClean="0">
                <a:solidFill>
                  <a:schemeClr val="bg1"/>
                </a:solidFill>
              </a:rPr>
              <a:t>i</a:t>
            </a:r>
            <a:endParaRPr lang="en-US" altLang="en-US" dirty="0">
              <a:solidFill>
                <a:schemeClr val="bg1"/>
              </a:solidFill>
            </a:endParaRPr>
          </a:p>
        </p:txBody>
      </p:sp>
    </p:spTree>
    <p:extLst>
      <p:ext uri="{BB962C8B-B14F-4D97-AF65-F5344CB8AC3E}">
        <p14:creationId xmlns:p14="http://schemas.microsoft.com/office/powerpoint/2010/main" val="379925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90">
                                            <p:txEl>
                                              <p:pRg st="0" end="0"/>
                                            </p:txEl>
                                          </p:spTgt>
                                        </p:tgtEl>
                                        <p:attrNameLst>
                                          <p:attrName>style.visibility</p:attrName>
                                        </p:attrNameLst>
                                      </p:cBhvr>
                                      <p:to>
                                        <p:strVal val="visible"/>
                                      </p:to>
                                    </p:set>
                                    <p:anim calcmode="lin" valueType="num">
                                      <p:cBhvr additive="base">
                                        <p:cTn id="7" dur="500" fill="hold"/>
                                        <p:tgtEl>
                                          <p:spTgt spid="1639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9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390">
                                            <p:txEl>
                                              <p:pRg st="2" end="2"/>
                                            </p:txEl>
                                          </p:spTgt>
                                        </p:tgtEl>
                                        <p:attrNameLst>
                                          <p:attrName>style.visibility</p:attrName>
                                        </p:attrNameLst>
                                      </p:cBhvr>
                                      <p:to>
                                        <p:strVal val="visible"/>
                                      </p:to>
                                    </p:set>
                                    <p:anim calcmode="lin" valueType="num">
                                      <p:cBhvr additive="base">
                                        <p:cTn id="13" dur="500" fill="hold"/>
                                        <p:tgtEl>
                                          <p:spTgt spid="1639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9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390">
                                            <p:txEl>
                                              <p:pRg st="4" end="4"/>
                                            </p:txEl>
                                          </p:spTgt>
                                        </p:tgtEl>
                                        <p:attrNameLst>
                                          <p:attrName>style.visibility</p:attrName>
                                        </p:attrNameLst>
                                      </p:cBhvr>
                                      <p:to>
                                        <p:strVal val="visible"/>
                                      </p:to>
                                    </p:set>
                                    <p:anim calcmode="lin" valueType="num">
                                      <p:cBhvr additive="base">
                                        <p:cTn id="19" dur="500" fill="hold"/>
                                        <p:tgtEl>
                                          <p:spTgt spid="16390">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9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390">
                                            <p:txEl>
                                              <p:pRg st="7" end="7"/>
                                            </p:txEl>
                                          </p:spTgt>
                                        </p:tgtEl>
                                        <p:attrNameLst>
                                          <p:attrName>style.visibility</p:attrName>
                                        </p:attrNameLst>
                                      </p:cBhvr>
                                      <p:to>
                                        <p:strVal val="visible"/>
                                      </p:to>
                                    </p:set>
                                    <p:anim calcmode="lin" valueType="num">
                                      <p:cBhvr additive="base">
                                        <p:cTn id="25" dur="500" fill="hold"/>
                                        <p:tgtEl>
                                          <p:spTgt spid="16390">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9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391"/>
                                        </p:tgtEl>
                                        <p:attrNameLst>
                                          <p:attrName>style.visibility</p:attrName>
                                        </p:attrNameLst>
                                      </p:cBhvr>
                                      <p:to>
                                        <p:strVal val="visible"/>
                                      </p:to>
                                    </p:set>
                                    <p:anim calcmode="lin" valueType="num">
                                      <p:cBhvr additive="base">
                                        <p:cTn id="31" dur="500" fill="hold"/>
                                        <p:tgtEl>
                                          <p:spTgt spid="16391"/>
                                        </p:tgtEl>
                                        <p:attrNameLst>
                                          <p:attrName>ppt_x</p:attrName>
                                        </p:attrNameLst>
                                      </p:cBhvr>
                                      <p:tavLst>
                                        <p:tav tm="0">
                                          <p:val>
                                            <p:strVal val="#ppt_x"/>
                                          </p:val>
                                        </p:tav>
                                        <p:tav tm="100000">
                                          <p:val>
                                            <p:strVal val="#ppt_x"/>
                                          </p:val>
                                        </p:tav>
                                      </p:tavLst>
                                    </p:anim>
                                    <p:anim calcmode="lin" valueType="num">
                                      <p:cBhvr additive="base">
                                        <p:cTn id="32" dur="500" fill="hold"/>
                                        <p:tgtEl>
                                          <p:spTgt spid="1639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393"/>
                                        </p:tgtEl>
                                        <p:attrNameLst>
                                          <p:attrName>style.visibility</p:attrName>
                                        </p:attrNameLst>
                                      </p:cBhvr>
                                      <p:to>
                                        <p:strVal val="visible"/>
                                      </p:to>
                                    </p:set>
                                    <p:anim calcmode="lin" valueType="num">
                                      <p:cBhvr additive="base">
                                        <p:cTn id="37" dur="500" fill="hold"/>
                                        <p:tgtEl>
                                          <p:spTgt spid="16393"/>
                                        </p:tgtEl>
                                        <p:attrNameLst>
                                          <p:attrName>ppt_x</p:attrName>
                                        </p:attrNameLst>
                                      </p:cBhvr>
                                      <p:tavLst>
                                        <p:tav tm="0">
                                          <p:val>
                                            <p:strVal val="#ppt_x"/>
                                          </p:val>
                                        </p:tav>
                                        <p:tav tm="100000">
                                          <p:val>
                                            <p:strVal val="#ppt_x"/>
                                          </p:val>
                                        </p:tav>
                                      </p:tavLst>
                                    </p:anim>
                                    <p:anim calcmode="lin" valueType="num">
                                      <p:cBhvr additive="base">
                                        <p:cTn id="38" dur="500" fill="hold"/>
                                        <p:tgtEl>
                                          <p:spTgt spid="1639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397"/>
                                        </p:tgtEl>
                                        <p:attrNameLst>
                                          <p:attrName>style.visibility</p:attrName>
                                        </p:attrNameLst>
                                      </p:cBhvr>
                                      <p:to>
                                        <p:strVal val="visible"/>
                                      </p:to>
                                    </p:set>
                                    <p:anim calcmode="lin" valueType="num">
                                      <p:cBhvr additive="base">
                                        <p:cTn id="49" dur="500" fill="hold"/>
                                        <p:tgtEl>
                                          <p:spTgt spid="16397"/>
                                        </p:tgtEl>
                                        <p:attrNameLst>
                                          <p:attrName>ppt_x</p:attrName>
                                        </p:attrNameLst>
                                      </p:cBhvr>
                                      <p:tavLst>
                                        <p:tav tm="0">
                                          <p:val>
                                            <p:strVal val="#ppt_x"/>
                                          </p:val>
                                        </p:tav>
                                        <p:tav tm="100000">
                                          <p:val>
                                            <p:strVal val="#ppt_x"/>
                                          </p:val>
                                        </p:tav>
                                      </p:tavLst>
                                    </p:anim>
                                    <p:anim calcmode="lin" valueType="num">
                                      <p:cBhvr additive="base">
                                        <p:cTn id="50" dur="500" fill="hold"/>
                                        <p:tgtEl>
                                          <p:spTgt spid="1639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6390">
                                            <p:txEl>
                                              <p:pRg st="9" end="9"/>
                                            </p:txEl>
                                          </p:spTgt>
                                        </p:tgtEl>
                                        <p:attrNameLst>
                                          <p:attrName>style.visibility</p:attrName>
                                        </p:attrNameLst>
                                      </p:cBhvr>
                                      <p:to>
                                        <p:strVal val="visible"/>
                                      </p:to>
                                    </p:set>
                                    <p:anim calcmode="lin" valueType="num">
                                      <p:cBhvr additive="base">
                                        <p:cTn id="55" dur="500" fill="hold"/>
                                        <p:tgtEl>
                                          <p:spTgt spid="16390">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6390">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6390">
                                            <p:txEl>
                                              <p:pRg st="16" end="16"/>
                                            </p:txEl>
                                          </p:spTgt>
                                        </p:tgtEl>
                                        <p:attrNameLst>
                                          <p:attrName>style.visibility</p:attrName>
                                        </p:attrNameLst>
                                      </p:cBhvr>
                                      <p:to>
                                        <p:strVal val="visible"/>
                                      </p:to>
                                    </p:set>
                                    <p:anim calcmode="lin" valueType="num">
                                      <p:cBhvr additive="base">
                                        <p:cTn id="67" dur="500" fill="hold"/>
                                        <p:tgtEl>
                                          <p:spTgt spid="16390">
                                            <p:txEl>
                                              <p:pRg st="16" end="16"/>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6390">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6390">
                                            <p:txEl>
                                              <p:pRg st="17" end="17"/>
                                            </p:txEl>
                                          </p:spTgt>
                                        </p:tgtEl>
                                        <p:attrNameLst>
                                          <p:attrName>style.visibility</p:attrName>
                                        </p:attrNameLst>
                                      </p:cBhvr>
                                      <p:to>
                                        <p:strVal val="visible"/>
                                      </p:to>
                                    </p:set>
                                    <p:anim calcmode="lin" valueType="num">
                                      <p:cBhvr additive="base">
                                        <p:cTn id="73" dur="500" fill="hold"/>
                                        <p:tgtEl>
                                          <p:spTgt spid="16390">
                                            <p:txEl>
                                              <p:pRg st="17" end="17"/>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6390">
                                            <p:txEl>
                                              <p:pRg st="17" end="17"/>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6390">
                                            <p:txEl>
                                              <p:pRg st="18" end="18"/>
                                            </p:txEl>
                                          </p:spTgt>
                                        </p:tgtEl>
                                        <p:attrNameLst>
                                          <p:attrName>style.visibility</p:attrName>
                                        </p:attrNameLst>
                                      </p:cBhvr>
                                      <p:to>
                                        <p:strVal val="visible"/>
                                      </p:to>
                                    </p:set>
                                    <p:anim calcmode="lin" valueType="num">
                                      <p:cBhvr additive="base">
                                        <p:cTn id="79" dur="500" fill="hold"/>
                                        <p:tgtEl>
                                          <p:spTgt spid="16390">
                                            <p:txEl>
                                              <p:pRg st="18" end="18"/>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6390">
                                            <p:txEl>
                                              <p:pRg st="18" end="18"/>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6390">
                                            <p:txEl>
                                              <p:pRg st="19" end="19"/>
                                            </p:txEl>
                                          </p:spTgt>
                                        </p:tgtEl>
                                        <p:attrNameLst>
                                          <p:attrName>style.visibility</p:attrName>
                                        </p:attrNameLst>
                                      </p:cBhvr>
                                      <p:to>
                                        <p:strVal val="visible"/>
                                      </p:to>
                                    </p:set>
                                    <p:anim calcmode="lin" valueType="num">
                                      <p:cBhvr additive="base">
                                        <p:cTn id="85" dur="500" fill="hold"/>
                                        <p:tgtEl>
                                          <p:spTgt spid="16390">
                                            <p:txEl>
                                              <p:pRg st="19" end="19"/>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6390">
                                            <p:txEl>
                                              <p:pRg st="19" end="1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1" grpId="0" animBg="1"/>
      <p:bldP spid="16393" grpId="0" animBg="1"/>
      <p:bldP spid="16397" grpId="0" animBg="1"/>
      <p:bldP spid="1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2954"/>
            <a:ext cx="8229600" cy="736979"/>
          </a:xfrm>
          <a:solidFill>
            <a:schemeClr val="accent6">
              <a:lumMod val="60000"/>
              <a:lumOff val="40000"/>
            </a:schemeClr>
          </a:solidFill>
        </p:spPr>
        <p:txBody>
          <a:bodyPr>
            <a:normAutofit fontScale="90000"/>
          </a:bodyPr>
          <a:lstStyle/>
          <a:p>
            <a:r>
              <a:rPr lang="en-ZA" sz="3100" b="1" dirty="0" smtClean="0">
                <a:solidFill>
                  <a:schemeClr val="bg1"/>
                </a:solidFill>
              </a:rPr>
              <a:t/>
            </a:r>
            <a:br>
              <a:rPr lang="en-ZA" sz="3100" b="1" dirty="0" smtClean="0">
                <a:solidFill>
                  <a:schemeClr val="bg1"/>
                </a:solidFill>
              </a:rPr>
            </a:br>
            <a:r>
              <a:rPr lang="en-ZA" sz="3100" b="1" dirty="0" smtClean="0">
                <a:solidFill>
                  <a:schemeClr val="bg1"/>
                </a:solidFill>
              </a:rPr>
              <a:t>ACTIVITY 1.6  </a:t>
            </a:r>
            <a:r>
              <a:rPr lang="en-GB" sz="2800" b="1" dirty="0" smtClean="0">
                <a:solidFill>
                  <a:schemeClr val="bg1"/>
                </a:solidFill>
                <a:latin typeface="Arial"/>
                <a:ea typeface="MS Mincho"/>
                <a:cs typeface="Times New Roman"/>
              </a:rPr>
              <a:t>Blood </a:t>
            </a:r>
            <a:r>
              <a:rPr lang="en-GB" sz="2800" b="1" dirty="0">
                <a:solidFill>
                  <a:schemeClr val="bg1"/>
                </a:solidFill>
                <a:latin typeface="Arial"/>
                <a:ea typeface="MS Mincho"/>
                <a:cs typeface="Times New Roman"/>
              </a:rPr>
              <a:t>group </a:t>
            </a:r>
            <a:r>
              <a:rPr lang="en-GB" sz="2800" b="1" dirty="0" smtClean="0">
                <a:solidFill>
                  <a:schemeClr val="bg1"/>
                </a:solidFill>
                <a:latin typeface="Arial"/>
                <a:ea typeface="MS Mincho"/>
                <a:cs typeface="Times New Roman"/>
              </a:rPr>
              <a:t>activity (p.36)</a:t>
            </a:r>
            <a:r>
              <a:rPr lang="en-ZA" sz="2800" dirty="0">
                <a:latin typeface="Cambria"/>
                <a:ea typeface="MS Mincho"/>
                <a:cs typeface="Times New Roman"/>
              </a:rPr>
              <a:t/>
            </a:r>
            <a:br>
              <a:rPr lang="en-ZA" sz="2800" dirty="0">
                <a:latin typeface="Cambria"/>
                <a:ea typeface="MS Mincho"/>
                <a:cs typeface="Times New Roman"/>
              </a:rPr>
            </a:br>
            <a:endParaRPr lang="en-ZA" sz="2800" dirty="0"/>
          </a:p>
        </p:txBody>
      </p:sp>
      <p:sp>
        <p:nvSpPr>
          <p:cNvPr id="4" name="Content Placeholder 3"/>
          <p:cNvSpPr>
            <a:spLocks noGrp="1"/>
          </p:cNvSpPr>
          <p:nvPr>
            <p:ph idx="1"/>
          </p:nvPr>
        </p:nvSpPr>
        <p:spPr>
          <a:xfrm>
            <a:off x="361666" y="1083135"/>
            <a:ext cx="8229600" cy="1877437"/>
          </a:xfrm>
          <a:prstGeom prst="rect">
            <a:avLst/>
          </a:prstGeom>
        </p:spPr>
        <p:txBody>
          <a:bodyPr wrap="square">
            <a:spAutoFit/>
          </a:bodyPr>
          <a:lstStyle/>
          <a:p>
            <a:pPr marL="0" indent="0">
              <a:spcAft>
                <a:spcPts val="0"/>
              </a:spcAft>
              <a:buNone/>
            </a:pPr>
            <a:r>
              <a:rPr lang="en-GB" sz="2000" b="1" dirty="0">
                <a:latin typeface="Arial"/>
                <a:ea typeface="MS Mincho"/>
                <a:cs typeface="Times New Roman"/>
              </a:rPr>
              <a:t> </a:t>
            </a:r>
            <a:endParaRPr lang="en-ZA" sz="2000" dirty="0">
              <a:latin typeface="Cambria"/>
              <a:ea typeface="MS Mincho"/>
              <a:cs typeface="Times New Roman"/>
            </a:endParaRPr>
          </a:p>
          <a:p>
            <a:pPr marL="0" indent="0">
              <a:spcAft>
                <a:spcPts val="0"/>
              </a:spcAft>
              <a:buNone/>
            </a:pPr>
            <a:r>
              <a:rPr lang="en-GB" sz="2000" dirty="0" smtClean="0">
                <a:ea typeface="MS Mincho"/>
                <a:cs typeface="Times New Roman"/>
              </a:rPr>
              <a:t>1.1 Human </a:t>
            </a:r>
            <a:r>
              <a:rPr lang="en-GB" sz="2000" dirty="0">
                <a:ea typeface="MS Mincho"/>
                <a:cs typeface="Times New Roman"/>
              </a:rPr>
              <a:t>blood groups are controlled by multiple alleles.</a:t>
            </a:r>
            <a:endParaRPr lang="en-ZA" sz="2000" dirty="0">
              <a:ea typeface="MS Mincho"/>
              <a:cs typeface="Times New Roman"/>
            </a:endParaRPr>
          </a:p>
          <a:p>
            <a:pPr marL="457200" indent="-457200">
              <a:spcAft>
                <a:spcPts val="0"/>
              </a:spcAft>
              <a:buAutoNum type="alphaLcParenR"/>
            </a:pPr>
            <a:r>
              <a:rPr lang="en-GB" sz="2000" dirty="0" smtClean="0">
                <a:ea typeface="MS Mincho"/>
                <a:cs typeface="Times New Roman"/>
              </a:rPr>
              <a:t>How </a:t>
            </a:r>
            <a:r>
              <a:rPr lang="en-GB" sz="2000" dirty="0">
                <a:ea typeface="MS Mincho"/>
                <a:cs typeface="Times New Roman"/>
              </a:rPr>
              <a:t>many alleles control </a:t>
            </a:r>
            <a:r>
              <a:rPr lang="en-GB" sz="2000" dirty="0" smtClean="0">
                <a:ea typeface="MS Mincho"/>
                <a:cs typeface="Times New Roman"/>
              </a:rPr>
              <a:t>blood  groups</a:t>
            </a:r>
            <a:r>
              <a:rPr lang="en-GB" sz="2000" dirty="0">
                <a:ea typeface="MS Mincho"/>
                <a:cs typeface="Times New Roman"/>
              </a:rPr>
              <a:t>?    </a:t>
            </a:r>
            <a:endParaRPr lang="en-GB" sz="2000" dirty="0" smtClean="0">
              <a:ea typeface="MS Mincho"/>
              <a:cs typeface="Times New Roman"/>
            </a:endParaRPr>
          </a:p>
          <a:p>
            <a:pPr marL="0" indent="0">
              <a:spcAft>
                <a:spcPts val="0"/>
              </a:spcAft>
              <a:buNone/>
            </a:pPr>
            <a:r>
              <a:rPr lang="en-GB" sz="2000" dirty="0">
                <a:ea typeface="MS Mincho"/>
                <a:cs typeface="Times New Roman"/>
              </a:rPr>
              <a:t> </a:t>
            </a:r>
            <a:r>
              <a:rPr lang="en-GB" sz="2000" dirty="0" smtClean="0">
                <a:ea typeface="MS Mincho"/>
                <a:cs typeface="Times New Roman"/>
              </a:rPr>
              <a:t>           3                                                                                          </a:t>
            </a:r>
            <a:endParaRPr lang="en-ZA" sz="2000" dirty="0">
              <a:ea typeface="MS Mincho"/>
              <a:cs typeface="Times New Roman"/>
            </a:endParaRPr>
          </a:p>
          <a:p>
            <a:pPr marL="0" indent="0">
              <a:spcAft>
                <a:spcPts val="0"/>
              </a:spcAft>
              <a:buNone/>
            </a:pPr>
            <a:r>
              <a:rPr lang="en-GB" sz="2000" dirty="0">
                <a:ea typeface="MS Mincho"/>
                <a:cs typeface="Times New Roman"/>
              </a:rPr>
              <a:t> </a:t>
            </a:r>
            <a:endParaRPr lang="en-ZA" sz="2000" dirty="0">
              <a:ea typeface="MS Mincho"/>
              <a:cs typeface="Times New Roman"/>
            </a:endParaRPr>
          </a:p>
        </p:txBody>
      </p:sp>
      <p:sp>
        <p:nvSpPr>
          <p:cNvPr id="5" name="Rectangle 4"/>
          <p:cNvSpPr/>
          <p:nvPr/>
        </p:nvSpPr>
        <p:spPr>
          <a:xfrm>
            <a:off x="361666" y="2636925"/>
            <a:ext cx="7485797" cy="923330"/>
          </a:xfrm>
          <a:prstGeom prst="rect">
            <a:avLst/>
          </a:prstGeom>
        </p:spPr>
        <p:txBody>
          <a:bodyPr wrap="square">
            <a:spAutoFit/>
          </a:bodyPr>
          <a:lstStyle/>
          <a:p>
            <a:pPr marL="342900" indent="-342900">
              <a:spcAft>
                <a:spcPts val="0"/>
              </a:spcAft>
              <a:buAutoNum type="alphaLcParenR" startAt="2"/>
            </a:pPr>
            <a:r>
              <a:rPr lang="en-GB" dirty="0" smtClean="0">
                <a:latin typeface="Arial"/>
                <a:ea typeface="MS Mincho"/>
                <a:cs typeface="Times New Roman"/>
              </a:rPr>
              <a:t>Which </a:t>
            </a:r>
            <a:r>
              <a:rPr lang="en-GB" dirty="0">
                <a:latin typeface="Arial"/>
                <a:ea typeface="MS Mincho"/>
                <a:cs typeface="Times New Roman"/>
              </a:rPr>
              <a:t>TWO alleles are co-dominant in the inheritance of blood </a:t>
            </a:r>
            <a:r>
              <a:rPr lang="en-GB" dirty="0" smtClean="0">
                <a:latin typeface="Arial"/>
                <a:ea typeface="MS Mincho"/>
                <a:cs typeface="Times New Roman"/>
              </a:rPr>
              <a:t>  </a:t>
            </a:r>
          </a:p>
          <a:p>
            <a:pPr>
              <a:spcAft>
                <a:spcPts val="0"/>
              </a:spcAft>
            </a:pPr>
            <a:r>
              <a:rPr lang="en-GB" dirty="0">
                <a:latin typeface="Arial"/>
                <a:ea typeface="MS Mincho"/>
                <a:cs typeface="Times New Roman"/>
              </a:rPr>
              <a:t> </a:t>
            </a:r>
            <a:r>
              <a:rPr lang="en-GB" dirty="0" smtClean="0">
                <a:latin typeface="Arial"/>
                <a:ea typeface="MS Mincho"/>
                <a:cs typeface="Times New Roman"/>
              </a:rPr>
              <a:t>     groups?	   		</a:t>
            </a:r>
            <a:r>
              <a:rPr lang="en-GB" dirty="0">
                <a:latin typeface="Arial"/>
                <a:ea typeface="MS Mincho"/>
                <a:cs typeface="Times New Roman"/>
              </a:rPr>
              <a:t>						 </a:t>
            </a:r>
            <a:endParaRPr lang="en-ZA" dirty="0"/>
          </a:p>
        </p:txBody>
      </p:sp>
      <p:sp>
        <p:nvSpPr>
          <p:cNvPr id="7" name="Rectangle 6"/>
          <p:cNvSpPr/>
          <p:nvPr/>
        </p:nvSpPr>
        <p:spPr>
          <a:xfrm>
            <a:off x="3742812" y="4021919"/>
            <a:ext cx="1107996" cy="369332"/>
          </a:xfrm>
          <a:prstGeom prst="rect">
            <a:avLst/>
          </a:prstGeom>
        </p:spPr>
        <p:txBody>
          <a:bodyPr wrap="none">
            <a:spAutoFit/>
          </a:bodyPr>
          <a:lstStyle/>
          <a:p>
            <a:r>
              <a:rPr lang="en-GB" dirty="0">
                <a:latin typeface="Arial"/>
                <a:ea typeface="MS Mincho"/>
                <a:cs typeface="Times New Roman"/>
              </a:rPr>
              <a:t>	</a:t>
            </a:r>
            <a:endParaRPr lang="en-ZA" dirty="0"/>
          </a:p>
        </p:txBody>
      </p:sp>
      <p:sp>
        <p:nvSpPr>
          <p:cNvPr id="8" name="Rectangle 7"/>
          <p:cNvSpPr/>
          <p:nvPr/>
        </p:nvSpPr>
        <p:spPr>
          <a:xfrm>
            <a:off x="361666" y="4682909"/>
            <a:ext cx="8113594" cy="1477328"/>
          </a:xfrm>
          <a:prstGeom prst="rect">
            <a:avLst/>
          </a:prstGeom>
        </p:spPr>
        <p:txBody>
          <a:bodyPr wrap="square">
            <a:spAutoFit/>
          </a:bodyPr>
          <a:lstStyle/>
          <a:p>
            <a:pPr marL="342900" indent="-342900">
              <a:spcAft>
                <a:spcPts val="0"/>
              </a:spcAft>
              <a:buAutoNum type="alphaLcParenR" startAt="3"/>
            </a:pPr>
            <a:r>
              <a:rPr lang="en-GB" dirty="0" smtClean="0">
                <a:latin typeface="Arial"/>
                <a:ea typeface="MS Mincho"/>
                <a:cs typeface="Times New Roman"/>
              </a:rPr>
              <a:t>A </a:t>
            </a:r>
            <a:r>
              <a:rPr lang="en-GB" dirty="0">
                <a:latin typeface="Arial"/>
                <a:ea typeface="MS Mincho"/>
                <a:cs typeface="Times New Roman"/>
              </a:rPr>
              <a:t>man is heterozygous for blood group A and marries a woman who has </a:t>
            </a:r>
            <a:r>
              <a:rPr lang="en-GB" dirty="0" smtClean="0">
                <a:latin typeface="Arial"/>
                <a:ea typeface="MS Mincho"/>
                <a:cs typeface="Times New Roman"/>
              </a:rPr>
              <a:t> </a:t>
            </a:r>
          </a:p>
          <a:p>
            <a:pPr>
              <a:spcAft>
                <a:spcPts val="0"/>
              </a:spcAft>
            </a:pPr>
            <a:r>
              <a:rPr lang="en-GB" dirty="0">
                <a:latin typeface="Arial"/>
                <a:ea typeface="MS Mincho"/>
                <a:cs typeface="Times New Roman"/>
              </a:rPr>
              <a:t> </a:t>
            </a:r>
            <a:r>
              <a:rPr lang="en-GB" dirty="0" smtClean="0">
                <a:latin typeface="Arial"/>
                <a:ea typeface="MS Mincho"/>
                <a:cs typeface="Times New Roman"/>
              </a:rPr>
              <a:t>     blood group </a:t>
            </a:r>
            <a:r>
              <a:rPr lang="en-GB" dirty="0">
                <a:latin typeface="Arial"/>
                <a:ea typeface="MS Mincho"/>
                <a:cs typeface="Times New Roman"/>
              </a:rPr>
              <a:t>O. Use a genetic cross to show the phenotypic ratio of their </a:t>
            </a:r>
            <a:endParaRPr lang="en-GB" dirty="0" smtClean="0">
              <a:latin typeface="Arial"/>
              <a:ea typeface="MS Mincho"/>
              <a:cs typeface="Times New Roman"/>
            </a:endParaRPr>
          </a:p>
          <a:p>
            <a:pPr>
              <a:spcAft>
                <a:spcPts val="0"/>
              </a:spcAft>
            </a:pPr>
            <a:r>
              <a:rPr lang="en-GB" dirty="0">
                <a:latin typeface="Arial"/>
                <a:ea typeface="MS Mincho"/>
                <a:cs typeface="Times New Roman"/>
              </a:rPr>
              <a:t> </a:t>
            </a:r>
            <a:r>
              <a:rPr lang="en-GB" dirty="0" smtClean="0">
                <a:latin typeface="Arial"/>
                <a:ea typeface="MS Mincho"/>
                <a:cs typeface="Times New Roman"/>
              </a:rPr>
              <a:t>     offspring</a:t>
            </a:r>
            <a:r>
              <a:rPr lang="en-GB" dirty="0">
                <a:latin typeface="Arial"/>
                <a:ea typeface="MS Mincho"/>
                <a:cs typeface="Times New Roman"/>
              </a:rPr>
              <a:t>. </a:t>
            </a:r>
            <a:r>
              <a:rPr lang="en-GB" dirty="0" smtClean="0">
                <a:latin typeface="Arial"/>
                <a:ea typeface="MS Mincho"/>
                <a:cs typeface="Times New Roman"/>
              </a:rPr>
              <a:t>														</a:t>
            </a:r>
            <a:endParaRPr lang="en-ZA" dirty="0">
              <a:latin typeface="Cambria"/>
              <a:ea typeface="MS Mincho"/>
              <a:cs typeface="Times New Roman"/>
            </a:endParaRPr>
          </a:p>
          <a:p>
            <a:endParaRPr lang="en-ZA" dirty="0"/>
          </a:p>
        </p:txBody>
      </p:sp>
      <p:sp>
        <p:nvSpPr>
          <p:cNvPr id="3" name="Rectangle 2"/>
          <p:cNvSpPr/>
          <p:nvPr/>
        </p:nvSpPr>
        <p:spPr>
          <a:xfrm>
            <a:off x="905164" y="3652587"/>
            <a:ext cx="992644" cy="369332"/>
          </a:xfrm>
          <a:prstGeom prst="rect">
            <a:avLst/>
          </a:prstGeom>
        </p:spPr>
        <p:txBody>
          <a:bodyPr wrap="none">
            <a:spAutoFit/>
          </a:bodyPr>
          <a:lstStyle/>
          <a:p>
            <a:r>
              <a:rPr lang="en-GB" dirty="0">
                <a:latin typeface="Arial"/>
                <a:ea typeface="MS Mincho"/>
                <a:cs typeface="Times New Roman"/>
              </a:rPr>
              <a:t>A and B</a:t>
            </a:r>
            <a:endParaRPr lang="en-ZA" dirty="0"/>
          </a:p>
        </p:txBody>
      </p:sp>
      <p:pic>
        <p:nvPicPr>
          <p:cNvPr id="10" name="Picture 9"/>
          <p:cNvPicPr/>
          <p:nvPr/>
        </p:nvPicPr>
        <p:blipFill>
          <a:blip r:embed="rId2">
            <a:extLst>
              <a:ext uri="{28A0092B-C50C-407E-A947-70E740481C1C}">
                <a14:useLocalDpi xmlns:a14="http://schemas.microsoft.com/office/drawing/2010/main" val="0"/>
              </a:ext>
            </a:extLst>
          </a:blip>
          <a:srcRect/>
          <a:stretch>
            <a:fillRect/>
          </a:stretch>
        </p:blipFill>
        <p:spPr bwMode="auto">
          <a:xfrm>
            <a:off x="600364" y="332656"/>
            <a:ext cx="609600" cy="685294"/>
          </a:xfrm>
          <a:prstGeom prst="rect">
            <a:avLst/>
          </a:prstGeom>
          <a:noFill/>
        </p:spPr>
      </p:pic>
    </p:spTree>
    <p:extLst>
      <p:ext uri="{BB962C8B-B14F-4D97-AF65-F5344CB8AC3E}">
        <p14:creationId xmlns:p14="http://schemas.microsoft.com/office/powerpoint/2010/main" val="129540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8"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b="1" dirty="0" smtClean="0">
                <a:solidFill>
                  <a:srgbClr val="002060"/>
                </a:solidFill>
              </a:rPr>
              <a:t>OUTCOMES OF THIS MODULE</a:t>
            </a:r>
            <a:endParaRPr lang="en-US" sz="3200" dirty="0">
              <a:solidFill>
                <a:srgbClr val="002060"/>
              </a:solidFill>
            </a:endParaRPr>
          </a:p>
        </p:txBody>
      </p:sp>
      <p:sp>
        <p:nvSpPr>
          <p:cNvPr id="3" name="Content Placeholder 2"/>
          <p:cNvSpPr>
            <a:spLocks noGrp="1"/>
          </p:cNvSpPr>
          <p:nvPr>
            <p:ph idx="1"/>
          </p:nvPr>
        </p:nvSpPr>
        <p:spPr>
          <a:xfrm>
            <a:off x="539552" y="1268760"/>
            <a:ext cx="8229600" cy="4958011"/>
          </a:xfrm>
        </p:spPr>
        <p:txBody>
          <a:bodyPr>
            <a:normAutofit fontScale="62500" lnSpcReduction="20000"/>
          </a:bodyPr>
          <a:lstStyle/>
          <a:p>
            <a:pPr marL="0" lvl="0" indent="0">
              <a:buNone/>
            </a:pPr>
            <a:r>
              <a:rPr lang="en-GB" spc="-50" dirty="0" smtClean="0">
                <a:solidFill>
                  <a:schemeClr val="accent4"/>
                </a:solidFill>
              </a:rPr>
              <a:t>By </a:t>
            </a:r>
            <a:r>
              <a:rPr lang="en-GB" spc="-50" dirty="0">
                <a:solidFill>
                  <a:schemeClr val="accent4"/>
                </a:solidFill>
              </a:rPr>
              <a:t>the end of the session, participants will be able to</a:t>
            </a:r>
            <a:r>
              <a:rPr lang="en-GB" spc="-50" dirty="0" smtClean="0">
                <a:solidFill>
                  <a:schemeClr val="accent4"/>
                </a:solidFill>
              </a:rPr>
              <a:t>:</a:t>
            </a:r>
            <a:endParaRPr lang="en-ZA" dirty="0">
              <a:solidFill>
                <a:schemeClr val="accent4"/>
              </a:solidFill>
            </a:endParaRPr>
          </a:p>
          <a:p>
            <a:pPr lvl="0"/>
            <a:endParaRPr lang="en-ZA" dirty="0" smtClean="0"/>
          </a:p>
          <a:p>
            <a:pPr lvl="0"/>
            <a:r>
              <a:rPr lang="en-ZA" dirty="0" smtClean="0"/>
              <a:t>Be able to take a diagram from </a:t>
            </a:r>
            <a:r>
              <a:rPr lang="en-ZA" dirty="0" err="1" smtClean="0"/>
              <a:t>pdf</a:t>
            </a:r>
            <a:r>
              <a:rPr lang="en-ZA" dirty="0" smtClean="0"/>
              <a:t> document, modify it and insert it into new document.</a:t>
            </a:r>
            <a:endParaRPr lang="en-ZA" dirty="0"/>
          </a:p>
          <a:p>
            <a:pPr lvl="0"/>
            <a:r>
              <a:rPr lang="en-ZA" dirty="0" smtClean="0"/>
              <a:t>Solve </a:t>
            </a:r>
            <a:r>
              <a:rPr lang="en-ZA" dirty="0"/>
              <a:t>monohybrid crosses for complete, incomplete, co-dominance, sex-linked diseases and blood groups.</a:t>
            </a:r>
            <a:endParaRPr lang="en-US" dirty="0"/>
          </a:p>
          <a:p>
            <a:pPr lvl="0"/>
            <a:r>
              <a:rPr lang="en-ZA" dirty="0"/>
              <a:t>Calculate ratios and percentages of the genotype and phenotype of the F</a:t>
            </a:r>
            <a:r>
              <a:rPr lang="en-ZA" baseline="-25000" dirty="0"/>
              <a:t>1</a:t>
            </a:r>
            <a:r>
              <a:rPr lang="en-ZA" dirty="0"/>
              <a:t> and F</a:t>
            </a:r>
            <a:r>
              <a:rPr lang="en-ZA" baseline="-25000" dirty="0"/>
              <a:t>2</a:t>
            </a:r>
            <a:r>
              <a:rPr lang="en-ZA" dirty="0"/>
              <a:t> generations.</a:t>
            </a:r>
            <a:endParaRPr lang="en-US" dirty="0"/>
          </a:p>
          <a:p>
            <a:pPr lvl="0"/>
            <a:r>
              <a:rPr lang="en-ZA" dirty="0"/>
              <a:t>Solve dihybrid crosses.</a:t>
            </a:r>
            <a:endParaRPr lang="en-US" dirty="0"/>
          </a:p>
          <a:p>
            <a:pPr lvl="0"/>
            <a:r>
              <a:rPr lang="en-ZA" dirty="0"/>
              <a:t>Read and solve pedigree diagrams</a:t>
            </a:r>
            <a:endParaRPr lang="en-US" dirty="0"/>
          </a:p>
          <a:p>
            <a:pPr lvl="0"/>
            <a:r>
              <a:rPr lang="en-ZA" dirty="0"/>
              <a:t>Classify questions on the different levels of Bloom’s </a:t>
            </a:r>
            <a:r>
              <a:rPr lang="en-ZA" dirty="0" smtClean="0"/>
              <a:t>taxonomy and degrees of difficulty.</a:t>
            </a:r>
            <a:endParaRPr lang="en-US" dirty="0"/>
          </a:p>
          <a:p>
            <a:pPr lvl="0"/>
            <a:r>
              <a:rPr lang="en-ZA" dirty="0"/>
              <a:t>Administer and assess the gr.12 SBA task on genetics.</a:t>
            </a:r>
            <a:endParaRPr lang="en-US" dirty="0"/>
          </a:p>
          <a:p>
            <a:pPr lvl="0"/>
            <a:r>
              <a:rPr lang="en-ZA" dirty="0"/>
              <a:t>Answer questions on mutations and genetic engineering.</a:t>
            </a:r>
            <a:endParaRPr lang="en-US" dirty="0"/>
          </a:p>
          <a:p>
            <a:pPr lvl="0"/>
            <a:r>
              <a:rPr lang="en-ZA" dirty="0"/>
              <a:t>Introduce genetics as a topic in a fun way to learners.</a:t>
            </a:r>
            <a:endParaRPr lang="en-US" dirty="0"/>
          </a:p>
          <a:p>
            <a:pPr marL="0" lvl="0" indent="0">
              <a:buNone/>
            </a:pPr>
            <a:r>
              <a:rPr lang="en-US" i="1" dirty="0" smtClean="0"/>
              <a:t> </a:t>
            </a:r>
          </a:p>
          <a:p>
            <a:endParaRPr lang="en-US" sz="1200" dirty="0"/>
          </a:p>
          <a:p>
            <a:endParaRPr lang="en-US" dirty="0"/>
          </a:p>
        </p:txBody>
      </p:sp>
      <p:sp>
        <p:nvSpPr>
          <p:cNvPr id="4" name="Slide Number Placeholder 3"/>
          <p:cNvSpPr>
            <a:spLocks noGrp="1"/>
          </p:cNvSpPr>
          <p:nvPr>
            <p:ph type="sldNum" sz="quarter" idx="12"/>
          </p:nvPr>
        </p:nvSpPr>
        <p:spPr/>
        <p:txBody>
          <a:bodyPr/>
          <a:lstStyle/>
          <a:p>
            <a:fld id="{12BB25A2-5507-4CDA-801B-CF7C4493D501}" type="slidenum">
              <a:rPr lang="en-GB" smtClean="0"/>
              <a:t>4</a:t>
            </a:fld>
            <a:endParaRPr lang="en-GB"/>
          </a:p>
        </p:txBody>
      </p:sp>
    </p:spTree>
    <p:extLst>
      <p:ext uri="{BB962C8B-B14F-4D97-AF65-F5344CB8AC3E}">
        <p14:creationId xmlns:p14="http://schemas.microsoft.com/office/powerpoint/2010/main" val="14793350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0126" y="805218"/>
            <a:ext cx="8993874" cy="6740307"/>
          </a:xfrm>
          <a:prstGeom prst="rect">
            <a:avLst/>
          </a:prstGeom>
          <a:noFill/>
        </p:spPr>
        <p:txBody>
          <a:bodyPr wrap="square" rtlCol="0">
            <a:spAutoFit/>
          </a:bodyPr>
          <a:lstStyle/>
          <a:p>
            <a:r>
              <a:rPr lang="en-ZA" dirty="0" smtClean="0"/>
              <a:t>P</a:t>
            </a:r>
            <a:r>
              <a:rPr lang="en-ZA" baseline="-25000" dirty="0" smtClean="0"/>
              <a:t>1</a:t>
            </a:r>
            <a:r>
              <a:rPr lang="en-ZA" dirty="0" smtClean="0"/>
              <a:t>    Phenotype   Blood group A      x    Blood group O</a:t>
            </a:r>
            <a:r>
              <a:rPr lang="en-ZA" dirty="0"/>
              <a:t>√</a:t>
            </a:r>
          </a:p>
          <a:p>
            <a:endParaRPr lang="en-ZA" dirty="0" smtClean="0"/>
          </a:p>
          <a:p>
            <a:r>
              <a:rPr lang="en-ZA" dirty="0"/>
              <a:t> </a:t>
            </a:r>
            <a:r>
              <a:rPr lang="en-ZA" dirty="0" smtClean="0"/>
              <a:t>        Genotype           I </a:t>
            </a:r>
            <a:r>
              <a:rPr lang="en-ZA" baseline="30000" dirty="0" smtClean="0"/>
              <a:t>A</a:t>
            </a:r>
            <a:r>
              <a:rPr lang="en-ZA" dirty="0" smtClean="0"/>
              <a:t>i                   x        ii</a:t>
            </a:r>
            <a:r>
              <a:rPr lang="en-ZA" dirty="0"/>
              <a:t>√</a:t>
            </a:r>
          </a:p>
          <a:p>
            <a:endParaRPr lang="en-ZA" dirty="0" smtClean="0"/>
          </a:p>
          <a:p>
            <a:r>
              <a:rPr lang="en-ZA" dirty="0" smtClean="0"/>
              <a:t>Meiosis</a:t>
            </a:r>
          </a:p>
          <a:p>
            <a:r>
              <a:rPr lang="en-ZA" dirty="0"/>
              <a:t> </a:t>
            </a:r>
            <a:r>
              <a:rPr lang="en-ZA" dirty="0" smtClean="0"/>
              <a:t>       Gametes       I</a:t>
            </a:r>
            <a:r>
              <a:rPr lang="en-ZA" baseline="30000" dirty="0" smtClean="0"/>
              <a:t>A</a:t>
            </a:r>
            <a:r>
              <a:rPr lang="en-ZA" dirty="0" smtClean="0"/>
              <a:t>  ,     </a:t>
            </a:r>
            <a:r>
              <a:rPr lang="en-ZA" dirty="0" err="1" smtClean="0"/>
              <a:t>i</a:t>
            </a:r>
            <a:r>
              <a:rPr lang="en-ZA" dirty="0" smtClean="0"/>
              <a:t>                x          </a:t>
            </a:r>
            <a:r>
              <a:rPr lang="en-ZA" dirty="0" err="1" smtClean="0"/>
              <a:t>i</a:t>
            </a:r>
            <a:r>
              <a:rPr lang="en-ZA" dirty="0" smtClean="0"/>
              <a:t> ,        </a:t>
            </a:r>
            <a:r>
              <a:rPr lang="en-ZA" dirty="0" err="1" smtClean="0"/>
              <a:t>i</a:t>
            </a:r>
            <a:r>
              <a:rPr lang="en-ZA" dirty="0" smtClean="0"/>
              <a:t>√      OR</a:t>
            </a:r>
            <a:endParaRPr lang="en-ZA" dirty="0"/>
          </a:p>
          <a:p>
            <a:endParaRPr lang="en-ZA" dirty="0" smtClean="0"/>
          </a:p>
          <a:p>
            <a:endParaRPr lang="en-ZA" dirty="0"/>
          </a:p>
          <a:p>
            <a:r>
              <a:rPr lang="en-ZA" dirty="0" smtClean="0"/>
              <a:t>F</a:t>
            </a:r>
            <a:r>
              <a:rPr lang="en-ZA" baseline="-25000" dirty="0" smtClean="0"/>
              <a:t>1</a:t>
            </a:r>
            <a:r>
              <a:rPr lang="en-ZA" dirty="0" smtClean="0"/>
              <a:t>  Genotype       </a:t>
            </a:r>
            <a:r>
              <a:rPr lang="en-ZA" dirty="0" err="1" smtClean="0"/>
              <a:t>I</a:t>
            </a:r>
            <a:r>
              <a:rPr lang="en-ZA" baseline="30000" dirty="0" err="1" smtClean="0"/>
              <a:t>A</a:t>
            </a:r>
            <a:r>
              <a:rPr lang="en-ZA" dirty="0" err="1" smtClean="0"/>
              <a:t>i</a:t>
            </a:r>
            <a:r>
              <a:rPr lang="en-ZA" dirty="0" smtClean="0"/>
              <a:t>       </a:t>
            </a:r>
            <a:r>
              <a:rPr lang="en-ZA" dirty="0" err="1" smtClean="0"/>
              <a:t>I</a:t>
            </a:r>
            <a:r>
              <a:rPr lang="en-ZA" baseline="30000" dirty="0" err="1" smtClean="0"/>
              <a:t>A</a:t>
            </a:r>
            <a:r>
              <a:rPr lang="en-ZA" dirty="0" err="1" smtClean="0"/>
              <a:t>i</a:t>
            </a:r>
            <a:r>
              <a:rPr lang="en-ZA" dirty="0" smtClean="0"/>
              <a:t>                        ii          </a:t>
            </a:r>
            <a:r>
              <a:rPr lang="en-ZA" dirty="0" err="1" smtClean="0"/>
              <a:t>ii</a:t>
            </a:r>
            <a:r>
              <a:rPr lang="en-ZA" dirty="0"/>
              <a:t>√</a:t>
            </a:r>
          </a:p>
          <a:p>
            <a:r>
              <a:rPr lang="en-ZA" dirty="0" smtClean="0"/>
              <a:t>     </a:t>
            </a:r>
          </a:p>
          <a:p>
            <a:r>
              <a:rPr lang="en-ZA" dirty="0"/>
              <a:t> </a:t>
            </a:r>
            <a:r>
              <a:rPr lang="en-ZA" dirty="0" smtClean="0"/>
              <a:t>  Phenotype          2 blood group A:    2 </a:t>
            </a:r>
            <a:r>
              <a:rPr lang="en-ZA" dirty="0"/>
              <a:t>b</a:t>
            </a:r>
            <a:r>
              <a:rPr lang="en-ZA" dirty="0" smtClean="0"/>
              <a:t>lood group O</a:t>
            </a:r>
          </a:p>
          <a:p>
            <a:r>
              <a:rPr lang="en-ZA" dirty="0"/>
              <a:t> </a:t>
            </a:r>
            <a:r>
              <a:rPr lang="en-ZA" dirty="0" smtClean="0"/>
              <a:t>      </a:t>
            </a:r>
          </a:p>
          <a:p>
            <a:r>
              <a:rPr lang="en-ZA" dirty="0" smtClean="0"/>
              <a:t>    Phenotypic ratio  is     1:1√*</a:t>
            </a:r>
            <a:endParaRPr lang="en-ZA" dirty="0"/>
          </a:p>
          <a:p>
            <a:endParaRPr lang="en-ZA" dirty="0" smtClean="0"/>
          </a:p>
          <a:p>
            <a:r>
              <a:rPr lang="en-ZA" dirty="0" smtClean="0"/>
              <a:t>Marking  </a:t>
            </a:r>
          </a:p>
          <a:p>
            <a:r>
              <a:rPr lang="en-ZA" dirty="0" smtClean="0"/>
              <a:t>P</a:t>
            </a:r>
            <a:r>
              <a:rPr lang="en-ZA" baseline="-25000" dirty="0" smtClean="0"/>
              <a:t>1</a:t>
            </a:r>
            <a:r>
              <a:rPr lang="en-ZA" dirty="0" smtClean="0"/>
              <a:t> and F</a:t>
            </a:r>
            <a:r>
              <a:rPr lang="en-ZA" baseline="-25000" dirty="0" smtClean="0"/>
              <a:t>1</a:t>
            </a:r>
            <a:r>
              <a:rPr lang="en-ZA" dirty="0" smtClean="0"/>
              <a:t> √</a:t>
            </a:r>
          </a:p>
          <a:p>
            <a:r>
              <a:rPr lang="en-ZA" dirty="0" smtClean="0"/>
              <a:t>Meiosis and fertilisation√   </a:t>
            </a:r>
          </a:p>
          <a:p>
            <a:r>
              <a:rPr lang="en-ZA" dirty="0" smtClean="0"/>
              <a:t>* compulsory mark</a:t>
            </a:r>
            <a:endParaRPr lang="en-ZA" dirty="0"/>
          </a:p>
          <a:p>
            <a:endParaRPr lang="en-ZA" dirty="0" smtClean="0"/>
          </a:p>
          <a:p>
            <a:r>
              <a:rPr lang="en-ZA" dirty="0" smtClean="0"/>
              <a:t> </a:t>
            </a:r>
            <a:endParaRPr lang="en-ZA" dirty="0"/>
          </a:p>
          <a:p>
            <a:r>
              <a:rPr lang="en-ZA" dirty="0" smtClean="0"/>
              <a:t>  </a:t>
            </a:r>
          </a:p>
          <a:p>
            <a:endParaRPr lang="en-ZA" dirty="0"/>
          </a:p>
          <a:p>
            <a:endParaRPr lang="en-ZA" dirty="0" smtClean="0"/>
          </a:p>
          <a:p>
            <a:r>
              <a:rPr lang="en-ZA" dirty="0" smtClean="0"/>
              <a:t> </a:t>
            </a:r>
            <a:endParaRPr lang="en-ZA" dirty="0"/>
          </a:p>
        </p:txBody>
      </p:sp>
      <p:grpSp>
        <p:nvGrpSpPr>
          <p:cNvPr id="3" name="Group 2"/>
          <p:cNvGrpSpPr/>
          <p:nvPr/>
        </p:nvGrpSpPr>
        <p:grpSpPr>
          <a:xfrm>
            <a:off x="1903862" y="2483892"/>
            <a:ext cx="2647666" cy="573206"/>
            <a:chOff x="3077570" y="2306471"/>
            <a:chExt cx="2647666" cy="573206"/>
          </a:xfrm>
        </p:grpSpPr>
        <p:cxnSp>
          <p:nvCxnSpPr>
            <p:cNvPr id="6" name="Straight Connector 5"/>
            <p:cNvCxnSpPr/>
            <p:nvPr/>
          </p:nvCxnSpPr>
          <p:spPr>
            <a:xfrm flipV="1">
              <a:off x="3077570" y="2306471"/>
              <a:ext cx="2060812" cy="573206"/>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flipV="1">
              <a:off x="3077570" y="2306471"/>
              <a:ext cx="2647666" cy="573206"/>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650776" y="2306471"/>
              <a:ext cx="1487606" cy="573206"/>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643952" y="2306471"/>
              <a:ext cx="2081284" cy="573206"/>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0" name="Straight Connector 9"/>
          <p:cNvCxnSpPr/>
          <p:nvPr/>
        </p:nvCxnSpPr>
        <p:spPr>
          <a:xfrm>
            <a:off x="1890214" y="2483892"/>
            <a:ext cx="0" cy="5732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456596" y="2483892"/>
            <a:ext cx="0" cy="5732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964673" y="2483892"/>
            <a:ext cx="0" cy="5732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551528" y="2472518"/>
            <a:ext cx="0" cy="573206"/>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4" name="Table 13"/>
          <p:cNvGraphicFramePr>
            <a:graphicFrameLocks noGrp="1"/>
          </p:cNvGraphicFramePr>
          <p:nvPr>
            <p:extLst>
              <p:ext uri="{D42A27DB-BD31-4B8C-83A1-F6EECF244321}">
                <p14:modId xmlns:p14="http://schemas.microsoft.com/office/powerpoint/2010/main" val="1221850457"/>
              </p:ext>
            </p:extLst>
          </p:nvPr>
        </p:nvGraphicFramePr>
        <p:xfrm>
          <a:off x="5759354" y="2035789"/>
          <a:ext cx="3116238" cy="1097280"/>
        </p:xfrm>
        <a:graphic>
          <a:graphicData uri="http://schemas.openxmlformats.org/drawingml/2006/table">
            <a:tbl>
              <a:tblPr firstRow="1" bandRow="1">
                <a:tableStyleId>{5C22544A-7EE6-4342-B048-85BDC9FD1C3A}</a:tableStyleId>
              </a:tblPr>
              <a:tblGrid>
                <a:gridCol w="1038746"/>
                <a:gridCol w="1038746"/>
                <a:gridCol w="1038746"/>
              </a:tblGrid>
              <a:tr h="158668">
                <a:tc>
                  <a:txBody>
                    <a:bodyPr/>
                    <a:lstStyle/>
                    <a:p>
                      <a:r>
                        <a:rPr lang="en-ZA" dirty="0" smtClean="0">
                          <a:effectLst/>
                        </a:rPr>
                        <a:t>Gametes</a:t>
                      </a:r>
                      <a:endParaRPr lang="en-ZA" dirty="0">
                        <a:effectLst/>
                      </a:endParaRPr>
                    </a:p>
                  </a:txBody>
                  <a:tcPr/>
                </a:tc>
                <a:tc>
                  <a:txBody>
                    <a:bodyPr/>
                    <a:lstStyle/>
                    <a:p>
                      <a:r>
                        <a:rPr lang="en-ZA" dirty="0" smtClean="0">
                          <a:effectLst/>
                        </a:rPr>
                        <a:t>I</a:t>
                      </a:r>
                      <a:r>
                        <a:rPr lang="en-ZA" baseline="30000" dirty="0" smtClean="0">
                          <a:effectLst/>
                        </a:rPr>
                        <a:t>A </a:t>
                      </a:r>
                      <a:endParaRPr lang="en-ZA" baseline="30000" dirty="0">
                        <a:effectLst/>
                      </a:endParaRPr>
                    </a:p>
                  </a:txBody>
                  <a:tcPr/>
                </a:tc>
                <a:tc>
                  <a:txBody>
                    <a:bodyPr/>
                    <a:lstStyle/>
                    <a:p>
                      <a:r>
                        <a:rPr lang="en-ZA" dirty="0" err="1" smtClean="0">
                          <a:effectLst/>
                        </a:rPr>
                        <a:t>i</a:t>
                      </a:r>
                      <a:endParaRPr lang="en-ZA" dirty="0">
                        <a:effectLst/>
                      </a:endParaRPr>
                    </a:p>
                  </a:txBody>
                  <a:tcPr/>
                </a:tc>
              </a:tr>
              <a:tr h="158668">
                <a:tc>
                  <a:txBody>
                    <a:bodyPr/>
                    <a:lstStyle/>
                    <a:p>
                      <a:r>
                        <a:rPr lang="en-ZA" dirty="0" err="1" smtClean="0">
                          <a:effectLst/>
                        </a:rPr>
                        <a:t>i</a:t>
                      </a:r>
                      <a:endParaRPr lang="en-ZA" dirty="0">
                        <a:effectLst/>
                      </a:endParaRPr>
                    </a:p>
                  </a:txBody>
                  <a:tcPr/>
                </a:tc>
                <a:tc>
                  <a:txBody>
                    <a:bodyPr/>
                    <a:lstStyle/>
                    <a:p>
                      <a:r>
                        <a:rPr lang="en-ZA" dirty="0" err="1" smtClean="0">
                          <a:effectLst/>
                        </a:rPr>
                        <a:t>I</a:t>
                      </a:r>
                      <a:r>
                        <a:rPr lang="en-ZA" baseline="30000" dirty="0" err="1" smtClean="0">
                          <a:effectLst/>
                        </a:rPr>
                        <a:t>A</a:t>
                      </a:r>
                      <a:r>
                        <a:rPr lang="en-ZA" dirty="0" err="1" smtClean="0">
                          <a:effectLst/>
                        </a:rPr>
                        <a:t>i</a:t>
                      </a:r>
                      <a:endParaRPr lang="en-ZA" dirty="0">
                        <a:effectLst/>
                      </a:endParaRPr>
                    </a:p>
                  </a:txBody>
                  <a:tcPr/>
                </a:tc>
                <a:tc>
                  <a:txBody>
                    <a:bodyPr/>
                    <a:lstStyle/>
                    <a:p>
                      <a:r>
                        <a:rPr lang="en-ZA" dirty="0" smtClean="0">
                          <a:effectLst/>
                        </a:rPr>
                        <a:t>ii</a:t>
                      </a:r>
                      <a:endParaRPr lang="en-ZA" dirty="0">
                        <a:effectLst/>
                      </a:endParaRPr>
                    </a:p>
                  </a:txBody>
                  <a:tcPr/>
                </a:tc>
              </a:tr>
              <a:tr h="158668">
                <a:tc>
                  <a:txBody>
                    <a:bodyPr/>
                    <a:lstStyle/>
                    <a:p>
                      <a:r>
                        <a:rPr lang="en-ZA" dirty="0" err="1" smtClean="0">
                          <a:effectLst/>
                        </a:rPr>
                        <a:t>i</a:t>
                      </a:r>
                      <a:endParaRPr lang="en-ZA" dirty="0">
                        <a:effectLst/>
                      </a:endParaRPr>
                    </a:p>
                  </a:txBody>
                  <a:tcPr/>
                </a:tc>
                <a:tc>
                  <a:txBody>
                    <a:bodyPr/>
                    <a:lstStyle/>
                    <a:p>
                      <a:r>
                        <a:rPr lang="en-ZA" dirty="0" err="1" smtClean="0">
                          <a:effectLst/>
                        </a:rPr>
                        <a:t>I</a:t>
                      </a:r>
                      <a:r>
                        <a:rPr lang="en-ZA" baseline="30000" dirty="0" err="1" smtClean="0">
                          <a:effectLst/>
                        </a:rPr>
                        <a:t>A</a:t>
                      </a:r>
                      <a:r>
                        <a:rPr lang="en-ZA" dirty="0" err="1" smtClean="0">
                          <a:effectLst/>
                        </a:rPr>
                        <a:t>i</a:t>
                      </a:r>
                      <a:endParaRPr lang="en-ZA" dirty="0">
                        <a:effectLst/>
                      </a:endParaRPr>
                    </a:p>
                  </a:txBody>
                  <a:tcPr/>
                </a:tc>
                <a:tc>
                  <a:txBody>
                    <a:bodyPr/>
                    <a:lstStyle/>
                    <a:p>
                      <a:r>
                        <a:rPr lang="en-ZA" dirty="0" smtClean="0">
                          <a:effectLst/>
                        </a:rPr>
                        <a:t>ii</a:t>
                      </a:r>
                      <a:endParaRPr lang="en-ZA" dirty="0">
                        <a:effectLst/>
                      </a:endParaRPr>
                    </a:p>
                  </a:txBody>
                  <a:tcPr/>
                </a:tc>
              </a:tr>
            </a:tbl>
          </a:graphicData>
        </a:graphic>
      </p:graphicFrame>
      <p:sp>
        <p:nvSpPr>
          <p:cNvPr id="16" name="TextBox 15"/>
          <p:cNvSpPr txBox="1"/>
          <p:nvPr/>
        </p:nvSpPr>
        <p:spPr>
          <a:xfrm>
            <a:off x="518614" y="124628"/>
            <a:ext cx="7861111" cy="707886"/>
          </a:xfrm>
          <a:prstGeom prst="rect">
            <a:avLst/>
          </a:prstGeom>
          <a:solidFill>
            <a:schemeClr val="accent6">
              <a:lumMod val="60000"/>
              <a:lumOff val="40000"/>
            </a:schemeClr>
          </a:solidFill>
        </p:spPr>
        <p:txBody>
          <a:bodyPr wrap="square" rtlCol="0">
            <a:spAutoFit/>
          </a:bodyPr>
          <a:lstStyle/>
          <a:p>
            <a:pPr algn="ctr"/>
            <a:r>
              <a:rPr lang="en-ZA" sz="4000" b="1" dirty="0" smtClean="0">
                <a:solidFill>
                  <a:schemeClr val="bg1"/>
                </a:solidFill>
              </a:rPr>
              <a:t>  Memo  Activity   1.6</a:t>
            </a:r>
            <a:endParaRPr lang="en-ZA" sz="4000" b="1" dirty="0">
              <a:solidFill>
                <a:schemeClr val="bg1"/>
              </a:solidFill>
            </a:endParaRPr>
          </a:p>
        </p:txBody>
      </p:sp>
      <p:sp>
        <p:nvSpPr>
          <p:cNvPr id="17" name="TextBox 16"/>
          <p:cNvSpPr txBox="1"/>
          <p:nvPr/>
        </p:nvSpPr>
        <p:spPr>
          <a:xfrm>
            <a:off x="150126" y="2687766"/>
            <a:ext cx="1398895" cy="369332"/>
          </a:xfrm>
          <a:prstGeom prst="rect">
            <a:avLst/>
          </a:prstGeom>
          <a:noFill/>
        </p:spPr>
        <p:txBody>
          <a:bodyPr wrap="square" rtlCol="0">
            <a:spAutoFit/>
          </a:bodyPr>
          <a:lstStyle/>
          <a:p>
            <a:r>
              <a:rPr lang="en-ZA" dirty="0"/>
              <a:t>Fertilisation </a:t>
            </a:r>
          </a:p>
        </p:txBody>
      </p:sp>
    </p:spTree>
    <p:extLst>
      <p:ext uri="{BB962C8B-B14F-4D97-AF65-F5344CB8AC3E}">
        <p14:creationId xmlns:p14="http://schemas.microsoft.com/office/powerpoint/2010/main" val="2438157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626"/>
            <a:ext cx="8229600" cy="762592"/>
          </a:xfrm>
          <a:solidFill>
            <a:schemeClr val="accent6">
              <a:lumMod val="60000"/>
              <a:lumOff val="40000"/>
            </a:schemeClr>
          </a:solidFill>
        </p:spPr>
        <p:txBody>
          <a:bodyPr/>
          <a:lstStyle/>
          <a:p>
            <a:r>
              <a:rPr lang="en-ZA" dirty="0" smtClean="0">
                <a:solidFill>
                  <a:schemeClr val="bg1"/>
                </a:solidFill>
              </a:rPr>
              <a:t>ACTIVITY 1.6  -2</a:t>
            </a:r>
            <a:endParaRPr lang="en-ZA" dirty="0">
              <a:solidFill>
                <a:schemeClr val="bg1"/>
              </a:solidFill>
            </a:endParaRPr>
          </a:p>
        </p:txBody>
      </p:sp>
      <p:sp>
        <p:nvSpPr>
          <p:cNvPr id="3" name="Content Placeholder 2"/>
          <p:cNvSpPr>
            <a:spLocks noGrp="1"/>
          </p:cNvSpPr>
          <p:nvPr>
            <p:ph idx="1"/>
          </p:nvPr>
        </p:nvSpPr>
        <p:spPr>
          <a:xfrm>
            <a:off x="457200" y="723332"/>
            <a:ext cx="8229600" cy="5402832"/>
          </a:xfrm>
        </p:spPr>
        <p:txBody>
          <a:bodyPr>
            <a:normAutofit/>
          </a:bodyPr>
          <a:lstStyle/>
          <a:p>
            <a:pPr marL="0" indent="0">
              <a:buNone/>
            </a:pPr>
            <a:r>
              <a:rPr lang="en-ZA" sz="2400" b="1" dirty="0" smtClean="0"/>
              <a:t> </a:t>
            </a:r>
            <a:r>
              <a:rPr lang="en-ZA" sz="2400" b="1" dirty="0"/>
              <a:t>A baby was kidnapped from a hospital immediately after she was born. Fifteen years later it was discovered that Mr and Mrs Thomas, who were raising her, were not her biological parents. Mr and Mrs George, whose baby was born around the same time, claimed that she was their child</a:t>
            </a:r>
            <a:r>
              <a:rPr lang="en-ZA" sz="2400" dirty="0"/>
              <a:t>. </a:t>
            </a:r>
          </a:p>
          <a:p>
            <a:pPr marL="0" indent="0">
              <a:buNone/>
            </a:pPr>
            <a:r>
              <a:rPr lang="en-ZA" sz="2400" dirty="0"/>
              <a:t>The blood groups of both families are shown in the table below.</a:t>
            </a:r>
          </a:p>
          <a:p>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val="2310709904"/>
              </p:ext>
            </p:extLst>
          </p:nvPr>
        </p:nvGraphicFramePr>
        <p:xfrm>
          <a:off x="2339752" y="3068960"/>
          <a:ext cx="3330575" cy="2054479"/>
        </p:xfrm>
        <a:graphic>
          <a:graphicData uri="http://schemas.openxmlformats.org/drawingml/2006/table">
            <a:tbl>
              <a:tblPr firstRow="1" firstCol="1" bandRow="1">
                <a:tableStyleId>{5C22544A-7EE6-4342-B048-85BDC9FD1C3A}</a:tableStyleId>
              </a:tblPr>
              <a:tblGrid>
                <a:gridCol w="1783715"/>
                <a:gridCol w="1546860"/>
              </a:tblGrid>
              <a:tr h="0">
                <a:tc>
                  <a:txBody>
                    <a:bodyPr/>
                    <a:lstStyle/>
                    <a:p>
                      <a:pPr algn="just">
                        <a:lnSpc>
                          <a:spcPct val="107000"/>
                        </a:lnSpc>
                        <a:spcAft>
                          <a:spcPts val="0"/>
                        </a:spcAft>
                      </a:pPr>
                      <a:r>
                        <a:rPr lang="en-ZA" sz="1800" dirty="0">
                          <a:effectLst/>
                        </a:rPr>
                        <a:t>INDIVIDUAL</a:t>
                      </a:r>
                      <a:endParaRPr lang="en-ZA" sz="1800" dirty="0">
                        <a:effectLst/>
                        <a:latin typeface="Calibri"/>
                        <a:ea typeface="Calibri"/>
                        <a:cs typeface="Times New Roman"/>
                      </a:endParaRPr>
                    </a:p>
                  </a:txBody>
                  <a:tcPr marL="68580" marR="68580" marT="0" marB="0"/>
                </a:tc>
                <a:tc>
                  <a:txBody>
                    <a:bodyPr/>
                    <a:lstStyle/>
                    <a:p>
                      <a:pPr algn="just">
                        <a:lnSpc>
                          <a:spcPct val="107000"/>
                        </a:lnSpc>
                        <a:spcAft>
                          <a:spcPts val="0"/>
                        </a:spcAft>
                      </a:pPr>
                      <a:r>
                        <a:rPr lang="en-ZA" sz="1800">
                          <a:effectLst/>
                        </a:rPr>
                        <a:t>BLOOD GROUPS</a:t>
                      </a:r>
                      <a:endParaRPr lang="en-ZA" sz="1800">
                        <a:effectLst/>
                        <a:latin typeface="Calibri"/>
                        <a:ea typeface="Calibri"/>
                        <a:cs typeface="Times New Roman"/>
                      </a:endParaRPr>
                    </a:p>
                  </a:txBody>
                  <a:tcPr marL="68580" marR="68580" marT="0" marB="0"/>
                </a:tc>
              </a:tr>
              <a:tr h="0">
                <a:tc>
                  <a:txBody>
                    <a:bodyPr/>
                    <a:lstStyle/>
                    <a:p>
                      <a:pPr algn="just">
                        <a:lnSpc>
                          <a:spcPct val="107000"/>
                        </a:lnSpc>
                        <a:spcAft>
                          <a:spcPts val="0"/>
                        </a:spcAft>
                      </a:pPr>
                      <a:r>
                        <a:rPr lang="en-ZA" sz="1800" dirty="0">
                          <a:effectLst/>
                        </a:rPr>
                        <a:t>Child</a:t>
                      </a:r>
                      <a:endParaRPr lang="en-ZA" sz="1800" dirty="0">
                        <a:effectLst/>
                        <a:latin typeface="Calibri"/>
                        <a:ea typeface="Calibri"/>
                        <a:cs typeface="Times New Roman"/>
                      </a:endParaRPr>
                    </a:p>
                  </a:txBody>
                  <a:tcPr marL="68580" marR="68580" marT="0" marB="0"/>
                </a:tc>
                <a:tc>
                  <a:txBody>
                    <a:bodyPr/>
                    <a:lstStyle/>
                    <a:p>
                      <a:pPr algn="just">
                        <a:lnSpc>
                          <a:spcPct val="107000"/>
                        </a:lnSpc>
                        <a:spcAft>
                          <a:spcPts val="0"/>
                        </a:spcAft>
                      </a:pPr>
                      <a:r>
                        <a:rPr lang="en-ZA" sz="1800">
                          <a:effectLst/>
                        </a:rPr>
                        <a:t>O</a:t>
                      </a:r>
                      <a:endParaRPr lang="en-ZA" sz="1800">
                        <a:effectLst/>
                        <a:latin typeface="Calibri"/>
                        <a:ea typeface="Calibri"/>
                        <a:cs typeface="Times New Roman"/>
                      </a:endParaRPr>
                    </a:p>
                  </a:txBody>
                  <a:tcPr marL="68580" marR="68580" marT="0" marB="0"/>
                </a:tc>
              </a:tr>
              <a:tr h="0">
                <a:tc>
                  <a:txBody>
                    <a:bodyPr/>
                    <a:lstStyle/>
                    <a:p>
                      <a:pPr algn="just">
                        <a:lnSpc>
                          <a:spcPct val="107000"/>
                        </a:lnSpc>
                        <a:spcAft>
                          <a:spcPts val="0"/>
                        </a:spcAft>
                      </a:pPr>
                      <a:r>
                        <a:rPr lang="en-ZA" sz="1800">
                          <a:effectLst/>
                        </a:rPr>
                        <a:t>Mr Thomas</a:t>
                      </a:r>
                      <a:endParaRPr lang="en-ZA" sz="1800">
                        <a:effectLst/>
                        <a:latin typeface="Calibri"/>
                        <a:ea typeface="Calibri"/>
                        <a:cs typeface="Times New Roman"/>
                      </a:endParaRPr>
                    </a:p>
                  </a:txBody>
                  <a:tcPr marL="68580" marR="68580" marT="0" marB="0"/>
                </a:tc>
                <a:tc>
                  <a:txBody>
                    <a:bodyPr/>
                    <a:lstStyle/>
                    <a:p>
                      <a:pPr algn="just">
                        <a:lnSpc>
                          <a:spcPct val="107000"/>
                        </a:lnSpc>
                        <a:spcAft>
                          <a:spcPts val="0"/>
                        </a:spcAft>
                      </a:pPr>
                      <a:r>
                        <a:rPr lang="en-ZA" sz="1800" dirty="0">
                          <a:effectLst/>
                        </a:rPr>
                        <a:t>O</a:t>
                      </a:r>
                      <a:endParaRPr lang="en-ZA" sz="1800" dirty="0">
                        <a:effectLst/>
                        <a:latin typeface="Calibri"/>
                        <a:ea typeface="Calibri"/>
                        <a:cs typeface="Times New Roman"/>
                      </a:endParaRPr>
                    </a:p>
                  </a:txBody>
                  <a:tcPr marL="68580" marR="68580" marT="0" marB="0"/>
                </a:tc>
              </a:tr>
              <a:tr h="0">
                <a:tc>
                  <a:txBody>
                    <a:bodyPr/>
                    <a:lstStyle/>
                    <a:p>
                      <a:pPr algn="just">
                        <a:lnSpc>
                          <a:spcPct val="107000"/>
                        </a:lnSpc>
                        <a:spcAft>
                          <a:spcPts val="0"/>
                        </a:spcAft>
                      </a:pPr>
                      <a:r>
                        <a:rPr lang="en-ZA" sz="1800">
                          <a:effectLst/>
                        </a:rPr>
                        <a:t>Mrs Thomas</a:t>
                      </a:r>
                      <a:endParaRPr lang="en-ZA" sz="1800">
                        <a:effectLst/>
                        <a:latin typeface="Calibri"/>
                        <a:ea typeface="Calibri"/>
                        <a:cs typeface="Times New Roman"/>
                      </a:endParaRPr>
                    </a:p>
                  </a:txBody>
                  <a:tcPr marL="68580" marR="68580" marT="0" marB="0"/>
                </a:tc>
                <a:tc>
                  <a:txBody>
                    <a:bodyPr/>
                    <a:lstStyle/>
                    <a:p>
                      <a:pPr algn="just">
                        <a:lnSpc>
                          <a:spcPct val="107000"/>
                        </a:lnSpc>
                        <a:spcAft>
                          <a:spcPts val="0"/>
                        </a:spcAft>
                      </a:pPr>
                      <a:r>
                        <a:rPr lang="en-ZA" sz="1800" dirty="0">
                          <a:effectLst/>
                        </a:rPr>
                        <a:t>AB</a:t>
                      </a:r>
                      <a:endParaRPr lang="en-ZA" sz="1800" dirty="0">
                        <a:effectLst/>
                        <a:latin typeface="Calibri"/>
                        <a:ea typeface="Calibri"/>
                        <a:cs typeface="Times New Roman"/>
                      </a:endParaRPr>
                    </a:p>
                  </a:txBody>
                  <a:tcPr marL="68580" marR="68580" marT="0" marB="0"/>
                </a:tc>
              </a:tr>
              <a:tr h="0">
                <a:tc>
                  <a:txBody>
                    <a:bodyPr/>
                    <a:lstStyle/>
                    <a:p>
                      <a:pPr algn="just">
                        <a:lnSpc>
                          <a:spcPct val="107000"/>
                        </a:lnSpc>
                        <a:spcAft>
                          <a:spcPts val="0"/>
                        </a:spcAft>
                      </a:pPr>
                      <a:r>
                        <a:rPr lang="en-ZA" sz="1800">
                          <a:effectLst/>
                        </a:rPr>
                        <a:t>Mr George</a:t>
                      </a:r>
                      <a:endParaRPr lang="en-ZA" sz="1800">
                        <a:effectLst/>
                        <a:latin typeface="Calibri"/>
                        <a:ea typeface="Calibri"/>
                        <a:cs typeface="Times New Roman"/>
                      </a:endParaRPr>
                    </a:p>
                  </a:txBody>
                  <a:tcPr marL="68580" marR="68580" marT="0" marB="0"/>
                </a:tc>
                <a:tc>
                  <a:txBody>
                    <a:bodyPr/>
                    <a:lstStyle/>
                    <a:p>
                      <a:pPr algn="just">
                        <a:lnSpc>
                          <a:spcPct val="107000"/>
                        </a:lnSpc>
                        <a:spcAft>
                          <a:spcPts val="0"/>
                        </a:spcAft>
                      </a:pPr>
                      <a:r>
                        <a:rPr lang="en-ZA" sz="1800" dirty="0">
                          <a:effectLst/>
                        </a:rPr>
                        <a:t>B</a:t>
                      </a:r>
                      <a:endParaRPr lang="en-ZA" sz="1800" dirty="0">
                        <a:effectLst/>
                        <a:latin typeface="Calibri"/>
                        <a:ea typeface="Calibri"/>
                        <a:cs typeface="Times New Roman"/>
                      </a:endParaRPr>
                    </a:p>
                  </a:txBody>
                  <a:tcPr marL="68580" marR="68580" marT="0" marB="0"/>
                </a:tc>
              </a:tr>
              <a:tr h="0">
                <a:tc>
                  <a:txBody>
                    <a:bodyPr/>
                    <a:lstStyle/>
                    <a:p>
                      <a:pPr algn="just">
                        <a:lnSpc>
                          <a:spcPct val="107000"/>
                        </a:lnSpc>
                        <a:spcAft>
                          <a:spcPts val="0"/>
                        </a:spcAft>
                      </a:pPr>
                      <a:r>
                        <a:rPr lang="en-ZA" sz="1800">
                          <a:effectLst/>
                        </a:rPr>
                        <a:t>Mrs George</a:t>
                      </a:r>
                      <a:endParaRPr lang="en-ZA" sz="1800">
                        <a:effectLst/>
                        <a:latin typeface="Calibri"/>
                        <a:ea typeface="Calibri"/>
                        <a:cs typeface="Times New Roman"/>
                      </a:endParaRPr>
                    </a:p>
                  </a:txBody>
                  <a:tcPr marL="68580" marR="68580" marT="0" marB="0"/>
                </a:tc>
                <a:tc>
                  <a:txBody>
                    <a:bodyPr/>
                    <a:lstStyle/>
                    <a:p>
                      <a:pPr algn="just">
                        <a:lnSpc>
                          <a:spcPct val="107000"/>
                        </a:lnSpc>
                        <a:spcAft>
                          <a:spcPts val="0"/>
                        </a:spcAft>
                      </a:pPr>
                      <a:r>
                        <a:rPr lang="en-ZA" sz="1800" dirty="0">
                          <a:effectLst/>
                        </a:rPr>
                        <a:t>A</a:t>
                      </a:r>
                      <a:endParaRPr lang="en-ZA" sz="1800" dirty="0">
                        <a:effectLst/>
                        <a:latin typeface="Calibri"/>
                        <a:ea typeface="Calibri"/>
                        <a:cs typeface="Times New Roman"/>
                      </a:endParaRPr>
                    </a:p>
                  </a:txBody>
                  <a:tcPr marL="68580" marR="68580" marT="0" marB="0"/>
                </a:tc>
              </a:tr>
            </a:tbl>
          </a:graphicData>
        </a:graphic>
      </p:graphicFrame>
      <p:sp>
        <p:nvSpPr>
          <p:cNvPr id="5" name="Rectangle 4"/>
          <p:cNvSpPr/>
          <p:nvPr/>
        </p:nvSpPr>
        <p:spPr>
          <a:xfrm>
            <a:off x="444195" y="5085184"/>
            <a:ext cx="8140890" cy="1908215"/>
          </a:xfrm>
          <a:prstGeom prst="rect">
            <a:avLst/>
          </a:prstGeom>
        </p:spPr>
        <p:txBody>
          <a:bodyPr wrap="square">
            <a:spAutoFit/>
          </a:bodyPr>
          <a:lstStyle/>
          <a:p>
            <a:r>
              <a:rPr lang="en-ZA" sz="2000" dirty="0" smtClean="0"/>
              <a:t>2.1 </a:t>
            </a:r>
            <a:r>
              <a:rPr lang="en-ZA" sz="2000" dirty="0"/>
              <a:t>How many genes control the inheritance of blood groups? </a:t>
            </a:r>
            <a:r>
              <a:rPr lang="en-ZA" sz="2000" dirty="0" smtClean="0"/>
              <a:t>               </a:t>
            </a:r>
            <a:endParaRPr lang="en-ZA" sz="2000" dirty="0"/>
          </a:p>
          <a:p>
            <a:r>
              <a:rPr lang="en-ZA" sz="2000" dirty="0" smtClean="0"/>
              <a:t>2 </a:t>
            </a:r>
            <a:r>
              <a:rPr lang="en-ZA" sz="2000" dirty="0"/>
              <a:t>.2. Name the individual whose blood group shows co-dominance</a:t>
            </a:r>
            <a:r>
              <a:rPr lang="en-ZA" sz="2000" dirty="0" smtClean="0"/>
              <a:t>.</a:t>
            </a:r>
            <a:r>
              <a:rPr lang="en-ZA" sz="2000" dirty="0"/>
              <a:t> </a:t>
            </a:r>
            <a:r>
              <a:rPr lang="en-ZA" sz="2000" dirty="0" smtClean="0"/>
              <a:t>     </a:t>
            </a:r>
            <a:endParaRPr lang="en-ZA" sz="2000" dirty="0"/>
          </a:p>
          <a:p>
            <a:r>
              <a:rPr lang="en-ZA" sz="2000" dirty="0"/>
              <a:t>2</a:t>
            </a:r>
            <a:r>
              <a:rPr lang="en-ZA" sz="2000" dirty="0" smtClean="0"/>
              <a:t>.3 </a:t>
            </a:r>
            <a:r>
              <a:rPr lang="en-ZA" sz="2000" dirty="0"/>
              <a:t>Explain why Mr and Mrs George could possibly be the parents of this </a:t>
            </a:r>
            <a:r>
              <a:rPr lang="en-ZA" sz="2000" dirty="0" smtClean="0"/>
              <a:t>     </a:t>
            </a:r>
          </a:p>
          <a:p>
            <a:r>
              <a:rPr lang="en-ZA" sz="2000" dirty="0"/>
              <a:t> </a:t>
            </a:r>
            <a:r>
              <a:rPr lang="en-ZA" sz="2000" dirty="0" smtClean="0"/>
              <a:t>         child</a:t>
            </a:r>
            <a:r>
              <a:rPr lang="en-ZA" sz="2000" dirty="0"/>
              <a:t>. </a:t>
            </a:r>
            <a:r>
              <a:rPr lang="en-ZA" sz="2000" dirty="0" smtClean="0"/>
              <a:t>                                                                                                                           (</a:t>
            </a:r>
            <a:r>
              <a:rPr lang="en-ZA" sz="2000" dirty="0"/>
              <a:t>3)</a:t>
            </a:r>
          </a:p>
          <a:p>
            <a:endParaRPr lang="en-ZA" dirty="0"/>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1187624" y="0"/>
            <a:ext cx="609600" cy="829310"/>
          </a:xfrm>
          <a:prstGeom prst="rect">
            <a:avLst/>
          </a:prstGeom>
          <a:noFill/>
        </p:spPr>
      </p:pic>
    </p:spTree>
    <p:extLst>
      <p:ext uri="{BB962C8B-B14F-4D97-AF65-F5344CB8AC3E}">
        <p14:creationId xmlns:p14="http://schemas.microsoft.com/office/powerpoint/2010/main" val="22181290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lstStyle/>
          <a:p>
            <a:r>
              <a:rPr lang="en-ZA" dirty="0" smtClean="0">
                <a:solidFill>
                  <a:schemeClr val="bg1"/>
                </a:solidFill>
              </a:rPr>
              <a:t>ACTIVITY 1.6.2 MEMO</a:t>
            </a:r>
            <a:endParaRPr lang="en-ZA" dirty="0">
              <a:solidFill>
                <a:schemeClr val="bg1"/>
              </a:solidFill>
            </a:endParaRPr>
          </a:p>
        </p:txBody>
      </p:sp>
      <p:sp>
        <p:nvSpPr>
          <p:cNvPr id="3" name="Content Placeholder 2"/>
          <p:cNvSpPr>
            <a:spLocks noGrp="1"/>
          </p:cNvSpPr>
          <p:nvPr>
            <p:ph idx="1"/>
          </p:nvPr>
        </p:nvSpPr>
        <p:spPr/>
        <p:txBody>
          <a:bodyPr/>
          <a:lstStyle/>
          <a:p>
            <a:pPr marL="0" indent="0">
              <a:buNone/>
            </a:pPr>
            <a:r>
              <a:rPr lang="en-ZA" dirty="0" smtClean="0"/>
              <a:t>2.1One</a:t>
            </a:r>
            <a:r>
              <a:rPr lang="en-ZA" dirty="0">
                <a:sym typeface="Wingdings 2"/>
              </a:rPr>
              <a:t></a:t>
            </a:r>
            <a:r>
              <a:rPr lang="en-ZA" dirty="0"/>
              <a:t>/ 1</a:t>
            </a:r>
          </a:p>
          <a:p>
            <a:pPr marL="0" indent="0">
              <a:buNone/>
            </a:pPr>
            <a:r>
              <a:rPr lang="en-ZA" dirty="0" smtClean="0"/>
              <a:t>2.2</a:t>
            </a:r>
            <a:r>
              <a:rPr lang="en-ZA" dirty="0"/>
              <a:t>. Mrs Thomas</a:t>
            </a:r>
            <a:r>
              <a:rPr lang="en-ZA" dirty="0">
                <a:sym typeface="Wingdings 2"/>
              </a:rPr>
              <a:t></a:t>
            </a:r>
            <a:endParaRPr lang="en-ZA" dirty="0"/>
          </a:p>
          <a:p>
            <a:pPr marL="0" indent="0">
              <a:buNone/>
            </a:pPr>
            <a:r>
              <a:rPr lang="en-ZA" dirty="0" smtClean="0"/>
              <a:t>2.3- </a:t>
            </a:r>
            <a:r>
              <a:rPr lang="en-ZA" dirty="0"/>
              <a:t>The child has the genotype ii</a:t>
            </a:r>
            <a:r>
              <a:rPr lang="en-ZA" dirty="0">
                <a:sym typeface="Wingdings 2"/>
              </a:rPr>
              <a:t></a:t>
            </a:r>
            <a:r>
              <a:rPr lang="en-ZA" dirty="0"/>
              <a:t>/ is homozygous recessive and </a:t>
            </a:r>
          </a:p>
          <a:p>
            <a:pPr marL="0" indent="0">
              <a:buNone/>
            </a:pPr>
            <a:r>
              <a:rPr lang="en-ZA" dirty="0"/>
              <a:t>- if both parents are heterozygous</a:t>
            </a:r>
            <a:r>
              <a:rPr lang="en-ZA" dirty="0">
                <a:sym typeface="Wingdings 2"/>
              </a:rPr>
              <a:t></a:t>
            </a:r>
            <a:r>
              <a:rPr lang="en-ZA" dirty="0"/>
              <a:t>/ have the genotypes </a:t>
            </a:r>
            <a:r>
              <a:rPr lang="en-ZA" dirty="0" err="1"/>
              <a:t>I</a:t>
            </a:r>
            <a:r>
              <a:rPr lang="en-ZA" baseline="30000" dirty="0" err="1"/>
              <a:t>A</a:t>
            </a:r>
            <a:r>
              <a:rPr lang="en-ZA" dirty="0" err="1"/>
              <a:t>i</a:t>
            </a:r>
            <a:r>
              <a:rPr lang="en-ZA" dirty="0"/>
              <a:t> or </a:t>
            </a:r>
            <a:r>
              <a:rPr lang="en-ZA" dirty="0" err="1"/>
              <a:t>I</a:t>
            </a:r>
            <a:r>
              <a:rPr lang="en-ZA" baseline="30000" dirty="0" err="1"/>
              <a:t>B</a:t>
            </a:r>
            <a:r>
              <a:rPr lang="en-ZA" dirty="0" err="1"/>
              <a:t>i</a:t>
            </a:r>
            <a:r>
              <a:rPr lang="en-ZA" dirty="0"/>
              <a:t>    - she inherits one recessive allele from each parent</a:t>
            </a:r>
            <a:r>
              <a:rPr lang="en-ZA" dirty="0">
                <a:sym typeface="Wingdings 2"/>
              </a:rPr>
              <a:t></a:t>
            </a:r>
            <a:endParaRPr lang="en-ZA" dirty="0"/>
          </a:p>
          <a:p>
            <a:endParaRPr lang="en-ZA" dirty="0"/>
          </a:p>
        </p:txBody>
      </p:sp>
    </p:spTree>
    <p:extLst>
      <p:ext uri="{BB962C8B-B14F-4D97-AF65-F5344CB8AC3E}">
        <p14:creationId xmlns:p14="http://schemas.microsoft.com/office/powerpoint/2010/main" val="17345192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ATP</a:t>
            </a:r>
            <a:endParaRPr lang="en-US" dirty="0"/>
          </a:p>
        </p:txBody>
      </p:sp>
      <p:sp>
        <p:nvSpPr>
          <p:cNvPr id="4" name="Slide Number Placeholder 3"/>
          <p:cNvSpPr>
            <a:spLocks noGrp="1"/>
          </p:cNvSpPr>
          <p:nvPr>
            <p:ph type="sldNum" sz="quarter" idx="12"/>
          </p:nvPr>
        </p:nvSpPr>
        <p:spPr/>
        <p:txBody>
          <a:bodyPr/>
          <a:lstStyle/>
          <a:p>
            <a:fld id="{12BB25A2-5507-4CDA-801B-CF7C4493D501}" type="slidenum">
              <a:rPr lang="en-GB" smtClean="0"/>
              <a:t>43</a:t>
            </a:fld>
            <a:endParaRPr lang="en-GB"/>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844824"/>
            <a:ext cx="8271348"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39246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229600" cy="548680"/>
          </a:xfrm>
          <a:solidFill>
            <a:schemeClr val="bg2">
              <a:lumMod val="50000"/>
            </a:schemeClr>
          </a:solidFill>
          <a:scene3d>
            <a:camera prst="orthographicFront"/>
            <a:lightRig rig="threePt" dir="t"/>
          </a:scene3d>
          <a:sp3d>
            <a:bevelT/>
          </a:sp3d>
        </p:spPr>
        <p:txBody>
          <a:bodyPr>
            <a:normAutofit fontScale="90000"/>
          </a:bodyPr>
          <a:lstStyle/>
          <a:p>
            <a:r>
              <a:rPr lang="en-ZA" dirty="0" smtClean="0"/>
              <a:t> Unit 5: Dihybrid crosses</a:t>
            </a:r>
            <a:endParaRPr lang="en-ZA" dirty="0"/>
          </a:p>
        </p:txBody>
      </p:sp>
      <p:sp>
        <p:nvSpPr>
          <p:cNvPr id="3" name="Content Placeholder 2"/>
          <p:cNvSpPr>
            <a:spLocks noGrp="1"/>
          </p:cNvSpPr>
          <p:nvPr>
            <p:ph idx="1"/>
          </p:nvPr>
        </p:nvSpPr>
        <p:spPr>
          <a:xfrm>
            <a:off x="457200" y="692696"/>
            <a:ext cx="8229600" cy="5433467"/>
          </a:xfrm>
        </p:spPr>
        <p:txBody>
          <a:bodyPr>
            <a:normAutofit fontScale="92500" lnSpcReduction="10000"/>
          </a:bodyPr>
          <a:lstStyle/>
          <a:p>
            <a:r>
              <a:rPr lang="en-ZA" dirty="0" smtClean="0"/>
              <a:t>This is genetic crosses where two traits are crossed (two=di)</a:t>
            </a:r>
          </a:p>
          <a:p>
            <a:r>
              <a:rPr lang="en-ZA" dirty="0" smtClean="0"/>
              <a:t>Traits are inherited independently</a:t>
            </a:r>
          </a:p>
          <a:p>
            <a:pPr lvl="0"/>
            <a:r>
              <a:rPr lang="en-GB" b="1" dirty="0" smtClean="0"/>
              <a:t>Mendel’s </a:t>
            </a:r>
            <a:r>
              <a:rPr lang="en-GB" b="1" dirty="0"/>
              <a:t>Law of Independent </a:t>
            </a:r>
            <a:r>
              <a:rPr lang="en-GB" b="1" dirty="0" smtClean="0"/>
              <a:t>Assortment</a:t>
            </a:r>
            <a:r>
              <a:rPr lang="en-GB" dirty="0" smtClean="0"/>
              <a:t>  </a:t>
            </a:r>
            <a:r>
              <a:rPr lang="en-GB" dirty="0"/>
              <a:t>Alleles of a gene for one characteristic segregate independently of the alleles of a </a:t>
            </a:r>
            <a:r>
              <a:rPr lang="en-GB" dirty="0" smtClean="0"/>
              <a:t>gene </a:t>
            </a:r>
            <a:r>
              <a:rPr lang="en-GB" dirty="0"/>
              <a:t>of another characteristic. </a:t>
            </a:r>
            <a:r>
              <a:rPr lang="en-ZA" dirty="0" smtClean="0"/>
              <a:t>  </a:t>
            </a:r>
          </a:p>
          <a:p>
            <a:r>
              <a:rPr lang="en-ZA" dirty="0" smtClean="0"/>
              <a:t>The genes are on different chromosomes.</a:t>
            </a:r>
          </a:p>
          <a:p>
            <a:r>
              <a:rPr lang="en-ZA" dirty="0" smtClean="0"/>
              <a:t>When you cross a Heterozygous organism with a heterozygous organism(for both traits) you will always get the following genotypic ratio in the offspring: 9:3:3:1</a:t>
            </a:r>
          </a:p>
        </p:txBody>
      </p:sp>
      <p:sp>
        <p:nvSpPr>
          <p:cNvPr id="4" name="Slide Number Placeholder 3"/>
          <p:cNvSpPr>
            <a:spLocks noGrp="1"/>
          </p:cNvSpPr>
          <p:nvPr>
            <p:ph type="sldNum" sz="quarter" idx="12"/>
          </p:nvPr>
        </p:nvSpPr>
        <p:spPr/>
        <p:txBody>
          <a:bodyPr/>
          <a:lstStyle/>
          <a:p>
            <a:fld id="{12BB25A2-5507-4CDA-801B-CF7C4493D501}" type="slidenum">
              <a:rPr lang="en-GB" smtClean="0"/>
              <a:t>44</a:t>
            </a:fld>
            <a:endParaRPr lang="en-GB"/>
          </a:p>
        </p:txBody>
      </p:sp>
    </p:spTree>
    <p:extLst>
      <p:ext uri="{BB962C8B-B14F-4D97-AF65-F5344CB8AC3E}">
        <p14:creationId xmlns:p14="http://schemas.microsoft.com/office/powerpoint/2010/main" val="36291439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404664"/>
          </a:xfrm>
          <a:solidFill>
            <a:schemeClr val="accent2">
              <a:lumMod val="75000"/>
            </a:schemeClr>
          </a:solidFill>
        </p:spPr>
        <p:txBody>
          <a:bodyPr>
            <a:normAutofit fontScale="90000"/>
          </a:bodyPr>
          <a:lstStyle/>
          <a:p>
            <a:r>
              <a:rPr lang="en-ZA" sz="2800" dirty="0" smtClean="0">
                <a:solidFill>
                  <a:schemeClr val="bg1"/>
                </a:solidFill>
              </a:rPr>
              <a:t> DIHYBRID CROSS - EXAMPLE</a:t>
            </a:r>
            <a:endParaRPr lang="en-US" sz="2800" b="1" dirty="0">
              <a:solidFill>
                <a:schemeClr val="bg1"/>
              </a:solidFill>
            </a:endParaRPr>
          </a:p>
        </p:txBody>
      </p:sp>
      <p:sp>
        <p:nvSpPr>
          <p:cNvPr id="2" name="Rectangle 1"/>
          <p:cNvSpPr/>
          <p:nvPr/>
        </p:nvSpPr>
        <p:spPr>
          <a:xfrm>
            <a:off x="603115" y="1720840"/>
            <a:ext cx="7558391" cy="727571"/>
          </a:xfrm>
          <a:prstGeom prst="rect">
            <a:avLst/>
          </a:prstGeom>
        </p:spPr>
        <p:txBody>
          <a:bodyPr wrap="square">
            <a:spAutoFit/>
          </a:bodyPr>
          <a:lstStyle/>
          <a:p>
            <a:pPr algn="ctr">
              <a:lnSpc>
                <a:spcPct val="90000"/>
              </a:lnSpc>
              <a:buClr>
                <a:schemeClr val="tx1"/>
              </a:buClr>
            </a:pPr>
            <a:endParaRPr lang="en-GB" altLang="en-US" sz="2400" dirty="0"/>
          </a:p>
          <a:p>
            <a:pPr algn="ctr">
              <a:lnSpc>
                <a:spcPct val="80000"/>
              </a:lnSpc>
            </a:pPr>
            <a:endParaRPr lang="en-GB" altLang="en-US" sz="2400" dirty="0"/>
          </a:p>
        </p:txBody>
      </p:sp>
      <p:graphicFrame>
        <p:nvGraphicFramePr>
          <p:cNvPr id="3" name="Table 2"/>
          <p:cNvGraphicFramePr>
            <a:graphicFrameLocks noGrp="1"/>
          </p:cNvGraphicFramePr>
          <p:nvPr>
            <p:extLst>
              <p:ext uri="{D42A27DB-BD31-4B8C-83A1-F6EECF244321}">
                <p14:modId xmlns:p14="http://schemas.microsoft.com/office/powerpoint/2010/main" val="195563312"/>
              </p:ext>
            </p:extLst>
          </p:nvPr>
        </p:nvGraphicFramePr>
        <p:xfrm>
          <a:off x="467544" y="1412776"/>
          <a:ext cx="8178260" cy="5400040"/>
        </p:xfrm>
        <a:graphic>
          <a:graphicData uri="http://schemas.openxmlformats.org/drawingml/2006/table">
            <a:tbl>
              <a:tblPr firstRow="1" bandRow="1">
                <a:tableStyleId>{1E171933-4619-4E11-9A3F-F7608DF75F80}</a:tableStyleId>
              </a:tblPr>
              <a:tblGrid>
                <a:gridCol w="3456384"/>
                <a:gridCol w="4721876"/>
              </a:tblGrid>
              <a:tr h="370840">
                <a:tc>
                  <a:txBody>
                    <a:bodyPr/>
                    <a:lstStyle/>
                    <a:p>
                      <a:pPr algn="ctr"/>
                      <a:r>
                        <a:rPr lang="en-ZA" dirty="0" smtClean="0"/>
                        <a:t>Steps to follow</a:t>
                      </a:r>
                      <a:endParaRPr lang="en-ZA" dirty="0"/>
                    </a:p>
                  </a:txBody>
                  <a:tcPr/>
                </a:tc>
                <a:tc>
                  <a:txBody>
                    <a:bodyPr/>
                    <a:lstStyle/>
                    <a:p>
                      <a:pPr algn="ctr"/>
                      <a:r>
                        <a:rPr lang="en-US" sz="1800" kern="1200" dirty="0" smtClean="0">
                          <a:effectLst/>
                        </a:rPr>
                        <a:t>What to do </a:t>
                      </a:r>
                      <a:endParaRPr lang="en-ZA" dirty="0"/>
                    </a:p>
                  </a:txBody>
                  <a:tcPr/>
                </a:tc>
              </a:tr>
              <a:tr h="370840">
                <a:tc>
                  <a:txBody>
                    <a:bodyPr/>
                    <a:lstStyle/>
                    <a:p>
                      <a:pPr marL="285750" indent="-285750">
                        <a:buFont typeface="Arial" panose="020B0604020202020204" pitchFamily="34" charset="0"/>
                        <a:buChar char="•"/>
                      </a:pPr>
                      <a:r>
                        <a:rPr lang="en-US" sz="1800" kern="1200" dirty="0" smtClean="0">
                          <a:effectLst/>
                        </a:rPr>
                        <a:t>Step 1</a:t>
                      </a:r>
                    </a:p>
                    <a:p>
                      <a:endParaRPr lang="en-ZA" dirty="0"/>
                    </a:p>
                  </a:txBody>
                  <a:tcPr/>
                </a:tc>
                <a:tc>
                  <a:txBody>
                    <a:bodyPr/>
                    <a:lstStyle/>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smtClean="0">
                          <a:effectLst/>
                        </a:rPr>
                        <a:t>Identify the phenotypes of the two organisms for each of the two characteristics.</a:t>
                      </a:r>
                      <a:endParaRPr lang="en-ZA" sz="1800" kern="1200"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ZA" sz="1800" kern="1200" dirty="0" smtClean="0">
                          <a:effectLst/>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ZA" sz="1800" kern="1200" dirty="0" smtClean="0">
                          <a:effectLst/>
                        </a:rPr>
                        <a:t>Tall</a:t>
                      </a:r>
                      <a:r>
                        <a:rPr lang="en-ZA" sz="1800" kern="1200" baseline="0" dirty="0" smtClean="0">
                          <a:effectLst/>
                        </a:rPr>
                        <a:t> yellow flowers  x   Tall  orange  flowers</a:t>
                      </a:r>
                      <a:endParaRPr lang="en-ZA" b="1" dirty="0"/>
                    </a:p>
                  </a:txBody>
                  <a:tcPr/>
                </a:tc>
              </a:tr>
              <a:tr h="370840">
                <a:tc>
                  <a:txBody>
                    <a:bodyPr/>
                    <a:lstStyle/>
                    <a:p>
                      <a:r>
                        <a:rPr lang="en-US" sz="1800" kern="1200" dirty="0" smtClean="0">
                          <a:effectLst/>
                        </a:rPr>
                        <a:t>Step 2</a:t>
                      </a:r>
                      <a:endParaRPr lang="en-ZA" b="1" dirty="0"/>
                    </a:p>
                  </a:txBody>
                  <a:tcPr/>
                </a:tc>
                <a:tc>
                  <a:txBody>
                    <a:bodyPr/>
                    <a:lstStyle/>
                    <a:p>
                      <a:r>
                        <a:rPr lang="en-US" sz="1800" kern="1200" dirty="0" smtClean="0">
                          <a:effectLst/>
                        </a:rPr>
                        <a:t>Look</a:t>
                      </a:r>
                      <a:r>
                        <a:rPr lang="en-US" sz="1800" kern="1200" baseline="0" dirty="0" smtClean="0">
                          <a:effectLst/>
                        </a:rPr>
                        <a:t> for the letters that represent each trait in the questions.  In this case it is: </a:t>
                      </a:r>
                      <a:endParaRPr lang="en-US" sz="1800" kern="1200" dirty="0" smtClean="0">
                        <a:effectLst/>
                      </a:endParaRPr>
                    </a:p>
                    <a:p>
                      <a:r>
                        <a:rPr lang="en-US" sz="1800" kern="1200" dirty="0" smtClean="0">
                          <a:effectLst/>
                        </a:rPr>
                        <a:t>Tall =(T);   Short = (t)  ;   Yellow  (Y);    orange  (y) </a:t>
                      </a:r>
                      <a:endParaRPr lang="en-ZA" b="1" dirty="0"/>
                    </a:p>
                  </a:txBody>
                  <a:tcPr/>
                </a:tc>
              </a:tr>
              <a:tr h="370840">
                <a:tc>
                  <a:txBody>
                    <a:bodyPr/>
                    <a:lstStyle/>
                    <a:p>
                      <a:r>
                        <a:rPr lang="en-US" sz="1800" kern="1200" dirty="0" smtClean="0">
                          <a:effectLst/>
                        </a:rPr>
                        <a:t>Step 3</a:t>
                      </a:r>
                      <a:endParaRPr lang="en-ZA" b="1" dirty="0"/>
                    </a:p>
                  </a:txBody>
                  <a:tcPr/>
                </a:tc>
                <a:tc>
                  <a:txBody>
                    <a:bodyPr/>
                    <a:lstStyle/>
                    <a:p>
                      <a:r>
                        <a:rPr lang="en-US" sz="1800" kern="1200" dirty="0" smtClean="0">
                          <a:effectLst/>
                        </a:rPr>
                        <a:t>Write the genotypes of each parent. </a:t>
                      </a:r>
                    </a:p>
                    <a:p>
                      <a:r>
                        <a:rPr lang="en-US" sz="1800" kern="1200" dirty="0" smtClean="0">
                          <a:effectLst/>
                        </a:rPr>
                        <a:t> for this question</a:t>
                      </a:r>
                      <a:r>
                        <a:rPr lang="en-US" sz="1800" b="1" kern="1200" dirty="0" smtClean="0">
                          <a:effectLst/>
                        </a:rPr>
                        <a:t>:          </a:t>
                      </a:r>
                      <a:r>
                        <a:rPr lang="en-US" sz="1800" b="1" kern="1200" dirty="0" err="1" smtClean="0">
                          <a:effectLst/>
                        </a:rPr>
                        <a:t>TtYy</a:t>
                      </a:r>
                      <a:r>
                        <a:rPr lang="en-US" sz="1800" b="1" kern="1200" dirty="0" smtClean="0">
                          <a:effectLst/>
                        </a:rPr>
                        <a:t> </a:t>
                      </a:r>
                      <a:r>
                        <a:rPr lang="en-US" sz="1800" kern="1200" dirty="0" smtClean="0">
                          <a:effectLst/>
                        </a:rPr>
                        <a:t>      </a:t>
                      </a:r>
                      <a:r>
                        <a:rPr lang="en-US" sz="1800" b="1" kern="1200" dirty="0" smtClean="0">
                          <a:effectLst/>
                        </a:rPr>
                        <a:t>x             </a:t>
                      </a:r>
                      <a:r>
                        <a:rPr lang="en-US" sz="1800" b="1" kern="1200" dirty="0" err="1" smtClean="0">
                          <a:effectLst/>
                        </a:rPr>
                        <a:t>Ttyy</a:t>
                      </a:r>
                      <a:endParaRPr lang="en-ZA" b="1" dirty="0"/>
                    </a:p>
                  </a:txBody>
                  <a:tcPr/>
                </a:tc>
              </a:tr>
              <a:tr h="370840">
                <a:tc>
                  <a:txBody>
                    <a:bodyPr/>
                    <a:lstStyle/>
                    <a:p>
                      <a:r>
                        <a:rPr lang="en-US" sz="1800" kern="1200" dirty="0" smtClean="0">
                          <a:effectLst/>
                        </a:rPr>
                        <a:t>Step 4</a:t>
                      </a:r>
                    </a:p>
                    <a:p>
                      <a:r>
                        <a:rPr lang="en-US" sz="1800" b="1" kern="1200" dirty="0" err="1" smtClean="0">
                          <a:effectLst/>
                        </a:rPr>
                        <a:t>TtYy</a:t>
                      </a:r>
                      <a:r>
                        <a:rPr lang="en-US" sz="1800" b="1" kern="1200" dirty="0" smtClean="0">
                          <a:effectLst/>
                        </a:rPr>
                        <a:t>                     x</a:t>
                      </a:r>
                      <a:r>
                        <a:rPr lang="en-US" sz="1800" b="1" kern="1200" baseline="0" dirty="0" smtClean="0">
                          <a:effectLst/>
                        </a:rPr>
                        <a:t>      </a:t>
                      </a:r>
                      <a:r>
                        <a:rPr lang="en-US" sz="1800" b="1" kern="1200" baseline="0" dirty="0" err="1" smtClean="0">
                          <a:effectLst/>
                        </a:rPr>
                        <a:t>Ttyy</a:t>
                      </a:r>
                      <a:endParaRPr lang="en-US" sz="1800" b="1" kern="1200" dirty="0" smtClean="0">
                        <a:effectLst/>
                      </a:endParaRPr>
                    </a:p>
                    <a:p>
                      <a:endParaRPr lang="en-US" sz="1800" kern="1200" dirty="0" smtClean="0">
                        <a:effectLst/>
                      </a:endParaRPr>
                    </a:p>
                    <a:p>
                      <a:pPr algn="r"/>
                      <a:endParaRPr lang="en-ZA" dirty="0" smtClean="0"/>
                    </a:p>
                    <a:p>
                      <a:pPr algn="r"/>
                      <a:endParaRPr lang="en-ZA" dirty="0" smtClean="0"/>
                    </a:p>
                    <a:p>
                      <a:pPr algn="l"/>
                      <a:endParaRPr lang="en-ZA" dirty="0" smtClean="0"/>
                    </a:p>
                    <a:p>
                      <a:pPr algn="l"/>
                      <a:endParaRPr lang="en-ZA" b="1" dirty="0" smtClean="0"/>
                    </a:p>
                  </a:txBody>
                  <a:tcPr/>
                </a:tc>
                <a:tc>
                  <a:txBody>
                    <a:bodyPr/>
                    <a:lstStyle/>
                    <a:p>
                      <a:r>
                        <a:rPr lang="en-US" sz="1800" kern="1200" dirty="0" smtClean="0">
                          <a:effectLst/>
                        </a:rPr>
                        <a:t>•  Determine the possible gametes that each parent  can produce.</a:t>
                      </a:r>
                      <a:endParaRPr lang="en-ZA" sz="1800" kern="1200" dirty="0" smtClean="0">
                        <a:effectLst/>
                      </a:endParaRPr>
                    </a:p>
                    <a:p>
                      <a:r>
                        <a:rPr lang="en-US" sz="1800" kern="1200" dirty="0" smtClean="0">
                          <a:effectLst/>
                        </a:rPr>
                        <a:t>•  Remember that each parent will have two alleles for each gene.</a:t>
                      </a:r>
                      <a:endParaRPr lang="en-ZA" sz="1800" kern="1200" dirty="0" smtClean="0">
                        <a:effectLst/>
                      </a:endParaRPr>
                    </a:p>
                    <a:p>
                      <a:r>
                        <a:rPr lang="en-US" sz="1800" kern="1200" dirty="0" smtClean="0">
                          <a:effectLst/>
                        </a:rPr>
                        <a:t>•  The gametes of each parent will have only one allele for each gene because  of segregation during meiosis.</a:t>
                      </a:r>
                      <a:endParaRPr lang="en-ZA" sz="1800" kern="1200" dirty="0" smtClean="0">
                        <a:effectLst/>
                      </a:endParaRPr>
                    </a:p>
                    <a:p>
                      <a:endParaRPr lang="en-ZA"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832140936"/>
              </p:ext>
            </p:extLst>
          </p:nvPr>
        </p:nvGraphicFramePr>
        <p:xfrm>
          <a:off x="494198" y="5301208"/>
          <a:ext cx="1394298" cy="822960"/>
        </p:xfrm>
        <a:graphic>
          <a:graphicData uri="http://schemas.openxmlformats.org/drawingml/2006/table">
            <a:tbl>
              <a:tblPr firstRow="1" bandRow="1">
                <a:tableStyleId>{21E4AEA4-8DFA-4A89-87EB-49C32662AFE0}</a:tableStyleId>
              </a:tblPr>
              <a:tblGrid>
                <a:gridCol w="464766"/>
                <a:gridCol w="464766"/>
                <a:gridCol w="464766"/>
              </a:tblGrid>
              <a:tr h="0">
                <a:tc>
                  <a:txBody>
                    <a:bodyPr/>
                    <a:lstStyle/>
                    <a:p>
                      <a:endParaRPr lang="en-ZA" sz="1200" b="1" dirty="0"/>
                    </a:p>
                  </a:txBody>
                  <a:tcPr/>
                </a:tc>
                <a:tc>
                  <a:txBody>
                    <a:bodyPr/>
                    <a:lstStyle/>
                    <a:p>
                      <a:r>
                        <a:rPr lang="en-ZA" sz="1200" b="1" dirty="0" smtClean="0"/>
                        <a:t>T</a:t>
                      </a:r>
                      <a:endParaRPr lang="en-ZA" sz="1200" b="1" dirty="0"/>
                    </a:p>
                  </a:txBody>
                  <a:tcPr/>
                </a:tc>
                <a:tc>
                  <a:txBody>
                    <a:bodyPr/>
                    <a:lstStyle/>
                    <a:p>
                      <a:r>
                        <a:rPr lang="en-ZA" sz="1200" b="1" dirty="0" smtClean="0"/>
                        <a:t>t</a:t>
                      </a:r>
                      <a:endParaRPr lang="en-ZA" sz="1200" b="1" dirty="0"/>
                    </a:p>
                  </a:txBody>
                  <a:tcPr/>
                </a:tc>
              </a:tr>
              <a:tr h="206556">
                <a:tc>
                  <a:txBody>
                    <a:bodyPr/>
                    <a:lstStyle/>
                    <a:p>
                      <a:r>
                        <a:rPr lang="en-ZA" sz="1200" b="1" dirty="0" smtClean="0"/>
                        <a:t>Y</a:t>
                      </a:r>
                      <a:endParaRPr lang="en-ZA" sz="1200" b="1" dirty="0"/>
                    </a:p>
                  </a:txBody>
                  <a:tcPr/>
                </a:tc>
                <a:tc>
                  <a:txBody>
                    <a:bodyPr/>
                    <a:lstStyle/>
                    <a:p>
                      <a:r>
                        <a:rPr lang="en-ZA" sz="1200" b="1" dirty="0" smtClean="0"/>
                        <a:t>TY</a:t>
                      </a:r>
                      <a:endParaRPr lang="en-ZA" sz="1200" b="1" dirty="0"/>
                    </a:p>
                  </a:txBody>
                  <a:tcPr/>
                </a:tc>
                <a:tc>
                  <a:txBody>
                    <a:bodyPr/>
                    <a:lstStyle/>
                    <a:p>
                      <a:r>
                        <a:rPr lang="en-ZA" sz="1200" b="1" dirty="0" err="1" smtClean="0"/>
                        <a:t>tY</a:t>
                      </a:r>
                      <a:endParaRPr lang="en-ZA" sz="1200" b="1" dirty="0"/>
                    </a:p>
                  </a:txBody>
                  <a:tcPr/>
                </a:tc>
              </a:tr>
              <a:tr h="206556">
                <a:tc>
                  <a:txBody>
                    <a:bodyPr/>
                    <a:lstStyle/>
                    <a:p>
                      <a:r>
                        <a:rPr lang="en-ZA" sz="1200" b="1" dirty="0" smtClean="0"/>
                        <a:t>y</a:t>
                      </a:r>
                      <a:endParaRPr lang="en-ZA" sz="1200" b="1" dirty="0"/>
                    </a:p>
                  </a:txBody>
                  <a:tcPr/>
                </a:tc>
                <a:tc>
                  <a:txBody>
                    <a:bodyPr/>
                    <a:lstStyle/>
                    <a:p>
                      <a:r>
                        <a:rPr lang="en-ZA" sz="1200" b="1" dirty="0" smtClean="0"/>
                        <a:t>Ty</a:t>
                      </a:r>
                      <a:endParaRPr lang="en-ZA" sz="1200" b="1" dirty="0"/>
                    </a:p>
                  </a:txBody>
                  <a:tcPr/>
                </a:tc>
                <a:tc>
                  <a:txBody>
                    <a:bodyPr/>
                    <a:lstStyle/>
                    <a:p>
                      <a:r>
                        <a:rPr lang="en-ZA" sz="1200" b="1" dirty="0" smtClean="0"/>
                        <a:t>ty</a:t>
                      </a:r>
                      <a:endParaRPr lang="en-ZA" sz="1200" b="1" dirty="0"/>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340671571"/>
              </p:ext>
            </p:extLst>
          </p:nvPr>
        </p:nvGraphicFramePr>
        <p:xfrm>
          <a:off x="2195736" y="5301208"/>
          <a:ext cx="1394298" cy="822960"/>
        </p:xfrm>
        <a:graphic>
          <a:graphicData uri="http://schemas.openxmlformats.org/drawingml/2006/table">
            <a:tbl>
              <a:tblPr firstRow="1" bandRow="1">
                <a:tableStyleId>{912C8C85-51F0-491E-9774-3900AFEF0FD7}</a:tableStyleId>
              </a:tblPr>
              <a:tblGrid>
                <a:gridCol w="464766"/>
                <a:gridCol w="464766"/>
                <a:gridCol w="464766"/>
              </a:tblGrid>
              <a:tr h="0">
                <a:tc>
                  <a:txBody>
                    <a:bodyPr/>
                    <a:lstStyle/>
                    <a:p>
                      <a:endParaRPr lang="en-ZA" sz="1200" b="1" dirty="0"/>
                    </a:p>
                  </a:txBody>
                  <a:tcPr/>
                </a:tc>
                <a:tc>
                  <a:txBody>
                    <a:bodyPr/>
                    <a:lstStyle/>
                    <a:p>
                      <a:r>
                        <a:rPr lang="en-ZA" sz="1200" b="1" dirty="0" smtClean="0"/>
                        <a:t>T</a:t>
                      </a:r>
                      <a:endParaRPr lang="en-ZA" sz="1200" b="1" dirty="0"/>
                    </a:p>
                  </a:txBody>
                  <a:tcPr/>
                </a:tc>
                <a:tc>
                  <a:txBody>
                    <a:bodyPr/>
                    <a:lstStyle/>
                    <a:p>
                      <a:r>
                        <a:rPr lang="en-ZA" sz="1200" b="1" dirty="0" smtClean="0"/>
                        <a:t>t</a:t>
                      </a:r>
                      <a:endParaRPr lang="en-ZA" sz="1200" b="1" dirty="0"/>
                    </a:p>
                  </a:txBody>
                  <a:tcPr/>
                </a:tc>
              </a:tr>
              <a:tr h="206556">
                <a:tc>
                  <a:txBody>
                    <a:bodyPr/>
                    <a:lstStyle/>
                    <a:p>
                      <a:r>
                        <a:rPr lang="en-ZA" sz="1200" b="1" dirty="0" smtClean="0"/>
                        <a:t>y</a:t>
                      </a:r>
                      <a:endParaRPr lang="en-ZA" sz="1200" b="1" dirty="0"/>
                    </a:p>
                  </a:txBody>
                  <a:tcPr/>
                </a:tc>
                <a:tc>
                  <a:txBody>
                    <a:bodyPr/>
                    <a:lstStyle/>
                    <a:p>
                      <a:r>
                        <a:rPr lang="en-ZA" sz="1200" b="1" dirty="0" smtClean="0"/>
                        <a:t>Ty</a:t>
                      </a:r>
                      <a:endParaRPr lang="en-ZA" sz="1200" b="1" dirty="0"/>
                    </a:p>
                  </a:txBody>
                  <a:tcPr/>
                </a:tc>
                <a:tc>
                  <a:txBody>
                    <a:bodyPr/>
                    <a:lstStyle/>
                    <a:p>
                      <a:r>
                        <a:rPr lang="en-ZA" sz="1200" b="1" dirty="0" smtClean="0"/>
                        <a:t>ty</a:t>
                      </a:r>
                      <a:endParaRPr lang="en-ZA" sz="1200" b="1" dirty="0"/>
                    </a:p>
                  </a:txBody>
                  <a:tcPr/>
                </a:tc>
              </a:tr>
              <a:tr h="206556">
                <a:tc>
                  <a:txBody>
                    <a:bodyPr/>
                    <a:lstStyle/>
                    <a:p>
                      <a:r>
                        <a:rPr lang="en-ZA" sz="1200" b="1" dirty="0" smtClean="0"/>
                        <a:t>y</a:t>
                      </a:r>
                      <a:endParaRPr lang="en-ZA" sz="1200" b="1" dirty="0"/>
                    </a:p>
                  </a:txBody>
                  <a:tcPr/>
                </a:tc>
                <a:tc>
                  <a:txBody>
                    <a:bodyPr/>
                    <a:lstStyle/>
                    <a:p>
                      <a:r>
                        <a:rPr lang="en-ZA" sz="1200" b="1" dirty="0" smtClean="0"/>
                        <a:t>Ty</a:t>
                      </a:r>
                      <a:endParaRPr lang="en-ZA" sz="1200" b="1" dirty="0"/>
                    </a:p>
                  </a:txBody>
                  <a:tcPr/>
                </a:tc>
                <a:tc>
                  <a:txBody>
                    <a:bodyPr/>
                    <a:lstStyle/>
                    <a:p>
                      <a:r>
                        <a:rPr lang="en-ZA" sz="1200" b="1" dirty="0" smtClean="0"/>
                        <a:t>ty</a:t>
                      </a:r>
                      <a:endParaRPr lang="en-ZA" sz="1200" b="1" dirty="0"/>
                    </a:p>
                  </a:txBody>
                  <a:tcPr/>
                </a:tc>
              </a:tr>
            </a:tbl>
          </a:graphicData>
        </a:graphic>
      </p:graphicFrame>
      <p:sp>
        <p:nvSpPr>
          <p:cNvPr id="4" name="TextBox 3"/>
          <p:cNvSpPr txBox="1"/>
          <p:nvPr/>
        </p:nvSpPr>
        <p:spPr>
          <a:xfrm>
            <a:off x="10147" y="528158"/>
            <a:ext cx="9026349" cy="646331"/>
          </a:xfrm>
          <a:prstGeom prst="rect">
            <a:avLst/>
          </a:prstGeom>
          <a:noFill/>
        </p:spPr>
        <p:txBody>
          <a:bodyPr wrap="square" rtlCol="0">
            <a:spAutoFit/>
          </a:bodyPr>
          <a:lstStyle/>
          <a:p>
            <a:r>
              <a:rPr lang="en-ZA" b="1" dirty="0" smtClean="0"/>
              <a:t>A  heterozygous tall plant with yellow flowers is crossed with a  heterozygous tall plant with orange flowers. Do a genetic cross to show the possible offspring. </a:t>
            </a:r>
            <a:endParaRPr lang="en-ZA" b="1" dirty="0"/>
          </a:p>
        </p:txBody>
      </p:sp>
      <p:sp>
        <p:nvSpPr>
          <p:cNvPr id="8" name="Rectangle 7"/>
          <p:cNvSpPr/>
          <p:nvPr/>
        </p:nvSpPr>
        <p:spPr>
          <a:xfrm>
            <a:off x="484444" y="3016887"/>
            <a:ext cx="8208912"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STEP 2</a:t>
            </a:r>
            <a:endParaRPr lang="en-ZA" dirty="0"/>
          </a:p>
        </p:txBody>
      </p:sp>
      <p:sp>
        <p:nvSpPr>
          <p:cNvPr id="10" name="Rectangle 9"/>
          <p:cNvSpPr/>
          <p:nvPr/>
        </p:nvSpPr>
        <p:spPr>
          <a:xfrm>
            <a:off x="484444" y="1810355"/>
            <a:ext cx="8208912" cy="12761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ZA" dirty="0" smtClean="0"/>
              <a:t>STEP 1</a:t>
            </a:r>
            <a:endParaRPr lang="en-ZA" dirty="0"/>
          </a:p>
        </p:txBody>
      </p:sp>
      <p:sp>
        <p:nvSpPr>
          <p:cNvPr id="12" name="Rectangle 11"/>
          <p:cNvSpPr/>
          <p:nvPr/>
        </p:nvSpPr>
        <p:spPr>
          <a:xfrm>
            <a:off x="496145" y="3836812"/>
            <a:ext cx="8208912" cy="67230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ZA" dirty="0" smtClean="0"/>
              <a:t>STEP 3 </a:t>
            </a:r>
            <a:endParaRPr lang="en-ZA" dirty="0"/>
          </a:p>
        </p:txBody>
      </p:sp>
      <p:sp>
        <p:nvSpPr>
          <p:cNvPr id="13" name="Rectangle 12"/>
          <p:cNvSpPr/>
          <p:nvPr/>
        </p:nvSpPr>
        <p:spPr>
          <a:xfrm>
            <a:off x="467545" y="4509120"/>
            <a:ext cx="8208912" cy="199198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ZA" dirty="0" smtClean="0"/>
              <a:t>STEP 4</a:t>
            </a:r>
            <a:endParaRPr lang="en-ZA" dirty="0"/>
          </a:p>
        </p:txBody>
      </p:sp>
    </p:spTree>
    <p:extLst>
      <p:ext uri="{BB962C8B-B14F-4D97-AF65-F5344CB8AC3E}">
        <p14:creationId xmlns:p14="http://schemas.microsoft.com/office/powerpoint/2010/main" val="4195638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0"/>
                                        </p:tgtEl>
                                        <p:attrNameLst>
                                          <p:attrName>ppt_x</p:attrName>
                                        </p:attrNameLst>
                                      </p:cBhvr>
                                      <p:tavLst>
                                        <p:tav tm="0">
                                          <p:val>
                                            <p:strVal val="ppt_x"/>
                                          </p:val>
                                        </p:tav>
                                        <p:tav tm="100000">
                                          <p:val>
                                            <p:strVal val="ppt_x"/>
                                          </p:val>
                                        </p:tav>
                                      </p:tavLst>
                                    </p:anim>
                                    <p:anim calcmode="lin" valueType="num">
                                      <p:cBhvr additive="base">
                                        <p:cTn id="7" dur="500"/>
                                        <p:tgtEl>
                                          <p:spTgt spid="10"/>
                                        </p:tgtEl>
                                        <p:attrNameLst>
                                          <p:attrName>ppt_y</p:attrName>
                                        </p:attrNameLst>
                                      </p:cBhvr>
                                      <p:tavLst>
                                        <p:tav tm="0">
                                          <p:val>
                                            <p:strVal val="ppt_y"/>
                                          </p:val>
                                        </p:tav>
                                        <p:tav tm="100000">
                                          <p:val>
                                            <p:strVal val="1+ppt_h/2"/>
                                          </p:val>
                                        </p:tav>
                                      </p:tavLst>
                                    </p:anim>
                                    <p:set>
                                      <p:cBhvr>
                                        <p:cTn id="8" dur="1" fill="hold">
                                          <p:stCondLst>
                                            <p:cond delay="499"/>
                                          </p:stCondLst>
                                        </p:cTn>
                                        <p:tgtEl>
                                          <p:spTgt spid="10"/>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8"/>
                                        </p:tgtEl>
                                        <p:attrNameLst>
                                          <p:attrName>ppt_x</p:attrName>
                                        </p:attrNameLst>
                                      </p:cBhvr>
                                      <p:tavLst>
                                        <p:tav tm="0">
                                          <p:val>
                                            <p:strVal val="ppt_x"/>
                                          </p:val>
                                        </p:tav>
                                        <p:tav tm="100000">
                                          <p:val>
                                            <p:strVal val="ppt_x"/>
                                          </p:val>
                                        </p:tav>
                                      </p:tavLst>
                                    </p:anim>
                                    <p:anim calcmode="lin" valueType="num">
                                      <p:cBhvr additive="base">
                                        <p:cTn id="13" dur="500"/>
                                        <p:tgtEl>
                                          <p:spTgt spid="8"/>
                                        </p:tgtEl>
                                        <p:attrNameLst>
                                          <p:attrName>ppt_y</p:attrName>
                                        </p:attrNameLst>
                                      </p:cBhvr>
                                      <p:tavLst>
                                        <p:tav tm="0">
                                          <p:val>
                                            <p:strVal val="ppt_y"/>
                                          </p:val>
                                        </p:tav>
                                        <p:tav tm="100000">
                                          <p:val>
                                            <p:strVal val="1+ppt_h/2"/>
                                          </p:val>
                                        </p:tav>
                                      </p:tavLst>
                                    </p:anim>
                                    <p:set>
                                      <p:cBhvr>
                                        <p:cTn id="14" dur="1" fill="hold">
                                          <p:stCondLst>
                                            <p:cond delay="499"/>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12"/>
                                        </p:tgtEl>
                                        <p:attrNameLst>
                                          <p:attrName>ppt_x</p:attrName>
                                        </p:attrNameLst>
                                      </p:cBhvr>
                                      <p:tavLst>
                                        <p:tav tm="0">
                                          <p:val>
                                            <p:strVal val="ppt_x"/>
                                          </p:val>
                                        </p:tav>
                                        <p:tav tm="100000">
                                          <p:val>
                                            <p:strVal val="ppt_x"/>
                                          </p:val>
                                        </p:tav>
                                      </p:tavLst>
                                    </p:anim>
                                    <p:anim calcmode="lin" valueType="num">
                                      <p:cBhvr additive="base">
                                        <p:cTn id="19" dur="500"/>
                                        <p:tgtEl>
                                          <p:spTgt spid="12"/>
                                        </p:tgtEl>
                                        <p:attrNameLst>
                                          <p:attrName>ppt_y</p:attrName>
                                        </p:attrNameLst>
                                      </p:cBhvr>
                                      <p:tavLst>
                                        <p:tav tm="0">
                                          <p:val>
                                            <p:strVal val="ppt_y"/>
                                          </p:val>
                                        </p:tav>
                                        <p:tav tm="100000">
                                          <p:val>
                                            <p:strVal val="1+ppt_h/2"/>
                                          </p:val>
                                        </p:tav>
                                      </p:tavLst>
                                    </p:anim>
                                    <p:set>
                                      <p:cBhvr>
                                        <p:cTn id="20" dur="1" fill="hold">
                                          <p:stCondLst>
                                            <p:cond delay="499"/>
                                          </p:stCondLst>
                                        </p:cTn>
                                        <p:tgtEl>
                                          <p:spTgt spid="1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13"/>
                                        </p:tgtEl>
                                        <p:attrNameLst>
                                          <p:attrName>ppt_x</p:attrName>
                                        </p:attrNameLst>
                                      </p:cBhvr>
                                      <p:tavLst>
                                        <p:tav tm="0">
                                          <p:val>
                                            <p:strVal val="ppt_x"/>
                                          </p:val>
                                        </p:tav>
                                        <p:tav tm="100000">
                                          <p:val>
                                            <p:strVal val="ppt_x"/>
                                          </p:val>
                                        </p:tav>
                                      </p:tavLst>
                                    </p:anim>
                                    <p:anim calcmode="lin" valueType="num">
                                      <p:cBhvr additive="base">
                                        <p:cTn id="25" dur="500"/>
                                        <p:tgtEl>
                                          <p:spTgt spid="13"/>
                                        </p:tgtEl>
                                        <p:attrNameLst>
                                          <p:attrName>ppt_y</p:attrName>
                                        </p:attrNameLst>
                                      </p:cBhvr>
                                      <p:tavLst>
                                        <p:tav tm="0">
                                          <p:val>
                                            <p:strVal val="ppt_y"/>
                                          </p:val>
                                        </p:tav>
                                        <p:tav tm="100000">
                                          <p:val>
                                            <p:strVal val="1+ppt_h/2"/>
                                          </p:val>
                                        </p:tav>
                                      </p:tavLst>
                                    </p:anim>
                                    <p:set>
                                      <p:cBhvr>
                                        <p:cTn id="26" dur="1" fill="hold">
                                          <p:stCondLst>
                                            <p:cond delay="499"/>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99592" y="548680"/>
            <a:ext cx="8051991" cy="518696"/>
          </a:xfrm>
          <a:solidFill>
            <a:schemeClr val="accent2">
              <a:lumMod val="75000"/>
            </a:schemeClr>
          </a:solidFill>
        </p:spPr>
        <p:txBody>
          <a:bodyPr>
            <a:normAutofit/>
          </a:bodyPr>
          <a:lstStyle/>
          <a:p>
            <a:r>
              <a:rPr lang="en-ZA" sz="2400" dirty="0">
                <a:solidFill>
                  <a:schemeClr val="bg1"/>
                </a:solidFill>
              </a:rPr>
              <a:t>Dihybrid cross</a:t>
            </a:r>
            <a:endParaRPr lang="en-US" sz="2400" b="1" dirty="0">
              <a:solidFill>
                <a:schemeClr val="bg1"/>
              </a:solidFill>
            </a:endParaRPr>
          </a:p>
        </p:txBody>
      </p:sp>
      <p:sp>
        <p:nvSpPr>
          <p:cNvPr id="2" name="Rectangle 1"/>
          <p:cNvSpPr/>
          <p:nvPr/>
        </p:nvSpPr>
        <p:spPr>
          <a:xfrm>
            <a:off x="603115" y="1720840"/>
            <a:ext cx="7558391" cy="727571"/>
          </a:xfrm>
          <a:prstGeom prst="rect">
            <a:avLst/>
          </a:prstGeom>
        </p:spPr>
        <p:txBody>
          <a:bodyPr wrap="square">
            <a:spAutoFit/>
          </a:bodyPr>
          <a:lstStyle/>
          <a:p>
            <a:pPr algn="ctr">
              <a:lnSpc>
                <a:spcPct val="90000"/>
              </a:lnSpc>
              <a:buClr>
                <a:schemeClr val="tx1"/>
              </a:buClr>
            </a:pPr>
            <a:endParaRPr lang="en-GB" altLang="en-US" sz="2400" dirty="0"/>
          </a:p>
          <a:p>
            <a:pPr algn="ctr">
              <a:lnSpc>
                <a:spcPct val="80000"/>
              </a:lnSpc>
            </a:pPr>
            <a:endParaRPr lang="en-GB" altLang="en-US" sz="2400" dirty="0"/>
          </a:p>
        </p:txBody>
      </p:sp>
      <p:graphicFrame>
        <p:nvGraphicFramePr>
          <p:cNvPr id="3" name="Table 2"/>
          <p:cNvGraphicFramePr>
            <a:graphicFrameLocks noGrp="1"/>
          </p:cNvGraphicFramePr>
          <p:nvPr>
            <p:extLst>
              <p:ext uri="{D42A27DB-BD31-4B8C-83A1-F6EECF244321}">
                <p14:modId xmlns:p14="http://schemas.microsoft.com/office/powerpoint/2010/main" val="2776747218"/>
              </p:ext>
            </p:extLst>
          </p:nvPr>
        </p:nvGraphicFramePr>
        <p:xfrm>
          <a:off x="924154" y="980728"/>
          <a:ext cx="7247106" cy="5207000"/>
        </p:xfrm>
        <a:graphic>
          <a:graphicData uri="http://schemas.openxmlformats.org/drawingml/2006/table">
            <a:tbl>
              <a:tblPr firstRow="1" bandRow="1">
                <a:tableStyleId>{00A15C55-8517-42AA-B614-E9B94910E393}</a:tableStyleId>
              </a:tblPr>
              <a:tblGrid>
                <a:gridCol w="2110903"/>
                <a:gridCol w="5136203"/>
              </a:tblGrid>
              <a:tr h="46869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dirty="0" smtClean="0"/>
                        <a:t>Steps to follow</a:t>
                      </a:r>
                      <a:endParaRPr lang="en-ZA"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kern="1200" dirty="0" smtClean="0">
                          <a:effectLst/>
                        </a:rPr>
                        <a:t>What to do </a:t>
                      </a:r>
                      <a:endParaRPr lang="en-ZA" dirty="0"/>
                    </a:p>
                  </a:txBody>
                  <a:tcPr/>
                </a:tc>
              </a:tr>
              <a:tr h="184909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ZA"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effectLst/>
                        </a:rPr>
                        <a:t>Remember that because of  </a:t>
                      </a:r>
                      <a:r>
                        <a:rPr lang="en-US" sz="1800" b="1" kern="1200" dirty="0" err="1" smtClean="0">
                          <a:effectLst/>
                        </a:rPr>
                        <a:t>Mendels</a:t>
                      </a:r>
                      <a:r>
                        <a:rPr lang="en-US" sz="1800" b="1" kern="1200" dirty="0" smtClean="0">
                          <a:effectLst/>
                        </a:rPr>
                        <a:t> principle of Independent assortmen</a:t>
                      </a:r>
                      <a:r>
                        <a:rPr lang="en-US" sz="1800" kern="1200" dirty="0" smtClean="0">
                          <a:effectLst/>
                        </a:rPr>
                        <a:t>t an allele for one gene could appear in the same gamete with any of the alleles for the other  gene.</a:t>
                      </a:r>
                      <a:endParaRPr lang="en-ZA"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ZA" dirty="0"/>
                    </a:p>
                  </a:txBody>
                  <a:tcPr/>
                </a:tc>
              </a:tr>
              <a:tr h="288921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effectLst/>
                        </a:rPr>
                        <a:t>Step 5</a:t>
                      </a:r>
                      <a:endParaRPr lang="en-ZA"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effectLst/>
                        </a:rPr>
                        <a:t>Enter the possible gametes at the top and side of a Punnett square.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800" kern="1200"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800" kern="1200"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800" kern="1200"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800" kern="1200"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800" kern="1200"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800" kern="1200" dirty="0" smtClean="0">
                        <a:solidFill>
                          <a:schemeClr val="dk1"/>
                        </a:solidFill>
                        <a:effectLst/>
                        <a:latin typeface="+mn-lt"/>
                        <a:ea typeface="+mn-ea"/>
                        <a:cs typeface="+mn-cs"/>
                      </a:endParaRPr>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874227645"/>
              </p:ext>
            </p:extLst>
          </p:nvPr>
        </p:nvGraphicFramePr>
        <p:xfrm>
          <a:off x="3563888" y="4005064"/>
          <a:ext cx="3469800" cy="2209932"/>
        </p:xfrm>
        <a:graphic>
          <a:graphicData uri="http://schemas.openxmlformats.org/drawingml/2006/table">
            <a:tbl>
              <a:tblPr firstRow="1" bandRow="1">
                <a:tableStyleId>{21E4AEA4-8DFA-4A89-87EB-49C32662AFE0}</a:tableStyleId>
              </a:tblPr>
              <a:tblGrid>
                <a:gridCol w="693960"/>
                <a:gridCol w="693960"/>
                <a:gridCol w="693960"/>
                <a:gridCol w="693960"/>
                <a:gridCol w="693960"/>
              </a:tblGrid>
              <a:tr h="648244">
                <a:tc>
                  <a:txBody>
                    <a:bodyPr/>
                    <a:lstStyle/>
                    <a:p>
                      <a:endParaRPr lang="en-ZA" sz="1800" dirty="0"/>
                    </a:p>
                  </a:txBody>
                  <a:tcPr/>
                </a:tc>
                <a:tc>
                  <a:txBody>
                    <a:bodyPr/>
                    <a:lstStyle/>
                    <a:p>
                      <a:r>
                        <a:rPr lang="en-ZA" sz="1800" dirty="0" smtClean="0"/>
                        <a:t>TY</a:t>
                      </a:r>
                      <a:endParaRPr lang="en-ZA" sz="1800" dirty="0"/>
                    </a:p>
                  </a:txBody>
                  <a:tcPr/>
                </a:tc>
                <a:tc>
                  <a:txBody>
                    <a:bodyPr/>
                    <a:lstStyle/>
                    <a:p>
                      <a:r>
                        <a:rPr lang="en-ZA" sz="1800" dirty="0" smtClean="0"/>
                        <a:t>ty</a:t>
                      </a:r>
                      <a:endParaRPr lang="en-ZA" sz="1800" dirty="0"/>
                    </a:p>
                  </a:txBody>
                  <a:tcPr/>
                </a:tc>
                <a:tc>
                  <a:txBody>
                    <a:bodyPr/>
                    <a:lstStyle/>
                    <a:p>
                      <a:r>
                        <a:rPr lang="en-ZA" sz="1800" b="1" dirty="0" smtClean="0"/>
                        <a:t>Ty</a:t>
                      </a:r>
                      <a:endParaRPr lang="en-ZA" sz="1800" b="1" dirty="0"/>
                    </a:p>
                  </a:txBody>
                  <a:tcPr/>
                </a:tc>
                <a:tc>
                  <a:txBody>
                    <a:bodyPr/>
                    <a:lstStyle/>
                    <a:p>
                      <a:r>
                        <a:rPr lang="en-ZA" sz="1800" b="1" dirty="0" err="1" smtClean="0"/>
                        <a:t>tY</a:t>
                      </a:r>
                      <a:endParaRPr lang="en-ZA" sz="1800" b="1" dirty="0"/>
                    </a:p>
                  </a:txBody>
                  <a:tcPr/>
                </a:tc>
              </a:tr>
              <a:tr h="390422">
                <a:tc>
                  <a:txBody>
                    <a:bodyPr/>
                    <a:lstStyle/>
                    <a:p>
                      <a:r>
                        <a:rPr lang="en-ZA" sz="1800" b="1" dirty="0" smtClean="0"/>
                        <a:t>Ty</a:t>
                      </a:r>
                      <a:endParaRPr lang="en-ZA" sz="1800" b="1" dirty="0"/>
                    </a:p>
                  </a:txBody>
                  <a:tcPr/>
                </a:tc>
                <a:tc>
                  <a:txBody>
                    <a:bodyPr/>
                    <a:lstStyle/>
                    <a:p>
                      <a:endParaRPr lang="en-ZA" sz="1800" dirty="0"/>
                    </a:p>
                  </a:txBody>
                  <a:tcPr/>
                </a:tc>
                <a:tc>
                  <a:txBody>
                    <a:bodyPr/>
                    <a:lstStyle/>
                    <a:p>
                      <a:endParaRPr lang="en-ZA" sz="1800" dirty="0"/>
                    </a:p>
                  </a:txBody>
                  <a:tcPr/>
                </a:tc>
                <a:tc>
                  <a:txBody>
                    <a:bodyPr/>
                    <a:lstStyle/>
                    <a:p>
                      <a:endParaRPr lang="en-ZA" sz="1800" dirty="0"/>
                    </a:p>
                  </a:txBody>
                  <a:tcPr/>
                </a:tc>
                <a:tc>
                  <a:txBody>
                    <a:bodyPr/>
                    <a:lstStyle/>
                    <a:p>
                      <a:endParaRPr lang="en-ZA" sz="1800" dirty="0"/>
                    </a:p>
                  </a:txBody>
                  <a:tcPr/>
                </a:tc>
              </a:tr>
              <a:tr h="390422">
                <a:tc>
                  <a:txBody>
                    <a:bodyPr/>
                    <a:lstStyle/>
                    <a:p>
                      <a:r>
                        <a:rPr lang="en-ZA" sz="1800" b="1" dirty="0" smtClean="0"/>
                        <a:t>Ty</a:t>
                      </a:r>
                      <a:endParaRPr lang="en-ZA" sz="1800" b="1" dirty="0"/>
                    </a:p>
                  </a:txBody>
                  <a:tcPr/>
                </a:tc>
                <a:tc>
                  <a:txBody>
                    <a:bodyPr/>
                    <a:lstStyle/>
                    <a:p>
                      <a:endParaRPr lang="en-ZA" sz="1800" dirty="0"/>
                    </a:p>
                  </a:txBody>
                  <a:tcPr/>
                </a:tc>
                <a:tc>
                  <a:txBody>
                    <a:bodyPr/>
                    <a:lstStyle/>
                    <a:p>
                      <a:endParaRPr lang="en-ZA" sz="1800" dirty="0"/>
                    </a:p>
                  </a:txBody>
                  <a:tcPr/>
                </a:tc>
                <a:tc>
                  <a:txBody>
                    <a:bodyPr/>
                    <a:lstStyle/>
                    <a:p>
                      <a:endParaRPr lang="en-ZA" sz="1800" dirty="0"/>
                    </a:p>
                  </a:txBody>
                  <a:tcPr/>
                </a:tc>
                <a:tc>
                  <a:txBody>
                    <a:bodyPr/>
                    <a:lstStyle/>
                    <a:p>
                      <a:endParaRPr lang="en-ZA" sz="1800" dirty="0"/>
                    </a:p>
                  </a:txBody>
                  <a:tcPr/>
                </a:tc>
              </a:tr>
              <a:tr h="390422">
                <a:tc>
                  <a:txBody>
                    <a:bodyPr/>
                    <a:lstStyle/>
                    <a:p>
                      <a:r>
                        <a:rPr lang="en-ZA" sz="1800" b="1" dirty="0" smtClean="0"/>
                        <a:t>ty</a:t>
                      </a:r>
                      <a:endParaRPr lang="en-ZA" sz="1800" b="1" dirty="0"/>
                    </a:p>
                  </a:txBody>
                  <a:tcPr/>
                </a:tc>
                <a:tc>
                  <a:txBody>
                    <a:bodyPr/>
                    <a:lstStyle/>
                    <a:p>
                      <a:endParaRPr lang="en-ZA" sz="1800" dirty="0"/>
                    </a:p>
                  </a:txBody>
                  <a:tcPr/>
                </a:tc>
                <a:tc>
                  <a:txBody>
                    <a:bodyPr/>
                    <a:lstStyle/>
                    <a:p>
                      <a:endParaRPr lang="en-ZA" sz="1800" dirty="0"/>
                    </a:p>
                  </a:txBody>
                  <a:tcPr/>
                </a:tc>
                <a:tc>
                  <a:txBody>
                    <a:bodyPr/>
                    <a:lstStyle/>
                    <a:p>
                      <a:endParaRPr lang="en-ZA" sz="1800" dirty="0"/>
                    </a:p>
                  </a:txBody>
                  <a:tcPr/>
                </a:tc>
                <a:tc>
                  <a:txBody>
                    <a:bodyPr/>
                    <a:lstStyle/>
                    <a:p>
                      <a:endParaRPr lang="en-ZA" sz="1800" dirty="0"/>
                    </a:p>
                  </a:txBody>
                  <a:tcPr/>
                </a:tc>
              </a:tr>
              <a:tr h="390422">
                <a:tc>
                  <a:txBody>
                    <a:bodyPr/>
                    <a:lstStyle/>
                    <a:p>
                      <a:r>
                        <a:rPr lang="en-ZA" sz="1800" b="1" dirty="0" smtClean="0"/>
                        <a:t>ty</a:t>
                      </a:r>
                      <a:endParaRPr lang="en-ZA" sz="1800" b="1" dirty="0"/>
                    </a:p>
                  </a:txBody>
                  <a:tcPr/>
                </a:tc>
                <a:tc>
                  <a:txBody>
                    <a:bodyPr/>
                    <a:lstStyle/>
                    <a:p>
                      <a:endParaRPr lang="en-ZA" sz="1800" dirty="0"/>
                    </a:p>
                  </a:txBody>
                  <a:tcPr/>
                </a:tc>
                <a:tc>
                  <a:txBody>
                    <a:bodyPr/>
                    <a:lstStyle/>
                    <a:p>
                      <a:endParaRPr lang="en-ZA" sz="1800" dirty="0"/>
                    </a:p>
                  </a:txBody>
                  <a:tcPr/>
                </a:tc>
                <a:tc>
                  <a:txBody>
                    <a:bodyPr/>
                    <a:lstStyle/>
                    <a:p>
                      <a:endParaRPr lang="en-ZA" sz="1800" dirty="0"/>
                    </a:p>
                  </a:txBody>
                  <a:tcPr/>
                </a:tc>
                <a:tc>
                  <a:txBody>
                    <a:bodyPr/>
                    <a:lstStyle/>
                    <a:p>
                      <a:endParaRPr lang="en-ZA" sz="1800" dirty="0"/>
                    </a:p>
                  </a:txBody>
                  <a:tcPr/>
                </a:tc>
              </a:tr>
            </a:tbl>
          </a:graphicData>
        </a:graphic>
      </p:graphicFrame>
      <p:sp>
        <p:nvSpPr>
          <p:cNvPr id="4" name="Rectangle 3"/>
          <p:cNvSpPr/>
          <p:nvPr/>
        </p:nvSpPr>
        <p:spPr>
          <a:xfrm>
            <a:off x="971600" y="3284984"/>
            <a:ext cx="7189906" cy="2880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STEP 5</a:t>
            </a:r>
            <a:endParaRPr lang="en-ZA" dirty="0"/>
          </a:p>
        </p:txBody>
      </p:sp>
    </p:spTree>
    <p:extLst>
      <p:ext uri="{BB962C8B-B14F-4D97-AF65-F5344CB8AC3E}">
        <p14:creationId xmlns:p14="http://schemas.microsoft.com/office/powerpoint/2010/main" val="1493317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62060275"/>
              </p:ext>
            </p:extLst>
          </p:nvPr>
        </p:nvGraphicFramePr>
        <p:xfrm>
          <a:off x="1043608" y="764704"/>
          <a:ext cx="7247106" cy="5262989"/>
        </p:xfrm>
        <a:graphic>
          <a:graphicData uri="http://schemas.openxmlformats.org/drawingml/2006/table">
            <a:tbl>
              <a:tblPr firstRow="1" bandRow="1">
                <a:tableStyleId>{00A15C55-8517-42AA-B614-E9B94910E393}</a:tableStyleId>
              </a:tblPr>
              <a:tblGrid>
                <a:gridCol w="2110903"/>
                <a:gridCol w="5136203"/>
              </a:tblGrid>
              <a:tr h="4622909">
                <a:tc>
                  <a:txBody>
                    <a:bodyPr/>
                    <a:lstStyle/>
                    <a:p>
                      <a:r>
                        <a:rPr lang="en-US" sz="1800" kern="1200" dirty="0" smtClean="0">
                          <a:solidFill>
                            <a:schemeClr val="tx1"/>
                          </a:solidFill>
                          <a:effectLst/>
                        </a:rPr>
                        <a:t>Step 6</a:t>
                      </a:r>
                      <a:endParaRPr lang="en-ZA" dirty="0">
                        <a:solidFill>
                          <a:schemeClr val="tx1"/>
                        </a:solidFill>
                      </a:endParaRPr>
                    </a:p>
                  </a:txBody>
                  <a:tcPr>
                    <a:solidFill>
                      <a:schemeClr val="accent4">
                        <a:lumMod val="40000"/>
                        <a:lumOff val="60000"/>
                      </a:schemeClr>
                    </a:solidFill>
                  </a:tcPr>
                </a:tc>
                <a:tc>
                  <a:txBody>
                    <a:bodyPr/>
                    <a:lstStyle/>
                    <a:p>
                      <a:r>
                        <a:rPr lang="en-US" sz="1800" kern="1200" dirty="0" smtClean="0">
                          <a:effectLst/>
                        </a:rPr>
                        <a:t>• Because of random </a:t>
                      </a:r>
                      <a:r>
                        <a:rPr lang="en-US" sz="1800" kern="1200" dirty="0" err="1" smtClean="0">
                          <a:effectLst/>
                        </a:rPr>
                        <a:t>fertilisation</a:t>
                      </a:r>
                      <a:r>
                        <a:rPr lang="en-US" sz="1800" kern="1200" dirty="0" smtClean="0">
                          <a:effectLst/>
                        </a:rPr>
                        <a:t>, gametes from both  parents could fuse in different combinations to form  the offspring.</a:t>
                      </a:r>
                    </a:p>
                    <a:p>
                      <a:r>
                        <a:rPr lang="en-US" sz="1800" kern="1200" dirty="0" smtClean="0">
                          <a:effectLst/>
                        </a:rPr>
                        <a:t>•  In the </a:t>
                      </a:r>
                      <a:r>
                        <a:rPr lang="en-US" sz="1800" kern="1200" dirty="0" err="1" smtClean="0">
                          <a:effectLst/>
                        </a:rPr>
                        <a:t>Punnet</a:t>
                      </a:r>
                      <a:r>
                        <a:rPr lang="en-US" sz="1800" kern="1200" dirty="0" smtClean="0">
                          <a:effectLst/>
                        </a:rPr>
                        <a:t> square, write down the genotypes of the offspring that will result from each possible combination of gametes. </a:t>
                      </a:r>
                    </a:p>
                    <a:p>
                      <a:endParaRPr lang="en-US" sz="1800" kern="1200" dirty="0" smtClean="0">
                        <a:effectLst/>
                      </a:endParaRPr>
                    </a:p>
                    <a:p>
                      <a:endParaRPr lang="en-US" sz="1800" kern="1200" dirty="0" smtClean="0">
                        <a:effectLst/>
                      </a:endParaRPr>
                    </a:p>
                    <a:p>
                      <a:endParaRPr lang="en-US" sz="1800" kern="1200" dirty="0" smtClean="0">
                        <a:effectLst/>
                      </a:endParaRPr>
                    </a:p>
                    <a:p>
                      <a:endParaRPr lang="en-US" sz="1800" kern="1200" dirty="0" smtClean="0">
                        <a:effectLst/>
                      </a:endParaRPr>
                    </a:p>
                    <a:p>
                      <a:endParaRPr lang="en-US" sz="1800" kern="1200" dirty="0" smtClean="0">
                        <a:effectLst/>
                      </a:endParaRPr>
                    </a:p>
                    <a:p>
                      <a:endParaRPr lang="en-US" sz="1800" kern="1200" dirty="0" smtClean="0">
                        <a:effectLst/>
                      </a:endParaRPr>
                    </a:p>
                    <a:p>
                      <a:endParaRPr lang="en-ZA" b="0" dirty="0"/>
                    </a:p>
                  </a:txBody>
                  <a:tcPr/>
                </a:tc>
              </a:tr>
              <a:tr h="370840">
                <a:tc>
                  <a:txBody>
                    <a:bodyPr/>
                    <a:lstStyle/>
                    <a:p>
                      <a:r>
                        <a:rPr lang="en-US" sz="1800" b="1" kern="1200" dirty="0" smtClean="0">
                          <a:effectLst/>
                        </a:rPr>
                        <a:t>Step 7</a:t>
                      </a:r>
                      <a:endParaRPr lang="en-ZA" b="1" dirty="0"/>
                    </a:p>
                  </a:txBody>
                  <a:tcPr/>
                </a:tc>
                <a:tc>
                  <a:txBody>
                    <a:bodyPr/>
                    <a:lstStyle/>
                    <a:p>
                      <a:r>
                        <a:rPr lang="en-US" sz="1800" kern="1200" dirty="0" smtClean="0">
                          <a:effectLst/>
                        </a:rPr>
                        <a:t>Determine the phenotypes of the offspring from the genotypes obtained in the  </a:t>
                      </a:r>
                      <a:r>
                        <a:rPr lang="en-US" sz="1800" kern="1200" dirty="0" err="1" smtClean="0">
                          <a:effectLst/>
                        </a:rPr>
                        <a:t>Punnet</a:t>
                      </a:r>
                      <a:r>
                        <a:rPr lang="en-US" sz="1800" kern="1200" dirty="0" smtClean="0">
                          <a:effectLst/>
                        </a:rPr>
                        <a:t> square.</a:t>
                      </a:r>
                      <a:endParaRPr lang="en-ZA" dirty="0"/>
                    </a:p>
                  </a:txBody>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165166337"/>
              </p:ext>
            </p:extLst>
          </p:nvPr>
        </p:nvGraphicFramePr>
        <p:xfrm>
          <a:off x="3635896" y="2636912"/>
          <a:ext cx="3628415" cy="1981200"/>
        </p:xfrm>
        <a:graphic>
          <a:graphicData uri="http://schemas.openxmlformats.org/drawingml/2006/table">
            <a:tbl>
              <a:tblPr firstRow="1" bandRow="1">
                <a:tableStyleId>{F5AB1C69-6EDB-4FF4-983F-18BD219EF322}</a:tableStyleId>
              </a:tblPr>
              <a:tblGrid>
                <a:gridCol w="725683"/>
                <a:gridCol w="725683"/>
                <a:gridCol w="725683"/>
                <a:gridCol w="725683"/>
                <a:gridCol w="725683"/>
              </a:tblGrid>
              <a:tr h="365760">
                <a:tc>
                  <a:txBody>
                    <a:bodyPr/>
                    <a:lstStyle/>
                    <a:p>
                      <a:endParaRPr lang="en-ZA" sz="2000" dirty="0"/>
                    </a:p>
                  </a:txBody>
                  <a:tcPr/>
                </a:tc>
                <a:tc>
                  <a:txBody>
                    <a:bodyPr/>
                    <a:lstStyle/>
                    <a:p>
                      <a:r>
                        <a:rPr lang="en-ZA" sz="2000" dirty="0" smtClean="0"/>
                        <a:t>TY</a:t>
                      </a:r>
                      <a:endParaRPr lang="en-ZA" sz="2000" dirty="0"/>
                    </a:p>
                  </a:txBody>
                  <a:tcPr/>
                </a:tc>
                <a:tc>
                  <a:txBody>
                    <a:bodyPr/>
                    <a:lstStyle/>
                    <a:p>
                      <a:r>
                        <a:rPr lang="en-ZA" sz="2000" dirty="0" smtClean="0"/>
                        <a:t>ty</a:t>
                      </a:r>
                      <a:endParaRPr lang="en-ZA" sz="2000" dirty="0"/>
                    </a:p>
                  </a:txBody>
                  <a:tcPr/>
                </a:tc>
                <a:tc>
                  <a:txBody>
                    <a:bodyPr/>
                    <a:lstStyle/>
                    <a:p>
                      <a:r>
                        <a:rPr lang="en-ZA" sz="2000" b="1" dirty="0" smtClean="0"/>
                        <a:t>Ty</a:t>
                      </a:r>
                      <a:endParaRPr lang="en-ZA" sz="2000" b="1" dirty="0"/>
                    </a:p>
                  </a:txBody>
                  <a:tcPr/>
                </a:tc>
                <a:tc>
                  <a:txBody>
                    <a:bodyPr/>
                    <a:lstStyle/>
                    <a:p>
                      <a:r>
                        <a:rPr lang="en-ZA" sz="2000" b="1" dirty="0" err="1" smtClean="0"/>
                        <a:t>tY</a:t>
                      </a:r>
                      <a:endParaRPr lang="en-ZA" sz="2000" b="1" dirty="0"/>
                    </a:p>
                  </a:txBody>
                  <a:tcPr/>
                </a:tc>
              </a:tr>
              <a:tr h="365760">
                <a:tc>
                  <a:txBody>
                    <a:bodyPr/>
                    <a:lstStyle/>
                    <a:p>
                      <a:r>
                        <a:rPr lang="en-ZA" sz="2000" b="1" dirty="0" smtClean="0"/>
                        <a:t>Ty</a:t>
                      </a:r>
                      <a:endParaRPr lang="en-ZA" sz="2000" b="1" dirty="0"/>
                    </a:p>
                  </a:txBody>
                  <a:tcPr/>
                </a:tc>
                <a:tc>
                  <a:txBody>
                    <a:bodyPr/>
                    <a:lstStyle/>
                    <a:p>
                      <a:r>
                        <a:rPr lang="en-ZA" sz="2000" b="1" dirty="0" err="1" smtClean="0"/>
                        <a:t>TTYy</a:t>
                      </a:r>
                      <a:endParaRPr lang="en-ZA" sz="2000" b="1" dirty="0"/>
                    </a:p>
                  </a:txBody>
                  <a:tcPr/>
                </a:tc>
                <a:tc>
                  <a:txBody>
                    <a:bodyPr/>
                    <a:lstStyle/>
                    <a:p>
                      <a:r>
                        <a:rPr lang="en-ZA" sz="2000" b="1" dirty="0" err="1" smtClean="0"/>
                        <a:t>Ttyy</a:t>
                      </a:r>
                      <a:endParaRPr lang="en-ZA" sz="2000" b="1" dirty="0"/>
                    </a:p>
                  </a:txBody>
                  <a:tcPr/>
                </a:tc>
                <a:tc>
                  <a:txBody>
                    <a:bodyPr/>
                    <a:lstStyle/>
                    <a:p>
                      <a:r>
                        <a:rPr lang="en-ZA" sz="2000" b="1" dirty="0" err="1" smtClean="0"/>
                        <a:t>TTyy</a:t>
                      </a:r>
                      <a:endParaRPr lang="en-ZA" sz="2000" b="1" dirty="0"/>
                    </a:p>
                  </a:txBody>
                  <a:tcPr/>
                </a:tc>
                <a:tc>
                  <a:txBody>
                    <a:bodyPr/>
                    <a:lstStyle/>
                    <a:p>
                      <a:r>
                        <a:rPr lang="en-ZA" sz="2000" b="1" dirty="0" err="1" smtClean="0"/>
                        <a:t>TtYy</a:t>
                      </a:r>
                      <a:endParaRPr lang="en-ZA" sz="2000" b="1" dirty="0"/>
                    </a:p>
                  </a:txBody>
                  <a:tcPr/>
                </a:tc>
              </a:tr>
              <a:tr h="365760">
                <a:tc>
                  <a:txBody>
                    <a:bodyPr/>
                    <a:lstStyle/>
                    <a:p>
                      <a:r>
                        <a:rPr lang="en-ZA" sz="2000" b="1" dirty="0" smtClean="0"/>
                        <a:t>Ty</a:t>
                      </a:r>
                      <a:endParaRPr lang="en-ZA" sz="2000" b="1" dirty="0"/>
                    </a:p>
                  </a:txBody>
                  <a:tcPr/>
                </a:tc>
                <a:tc>
                  <a:txBody>
                    <a:bodyPr/>
                    <a:lstStyle/>
                    <a:p>
                      <a:r>
                        <a:rPr lang="en-ZA" sz="2000" b="1" dirty="0" err="1" smtClean="0"/>
                        <a:t>TTYy</a:t>
                      </a:r>
                      <a:endParaRPr lang="en-ZA" sz="2000" b="1" dirty="0"/>
                    </a:p>
                  </a:txBody>
                  <a:tcPr/>
                </a:tc>
                <a:tc>
                  <a:txBody>
                    <a:bodyPr/>
                    <a:lstStyle/>
                    <a:p>
                      <a:r>
                        <a:rPr lang="en-ZA" sz="2000" b="1" dirty="0" err="1" smtClean="0"/>
                        <a:t>Ttyy</a:t>
                      </a:r>
                      <a:endParaRPr lang="en-ZA" sz="2000" b="1" dirty="0"/>
                    </a:p>
                  </a:txBody>
                  <a:tcPr/>
                </a:tc>
                <a:tc>
                  <a:txBody>
                    <a:bodyPr/>
                    <a:lstStyle/>
                    <a:p>
                      <a:r>
                        <a:rPr lang="en-ZA" sz="2000" b="1" dirty="0" err="1" smtClean="0"/>
                        <a:t>TTyy</a:t>
                      </a:r>
                      <a:endParaRPr lang="en-ZA" sz="2000" b="1" dirty="0"/>
                    </a:p>
                  </a:txBody>
                  <a:tcPr/>
                </a:tc>
                <a:tc>
                  <a:txBody>
                    <a:bodyPr/>
                    <a:lstStyle/>
                    <a:p>
                      <a:r>
                        <a:rPr lang="en-ZA" sz="2000" b="1" dirty="0" err="1" smtClean="0"/>
                        <a:t>TtYy</a:t>
                      </a:r>
                      <a:endParaRPr lang="en-ZA" sz="2000" b="1" dirty="0"/>
                    </a:p>
                  </a:txBody>
                  <a:tcPr/>
                </a:tc>
              </a:tr>
              <a:tr h="365760">
                <a:tc>
                  <a:txBody>
                    <a:bodyPr/>
                    <a:lstStyle/>
                    <a:p>
                      <a:r>
                        <a:rPr lang="en-ZA" sz="2000" b="1" dirty="0" smtClean="0"/>
                        <a:t>ty</a:t>
                      </a:r>
                      <a:endParaRPr lang="en-ZA" sz="2000" b="1" dirty="0"/>
                    </a:p>
                  </a:txBody>
                  <a:tcPr/>
                </a:tc>
                <a:tc>
                  <a:txBody>
                    <a:bodyPr/>
                    <a:lstStyle/>
                    <a:p>
                      <a:r>
                        <a:rPr lang="en-ZA" sz="2000" b="1" dirty="0" err="1" smtClean="0"/>
                        <a:t>TtYy</a:t>
                      </a:r>
                      <a:endParaRPr lang="en-ZA" sz="2000" b="1" dirty="0"/>
                    </a:p>
                  </a:txBody>
                  <a:tcPr/>
                </a:tc>
                <a:tc>
                  <a:txBody>
                    <a:bodyPr/>
                    <a:lstStyle/>
                    <a:p>
                      <a:r>
                        <a:rPr lang="en-ZA" sz="2000" b="1" dirty="0" err="1" smtClean="0"/>
                        <a:t>ttyy</a:t>
                      </a:r>
                      <a:endParaRPr lang="en-ZA" sz="2000" b="1" dirty="0"/>
                    </a:p>
                  </a:txBody>
                  <a:tcPr/>
                </a:tc>
                <a:tc>
                  <a:txBody>
                    <a:bodyPr/>
                    <a:lstStyle/>
                    <a:p>
                      <a:r>
                        <a:rPr lang="en-ZA" sz="2000" b="1" dirty="0" err="1" smtClean="0"/>
                        <a:t>Ttyy</a:t>
                      </a:r>
                      <a:endParaRPr lang="en-ZA" sz="2000" b="1" dirty="0"/>
                    </a:p>
                  </a:txBody>
                  <a:tcPr/>
                </a:tc>
                <a:tc>
                  <a:txBody>
                    <a:bodyPr/>
                    <a:lstStyle/>
                    <a:p>
                      <a:r>
                        <a:rPr lang="en-ZA" sz="2000" b="1" dirty="0" err="1" smtClean="0"/>
                        <a:t>ttYy</a:t>
                      </a:r>
                      <a:endParaRPr lang="en-ZA" sz="2000" b="1" dirty="0"/>
                    </a:p>
                  </a:txBody>
                  <a:tcPr/>
                </a:tc>
              </a:tr>
              <a:tr h="365760">
                <a:tc>
                  <a:txBody>
                    <a:bodyPr/>
                    <a:lstStyle/>
                    <a:p>
                      <a:r>
                        <a:rPr lang="en-ZA" sz="2000" b="1" dirty="0" smtClean="0"/>
                        <a:t>ty</a:t>
                      </a:r>
                      <a:endParaRPr lang="en-ZA" sz="2000" b="1" dirty="0"/>
                    </a:p>
                  </a:txBody>
                  <a:tcPr/>
                </a:tc>
                <a:tc>
                  <a:txBody>
                    <a:bodyPr/>
                    <a:lstStyle/>
                    <a:p>
                      <a:r>
                        <a:rPr lang="en-ZA" sz="2000" b="1" dirty="0" err="1" smtClean="0"/>
                        <a:t>TtYy</a:t>
                      </a:r>
                      <a:endParaRPr lang="en-ZA" sz="2000" b="1" dirty="0"/>
                    </a:p>
                  </a:txBody>
                  <a:tcPr/>
                </a:tc>
                <a:tc>
                  <a:txBody>
                    <a:bodyPr/>
                    <a:lstStyle/>
                    <a:p>
                      <a:r>
                        <a:rPr lang="en-ZA" sz="2000" b="1" dirty="0" err="1" smtClean="0"/>
                        <a:t>ttyy</a:t>
                      </a:r>
                      <a:endParaRPr lang="en-ZA" sz="2000" b="1" dirty="0"/>
                    </a:p>
                  </a:txBody>
                  <a:tcPr/>
                </a:tc>
                <a:tc>
                  <a:txBody>
                    <a:bodyPr/>
                    <a:lstStyle/>
                    <a:p>
                      <a:r>
                        <a:rPr lang="en-ZA" sz="2000" b="1" dirty="0" err="1" smtClean="0"/>
                        <a:t>Ttyy</a:t>
                      </a:r>
                      <a:endParaRPr lang="en-ZA" sz="2000" b="1" dirty="0"/>
                    </a:p>
                  </a:txBody>
                  <a:tcPr/>
                </a:tc>
                <a:tc>
                  <a:txBody>
                    <a:bodyPr/>
                    <a:lstStyle/>
                    <a:p>
                      <a:r>
                        <a:rPr lang="en-ZA" sz="2000" b="1" dirty="0" err="1" smtClean="0"/>
                        <a:t>ttYy</a:t>
                      </a:r>
                      <a:endParaRPr lang="en-ZA" sz="2000" b="1" dirty="0"/>
                    </a:p>
                  </a:txBody>
                  <a:tcPr/>
                </a:tc>
              </a:tr>
            </a:tbl>
          </a:graphicData>
        </a:graphic>
      </p:graphicFrame>
      <p:sp>
        <p:nvSpPr>
          <p:cNvPr id="4" name="Rectangle 3"/>
          <p:cNvSpPr/>
          <p:nvPr/>
        </p:nvSpPr>
        <p:spPr>
          <a:xfrm>
            <a:off x="1043608" y="764704"/>
            <a:ext cx="7272808" cy="4608512"/>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ZA" dirty="0" smtClean="0"/>
              <a:t>STEP 6</a:t>
            </a:r>
            <a:endParaRPr lang="en-ZA" dirty="0"/>
          </a:p>
        </p:txBody>
      </p:sp>
      <p:sp>
        <p:nvSpPr>
          <p:cNvPr id="5" name="Rectangle 4"/>
          <p:cNvSpPr/>
          <p:nvPr/>
        </p:nvSpPr>
        <p:spPr>
          <a:xfrm>
            <a:off x="1043608" y="5373216"/>
            <a:ext cx="7272808" cy="648072"/>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ZA" dirty="0" smtClean="0"/>
              <a:t>STEP 7</a:t>
            </a:r>
            <a:endParaRPr lang="en-ZA" dirty="0"/>
          </a:p>
        </p:txBody>
      </p:sp>
    </p:spTree>
    <p:extLst>
      <p:ext uri="{BB962C8B-B14F-4D97-AF65-F5344CB8AC3E}">
        <p14:creationId xmlns:p14="http://schemas.microsoft.com/office/powerpoint/2010/main" val="900828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5"/>
                                        </p:tgtEl>
                                        <p:attrNameLst>
                                          <p:attrName>ppt_x</p:attrName>
                                        </p:attrNameLst>
                                      </p:cBhvr>
                                      <p:tavLst>
                                        <p:tav tm="0">
                                          <p:val>
                                            <p:strVal val="ppt_x"/>
                                          </p:val>
                                        </p:tav>
                                        <p:tav tm="100000">
                                          <p:val>
                                            <p:strVal val="ppt_x"/>
                                          </p:val>
                                        </p:tav>
                                      </p:tavLst>
                                    </p:anim>
                                    <p:anim calcmode="lin" valueType="num">
                                      <p:cBhvr additive="base">
                                        <p:cTn id="13" dur="500"/>
                                        <p:tgtEl>
                                          <p:spTgt spid="5"/>
                                        </p:tgtEl>
                                        <p:attrNameLst>
                                          <p:attrName>ppt_y</p:attrName>
                                        </p:attrNameLst>
                                      </p:cBhvr>
                                      <p:tavLst>
                                        <p:tav tm="0">
                                          <p:val>
                                            <p:strVal val="ppt_y"/>
                                          </p:val>
                                        </p:tav>
                                        <p:tav tm="100000">
                                          <p:val>
                                            <p:strVal val="1+ppt_h/2"/>
                                          </p:val>
                                        </p:tav>
                                      </p:tavLst>
                                    </p:anim>
                                    <p:set>
                                      <p:cBhvr>
                                        <p:cTn id="1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a:solidFill>
            <a:schemeClr val="accent4">
              <a:lumMod val="40000"/>
              <a:lumOff val="60000"/>
            </a:schemeClr>
          </a:solidFill>
        </p:spPr>
        <p:txBody>
          <a:bodyPr/>
          <a:lstStyle/>
          <a:p>
            <a:r>
              <a:rPr lang="en-US" dirty="0" smtClean="0">
                <a:solidFill>
                  <a:schemeClr val="tx1">
                    <a:lumMod val="95000"/>
                    <a:lumOff val="5000"/>
                  </a:schemeClr>
                </a:solidFill>
              </a:rPr>
              <a:t>Example of a dihybrid cross</a:t>
            </a:r>
            <a:r>
              <a:rPr lang="en-US" dirty="0" smtClean="0">
                <a:solidFill>
                  <a:schemeClr val="accent4"/>
                </a:solidFill>
              </a:rPr>
              <a:t> </a:t>
            </a:r>
            <a:endParaRPr lang="en-US" dirty="0"/>
          </a:p>
        </p:txBody>
      </p:sp>
      <p:sp>
        <p:nvSpPr>
          <p:cNvPr id="3" name="Content Placeholder 2"/>
          <p:cNvSpPr>
            <a:spLocks noGrp="1"/>
          </p:cNvSpPr>
          <p:nvPr>
            <p:ph idx="1"/>
          </p:nvPr>
        </p:nvSpPr>
        <p:spPr>
          <a:xfrm>
            <a:off x="457200" y="1191638"/>
            <a:ext cx="8229600" cy="4525963"/>
          </a:xfrm>
        </p:spPr>
        <p:txBody>
          <a:bodyPr/>
          <a:lstStyle/>
          <a:p>
            <a:pPr marL="0" indent="0">
              <a:buNone/>
            </a:pPr>
            <a:r>
              <a:rPr lang="en-US" dirty="0" smtClean="0"/>
              <a:t>A guinea pig with black (B), long fur (L) is crossed with a guinea pig with brown (b), short fur (l).  Both parents are </a:t>
            </a:r>
            <a:r>
              <a:rPr lang="en-US" b="1" dirty="0" smtClean="0"/>
              <a:t>homozygous</a:t>
            </a:r>
            <a:r>
              <a:rPr lang="en-US" dirty="0" smtClean="0"/>
              <a:t>.  The </a:t>
            </a:r>
            <a:r>
              <a:rPr lang="en-US" b="1" dirty="0" smtClean="0"/>
              <a:t>F</a:t>
            </a:r>
            <a:r>
              <a:rPr lang="en-US" sz="1400" b="1" dirty="0" smtClean="0"/>
              <a:t>1</a:t>
            </a:r>
            <a:r>
              <a:rPr lang="en-US" b="1" dirty="0" smtClean="0"/>
              <a:t> offspring were interbreed, </a:t>
            </a:r>
            <a:r>
              <a:rPr lang="en-US" dirty="0" smtClean="0"/>
              <a:t>use a diagrammatic cross to show the </a:t>
            </a:r>
            <a:r>
              <a:rPr lang="en-US" b="1" dirty="0" smtClean="0"/>
              <a:t>genotype</a:t>
            </a:r>
            <a:r>
              <a:rPr lang="en-US" dirty="0" smtClean="0"/>
              <a:t> and </a:t>
            </a:r>
            <a:r>
              <a:rPr lang="en-US" b="1" dirty="0" smtClean="0"/>
              <a:t>phenotypes</a:t>
            </a:r>
            <a:r>
              <a:rPr lang="en-US" dirty="0" smtClean="0"/>
              <a:t> of the </a:t>
            </a:r>
            <a:r>
              <a:rPr lang="en-US" b="1" dirty="0" smtClean="0"/>
              <a:t>F</a:t>
            </a:r>
            <a:r>
              <a:rPr lang="en-US" sz="1400" b="1" dirty="0" smtClean="0"/>
              <a:t>2</a:t>
            </a:r>
            <a:r>
              <a:rPr lang="en-US" b="1" dirty="0" smtClean="0"/>
              <a:t> generation </a:t>
            </a:r>
            <a:r>
              <a:rPr lang="en-US" dirty="0" smtClean="0"/>
              <a:t>and as well as the </a:t>
            </a:r>
            <a:r>
              <a:rPr lang="en-US" b="1" dirty="0" smtClean="0"/>
              <a:t>phenotypic ratio.</a:t>
            </a:r>
            <a:endParaRPr lang="en-US" b="1" dirty="0"/>
          </a:p>
        </p:txBody>
      </p:sp>
      <p:pic>
        <p:nvPicPr>
          <p:cNvPr id="4" name="Picture 3" descr="http://kidcyber.com.au/wp-content/uploads/2014/12/petguineapig_row_TS.jpg"/>
          <p:cNvPicPr/>
          <p:nvPr/>
        </p:nvPicPr>
        <p:blipFill>
          <a:blip r:embed="rId2">
            <a:extLst>
              <a:ext uri="{28A0092B-C50C-407E-A947-70E740481C1C}">
                <a14:useLocalDpi xmlns:a14="http://schemas.microsoft.com/office/drawing/2010/main" val="0"/>
              </a:ext>
            </a:extLst>
          </a:blip>
          <a:srcRect/>
          <a:stretch>
            <a:fillRect/>
          </a:stretch>
        </p:blipFill>
        <p:spPr bwMode="auto">
          <a:xfrm>
            <a:off x="1704367" y="4679005"/>
            <a:ext cx="6272314" cy="1677412"/>
          </a:xfrm>
          <a:prstGeom prst="rect">
            <a:avLst/>
          </a:prstGeom>
          <a:noFill/>
          <a:ln>
            <a:noFill/>
          </a:ln>
        </p:spPr>
      </p:pic>
    </p:spTree>
    <p:extLst>
      <p:ext uri="{BB962C8B-B14F-4D97-AF65-F5344CB8AC3E}">
        <p14:creationId xmlns:p14="http://schemas.microsoft.com/office/powerpoint/2010/main" val="39536506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0040"/>
            <a:ext cx="9144000" cy="604088"/>
          </a:xfrm>
          <a:solidFill>
            <a:schemeClr val="accent6">
              <a:lumMod val="60000"/>
              <a:lumOff val="40000"/>
            </a:schemeClr>
          </a:solidFill>
        </p:spPr>
        <p:txBody>
          <a:bodyPr>
            <a:normAutofit fontScale="90000"/>
          </a:bodyPr>
          <a:lstStyle/>
          <a:p>
            <a:r>
              <a:rPr lang="en-US" dirty="0" smtClean="0">
                <a:solidFill>
                  <a:schemeClr val="bg1"/>
                </a:solidFill>
              </a:rPr>
              <a:t>Memo Example:</a:t>
            </a:r>
            <a:endParaRPr lang="en-US" dirty="0">
              <a:solidFill>
                <a:schemeClr val="bg1"/>
              </a:solidFill>
            </a:endParaRPr>
          </a:p>
        </p:txBody>
      </p:sp>
      <p:sp>
        <p:nvSpPr>
          <p:cNvPr id="3" name="Content Placeholder 2"/>
          <p:cNvSpPr>
            <a:spLocks noGrp="1"/>
          </p:cNvSpPr>
          <p:nvPr>
            <p:ph idx="1"/>
          </p:nvPr>
        </p:nvSpPr>
        <p:spPr>
          <a:xfrm>
            <a:off x="457199" y="924128"/>
            <a:ext cx="8035047" cy="5705272"/>
          </a:xfrm>
          <a:solidFill>
            <a:schemeClr val="bg1"/>
          </a:solidFill>
        </p:spPr>
        <p:txBody>
          <a:bodyPr>
            <a:normAutofit/>
          </a:bodyPr>
          <a:lstStyle/>
          <a:p>
            <a:pPr>
              <a:buNone/>
            </a:pPr>
            <a:r>
              <a:rPr lang="en-US" b="1" dirty="0" smtClean="0"/>
              <a:t>P</a:t>
            </a:r>
            <a:r>
              <a:rPr lang="en-US" sz="1400" b="1" dirty="0" smtClean="0"/>
              <a:t>2</a:t>
            </a:r>
            <a:r>
              <a:rPr lang="en-US" b="1" dirty="0" smtClean="0"/>
              <a:t> Phenotype</a:t>
            </a:r>
            <a:r>
              <a:rPr lang="en-US" dirty="0" smtClean="0"/>
              <a:t>:  </a:t>
            </a:r>
          </a:p>
          <a:p>
            <a:pPr>
              <a:buNone/>
            </a:pPr>
            <a:r>
              <a:rPr lang="en-US" dirty="0" smtClean="0"/>
              <a:t>		black and long fur x	 black and long fur </a:t>
            </a:r>
          </a:p>
          <a:p>
            <a:pPr>
              <a:buNone/>
            </a:pPr>
            <a:r>
              <a:rPr lang="en-US" dirty="0" smtClean="0"/>
              <a:t>	  </a:t>
            </a:r>
            <a:r>
              <a:rPr lang="en-US" b="1" dirty="0" smtClean="0"/>
              <a:t>Genotype</a:t>
            </a:r>
            <a:r>
              <a:rPr lang="en-US" dirty="0" smtClean="0"/>
              <a:t>:    </a:t>
            </a:r>
            <a:r>
              <a:rPr lang="en-US" dirty="0" err="1" smtClean="0"/>
              <a:t>BbLl</a:t>
            </a:r>
            <a:r>
              <a:rPr lang="en-US" dirty="0" smtClean="0"/>
              <a:t>       x	       	BbLl</a:t>
            </a:r>
          </a:p>
          <a:p>
            <a:pPr>
              <a:buNone/>
            </a:pPr>
            <a:r>
              <a:rPr lang="en-US" dirty="0" smtClean="0"/>
              <a:t>	  Meiosis</a:t>
            </a:r>
          </a:p>
          <a:p>
            <a:pPr>
              <a:buNone/>
            </a:pPr>
            <a:r>
              <a:rPr lang="en-US" dirty="0" smtClean="0"/>
              <a:t>	   </a:t>
            </a:r>
            <a:r>
              <a:rPr lang="en-US" b="1" dirty="0" smtClean="0"/>
              <a:t>Gametes</a:t>
            </a:r>
            <a:r>
              <a:rPr lang="en-US" dirty="0" smtClean="0"/>
              <a:t>: BL, </a:t>
            </a:r>
            <a:r>
              <a:rPr lang="en-US" dirty="0" err="1" smtClean="0"/>
              <a:t>Bl</a:t>
            </a:r>
            <a:r>
              <a:rPr lang="en-US" dirty="0" smtClean="0"/>
              <a:t>, </a:t>
            </a:r>
            <a:r>
              <a:rPr lang="en-US" dirty="0" err="1" smtClean="0"/>
              <a:t>bL</a:t>
            </a:r>
            <a:r>
              <a:rPr lang="en-US" dirty="0" smtClean="0"/>
              <a:t>, </a:t>
            </a:r>
            <a:r>
              <a:rPr lang="en-US" dirty="0" err="1" smtClean="0"/>
              <a:t>bl</a:t>
            </a:r>
            <a:r>
              <a:rPr lang="en-US" dirty="0" smtClean="0"/>
              <a:t>  x      BL, </a:t>
            </a:r>
            <a:r>
              <a:rPr lang="en-US" dirty="0" err="1" smtClean="0"/>
              <a:t>Bl</a:t>
            </a:r>
            <a:r>
              <a:rPr lang="en-US" dirty="0" smtClean="0"/>
              <a:t>, </a:t>
            </a:r>
            <a:r>
              <a:rPr lang="en-US" dirty="0" err="1" smtClean="0"/>
              <a:t>bL</a:t>
            </a:r>
            <a:r>
              <a:rPr lang="en-US" dirty="0" smtClean="0"/>
              <a:t>, bl</a:t>
            </a:r>
          </a:p>
          <a:p>
            <a:pPr>
              <a:buNone/>
            </a:pPr>
            <a:r>
              <a:rPr lang="en-US" dirty="0" smtClean="0"/>
              <a:t>	</a:t>
            </a:r>
            <a:r>
              <a:rPr lang="en-US" dirty="0" err="1" smtClean="0"/>
              <a:t>Fertilisation</a:t>
            </a:r>
            <a:endParaRPr lang="en-US" dirty="0" smtClean="0"/>
          </a:p>
          <a:p>
            <a:pPr>
              <a:buNone/>
            </a:pPr>
            <a:r>
              <a:rPr lang="en-US" b="1" dirty="0" smtClean="0"/>
              <a:t>F</a:t>
            </a:r>
            <a:r>
              <a:rPr lang="en-US" sz="1400" b="1" dirty="0" smtClean="0"/>
              <a:t>2</a:t>
            </a:r>
            <a:r>
              <a:rPr lang="en-US" b="1" dirty="0" smtClean="0"/>
              <a:t>   genotype</a:t>
            </a:r>
            <a:r>
              <a:rPr lang="en-US" dirty="0" smtClean="0"/>
              <a:t>:	</a:t>
            </a:r>
          </a:p>
          <a:p>
            <a:pPr>
              <a:buNone/>
            </a:pPr>
            <a:r>
              <a:rPr lang="en-US" dirty="0" smtClean="0"/>
              <a:t>	</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619921239"/>
              </p:ext>
            </p:extLst>
          </p:nvPr>
        </p:nvGraphicFramePr>
        <p:xfrm>
          <a:off x="2971800" y="4343400"/>
          <a:ext cx="4724400" cy="2286000"/>
        </p:xfrm>
        <a:graphic>
          <a:graphicData uri="http://schemas.openxmlformats.org/drawingml/2006/table">
            <a:tbl>
              <a:tblPr firstRow="1" bandRow="1">
                <a:tableStyleId>{5940675A-B579-460E-94D1-54222C63F5DA}</a:tableStyleId>
              </a:tblPr>
              <a:tblGrid>
                <a:gridCol w="944880"/>
                <a:gridCol w="944880"/>
                <a:gridCol w="944880"/>
                <a:gridCol w="944880"/>
                <a:gridCol w="944880"/>
              </a:tblGrid>
              <a:tr h="370840">
                <a:tc>
                  <a:txBody>
                    <a:bodyPr/>
                    <a:lstStyle/>
                    <a:p>
                      <a:endParaRPr lang="en-US" sz="2400" dirty="0"/>
                    </a:p>
                  </a:txBody>
                  <a:tcPr/>
                </a:tc>
                <a:tc>
                  <a:txBody>
                    <a:bodyPr/>
                    <a:lstStyle/>
                    <a:p>
                      <a:r>
                        <a:rPr lang="en-US" sz="2400" b="1" dirty="0" smtClean="0"/>
                        <a:t>BL</a:t>
                      </a:r>
                      <a:endParaRPr lang="en-US" sz="2400" b="1" dirty="0"/>
                    </a:p>
                  </a:txBody>
                  <a:tcPr/>
                </a:tc>
                <a:tc>
                  <a:txBody>
                    <a:bodyPr/>
                    <a:lstStyle/>
                    <a:p>
                      <a:r>
                        <a:rPr lang="en-US" sz="2400" b="1" dirty="0" smtClean="0"/>
                        <a:t>Bl</a:t>
                      </a:r>
                      <a:endParaRPr lang="en-US" sz="2400" b="1" dirty="0"/>
                    </a:p>
                  </a:txBody>
                  <a:tcPr/>
                </a:tc>
                <a:tc>
                  <a:txBody>
                    <a:bodyPr/>
                    <a:lstStyle/>
                    <a:p>
                      <a:r>
                        <a:rPr lang="en-US" sz="2400" b="1" dirty="0" smtClean="0"/>
                        <a:t>bL</a:t>
                      </a:r>
                      <a:endParaRPr lang="en-US" sz="2400" b="1" dirty="0"/>
                    </a:p>
                  </a:txBody>
                  <a:tcPr/>
                </a:tc>
                <a:tc>
                  <a:txBody>
                    <a:bodyPr/>
                    <a:lstStyle/>
                    <a:p>
                      <a:r>
                        <a:rPr lang="en-US" sz="2400" b="1" dirty="0" smtClean="0"/>
                        <a:t>bl</a:t>
                      </a:r>
                      <a:endParaRPr lang="en-US" sz="2400" b="1" dirty="0"/>
                    </a:p>
                  </a:txBody>
                  <a:tcPr/>
                </a:tc>
              </a:tr>
              <a:tr h="370840">
                <a:tc>
                  <a:txBody>
                    <a:bodyPr/>
                    <a:lstStyle/>
                    <a:p>
                      <a:r>
                        <a:rPr lang="en-US" sz="2400" b="1" dirty="0" smtClean="0"/>
                        <a:t>BL</a:t>
                      </a:r>
                      <a:endParaRPr lang="en-US" sz="2400" b="1" dirty="0"/>
                    </a:p>
                  </a:txBody>
                  <a:tcPr/>
                </a:tc>
                <a:tc>
                  <a:txBody>
                    <a:bodyPr/>
                    <a:lstStyle/>
                    <a:p>
                      <a:r>
                        <a:rPr lang="en-US" sz="2400" dirty="0" smtClean="0"/>
                        <a:t>BBLL</a:t>
                      </a:r>
                      <a:endParaRPr lang="en-US" sz="2400" dirty="0"/>
                    </a:p>
                  </a:txBody>
                  <a:tcPr/>
                </a:tc>
                <a:tc>
                  <a:txBody>
                    <a:bodyPr/>
                    <a:lstStyle/>
                    <a:p>
                      <a:r>
                        <a:rPr lang="en-US" sz="2400" dirty="0" smtClean="0"/>
                        <a:t>BBLl</a:t>
                      </a:r>
                      <a:endParaRPr lang="en-US" sz="2400" dirty="0"/>
                    </a:p>
                  </a:txBody>
                  <a:tcPr/>
                </a:tc>
                <a:tc>
                  <a:txBody>
                    <a:bodyPr/>
                    <a:lstStyle/>
                    <a:p>
                      <a:r>
                        <a:rPr lang="en-US" sz="2400" dirty="0" smtClean="0"/>
                        <a:t>BbLL</a:t>
                      </a:r>
                      <a:endParaRPr lang="en-US" sz="2400" dirty="0"/>
                    </a:p>
                  </a:txBody>
                  <a:tcPr/>
                </a:tc>
                <a:tc>
                  <a:txBody>
                    <a:bodyPr/>
                    <a:lstStyle/>
                    <a:p>
                      <a:r>
                        <a:rPr lang="en-US" sz="2400" dirty="0" smtClean="0"/>
                        <a:t>BbLl</a:t>
                      </a:r>
                      <a:endParaRPr lang="en-US" sz="2400" dirty="0"/>
                    </a:p>
                  </a:txBody>
                  <a:tcPr/>
                </a:tc>
              </a:tr>
              <a:tr h="370840">
                <a:tc>
                  <a:txBody>
                    <a:bodyPr/>
                    <a:lstStyle/>
                    <a:p>
                      <a:r>
                        <a:rPr lang="en-US" sz="2400" b="1" dirty="0" smtClean="0"/>
                        <a:t>Bl</a:t>
                      </a:r>
                      <a:endParaRPr lang="en-US" sz="2400" b="1" dirty="0"/>
                    </a:p>
                  </a:txBody>
                  <a:tcPr/>
                </a:tc>
                <a:tc>
                  <a:txBody>
                    <a:bodyPr/>
                    <a:lstStyle/>
                    <a:p>
                      <a:r>
                        <a:rPr lang="en-US" sz="2400" dirty="0" smtClean="0"/>
                        <a:t>BBLl</a:t>
                      </a:r>
                      <a:endParaRPr lang="en-US" sz="2400" dirty="0"/>
                    </a:p>
                  </a:txBody>
                  <a:tcPr/>
                </a:tc>
                <a:tc>
                  <a:txBody>
                    <a:bodyPr/>
                    <a:lstStyle/>
                    <a:p>
                      <a:r>
                        <a:rPr lang="en-US" sz="2400" dirty="0" smtClean="0"/>
                        <a:t>BBll</a:t>
                      </a:r>
                      <a:endParaRPr lang="en-US" sz="2400" dirty="0"/>
                    </a:p>
                  </a:txBody>
                  <a:tcPr/>
                </a:tc>
                <a:tc>
                  <a:txBody>
                    <a:bodyPr/>
                    <a:lstStyle/>
                    <a:p>
                      <a:r>
                        <a:rPr lang="en-US" sz="2400" dirty="0" smtClean="0"/>
                        <a:t>BbLl</a:t>
                      </a:r>
                      <a:endParaRPr lang="en-US" sz="2400" dirty="0"/>
                    </a:p>
                  </a:txBody>
                  <a:tcPr/>
                </a:tc>
                <a:tc>
                  <a:txBody>
                    <a:bodyPr/>
                    <a:lstStyle/>
                    <a:p>
                      <a:r>
                        <a:rPr lang="en-US" sz="2400" dirty="0" smtClean="0"/>
                        <a:t>Bbll</a:t>
                      </a:r>
                      <a:endParaRPr lang="en-US" sz="2400" dirty="0"/>
                    </a:p>
                  </a:txBody>
                  <a:tcPr/>
                </a:tc>
              </a:tr>
              <a:tr h="370840">
                <a:tc>
                  <a:txBody>
                    <a:bodyPr/>
                    <a:lstStyle/>
                    <a:p>
                      <a:r>
                        <a:rPr lang="en-US" sz="2400" b="1" dirty="0" smtClean="0"/>
                        <a:t>bL</a:t>
                      </a:r>
                      <a:endParaRPr lang="en-US" sz="2400" b="1" dirty="0"/>
                    </a:p>
                  </a:txBody>
                  <a:tcPr/>
                </a:tc>
                <a:tc>
                  <a:txBody>
                    <a:bodyPr/>
                    <a:lstStyle/>
                    <a:p>
                      <a:r>
                        <a:rPr lang="en-US" sz="2400" dirty="0" smtClean="0"/>
                        <a:t>BbLL</a:t>
                      </a:r>
                      <a:endParaRPr lang="en-US" sz="2400" dirty="0"/>
                    </a:p>
                  </a:txBody>
                  <a:tcPr/>
                </a:tc>
                <a:tc>
                  <a:txBody>
                    <a:bodyPr/>
                    <a:lstStyle/>
                    <a:p>
                      <a:r>
                        <a:rPr lang="en-US" sz="2400" dirty="0" smtClean="0"/>
                        <a:t>BbLl</a:t>
                      </a:r>
                      <a:endParaRPr lang="en-US" sz="2400" dirty="0"/>
                    </a:p>
                  </a:txBody>
                  <a:tcPr/>
                </a:tc>
                <a:tc>
                  <a:txBody>
                    <a:bodyPr/>
                    <a:lstStyle/>
                    <a:p>
                      <a:r>
                        <a:rPr lang="en-US" sz="2400" dirty="0" smtClean="0"/>
                        <a:t>bbLL</a:t>
                      </a:r>
                      <a:endParaRPr lang="en-US" sz="2400" dirty="0"/>
                    </a:p>
                  </a:txBody>
                  <a:tcPr/>
                </a:tc>
                <a:tc>
                  <a:txBody>
                    <a:bodyPr/>
                    <a:lstStyle/>
                    <a:p>
                      <a:r>
                        <a:rPr lang="en-US" sz="2400" dirty="0" smtClean="0"/>
                        <a:t>bbLl</a:t>
                      </a:r>
                      <a:endParaRPr lang="en-US" sz="2400" dirty="0"/>
                    </a:p>
                  </a:txBody>
                  <a:tcPr/>
                </a:tc>
              </a:tr>
              <a:tr h="370840">
                <a:tc>
                  <a:txBody>
                    <a:bodyPr/>
                    <a:lstStyle/>
                    <a:p>
                      <a:r>
                        <a:rPr lang="en-US" sz="2400" b="1" dirty="0" smtClean="0"/>
                        <a:t>bl</a:t>
                      </a:r>
                      <a:endParaRPr lang="en-US" sz="2400" b="1" dirty="0"/>
                    </a:p>
                  </a:txBody>
                  <a:tcPr/>
                </a:tc>
                <a:tc>
                  <a:txBody>
                    <a:bodyPr/>
                    <a:lstStyle/>
                    <a:p>
                      <a:r>
                        <a:rPr lang="en-US" sz="2400" dirty="0" smtClean="0"/>
                        <a:t>BbLl</a:t>
                      </a:r>
                      <a:endParaRPr lang="en-US" sz="2400" dirty="0"/>
                    </a:p>
                  </a:txBody>
                  <a:tcPr/>
                </a:tc>
                <a:tc>
                  <a:txBody>
                    <a:bodyPr/>
                    <a:lstStyle/>
                    <a:p>
                      <a:r>
                        <a:rPr lang="en-US" sz="2400" dirty="0" smtClean="0"/>
                        <a:t>Bbll</a:t>
                      </a:r>
                      <a:endParaRPr lang="en-US" sz="2400" dirty="0"/>
                    </a:p>
                  </a:txBody>
                  <a:tcPr/>
                </a:tc>
                <a:tc>
                  <a:txBody>
                    <a:bodyPr/>
                    <a:lstStyle/>
                    <a:p>
                      <a:r>
                        <a:rPr lang="en-US" sz="2400" dirty="0" smtClean="0"/>
                        <a:t>bbLl</a:t>
                      </a:r>
                      <a:endParaRPr lang="en-US" sz="2400" dirty="0"/>
                    </a:p>
                  </a:txBody>
                  <a:tcPr/>
                </a:tc>
                <a:tc>
                  <a:txBody>
                    <a:bodyPr/>
                    <a:lstStyle/>
                    <a:p>
                      <a:r>
                        <a:rPr lang="en-US" sz="2400" dirty="0" smtClean="0"/>
                        <a:t>bbll</a:t>
                      </a:r>
                      <a:endParaRPr lang="en-US" sz="2400" dirty="0"/>
                    </a:p>
                  </a:txBody>
                  <a:tcPr/>
                </a:tc>
              </a:tr>
            </a:tbl>
          </a:graphicData>
        </a:graphic>
      </p:graphicFrame>
      <p:sp>
        <p:nvSpPr>
          <p:cNvPr id="5" name="Oval 4"/>
          <p:cNvSpPr/>
          <p:nvPr/>
        </p:nvSpPr>
        <p:spPr>
          <a:xfrm>
            <a:off x="4722777" y="4844376"/>
            <a:ext cx="102141" cy="9241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6" name="Oval 5"/>
          <p:cNvSpPr/>
          <p:nvPr/>
        </p:nvSpPr>
        <p:spPr>
          <a:xfrm>
            <a:off x="5662304" y="4844376"/>
            <a:ext cx="102141" cy="9241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7" name="Oval 6"/>
          <p:cNvSpPr/>
          <p:nvPr/>
        </p:nvSpPr>
        <p:spPr>
          <a:xfrm>
            <a:off x="4687103" y="5334815"/>
            <a:ext cx="102141" cy="9241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8" name="Oval 7"/>
          <p:cNvSpPr/>
          <p:nvPr/>
        </p:nvSpPr>
        <p:spPr>
          <a:xfrm>
            <a:off x="4671706" y="5772558"/>
            <a:ext cx="102141" cy="9241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9" name="Oval 8"/>
          <p:cNvSpPr/>
          <p:nvPr/>
        </p:nvSpPr>
        <p:spPr>
          <a:xfrm>
            <a:off x="4707373" y="6241917"/>
            <a:ext cx="102141" cy="9241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0" name="Oval 9"/>
          <p:cNvSpPr/>
          <p:nvPr/>
        </p:nvSpPr>
        <p:spPr>
          <a:xfrm>
            <a:off x="6574274" y="4890582"/>
            <a:ext cx="102141" cy="9241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1" name="Oval 10"/>
          <p:cNvSpPr/>
          <p:nvPr/>
        </p:nvSpPr>
        <p:spPr>
          <a:xfrm>
            <a:off x="5637177" y="5758776"/>
            <a:ext cx="102141" cy="9241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2" name="Oval 11"/>
          <p:cNvSpPr/>
          <p:nvPr/>
        </p:nvSpPr>
        <p:spPr>
          <a:xfrm>
            <a:off x="7501645" y="4865453"/>
            <a:ext cx="102141" cy="9241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3" name="Oval 12"/>
          <p:cNvSpPr/>
          <p:nvPr/>
        </p:nvSpPr>
        <p:spPr>
          <a:xfrm>
            <a:off x="6574274" y="5288609"/>
            <a:ext cx="102141" cy="9241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4" name="Oval 13"/>
          <p:cNvSpPr/>
          <p:nvPr/>
        </p:nvSpPr>
        <p:spPr>
          <a:xfrm>
            <a:off x="7552715" y="6236244"/>
            <a:ext cx="102141" cy="92412"/>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ZA"/>
          </a:p>
        </p:txBody>
      </p:sp>
      <p:sp>
        <p:nvSpPr>
          <p:cNvPr id="15" name="Oval 14"/>
          <p:cNvSpPr/>
          <p:nvPr/>
        </p:nvSpPr>
        <p:spPr>
          <a:xfrm>
            <a:off x="5586918" y="6282450"/>
            <a:ext cx="102141" cy="9241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ZA"/>
          </a:p>
        </p:txBody>
      </p:sp>
      <p:sp>
        <p:nvSpPr>
          <p:cNvPr id="16" name="Oval 15"/>
          <p:cNvSpPr/>
          <p:nvPr/>
        </p:nvSpPr>
        <p:spPr>
          <a:xfrm>
            <a:off x="5645282" y="5288609"/>
            <a:ext cx="102141" cy="9241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ZA"/>
          </a:p>
        </p:txBody>
      </p:sp>
      <p:sp>
        <p:nvSpPr>
          <p:cNvPr id="17" name="Oval 16"/>
          <p:cNvSpPr/>
          <p:nvPr/>
        </p:nvSpPr>
        <p:spPr>
          <a:xfrm>
            <a:off x="7552714" y="5288609"/>
            <a:ext cx="102141" cy="9241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ZA"/>
          </a:p>
        </p:txBody>
      </p:sp>
      <p:sp>
        <p:nvSpPr>
          <p:cNvPr id="18" name="Oval 17"/>
          <p:cNvSpPr/>
          <p:nvPr/>
        </p:nvSpPr>
        <p:spPr>
          <a:xfrm>
            <a:off x="7552713" y="5745809"/>
            <a:ext cx="102141" cy="92412"/>
          </a:xfrm>
          <a:prstGeom prst="ellipse">
            <a:avLst/>
          </a:prstGeom>
          <a:solidFill>
            <a:srgbClr val="FFFF00"/>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ZA"/>
          </a:p>
        </p:txBody>
      </p:sp>
      <p:sp>
        <p:nvSpPr>
          <p:cNvPr id="19" name="Oval 18"/>
          <p:cNvSpPr/>
          <p:nvPr/>
        </p:nvSpPr>
        <p:spPr>
          <a:xfrm>
            <a:off x="6622911" y="5759591"/>
            <a:ext cx="102141" cy="92412"/>
          </a:xfrm>
          <a:prstGeom prst="ellipse">
            <a:avLst/>
          </a:prstGeom>
          <a:solidFill>
            <a:srgbClr val="FFFF00"/>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ZA"/>
          </a:p>
        </p:txBody>
      </p:sp>
      <p:sp>
        <p:nvSpPr>
          <p:cNvPr id="20" name="Oval 19"/>
          <p:cNvSpPr/>
          <p:nvPr/>
        </p:nvSpPr>
        <p:spPr>
          <a:xfrm>
            <a:off x="6571840" y="6266240"/>
            <a:ext cx="102141" cy="92412"/>
          </a:xfrm>
          <a:prstGeom prst="ellipse">
            <a:avLst/>
          </a:prstGeom>
          <a:solidFill>
            <a:srgbClr val="FFFF00"/>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ZA"/>
          </a:p>
        </p:txBody>
      </p:sp>
      <p:sp>
        <p:nvSpPr>
          <p:cNvPr id="22" name="TextBox 21"/>
          <p:cNvSpPr txBox="1"/>
          <p:nvPr/>
        </p:nvSpPr>
        <p:spPr>
          <a:xfrm>
            <a:off x="953311" y="5505855"/>
            <a:ext cx="1691040" cy="369332"/>
          </a:xfrm>
          <a:prstGeom prst="rect">
            <a:avLst/>
          </a:prstGeom>
          <a:noFill/>
        </p:spPr>
        <p:txBody>
          <a:bodyPr wrap="none" rtlCol="0">
            <a:spAutoFit/>
          </a:bodyPr>
          <a:lstStyle/>
          <a:p>
            <a:r>
              <a:rPr lang="en-ZA" dirty="0" smtClean="0"/>
              <a:t>Phenotype ratio</a:t>
            </a:r>
            <a:endParaRPr lang="en-ZA" dirty="0"/>
          </a:p>
        </p:txBody>
      </p:sp>
    </p:spTree>
    <p:extLst>
      <p:ext uri="{BB962C8B-B14F-4D97-AF65-F5344CB8AC3E}">
        <p14:creationId xmlns:p14="http://schemas.microsoft.com/office/powerpoint/2010/main" val="1472814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additive="base">
                                        <p:cTn id="61" dur="500" fill="hold"/>
                                        <p:tgtEl>
                                          <p:spTgt spid="4"/>
                                        </p:tgtEl>
                                        <p:attrNameLst>
                                          <p:attrName>ppt_x</p:attrName>
                                        </p:attrNameLst>
                                      </p:cBhvr>
                                      <p:tavLst>
                                        <p:tav tm="0">
                                          <p:val>
                                            <p:strVal val="#ppt_x"/>
                                          </p:val>
                                        </p:tav>
                                        <p:tav tm="100000">
                                          <p:val>
                                            <p:strVal val="#ppt_x"/>
                                          </p:val>
                                        </p:tav>
                                      </p:tavLst>
                                    </p:anim>
                                    <p:anim calcmode="lin" valueType="num">
                                      <p:cBhvr additive="base">
                                        <p:cTn id="6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additive="base">
                                        <p:cTn id="67" dur="500" fill="hold"/>
                                        <p:tgtEl>
                                          <p:spTgt spid="22"/>
                                        </p:tgtEl>
                                        <p:attrNameLst>
                                          <p:attrName>ppt_x</p:attrName>
                                        </p:attrNameLst>
                                      </p:cBhvr>
                                      <p:tavLst>
                                        <p:tav tm="0">
                                          <p:val>
                                            <p:strVal val="#ppt_x"/>
                                          </p:val>
                                        </p:tav>
                                        <p:tav tm="100000">
                                          <p:val>
                                            <p:strVal val="#ppt_x"/>
                                          </p:val>
                                        </p:tav>
                                      </p:tavLst>
                                    </p:anim>
                                    <p:anim calcmode="lin" valueType="num">
                                      <p:cBhvr additive="base">
                                        <p:cTn id="6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5"/>
                                        </p:tgtEl>
                                        <p:attrNameLst>
                                          <p:attrName>style.visibility</p:attrName>
                                        </p:attrNameLst>
                                      </p:cBhvr>
                                      <p:to>
                                        <p:strVal val="visible"/>
                                      </p:to>
                                    </p:set>
                                    <p:anim calcmode="lin" valueType="num">
                                      <p:cBhvr additive="base">
                                        <p:cTn id="73" dur="500" fill="hold"/>
                                        <p:tgtEl>
                                          <p:spTgt spid="5"/>
                                        </p:tgtEl>
                                        <p:attrNameLst>
                                          <p:attrName>ppt_x</p:attrName>
                                        </p:attrNameLst>
                                      </p:cBhvr>
                                      <p:tavLst>
                                        <p:tav tm="0">
                                          <p:val>
                                            <p:strVal val="#ppt_x"/>
                                          </p:val>
                                        </p:tav>
                                        <p:tav tm="100000">
                                          <p:val>
                                            <p:strVal val="#ppt_x"/>
                                          </p:val>
                                        </p:tav>
                                      </p:tavLst>
                                    </p:anim>
                                    <p:anim calcmode="lin" valueType="num">
                                      <p:cBhvr additive="base">
                                        <p:cTn id="7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7"/>
                                        </p:tgtEl>
                                        <p:attrNameLst>
                                          <p:attrName>style.visibility</p:attrName>
                                        </p:attrNameLst>
                                      </p:cBhvr>
                                      <p:to>
                                        <p:strVal val="visible"/>
                                      </p:to>
                                    </p:set>
                                    <p:anim calcmode="lin" valueType="num">
                                      <p:cBhvr additive="base">
                                        <p:cTn id="79" dur="500" fill="hold"/>
                                        <p:tgtEl>
                                          <p:spTgt spid="7"/>
                                        </p:tgtEl>
                                        <p:attrNameLst>
                                          <p:attrName>ppt_x</p:attrName>
                                        </p:attrNameLst>
                                      </p:cBhvr>
                                      <p:tavLst>
                                        <p:tav tm="0">
                                          <p:val>
                                            <p:strVal val="#ppt_x"/>
                                          </p:val>
                                        </p:tav>
                                        <p:tav tm="100000">
                                          <p:val>
                                            <p:strVal val="#ppt_x"/>
                                          </p:val>
                                        </p:tav>
                                      </p:tavLst>
                                    </p:anim>
                                    <p:anim calcmode="lin" valueType="num">
                                      <p:cBhvr additive="base">
                                        <p:cTn id="8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additive="base">
                                        <p:cTn id="85" dur="500" fill="hold"/>
                                        <p:tgtEl>
                                          <p:spTgt spid="8"/>
                                        </p:tgtEl>
                                        <p:attrNameLst>
                                          <p:attrName>ppt_x</p:attrName>
                                        </p:attrNameLst>
                                      </p:cBhvr>
                                      <p:tavLst>
                                        <p:tav tm="0">
                                          <p:val>
                                            <p:strVal val="#ppt_x"/>
                                          </p:val>
                                        </p:tav>
                                        <p:tav tm="100000">
                                          <p:val>
                                            <p:strVal val="#ppt_x"/>
                                          </p:val>
                                        </p:tav>
                                      </p:tavLst>
                                    </p:anim>
                                    <p:anim calcmode="lin" valueType="num">
                                      <p:cBhvr additive="base">
                                        <p:cTn id="8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additive="base">
                                        <p:cTn id="91" dur="500" fill="hold"/>
                                        <p:tgtEl>
                                          <p:spTgt spid="9"/>
                                        </p:tgtEl>
                                        <p:attrNameLst>
                                          <p:attrName>ppt_x</p:attrName>
                                        </p:attrNameLst>
                                      </p:cBhvr>
                                      <p:tavLst>
                                        <p:tav tm="0">
                                          <p:val>
                                            <p:strVal val="#ppt_x"/>
                                          </p:val>
                                        </p:tav>
                                        <p:tav tm="100000">
                                          <p:val>
                                            <p:strVal val="#ppt_x"/>
                                          </p:val>
                                        </p:tav>
                                      </p:tavLst>
                                    </p:anim>
                                    <p:anim calcmode="lin" valueType="num">
                                      <p:cBhvr additive="base">
                                        <p:cTn id="9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6"/>
                                        </p:tgtEl>
                                        <p:attrNameLst>
                                          <p:attrName>style.visibility</p:attrName>
                                        </p:attrNameLst>
                                      </p:cBhvr>
                                      <p:to>
                                        <p:strVal val="visible"/>
                                      </p:to>
                                    </p:set>
                                    <p:anim calcmode="lin" valueType="num">
                                      <p:cBhvr additive="base">
                                        <p:cTn id="97" dur="500" fill="hold"/>
                                        <p:tgtEl>
                                          <p:spTgt spid="6"/>
                                        </p:tgtEl>
                                        <p:attrNameLst>
                                          <p:attrName>ppt_x</p:attrName>
                                        </p:attrNameLst>
                                      </p:cBhvr>
                                      <p:tavLst>
                                        <p:tav tm="0">
                                          <p:val>
                                            <p:strVal val="#ppt_x"/>
                                          </p:val>
                                        </p:tav>
                                        <p:tav tm="100000">
                                          <p:val>
                                            <p:strVal val="#ppt_x"/>
                                          </p:val>
                                        </p:tav>
                                      </p:tavLst>
                                    </p:anim>
                                    <p:anim calcmode="lin" valueType="num">
                                      <p:cBhvr additive="base">
                                        <p:cTn id="9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1"/>
                                        </p:tgtEl>
                                        <p:attrNameLst>
                                          <p:attrName>style.visibility</p:attrName>
                                        </p:attrNameLst>
                                      </p:cBhvr>
                                      <p:to>
                                        <p:strVal val="visible"/>
                                      </p:to>
                                    </p:set>
                                    <p:anim calcmode="lin" valueType="num">
                                      <p:cBhvr additive="base">
                                        <p:cTn id="103" dur="500" fill="hold"/>
                                        <p:tgtEl>
                                          <p:spTgt spid="11"/>
                                        </p:tgtEl>
                                        <p:attrNameLst>
                                          <p:attrName>ppt_x</p:attrName>
                                        </p:attrNameLst>
                                      </p:cBhvr>
                                      <p:tavLst>
                                        <p:tav tm="0">
                                          <p:val>
                                            <p:strVal val="#ppt_x"/>
                                          </p:val>
                                        </p:tav>
                                        <p:tav tm="100000">
                                          <p:val>
                                            <p:strVal val="#ppt_x"/>
                                          </p:val>
                                        </p:tav>
                                      </p:tavLst>
                                    </p:anim>
                                    <p:anim calcmode="lin" valueType="num">
                                      <p:cBhvr additive="base">
                                        <p:cTn id="10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10"/>
                                        </p:tgtEl>
                                        <p:attrNameLst>
                                          <p:attrName>style.visibility</p:attrName>
                                        </p:attrNameLst>
                                      </p:cBhvr>
                                      <p:to>
                                        <p:strVal val="visible"/>
                                      </p:to>
                                    </p:set>
                                    <p:anim calcmode="lin" valueType="num">
                                      <p:cBhvr additive="base">
                                        <p:cTn id="109" dur="500" fill="hold"/>
                                        <p:tgtEl>
                                          <p:spTgt spid="10"/>
                                        </p:tgtEl>
                                        <p:attrNameLst>
                                          <p:attrName>ppt_x</p:attrName>
                                        </p:attrNameLst>
                                      </p:cBhvr>
                                      <p:tavLst>
                                        <p:tav tm="0">
                                          <p:val>
                                            <p:strVal val="#ppt_x"/>
                                          </p:val>
                                        </p:tav>
                                        <p:tav tm="100000">
                                          <p:val>
                                            <p:strVal val="#ppt_x"/>
                                          </p:val>
                                        </p:tav>
                                      </p:tavLst>
                                    </p:anim>
                                    <p:anim calcmode="lin" valueType="num">
                                      <p:cBhvr additive="base">
                                        <p:cTn id="11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13"/>
                                        </p:tgtEl>
                                        <p:attrNameLst>
                                          <p:attrName>style.visibility</p:attrName>
                                        </p:attrNameLst>
                                      </p:cBhvr>
                                      <p:to>
                                        <p:strVal val="visible"/>
                                      </p:to>
                                    </p:set>
                                    <p:anim calcmode="lin" valueType="num">
                                      <p:cBhvr additive="base">
                                        <p:cTn id="115" dur="500" fill="hold"/>
                                        <p:tgtEl>
                                          <p:spTgt spid="13"/>
                                        </p:tgtEl>
                                        <p:attrNameLst>
                                          <p:attrName>ppt_x</p:attrName>
                                        </p:attrNameLst>
                                      </p:cBhvr>
                                      <p:tavLst>
                                        <p:tav tm="0">
                                          <p:val>
                                            <p:strVal val="#ppt_x"/>
                                          </p:val>
                                        </p:tav>
                                        <p:tav tm="100000">
                                          <p:val>
                                            <p:strVal val="#ppt_x"/>
                                          </p:val>
                                        </p:tav>
                                      </p:tavLst>
                                    </p:anim>
                                    <p:anim calcmode="lin" valueType="num">
                                      <p:cBhvr additive="base">
                                        <p:cTn id="1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additive="base">
                                        <p:cTn id="121" dur="500" fill="hold"/>
                                        <p:tgtEl>
                                          <p:spTgt spid="12"/>
                                        </p:tgtEl>
                                        <p:attrNameLst>
                                          <p:attrName>ppt_x</p:attrName>
                                        </p:attrNameLst>
                                      </p:cBhvr>
                                      <p:tavLst>
                                        <p:tav tm="0">
                                          <p:val>
                                            <p:strVal val="#ppt_x"/>
                                          </p:val>
                                        </p:tav>
                                        <p:tav tm="100000">
                                          <p:val>
                                            <p:strVal val="#ppt_x"/>
                                          </p:val>
                                        </p:tav>
                                      </p:tavLst>
                                    </p:anim>
                                    <p:anim calcmode="lin" valueType="num">
                                      <p:cBhvr additive="base">
                                        <p:cTn id="1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16"/>
                                        </p:tgtEl>
                                        <p:attrNameLst>
                                          <p:attrName>style.visibility</p:attrName>
                                        </p:attrNameLst>
                                      </p:cBhvr>
                                      <p:to>
                                        <p:strVal val="visible"/>
                                      </p:to>
                                    </p:set>
                                    <p:anim calcmode="lin" valueType="num">
                                      <p:cBhvr additive="base">
                                        <p:cTn id="127" dur="500" fill="hold"/>
                                        <p:tgtEl>
                                          <p:spTgt spid="16"/>
                                        </p:tgtEl>
                                        <p:attrNameLst>
                                          <p:attrName>ppt_x</p:attrName>
                                        </p:attrNameLst>
                                      </p:cBhvr>
                                      <p:tavLst>
                                        <p:tav tm="0">
                                          <p:val>
                                            <p:strVal val="#ppt_x"/>
                                          </p:val>
                                        </p:tav>
                                        <p:tav tm="100000">
                                          <p:val>
                                            <p:strVal val="#ppt_x"/>
                                          </p:val>
                                        </p:tav>
                                      </p:tavLst>
                                    </p:anim>
                                    <p:anim calcmode="lin" valueType="num">
                                      <p:cBhvr additive="base">
                                        <p:cTn id="12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15"/>
                                        </p:tgtEl>
                                        <p:attrNameLst>
                                          <p:attrName>style.visibility</p:attrName>
                                        </p:attrNameLst>
                                      </p:cBhvr>
                                      <p:to>
                                        <p:strVal val="visible"/>
                                      </p:to>
                                    </p:set>
                                    <p:anim calcmode="lin" valueType="num">
                                      <p:cBhvr additive="base">
                                        <p:cTn id="133" dur="500" fill="hold"/>
                                        <p:tgtEl>
                                          <p:spTgt spid="15"/>
                                        </p:tgtEl>
                                        <p:attrNameLst>
                                          <p:attrName>ppt_x</p:attrName>
                                        </p:attrNameLst>
                                      </p:cBhvr>
                                      <p:tavLst>
                                        <p:tav tm="0">
                                          <p:val>
                                            <p:strVal val="#ppt_x"/>
                                          </p:val>
                                        </p:tav>
                                        <p:tav tm="100000">
                                          <p:val>
                                            <p:strVal val="#ppt_x"/>
                                          </p:val>
                                        </p:tav>
                                      </p:tavLst>
                                    </p:anim>
                                    <p:anim calcmode="lin" valueType="num">
                                      <p:cBhvr additive="base">
                                        <p:cTn id="13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17"/>
                                        </p:tgtEl>
                                        <p:attrNameLst>
                                          <p:attrName>style.visibility</p:attrName>
                                        </p:attrNameLst>
                                      </p:cBhvr>
                                      <p:to>
                                        <p:strVal val="visible"/>
                                      </p:to>
                                    </p:set>
                                    <p:anim calcmode="lin" valueType="num">
                                      <p:cBhvr additive="base">
                                        <p:cTn id="139" dur="500" fill="hold"/>
                                        <p:tgtEl>
                                          <p:spTgt spid="17"/>
                                        </p:tgtEl>
                                        <p:attrNameLst>
                                          <p:attrName>ppt_x</p:attrName>
                                        </p:attrNameLst>
                                      </p:cBhvr>
                                      <p:tavLst>
                                        <p:tav tm="0">
                                          <p:val>
                                            <p:strVal val="#ppt_x"/>
                                          </p:val>
                                        </p:tav>
                                        <p:tav tm="100000">
                                          <p:val>
                                            <p:strVal val="#ppt_x"/>
                                          </p:val>
                                        </p:tav>
                                      </p:tavLst>
                                    </p:anim>
                                    <p:anim calcmode="lin" valueType="num">
                                      <p:cBhvr additive="base">
                                        <p:cTn id="14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19"/>
                                        </p:tgtEl>
                                        <p:attrNameLst>
                                          <p:attrName>style.visibility</p:attrName>
                                        </p:attrNameLst>
                                      </p:cBhvr>
                                      <p:to>
                                        <p:strVal val="visible"/>
                                      </p:to>
                                    </p:set>
                                    <p:anim calcmode="lin" valueType="num">
                                      <p:cBhvr additive="base">
                                        <p:cTn id="145" dur="500" fill="hold"/>
                                        <p:tgtEl>
                                          <p:spTgt spid="19"/>
                                        </p:tgtEl>
                                        <p:attrNameLst>
                                          <p:attrName>ppt_x</p:attrName>
                                        </p:attrNameLst>
                                      </p:cBhvr>
                                      <p:tavLst>
                                        <p:tav tm="0">
                                          <p:val>
                                            <p:strVal val="#ppt_x"/>
                                          </p:val>
                                        </p:tav>
                                        <p:tav tm="100000">
                                          <p:val>
                                            <p:strVal val="#ppt_x"/>
                                          </p:val>
                                        </p:tav>
                                      </p:tavLst>
                                    </p:anim>
                                    <p:anim calcmode="lin" valueType="num">
                                      <p:cBhvr additive="base">
                                        <p:cTn id="14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grpId="0" nodeType="clickEffect">
                                  <p:stCondLst>
                                    <p:cond delay="0"/>
                                  </p:stCondLst>
                                  <p:childTnLst>
                                    <p:set>
                                      <p:cBhvr>
                                        <p:cTn id="150" dur="1" fill="hold">
                                          <p:stCondLst>
                                            <p:cond delay="0"/>
                                          </p:stCondLst>
                                        </p:cTn>
                                        <p:tgtEl>
                                          <p:spTgt spid="20"/>
                                        </p:tgtEl>
                                        <p:attrNameLst>
                                          <p:attrName>style.visibility</p:attrName>
                                        </p:attrNameLst>
                                      </p:cBhvr>
                                      <p:to>
                                        <p:strVal val="visible"/>
                                      </p:to>
                                    </p:set>
                                    <p:anim calcmode="lin" valueType="num">
                                      <p:cBhvr additive="base">
                                        <p:cTn id="151" dur="500" fill="hold"/>
                                        <p:tgtEl>
                                          <p:spTgt spid="20"/>
                                        </p:tgtEl>
                                        <p:attrNameLst>
                                          <p:attrName>ppt_x</p:attrName>
                                        </p:attrNameLst>
                                      </p:cBhvr>
                                      <p:tavLst>
                                        <p:tav tm="0">
                                          <p:val>
                                            <p:strVal val="#ppt_x"/>
                                          </p:val>
                                        </p:tav>
                                        <p:tav tm="100000">
                                          <p:val>
                                            <p:strVal val="#ppt_x"/>
                                          </p:val>
                                        </p:tav>
                                      </p:tavLst>
                                    </p:anim>
                                    <p:anim calcmode="lin" valueType="num">
                                      <p:cBhvr additive="base">
                                        <p:cTn id="15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grpId="0" nodeType="clickEffect">
                                  <p:stCondLst>
                                    <p:cond delay="0"/>
                                  </p:stCondLst>
                                  <p:childTnLst>
                                    <p:set>
                                      <p:cBhvr>
                                        <p:cTn id="156" dur="1" fill="hold">
                                          <p:stCondLst>
                                            <p:cond delay="0"/>
                                          </p:stCondLst>
                                        </p:cTn>
                                        <p:tgtEl>
                                          <p:spTgt spid="18"/>
                                        </p:tgtEl>
                                        <p:attrNameLst>
                                          <p:attrName>style.visibility</p:attrName>
                                        </p:attrNameLst>
                                      </p:cBhvr>
                                      <p:to>
                                        <p:strVal val="visible"/>
                                      </p:to>
                                    </p:set>
                                    <p:anim calcmode="lin" valueType="num">
                                      <p:cBhvr additive="base">
                                        <p:cTn id="157" dur="500" fill="hold"/>
                                        <p:tgtEl>
                                          <p:spTgt spid="18"/>
                                        </p:tgtEl>
                                        <p:attrNameLst>
                                          <p:attrName>ppt_x</p:attrName>
                                        </p:attrNameLst>
                                      </p:cBhvr>
                                      <p:tavLst>
                                        <p:tav tm="0">
                                          <p:val>
                                            <p:strVal val="#ppt_x"/>
                                          </p:val>
                                        </p:tav>
                                        <p:tav tm="100000">
                                          <p:val>
                                            <p:strVal val="#ppt_x"/>
                                          </p:val>
                                        </p:tav>
                                      </p:tavLst>
                                    </p:anim>
                                    <p:anim calcmode="lin" valueType="num">
                                      <p:cBhvr additive="base">
                                        <p:cTn id="15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ntr" presetSubtype="4" fill="hold" grpId="0" nodeType="clickEffect">
                                  <p:stCondLst>
                                    <p:cond delay="0"/>
                                  </p:stCondLst>
                                  <p:childTnLst>
                                    <p:set>
                                      <p:cBhvr>
                                        <p:cTn id="162" dur="1" fill="hold">
                                          <p:stCondLst>
                                            <p:cond delay="0"/>
                                          </p:stCondLst>
                                        </p:cTn>
                                        <p:tgtEl>
                                          <p:spTgt spid="14"/>
                                        </p:tgtEl>
                                        <p:attrNameLst>
                                          <p:attrName>style.visibility</p:attrName>
                                        </p:attrNameLst>
                                      </p:cBhvr>
                                      <p:to>
                                        <p:strVal val="visible"/>
                                      </p:to>
                                    </p:set>
                                    <p:anim calcmode="lin" valueType="num">
                                      <p:cBhvr additive="base">
                                        <p:cTn id="163" dur="500" fill="hold"/>
                                        <p:tgtEl>
                                          <p:spTgt spid="14"/>
                                        </p:tgtEl>
                                        <p:attrNameLst>
                                          <p:attrName>ppt_x</p:attrName>
                                        </p:attrNameLst>
                                      </p:cBhvr>
                                      <p:tavLst>
                                        <p:tav tm="0">
                                          <p:val>
                                            <p:strVal val="#ppt_x"/>
                                          </p:val>
                                        </p:tav>
                                        <p:tav tm="100000">
                                          <p:val>
                                            <p:strVal val="#ppt_x"/>
                                          </p:val>
                                        </p:tav>
                                      </p:tavLst>
                                    </p:anim>
                                    <p:anim calcmode="lin" valueType="num">
                                      <p:cBhvr additive="base">
                                        <p:cTn id="16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r>
              <a:rPr lang="en-ZA" sz="2700" b="1" dirty="0" smtClean="0"/>
              <a:t/>
            </a:r>
            <a:br>
              <a:rPr lang="en-ZA" sz="2700" b="1" dirty="0" smtClean="0"/>
            </a:br>
            <a:r>
              <a:rPr lang="en-ZA" sz="2700" b="1" dirty="0"/>
              <a:t/>
            </a:r>
            <a:br>
              <a:rPr lang="en-ZA" sz="2700" b="1" dirty="0"/>
            </a:br>
            <a:r>
              <a:rPr lang="en-ZA" sz="2700" b="1" dirty="0" smtClean="0"/>
              <a:t>UNIT </a:t>
            </a:r>
            <a:r>
              <a:rPr lang="en-ZA" sz="2700" b="1" dirty="0"/>
              <a:t>1 - How do we take images from past papers and use it in our own worksheets and/or questions papers?</a:t>
            </a:r>
            <a:r>
              <a:rPr lang="en-ZA" dirty="0"/>
              <a:t/>
            </a:r>
            <a:br>
              <a:rPr lang="en-ZA" dirty="0"/>
            </a:br>
            <a:endParaRPr lang="en-ZA" dirty="0"/>
          </a:p>
        </p:txBody>
      </p:sp>
      <p:sp>
        <p:nvSpPr>
          <p:cNvPr id="4" name="Slide Number Placeholder 3"/>
          <p:cNvSpPr>
            <a:spLocks noGrp="1"/>
          </p:cNvSpPr>
          <p:nvPr>
            <p:ph type="sldNum" sz="quarter" idx="12"/>
          </p:nvPr>
        </p:nvSpPr>
        <p:spPr/>
        <p:txBody>
          <a:bodyPr/>
          <a:lstStyle/>
          <a:p>
            <a:fld id="{12BB25A2-5507-4CDA-801B-CF7C4493D501}" type="slidenum">
              <a:rPr lang="en-GB" smtClean="0"/>
              <a:t>5</a:t>
            </a:fld>
            <a:endParaRPr lang="en-GB"/>
          </a:p>
        </p:txBody>
      </p:sp>
      <p:sp>
        <p:nvSpPr>
          <p:cNvPr id="6" name="TextBox 5"/>
          <p:cNvSpPr txBox="1"/>
          <p:nvPr/>
        </p:nvSpPr>
        <p:spPr>
          <a:xfrm>
            <a:off x="539552" y="4797152"/>
            <a:ext cx="4565673" cy="923330"/>
          </a:xfrm>
          <a:prstGeom prst="rect">
            <a:avLst/>
          </a:prstGeom>
          <a:noFill/>
        </p:spPr>
        <p:txBody>
          <a:bodyPr wrap="none" rtlCol="0">
            <a:spAutoFit/>
          </a:bodyPr>
          <a:lstStyle/>
          <a:p>
            <a:r>
              <a:rPr lang="en-ZA" dirty="0" smtClean="0"/>
              <a:t>  Refer to page  15 in your participants manual.</a:t>
            </a:r>
          </a:p>
          <a:p>
            <a:r>
              <a:rPr lang="en-ZA" dirty="0" smtClean="0"/>
              <a:t>  </a:t>
            </a:r>
          </a:p>
          <a:p>
            <a:r>
              <a:rPr lang="en-ZA" dirty="0" smtClean="0"/>
              <a:t>                                                                  </a:t>
            </a:r>
            <a:endParaRPr lang="en-ZA" dirty="0"/>
          </a:p>
        </p:txBody>
      </p:sp>
      <p:sp>
        <p:nvSpPr>
          <p:cNvPr id="8" name="Content Placeholder 7"/>
          <p:cNvSpPr>
            <a:spLocks noGrp="1"/>
          </p:cNvSpPr>
          <p:nvPr>
            <p:ph idx="1"/>
          </p:nvPr>
        </p:nvSpPr>
        <p:spPr/>
        <p:txBody>
          <a:bodyPr/>
          <a:lstStyle/>
          <a:p>
            <a:endParaRPr lang="en-ZA" dirty="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7388" t="17783" r="24466" b="28778"/>
          <a:stretch/>
        </p:blipFill>
        <p:spPr bwMode="auto">
          <a:xfrm>
            <a:off x="326494" y="1556792"/>
            <a:ext cx="8421970"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78006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40000"/>
              <a:lumOff val="60000"/>
            </a:schemeClr>
          </a:solidFill>
        </p:spPr>
        <p:txBody>
          <a:bodyPr/>
          <a:lstStyle/>
          <a:p>
            <a:r>
              <a:rPr lang="en-US" dirty="0" smtClean="0">
                <a:solidFill>
                  <a:schemeClr val="accent4"/>
                </a:solidFill>
              </a:rPr>
              <a:t>Memo Example</a:t>
            </a:r>
            <a:endParaRPr lang="en-US" dirty="0">
              <a:solidFill>
                <a:schemeClr val="accent4"/>
              </a:solidFill>
            </a:endParaRPr>
          </a:p>
        </p:txBody>
      </p:sp>
      <p:sp>
        <p:nvSpPr>
          <p:cNvPr id="3" name="Content Placeholder 2"/>
          <p:cNvSpPr>
            <a:spLocks noGrp="1"/>
          </p:cNvSpPr>
          <p:nvPr>
            <p:ph idx="1"/>
          </p:nvPr>
        </p:nvSpPr>
        <p:spPr>
          <a:xfrm>
            <a:off x="457200" y="1600201"/>
            <a:ext cx="8229600" cy="3845024"/>
          </a:xfrm>
          <a:solidFill>
            <a:schemeClr val="accent3">
              <a:lumMod val="40000"/>
              <a:lumOff val="60000"/>
            </a:schemeClr>
          </a:solidFill>
        </p:spPr>
        <p:txBody>
          <a:bodyPr/>
          <a:lstStyle/>
          <a:p>
            <a:pPr>
              <a:buNone/>
            </a:pPr>
            <a:r>
              <a:rPr lang="en-US" dirty="0" smtClean="0"/>
              <a:t>Phenotype 	9 black long</a:t>
            </a:r>
          </a:p>
          <a:p>
            <a:pPr>
              <a:buNone/>
            </a:pPr>
            <a:r>
              <a:rPr lang="en-US" dirty="0" smtClean="0"/>
              <a:t>			               3 black short fur</a:t>
            </a:r>
          </a:p>
          <a:p>
            <a:pPr>
              <a:buNone/>
            </a:pPr>
            <a:r>
              <a:rPr lang="en-US" dirty="0" smtClean="0"/>
              <a:t>			               3 brown long fur</a:t>
            </a:r>
          </a:p>
          <a:p>
            <a:pPr>
              <a:buNone/>
            </a:pPr>
            <a:r>
              <a:rPr lang="en-US" dirty="0" smtClean="0"/>
              <a:t>			               1 brown short fur</a:t>
            </a:r>
          </a:p>
          <a:p>
            <a:pPr>
              <a:buNone/>
            </a:pPr>
            <a:r>
              <a:rPr lang="en-US" sz="2800" dirty="0" smtClean="0"/>
              <a:t>Black long : black short : brown long : brown short</a:t>
            </a:r>
          </a:p>
          <a:p>
            <a:pPr>
              <a:buNone/>
            </a:pPr>
            <a:r>
              <a:rPr lang="en-US" dirty="0" smtClean="0"/>
              <a:t>	9	       :	      3         : 	       3         :	       1</a:t>
            </a:r>
            <a:endParaRPr lang="en-US" dirty="0"/>
          </a:p>
        </p:txBody>
      </p:sp>
    </p:spTree>
    <p:extLst>
      <p:ext uri="{BB962C8B-B14F-4D97-AF65-F5344CB8AC3E}">
        <p14:creationId xmlns:p14="http://schemas.microsoft.com/office/powerpoint/2010/main" val="66183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181" y="276973"/>
            <a:ext cx="8229600" cy="601662"/>
          </a:xfrm>
          <a:solidFill>
            <a:srgbClr val="FEE08C"/>
          </a:solidFill>
        </p:spPr>
        <p:txBody>
          <a:bodyPr>
            <a:normAutofit fontScale="90000"/>
          </a:bodyPr>
          <a:lstStyle/>
          <a:p>
            <a:r>
              <a:rPr lang="en-ZA" dirty="0" smtClean="0"/>
              <a:t>Activity 1.7 (p.39)</a:t>
            </a:r>
            <a:endParaRPr lang="en-ZA" dirty="0"/>
          </a:p>
        </p:txBody>
      </p:sp>
      <p:sp>
        <p:nvSpPr>
          <p:cNvPr id="9" name="Rectangle 8"/>
          <p:cNvSpPr/>
          <p:nvPr/>
        </p:nvSpPr>
        <p:spPr>
          <a:xfrm>
            <a:off x="107504" y="894931"/>
            <a:ext cx="9036496" cy="5347105"/>
          </a:xfrm>
          <a:prstGeom prst="rect">
            <a:avLst/>
          </a:prstGeom>
        </p:spPr>
        <p:txBody>
          <a:bodyPr wrap="square">
            <a:spAutoFit/>
          </a:bodyPr>
          <a:lstStyle/>
          <a:p>
            <a:pPr>
              <a:lnSpc>
                <a:spcPct val="107000"/>
              </a:lnSpc>
              <a:spcAft>
                <a:spcPts val="800"/>
              </a:spcAft>
            </a:pPr>
            <a:r>
              <a:rPr lang="en-ZA" dirty="0" smtClean="0"/>
              <a:t>Number of seeds per pod                                                             </a:t>
            </a:r>
            <a:r>
              <a:rPr lang="en-ZA" dirty="0"/>
              <a:t>Leaf shape</a:t>
            </a:r>
          </a:p>
          <a:p>
            <a:pPr>
              <a:lnSpc>
                <a:spcPct val="107000"/>
              </a:lnSpc>
            </a:pPr>
            <a:r>
              <a:rPr lang="en-ZA" dirty="0" smtClean="0"/>
              <a:t>P: one seed                                                                                      </a:t>
            </a:r>
            <a:r>
              <a:rPr lang="en-ZA" dirty="0"/>
              <a:t>L: normal </a:t>
            </a:r>
            <a:r>
              <a:rPr lang="en-ZA" dirty="0" smtClean="0"/>
              <a:t>shape</a:t>
            </a:r>
          </a:p>
          <a:p>
            <a:pPr>
              <a:lnSpc>
                <a:spcPct val="107000"/>
              </a:lnSpc>
            </a:pPr>
            <a:r>
              <a:rPr lang="en-ZA" dirty="0" smtClean="0"/>
              <a:t>p: three seeds                                                                                  l: wrinkled shape</a:t>
            </a:r>
            <a:endParaRPr lang="en-ZA" dirty="0"/>
          </a:p>
          <a:p>
            <a:pPr>
              <a:lnSpc>
                <a:spcPct val="107000"/>
              </a:lnSpc>
              <a:spcAft>
                <a:spcPts val="800"/>
              </a:spcAft>
            </a:pPr>
            <a:r>
              <a:rPr lang="en-ZA" dirty="0"/>
              <a:t> </a:t>
            </a:r>
            <a:r>
              <a:rPr lang="en-ZA" dirty="0" smtClean="0"/>
              <a:t>The </a:t>
            </a:r>
            <a:r>
              <a:rPr lang="en-ZA" dirty="0"/>
              <a:t>table below shows the results of the offspring produced by a genetic cross between two plants of this species</a:t>
            </a:r>
            <a:r>
              <a:rPr lang="en-ZA" dirty="0" smtClean="0"/>
              <a:t>.</a:t>
            </a:r>
          </a:p>
          <a:p>
            <a:pPr>
              <a:lnSpc>
                <a:spcPct val="107000"/>
              </a:lnSpc>
              <a:spcAft>
                <a:spcPts val="800"/>
              </a:spcAft>
            </a:pPr>
            <a:endParaRPr lang="en-ZA" dirty="0"/>
          </a:p>
          <a:p>
            <a:pPr>
              <a:lnSpc>
                <a:spcPct val="107000"/>
              </a:lnSpc>
              <a:spcAft>
                <a:spcPts val="800"/>
              </a:spcAft>
            </a:pPr>
            <a:endParaRPr lang="en-ZA" dirty="0"/>
          </a:p>
          <a:p>
            <a:pPr>
              <a:lnSpc>
                <a:spcPct val="107000"/>
              </a:lnSpc>
            </a:pPr>
            <a:r>
              <a:rPr lang="en-ZA" dirty="0"/>
              <a:t> </a:t>
            </a:r>
            <a:endParaRPr lang="en-ZA" dirty="0" smtClean="0"/>
          </a:p>
          <a:p>
            <a:pPr>
              <a:lnSpc>
                <a:spcPct val="107000"/>
              </a:lnSpc>
            </a:pPr>
            <a:endParaRPr lang="en-ZA" dirty="0"/>
          </a:p>
          <a:p>
            <a:pPr>
              <a:lnSpc>
                <a:spcPct val="107000"/>
              </a:lnSpc>
            </a:pPr>
            <a:endParaRPr lang="en-ZA" dirty="0"/>
          </a:p>
          <a:p>
            <a:pPr>
              <a:lnSpc>
                <a:spcPct val="107000"/>
              </a:lnSpc>
              <a:spcAft>
                <a:spcPts val="0"/>
              </a:spcAft>
            </a:pPr>
            <a:r>
              <a:rPr lang="en-ZA" dirty="0" smtClean="0"/>
              <a:t>1.1. How many genes of the plant are considered here?                                                (1)</a:t>
            </a:r>
          </a:p>
          <a:p>
            <a:pPr>
              <a:lnSpc>
                <a:spcPct val="107000"/>
              </a:lnSpc>
              <a:spcAft>
                <a:spcPts val="0"/>
              </a:spcAft>
            </a:pPr>
            <a:r>
              <a:rPr lang="en-ZA" dirty="0" smtClean="0"/>
              <a:t>1.2 </a:t>
            </a:r>
            <a:r>
              <a:rPr lang="en-ZA" dirty="0"/>
              <a:t>Name the dominant phenotypes of the plant. </a:t>
            </a:r>
            <a:r>
              <a:rPr lang="en-ZA" dirty="0" smtClean="0"/>
              <a:t>                                                          (</a:t>
            </a:r>
            <a:r>
              <a:rPr lang="en-ZA" dirty="0"/>
              <a:t>2)</a:t>
            </a:r>
          </a:p>
          <a:p>
            <a:pPr>
              <a:lnSpc>
                <a:spcPct val="107000"/>
              </a:lnSpc>
              <a:spcAft>
                <a:spcPts val="0"/>
              </a:spcAft>
            </a:pPr>
            <a:r>
              <a:rPr lang="en-ZA" dirty="0" smtClean="0"/>
              <a:t>1.3  Give </a:t>
            </a:r>
            <a:r>
              <a:rPr lang="en-ZA" dirty="0"/>
              <a:t>the:</a:t>
            </a:r>
          </a:p>
          <a:p>
            <a:pPr>
              <a:lnSpc>
                <a:spcPct val="107000"/>
              </a:lnSpc>
              <a:spcAft>
                <a:spcPts val="0"/>
              </a:spcAft>
            </a:pPr>
            <a:r>
              <a:rPr lang="en-ZA" dirty="0"/>
              <a:t>(a) Genotype of each parent </a:t>
            </a:r>
            <a:r>
              <a:rPr lang="en-ZA" dirty="0" smtClean="0"/>
              <a:t>                                                                                               (2</a:t>
            </a:r>
            <a:r>
              <a:rPr lang="en-ZA" dirty="0"/>
              <a:t>)</a:t>
            </a:r>
            <a:endParaRPr lang="en-ZA" dirty="0">
              <a:ea typeface="Calibri"/>
              <a:cs typeface="Times New Roman"/>
            </a:endParaRPr>
          </a:p>
          <a:p>
            <a:pPr>
              <a:lnSpc>
                <a:spcPct val="107000"/>
              </a:lnSpc>
              <a:spcAft>
                <a:spcPts val="800"/>
              </a:spcAft>
            </a:pPr>
            <a:r>
              <a:rPr lang="en-ZA" dirty="0" smtClean="0"/>
              <a:t>(b)Number </a:t>
            </a:r>
            <a:r>
              <a:rPr lang="en-ZA" dirty="0"/>
              <a:t>of offspring that are homozygous recessive for both characteristics </a:t>
            </a:r>
            <a:r>
              <a:rPr lang="en-ZA" dirty="0" smtClean="0"/>
              <a:t>       (1)</a:t>
            </a:r>
            <a:endParaRPr lang="en-ZA" dirty="0">
              <a:ea typeface="Calibri"/>
              <a:cs typeface="Times New Roman"/>
            </a:endParaRPr>
          </a:p>
          <a:p>
            <a:pPr>
              <a:lnSpc>
                <a:spcPct val="107000"/>
              </a:lnSpc>
              <a:spcAft>
                <a:spcPts val="800"/>
              </a:spcAft>
            </a:pPr>
            <a:endParaRPr lang="en-ZA" dirty="0">
              <a:ea typeface="Calibri"/>
              <a:cs typeface="Times New Roman"/>
            </a:endParaRPr>
          </a:p>
        </p:txBody>
      </p:sp>
      <p:graphicFrame>
        <p:nvGraphicFramePr>
          <p:cNvPr id="13" name="Table 12"/>
          <p:cNvGraphicFramePr>
            <a:graphicFrameLocks noGrp="1"/>
          </p:cNvGraphicFramePr>
          <p:nvPr>
            <p:extLst>
              <p:ext uri="{D42A27DB-BD31-4B8C-83A1-F6EECF244321}">
                <p14:modId xmlns:p14="http://schemas.microsoft.com/office/powerpoint/2010/main" val="1707424772"/>
              </p:ext>
            </p:extLst>
          </p:nvPr>
        </p:nvGraphicFramePr>
        <p:xfrm>
          <a:off x="323528" y="2564904"/>
          <a:ext cx="7848872" cy="1630680"/>
        </p:xfrm>
        <a:graphic>
          <a:graphicData uri="http://schemas.openxmlformats.org/drawingml/2006/table">
            <a:tbl>
              <a:tblPr firstRow="1" firstCol="1" bandRow="1">
                <a:tableStyleId>{5C22544A-7EE6-4342-B048-85BDC9FD1C3A}</a:tableStyleId>
              </a:tblPr>
              <a:tblGrid>
                <a:gridCol w="3924001"/>
                <a:gridCol w="3924871"/>
              </a:tblGrid>
              <a:tr h="107380">
                <a:tc>
                  <a:txBody>
                    <a:bodyPr/>
                    <a:lstStyle/>
                    <a:p>
                      <a:pPr>
                        <a:lnSpc>
                          <a:spcPct val="107000"/>
                        </a:lnSpc>
                        <a:spcAft>
                          <a:spcPts val="0"/>
                        </a:spcAft>
                      </a:pPr>
                      <a:r>
                        <a:rPr lang="en-ZA" sz="2000" dirty="0">
                          <a:effectLst/>
                        </a:rPr>
                        <a:t>PHENOTYPE</a:t>
                      </a:r>
                      <a:endParaRPr lang="en-ZA" sz="2000" dirty="0">
                        <a:effectLst/>
                        <a:latin typeface="Calibri"/>
                        <a:ea typeface="Calibri"/>
                        <a:cs typeface="Times New Roman"/>
                      </a:endParaRPr>
                    </a:p>
                  </a:txBody>
                  <a:tcPr marL="68580" marR="68580" marT="0" marB="0"/>
                </a:tc>
                <a:tc>
                  <a:txBody>
                    <a:bodyPr/>
                    <a:lstStyle/>
                    <a:p>
                      <a:pPr>
                        <a:lnSpc>
                          <a:spcPct val="107000"/>
                        </a:lnSpc>
                        <a:spcAft>
                          <a:spcPts val="0"/>
                        </a:spcAft>
                      </a:pPr>
                      <a:r>
                        <a:rPr lang="en-ZA" sz="2000">
                          <a:effectLst/>
                        </a:rPr>
                        <a:t>NUMBER OF OFFSPRING</a:t>
                      </a:r>
                      <a:endParaRPr lang="en-ZA" sz="2000">
                        <a:effectLst/>
                        <a:latin typeface="Calibri"/>
                        <a:ea typeface="Calibri"/>
                        <a:cs typeface="Times New Roman"/>
                      </a:endParaRPr>
                    </a:p>
                  </a:txBody>
                  <a:tcPr marL="68580" marR="68580" marT="0" marB="0"/>
                </a:tc>
              </a:tr>
              <a:tr h="0">
                <a:tc>
                  <a:txBody>
                    <a:bodyPr/>
                    <a:lstStyle/>
                    <a:p>
                      <a:pPr>
                        <a:lnSpc>
                          <a:spcPct val="107000"/>
                        </a:lnSpc>
                        <a:spcAft>
                          <a:spcPts val="0"/>
                        </a:spcAft>
                      </a:pPr>
                      <a:r>
                        <a:rPr lang="en-ZA" sz="2000" dirty="0">
                          <a:effectLst/>
                        </a:rPr>
                        <a:t>One seed and wrinkled leaves</a:t>
                      </a:r>
                      <a:endParaRPr lang="en-ZA" sz="2000" dirty="0">
                        <a:effectLst/>
                        <a:latin typeface="Calibri"/>
                        <a:ea typeface="Calibri"/>
                        <a:cs typeface="Times New Roman"/>
                      </a:endParaRPr>
                    </a:p>
                  </a:txBody>
                  <a:tcPr marL="68580" marR="68580" marT="0" marB="0"/>
                </a:tc>
                <a:tc>
                  <a:txBody>
                    <a:bodyPr/>
                    <a:lstStyle/>
                    <a:p>
                      <a:pPr>
                        <a:lnSpc>
                          <a:spcPct val="107000"/>
                        </a:lnSpc>
                        <a:spcAft>
                          <a:spcPts val="0"/>
                        </a:spcAft>
                      </a:pPr>
                      <a:r>
                        <a:rPr lang="en-ZA" sz="2000">
                          <a:effectLst/>
                        </a:rPr>
                        <a:t>100</a:t>
                      </a:r>
                      <a:endParaRPr lang="en-ZA" sz="2000">
                        <a:effectLst/>
                        <a:latin typeface="Calibri"/>
                        <a:ea typeface="Calibri"/>
                        <a:cs typeface="Times New Roman"/>
                      </a:endParaRPr>
                    </a:p>
                  </a:txBody>
                  <a:tcPr marL="68580" marR="68580" marT="0" marB="0"/>
                </a:tc>
              </a:tr>
              <a:tr h="0">
                <a:tc>
                  <a:txBody>
                    <a:bodyPr/>
                    <a:lstStyle/>
                    <a:p>
                      <a:pPr>
                        <a:lnSpc>
                          <a:spcPct val="107000"/>
                        </a:lnSpc>
                        <a:spcAft>
                          <a:spcPts val="0"/>
                        </a:spcAft>
                      </a:pPr>
                      <a:r>
                        <a:rPr lang="en-ZA" sz="2000" dirty="0">
                          <a:effectLst/>
                        </a:rPr>
                        <a:t>One seed and normal leaves</a:t>
                      </a:r>
                      <a:endParaRPr lang="en-ZA" sz="2000" dirty="0">
                        <a:effectLst/>
                        <a:latin typeface="Calibri"/>
                        <a:ea typeface="Calibri"/>
                        <a:cs typeface="Times New Roman"/>
                      </a:endParaRPr>
                    </a:p>
                  </a:txBody>
                  <a:tcPr marL="68580" marR="68580" marT="0" marB="0"/>
                </a:tc>
                <a:tc>
                  <a:txBody>
                    <a:bodyPr/>
                    <a:lstStyle/>
                    <a:p>
                      <a:pPr>
                        <a:lnSpc>
                          <a:spcPct val="107000"/>
                        </a:lnSpc>
                        <a:spcAft>
                          <a:spcPts val="0"/>
                        </a:spcAft>
                      </a:pPr>
                      <a:r>
                        <a:rPr lang="en-ZA" sz="2000">
                          <a:effectLst/>
                        </a:rPr>
                        <a:t>290</a:t>
                      </a:r>
                      <a:endParaRPr lang="en-ZA" sz="2000">
                        <a:effectLst/>
                        <a:latin typeface="Calibri"/>
                        <a:ea typeface="Calibri"/>
                        <a:cs typeface="Times New Roman"/>
                      </a:endParaRPr>
                    </a:p>
                  </a:txBody>
                  <a:tcPr marL="68580" marR="68580" marT="0" marB="0"/>
                </a:tc>
              </a:tr>
              <a:tr h="0">
                <a:tc>
                  <a:txBody>
                    <a:bodyPr/>
                    <a:lstStyle/>
                    <a:p>
                      <a:pPr>
                        <a:lnSpc>
                          <a:spcPct val="107000"/>
                        </a:lnSpc>
                        <a:spcAft>
                          <a:spcPts val="0"/>
                        </a:spcAft>
                      </a:pPr>
                      <a:r>
                        <a:rPr lang="en-ZA" sz="2000" dirty="0">
                          <a:effectLst/>
                        </a:rPr>
                        <a:t>Three seeds and wrinkled leaves</a:t>
                      </a:r>
                      <a:endParaRPr lang="en-ZA" sz="2000" dirty="0">
                        <a:effectLst/>
                        <a:latin typeface="Calibri"/>
                        <a:ea typeface="Calibri"/>
                        <a:cs typeface="Times New Roman"/>
                      </a:endParaRPr>
                    </a:p>
                  </a:txBody>
                  <a:tcPr marL="68580" marR="68580" marT="0" marB="0"/>
                </a:tc>
                <a:tc>
                  <a:txBody>
                    <a:bodyPr/>
                    <a:lstStyle/>
                    <a:p>
                      <a:pPr>
                        <a:lnSpc>
                          <a:spcPct val="107000"/>
                        </a:lnSpc>
                        <a:spcAft>
                          <a:spcPts val="0"/>
                        </a:spcAft>
                      </a:pPr>
                      <a:r>
                        <a:rPr lang="en-ZA" sz="2000" dirty="0">
                          <a:effectLst/>
                        </a:rPr>
                        <a:t>32</a:t>
                      </a:r>
                      <a:endParaRPr lang="en-ZA" sz="2000" dirty="0">
                        <a:effectLst/>
                        <a:latin typeface="Calibri"/>
                        <a:ea typeface="Calibri"/>
                        <a:cs typeface="Times New Roman"/>
                      </a:endParaRPr>
                    </a:p>
                  </a:txBody>
                  <a:tcPr marL="68580" marR="68580" marT="0" marB="0"/>
                </a:tc>
              </a:tr>
              <a:tr h="0">
                <a:tc>
                  <a:txBody>
                    <a:bodyPr/>
                    <a:lstStyle/>
                    <a:p>
                      <a:pPr>
                        <a:lnSpc>
                          <a:spcPct val="107000"/>
                        </a:lnSpc>
                        <a:spcAft>
                          <a:spcPts val="0"/>
                        </a:spcAft>
                      </a:pPr>
                      <a:r>
                        <a:rPr lang="en-ZA" sz="2000" dirty="0">
                          <a:effectLst/>
                        </a:rPr>
                        <a:t>Three seeds and normal leaves</a:t>
                      </a:r>
                      <a:endParaRPr lang="en-ZA" sz="2000" dirty="0">
                        <a:effectLst/>
                        <a:latin typeface="Calibri"/>
                        <a:ea typeface="Calibri"/>
                        <a:cs typeface="Times New Roman"/>
                      </a:endParaRPr>
                    </a:p>
                  </a:txBody>
                  <a:tcPr marL="68580" marR="68580" marT="0" marB="0"/>
                </a:tc>
                <a:tc>
                  <a:txBody>
                    <a:bodyPr/>
                    <a:lstStyle/>
                    <a:p>
                      <a:pPr>
                        <a:lnSpc>
                          <a:spcPct val="107000"/>
                        </a:lnSpc>
                        <a:spcAft>
                          <a:spcPts val="0"/>
                        </a:spcAft>
                      </a:pPr>
                      <a:r>
                        <a:rPr lang="en-ZA" sz="2000" dirty="0">
                          <a:effectLst/>
                        </a:rPr>
                        <a:t>96</a:t>
                      </a:r>
                      <a:endParaRPr lang="en-ZA" sz="2000" dirty="0">
                        <a:effectLst/>
                        <a:latin typeface="Calibri"/>
                        <a:ea typeface="Calibri"/>
                        <a:cs typeface="Times New Roman"/>
                      </a:endParaRPr>
                    </a:p>
                  </a:txBody>
                  <a:tcPr marL="68580" marR="68580" marT="0" marB="0"/>
                </a:tc>
              </a:tr>
            </a:tbl>
          </a:graphicData>
        </a:graphic>
      </p:graphicFrame>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1315010" y="188640"/>
            <a:ext cx="609600" cy="706291"/>
          </a:xfrm>
          <a:prstGeom prst="rect">
            <a:avLst/>
          </a:prstGeom>
          <a:noFill/>
        </p:spPr>
      </p:pic>
    </p:spTree>
    <p:extLst>
      <p:ext uri="{BB962C8B-B14F-4D97-AF65-F5344CB8AC3E}">
        <p14:creationId xmlns:p14="http://schemas.microsoft.com/office/powerpoint/2010/main" val="127475360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5462"/>
          </a:xfrm>
          <a:solidFill>
            <a:srgbClr val="FEE08C"/>
          </a:solidFill>
        </p:spPr>
        <p:txBody>
          <a:bodyPr>
            <a:normAutofit fontScale="90000"/>
          </a:bodyPr>
          <a:lstStyle/>
          <a:p>
            <a:r>
              <a:rPr lang="en-ZA" dirty="0" smtClean="0"/>
              <a:t> Answers Activity 1.7</a:t>
            </a:r>
            <a:endParaRPr lang="en-ZA" dirty="0"/>
          </a:p>
        </p:txBody>
      </p:sp>
      <p:sp>
        <p:nvSpPr>
          <p:cNvPr id="3" name="Content Placeholder 2"/>
          <p:cNvSpPr>
            <a:spLocks noGrp="1"/>
          </p:cNvSpPr>
          <p:nvPr>
            <p:ph idx="1"/>
          </p:nvPr>
        </p:nvSpPr>
        <p:spPr>
          <a:xfrm>
            <a:off x="457200" y="908720"/>
            <a:ext cx="8229600" cy="5217443"/>
          </a:xfrm>
        </p:spPr>
        <p:txBody>
          <a:bodyPr>
            <a:normAutofit/>
          </a:bodyPr>
          <a:lstStyle/>
          <a:p>
            <a:pPr marL="0" indent="0">
              <a:buNone/>
            </a:pPr>
            <a:endParaRPr lang="en-ZA" dirty="0" smtClean="0"/>
          </a:p>
          <a:p>
            <a:pPr marL="0" indent="0">
              <a:buNone/>
            </a:pPr>
            <a:r>
              <a:rPr lang="en-ZA" dirty="0" smtClean="0"/>
              <a:t>1.1</a:t>
            </a:r>
            <a:r>
              <a:rPr lang="en-ZA" dirty="0"/>
              <a:t>. 2√</a:t>
            </a:r>
          </a:p>
          <a:p>
            <a:pPr marL="0" indent="0">
              <a:buNone/>
            </a:pPr>
            <a:r>
              <a:rPr lang="en-ZA" dirty="0" smtClean="0"/>
              <a:t>1.2 – Normal leaf√/normal shape</a:t>
            </a:r>
          </a:p>
          <a:p>
            <a:pPr marL="0" indent="0">
              <a:buNone/>
            </a:pPr>
            <a:r>
              <a:rPr lang="en-ZA" dirty="0" smtClean="0"/>
              <a:t>      - one </a:t>
            </a:r>
            <a:r>
              <a:rPr lang="en-ZA" dirty="0"/>
              <a:t>seed </a:t>
            </a:r>
            <a:r>
              <a:rPr lang="en-ZA" dirty="0" smtClean="0"/>
              <a:t>√per pod</a:t>
            </a:r>
            <a:endParaRPr lang="en-ZA" dirty="0"/>
          </a:p>
          <a:p>
            <a:pPr marL="0" indent="0">
              <a:buNone/>
            </a:pPr>
            <a:r>
              <a:rPr lang="en-ZA" dirty="0" smtClean="0"/>
              <a:t>1.3. a</a:t>
            </a:r>
            <a:r>
              <a:rPr lang="en-ZA" dirty="0"/>
              <a:t>)  </a:t>
            </a:r>
            <a:r>
              <a:rPr lang="en-ZA" dirty="0" err="1" smtClean="0"/>
              <a:t>PpLl</a:t>
            </a:r>
            <a:r>
              <a:rPr lang="en-ZA" dirty="0" smtClean="0"/>
              <a:t>√√</a:t>
            </a:r>
          </a:p>
          <a:p>
            <a:pPr marL="0" indent="0">
              <a:buNone/>
            </a:pPr>
            <a:r>
              <a:rPr lang="en-ZA" dirty="0" smtClean="0"/>
              <a:t>OR</a:t>
            </a:r>
          </a:p>
          <a:p>
            <a:pPr marL="0" indent="0">
              <a:buNone/>
            </a:pPr>
            <a:r>
              <a:rPr lang="en-ZA" dirty="0" err="1" smtClean="0"/>
              <a:t>PpLI</a:t>
            </a:r>
            <a:r>
              <a:rPr lang="en-ZA" dirty="0" smtClean="0"/>
              <a:t> √ x </a:t>
            </a:r>
            <a:r>
              <a:rPr lang="en-ZA" dirty="0" err="1" smtClean="0"/>
              <a:t>PpLl</a:t>
            </a:r>
            <a:r>
              <a:rPr lang="en-ZA" dirty="0" smtClean="0"/>
              <a:t>√/  </a:t>
            </a:r>
            <a:r>
              <a:rPr lang="en-ZA" dirty="0" err="1" smtClean="0"/>
              <a:t>PpLl</a:t>
            </a:r>
            <a:r>
              <a:rPr lang="en-ZA" dirty="0" smtClean="0"/>
              <a:t>√ ; </a:t>
            </a:r>
            <a:r>
              <a:rPr lang="en-ZA" dirty="0" err="1" smtClean="0"/>
              <a:t>PpLl</a:t>
            </a:r>
            <a:r>
              <a:rPr lang="en-ZA" dirty="0"/>
              <a:t>√</a:t>
            </a:r>
          </a:p>
          <a:p>
            <a:pPr marL="0" indent="0">
              <a:buNone/>
            </a:pPr>
            <a:r>
              <a:rPr lang="en-ZA" dirty="0" smtClean="0"/>
              <a:t>b) 32</a:t>
            </a:r>
            <a:r>
              <a:rPr lang="en-ZA" dirty="0"/>
              <a:t>√</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99898377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2BB25A2-5507-4CDA-801B-CF7C4493D501}" type="slidenum">
              <a:rPr lang="en-GB" smtClean="0"/>
              <a:t>53</a:t>
            </a:fld>
            <a:endParaRPr lang="en-GB"/>
          </a:p>
        </p:txBody>
      </p:sp>
      <p:sp>
        <p:nvSpPr>
          <p:cNvPr id="5" name="Rectangle 3"/>
          <p:cNvSpPr txBox="1">
            <a:spLocks noGrp="1" noChangeArrowheads="1"/>
          </p:cNvSpPr>
          <p:nvPr>
            <p:ph idx="1"/>
          </p:nvPr>
        </p:nvSpPr>
        <p:spPr>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buFont typeface="Wingdings" pitchFamily="2" charset="2"/>
              <a:buNone/>
            </a:pPr>
            <a:r>
              <a:rPr lang="en-ZA" altLang="en-US" sz="2600" b="1" dirty="0" smtClean="0"/>
              <a:t>   </a:t>
            </a:r>
            <a:r>
              <a:rPr lang="en-ZA" altLang="en-US" sz="1700" b="1" dirty="0" smtClean="0"/>
              <a:t>Follow the following steps when interpreting pedigree diagrams: </a:t>
            </a:r>
          </a:p>
          <a:p>
            <a:pPr>
              <a:buFont typeface="Wingdings" pitchFamily="2" charset="2"/>
              <a:buNone/>
            </a:pPr>
            <a:endParaRPr lang="en-ZA" altLang="en-US" sz="1700" b="1" dirty="0" smtClean="0"/>
          </a:p>
          <a:p>
            <a:pPr>
              <a:buClr>
                <a:schemeClr val="tx1"/>
              </a:buClr>
            </a:pPr>
            <a:r>
              <a:rPr lang="en-ZA" altLang="en-US" sz="1700" dirty="0" smtClean="0"/>
              <a:t>Study any </a:t>
            </a:r>
            <a:r>
              <a:rPr lang="en-ZA" altLang="en-US" sz="1700" b="1" dirty="0" smtClean="0"/>
              <a:t>key and opening statement/s</a:t>
            </a:r>
            <a:r>
              <a:rPr lang="en-ZA" altLang="en-US" sz="1700" dirty="0" smtClean="0"/>
              <a:t> and look for </a:t>
            </a:r>
            <a:r>
              <a:rPr lang="en-ZA" altLang="en-US" sz="1700" b="1" dirty="0" smtClean="0"/>
              <a:t>dominant characteristics</a:t>
            </a:r>
            <a:r>
              <a:rPr lang="en-ZA" altLang="en-US" sz="1700" dirty="0" smtClean="0"/>
              <a:t> and phenotypes</a:t>
            </a:r>
          </a:p>
          <a:p>
            <a:pPr>
              <a:buClr>
                <a:schemeClr val="tx1"/>
              </a:buClr>
            </a:pPr>
            <a:r>
              <a:rPr lang="en-ZA" altLang="en-US" sz="1700" dirty="0" smtClean="0"/>
              <a:t>Fill in the </a:t>
            </a:r>
            <a:r>
              <a:rPr lang="en-ZA" altLang="en-US" sz="1700" b="1" dirty="0" smtClean="0"/>
              <a:t>genotype of all the individuals with the recessive condition-</a:t>
            </a:r>
            <a:r>
              <a:rPr lang="en-ZA" altLang="en-US" sz="1700" dirty="0" smtClean="0"/>
              <a:t> it has to have 2 </a:t>
            </a:r>
            <a:r>
              <a:rPr lang="en-ZA" altLang="en-US" sz="1700" b="1" dirty="0" smtClean="0"/>
              <a:t>lower case </a:t>
            </a:r>
            <a:r>
              <a:rPr lang="en-ZA" altLang="en-US" sz="1700" dirty="0" smtClean="0"/>
              <a:t>letters e.g. </a:t>
            </a:r>
            <a:r>
              <a:rPr lang="en-ZA" altLang="en-US" sz="1700" dirty="0" err="1" smtClean="0"/>
              <a:t>ff</a:t>
            </a:r>
            <a:endParaRPr lang="en-ZA" altLang="en-US" sz="1700" dirty="0" smtClean="0"/>
          </a:p>
          <a:p>
            <a:pPr>
              <a:buClr>
                <a:schemeClr val="tx1"/>
              </a:buClr>
            </a:pPr>
            <a:r>
              <a:rPr lang="en-ZA" altLang="en-US" sz="1700" dirty="0" smtClean="0"/>
              <a:t>For every individual in the diagram that has the recessive condition, it means that each gene was obtained from each of the parents. </a:t>
            </a:r>
            <a:r>
              <a:rPr lang="en-ZA" altLang="en-US" sz="1700" b="1" dirty="0" smtClean="0"/>
              <a:t>Work backwards </a:t>
            </a:r>
            <a:r>
              <a:rPr lang="en-ZA" altLang="en-US" sz="1700" dirty="0" smtClean="0"/>
              <a:t>and fill </a:t>
            </a:r>
            <a:r>
              <a:rPr lang="en-ZA" altLang="en-US" sz="1700" b="1" dirty="0" smtClean="0"/>
              <a:t>in one recessive gene for each parent.</a:t>
            </a:r>
          </a:p>
          <a:p>
            <a:pPr>
              <a:buClr>
                <a:schemeClr val="tx1"/>
              </a:buClr>
            </a:pPr>
            <a:r>
              <a:rPr lang="en-ZA" altLang="en-US" sz="1700" dirty="0" smtClean="0"/>
              <a:t>If the </a:t>
            </a:r>
            <a:r>
              <a:rPr lang="en-ZA" altLang="en-US" sz="1700" b="1" dirty="0" smtClean="0"/>
              <a:t>parents showed the dominant characteristic </a:t>
            </a:r>
            <a:r>
              <a:rPr lang="en-ZA" altLang="en-US" sz="1700" dirty="0" smtClean="0"/>
              <a:t>fill in the </a:t>
            </a:r>
            <a:r>
              <a:rPr lang="en-ZA" altLang="en-US" sz="1700" b="1" dirty="0" smtClean="0"/>
              <a:t>second letter </a:t>
            </a:r>
            <a:r>
              <a:rPr lang="en-ZA" altLang="en-US" sz="1700" dirty="0" smtClean="0"/>
              <a:t>which has to be a </a:t>
            </a:r>
            <a:r>
              <a:rPr lang="en-ZA" altLang="en-US" sz="1700" b="1" dirty="0" smtClean="0"/>
              <a:t>capital letter</a:t>
            </a:r>
            <a:r>
              <a:rPr lang="en-ZA" altLang="en-US" sz="1700" dirty="0" smtClean="0"/>
              <a:t>.</a:t>
            </a:r>
          </a:p>
          <a:p>
            <a:pPr>
              <a:buClr>
                <a:schemeClr val="tx1"/>
              </a:buClr>
            </a:pPr>
            <a:r>
              <a:rPr lang="en-ZA" altLang="en-US" sz="1700" dirty="0" smtClean="0"/>
              <a:t>Any other individual showing the dominant characteristic will most likely be homozygous dominant – two capital letters.</a:t>
            </a:r>
            <a:endParaRPr lang="en-GB" altLang="en-US" sz="1700" dirty="0" smtClean="0"/>
          </a:p>
        </p:txBody>
      </p:sp>
      <p:sp>
        <p:nvSpPr>
          <p:cNvPr id="6" name="Title 1"/>
          <p:cNvSpPr>
            <a:spLocks noGrp="1"/>
          </p:cNvSpPr>
          <p:nvPr>
            <p:ph type="title"/>
          </p:nvPr>
        </p:nvSpPr>
        <p:spPr>
          <a:solidFill>
            <a:schemeClr val="bg2">
              <a:lumMod val="50000"/>
            </a:schemeClr>
          </a:solidFill>
        </p:spPr>
        <p:txBody>
          <a:bodyPr>
            <a:noAutofit/>
          </a:bodyPr>
          <a:lstStyle/>
          <a:p>
            <a:r>
              <a:rPr lang="en-ZA" altLang="en-US" sz="3200" dirty="0" smtClean="0">
                <a:solidFill>
                  <a:schemeClr val="bg1"/>
                </a:solidFill>
              </a:rPr>
              <a:t>UNIT 6: GENETIC PEDIGREE DIAGRAMS</a:t>
            </a:r>
            <a:endParaRPr lang="en-US" sz="3200" b="1" dirty="0">
              <a:solidFill>
                <a:schemeClr val="bg1"/>
              </a:solidFill>
            </a:endParaRPr>
          </a:p>
        </p:txBody>
      </p:sp>
    </p:spTree>
    <p:extLst>
      <p:ext uri="{BB962C8B-B14F-4D97-AF65-F5344CB8AC3E}">
        <p14:creationId xmlns:p14="http://schemas.microsoft.com/office/powerpoint/2010/main" val="1619468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p:txBody>
          <a:bodyPr>
            <a:normAutofit fontScale="90000"/>
          </a:bodyPr>
          <a:lstStyle/>
          <a:p>
            <a:pPr eaLnBrk="1" hangingPunct="1"/>
            <a:r>
              <a:rPr lang="en-ZA" altLang="en-US" sz="3500" dirty="0" smtClean="0">
                <a:latin typeface="+mn-lt"/>
              </a:rPr>
              <a:t>Example  – earlobes</a:t>
            </a:r>
            <a:br>
              <a:rPr lang="en-ZA" altLang="en-US" sz="3500" dirty="0" smtClean="0">
                <a:latin typeface="+mn-lt"/>
              </a:rPr>
            </a:br>
            <a:r>
              <a:rPr lang="en-ZA" altLang="en-US" sz="1800" dirty="0" smtClean="0">
                <a:latin typeface="+mn-lt"/>
              </a:rPr>
              <a:t>Please note: Unattached earlobes are dominant (F) and Attached earlobes are recessive (f)– complete missing genotypes</a:t>
            </a:r>
            <a:r>
              <a:rPr lang="en-ZA" altLang="en-US" sz="1800" b="0" dirty="0" smtClean="0">
                <a:latin typeface="+mn-lt"/>
              </a:rPr>
              <a:t> </a:t>
            </a:r>
            <a:endParaRPr lang="en-GB" altLang="en-US" sz="1800" b="0" dirty="0" smtClean="0">
              <a:latin typeface="+mn-lt"/>
            </a:endParaRPr>
          </a:p>
        </p:txBody>
      </p:sp>
      <p:sp>
        <p:nvSpPr>
          <p:cNvPr id="20486" name="Rectangle 6"/>
          <p:cNvSpPr>
            <a:spLocks noChangeArrowheads="1"/>
          </p:cNvSpPr>
          <p:nvPr/>
        </p:nvSpPr>
        <p:spPr bwMode="auto">
          <a:xfrm>
            <a:off x="1187450" y="1773238"/>
            <a:ext cx="647700" cy="431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0487" name="Oval 7"/>
          <p:cNvSpPr>
            <a:spLocks noChangeArrowheads="1"/>
          </p:cNvSpPr>
          <p:nvPr/>
        </p:nvSpPr>
        <p:spPr bwMode="auto">
          <a:xfrm>
            <a:off x="2339975" y="1773238"/>
            <a:ext cx="719138" cy="5048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0488" name="Oval 8"/>
          <p:cNvSpPr>
            <a:spLocks noChangeArrowheads="1"/>
          </p:cNvSpPr>
          <p:nvPr/>
        </p:nvSpPr>
        <p:spPr bwMode="auto">
          <a:xfrm>
            <a:off x="755650" y="3284538"/>
            <a:ext cx="719138" cy="5048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0489" name="Rectangle 9"/>
          <p:cNvSpPr>
            <a:spLocks noChangeArrowheads="1"/>
          </p:cNvSpPr>
          <p:nvPr/>
        </p:nvSpPr>
        <p:spPr bwMode="auto">
          <a:xfrm>
            <a:off x="1979613" y="3357563"/>
            <a:ext cx="647700" cy="431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0490" name="Rectangle 10"/>
          <p:cNvSpPr>
            <a:spLocks noChangeArrowheads="1"/>
          </p:cNvSpPr>
          <p:nvPr/>
        </p:nvSpPr>
        <p:spPr bwMode="auto">
          <a:xfrm>
            <a:off x="2808288" y="3355975"/>
            <a:ext cx="647700" cy="431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0491" name="Rectangle 11"/>
          <p:cNvSpPr>
            <a:spLocks noChangeArrowheads="1"/>
          </p:cNvSpPr>
          <p:nvPr/>
        </p:nvSpPr>
        <p:spPr bwMode="auto">
          <a:xfrm>
            <a:off x="3779838" y="3357563"/>
            <a:ext cx="647700" cy="431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0492" name="Rectangle 12"/>
          <p:cNvSpPr>
            <a:spLocks noChangeArrowheads="1"/>
          </p:cNvSpPr>
          <p:nvPr/>
        </p:nvSpPr>
        <p:spPr bwMode="auto">
          <a:xfrm>
            <a:off x="5219700" y="1773238"/>
            <a:ext cx="647700" cy="431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0493" name="Oval 13"/>
          <p:cNvSpPr>
            <a:spLocks noChangeArrowheads="1"/>
          </p:cNvSpPr>
          <p:nvPr/>
        </p:nvSpPr>
        <p:spPr bwMode="auto">
          <a:xfrm>
            <a:off x="6732588" y="1700213"/>
            <a:ext cx="719137" cy="5048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0494" name="Oval 14"/>
          <p:cNvSpPr>
            <a:spLocks noChangeArrowheads="1"/>
          </p:cNvSpPr>
          <p:nvPr/>
        </p:nvSpPr>
        <p:spPr bwMode="auto">
          <a:xfrm>
            <a:off x="6804025" y="3284538"/>
            <a:ext cx="719138" cy="5048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0495" name="Oval 15"/>
          <p:cNvSpPr>
            <a:spLocks noChangeArrowheads="1"/>
          </p:cNvSpPr>
          <p:nvPr/>
        </p:nvSpPr>
        <p:spPr bwMode="auto">
          <a:xfrm>
            <a:off x="5219700" y="3284538"/>
            <a:ext cx="719138" cy="503237"/>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0496" name="Oval 16"/>
          <p:cNvSpPr>
            <a:spLocks noChangeArrowheads="1"/>
          </p:cNvSpPr>
          <p:nvPr/>
        </p:nvSpPr>
        <p:spPr bwMode="auto">
          <a:xfrm>
            <a:off x="3924300" y="5516563"/>
            <a:ext cx="719138" cy="5048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0497" name="Oval 17"/>
          <p:cNvSpPr>
            <a:spLocks noChangeArrowheads="1"/>
          </p:cNvSpPr>
          <p:nvPr/>
        </p:nvSpPr>
        <p:spPr bwMode="auto">
          <a:xfrm>
            <a:off x="5292725" y="5445125"/>
            <a:ext cx="719138" cy="5048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0498" name="Line 18"/>
          <p:cNvSpPr>
            <a:spLocks noChangeShapeType="1"/>
          </p:cNvSpPr>
          <p:nvPr/>
        </p:nvSpPr>
        <p:spPr bwMode="auto">
          <a:xfrm>
            <a:off x="1835150" y="1989138"/>
            <a:ext cx="5048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20499" name="Line 19"/>
          <p:cNvSpPr>
            <a:spLocks noChangeShapeType="1"/>
          </p:cNvSpPr>
          <p:nvPr/>
        </p:nvSpPr>
        <p:spPr bwMode="auto">
          <a:xfrm>
            <a:off x="2051050" y="1989138"/>
            <a:ext cx="0" cy="9350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20500" name="Line 21"/>
          <p:cNvSpPr>
            <a:spLocks noChangeShapeType="1"/>
          </p:cNvSpPr>
          <p:nvPr/>
        </p:nvSpPr>
        <p:spPr bwMode="auto">
          <a:xfrm>
            <a:off x="1116013" y="2924175"/>
            <a:ext cx="30241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20501" name="Line 22"/>
          <p:cNvSpPr>
            <a:spLocks noChangeShapeType="1"/>
          </p:cNvSpPr>
          <p:nvPr/>
        </p:nvSpPr>
        <p:spPr bwMode="auto">
          <a:xfrm>
            <a:off x="1116013" y="2924175"/>
            <a:ext cx="0"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20502" name="Line 23"/>
          <p:cNvSpPr>
            <a:spLocks noChangeShapeType="1"/>
          </p:cNvSpPr>
          <p:nvPr/>
        </p:nvSpPr>
        <p:spPr bwMode="auto">
          <a:xfrm>
            <a:off x="2268538" y="2924175"/>
            <a:ext cx="0" cy="4333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20504" name="Line 25"/>
          <p:cNvSpPr>
            <a:spLocks noChangeShapeType="1"/>
          </p:cNvSpPr>
          <p:nvPr/>
        </p:nvSpPr>
        <p:spPr bwMode="auto">
          <a:xfrm>
            <a:off x="4140200" y="2924175"/>
            <a:ext cx="0" cy="4333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20505" name="Line 26"/>
          <p:cNvSpPr>
            <a:spLocks noChangeShapeType="1"/>
          </p:cNvSpPr>
          <p:nvPr/>
        </p:nvSpPr>
        <p:spPr bwMode="auto">
          <a:xfrm>
            <a:off x="5867400" y="1916113"/>
            <a:ext cx="8651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20506" name="Line 27"/>
          <p:cNvSpPr>
            <a:spLocks noChangeShapeType="1"/>
          </p:cNvSpPr>
          <p:nvPr/>
        </p:nvSpPr>
        <p:spPr bwMode="auto">
          <a:xfrm>
            <a:off x="6372225" y="1916113"/>
            <a:ext cx="0" cy="936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20507" name="Line 28"/>
          <p:cNvSpPr>
            <a:spLocks noChangeShapeType="1"/>
          </p:cNvSpPr>
          <p:nvPr/>
        </p:nvSpPr>
        <p:spPr bwMode="auto">
          <a:xfrm>
            <a:off x="4427538" y="3573463"/>
            <a:ext cx="7921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20508" name="Line 29"/>
          <p:cNvSpPr>
            <a:spLocks noChangeShapeType="1"/>
          </p:cNvSpPr>
          <p:nvPr/>
        </p:nvSpPr>
        <p:spPr bwMode="auto">
          <a:xfrm>
            <a:off x="4859338" y="3573463"/>
            <a:ext cx="0" cy="15113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20509" name="Line 30"/>
          <p:cNvSpPr>
            <a:spLocks noChangeShapeType="1"/>
          </p:cNvSpPr>
          <p:nvPr/>
        </p:nvSpPr>
        <p:spPr bwMode="auto">
          <a:xfrm>
            <a:off x="4284663" y="5084763"/>
            <a:ext cx="13668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20510" name="Line 31"/>
          <p:cNvSpPr>
            <a:spLocks noChangeShapeType="1"/>
          </p:cNvSpPr>
          <p:nvPr/>
        </p:nvSpPr>
        <p:spPr bwMode="auto">
          <a:xfrm>
            <a:off x="4284663" y="5084763"/>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20511" name="Line 32"/>
          <p:cNvSpPr>
            <a:spLocks noChangeShapeType="1"/>
          </p:cNvSpPr>
          <p:nvPr/>
        </p:nvSpPr>
        <p:spPr bwMode="auto">
          <a:xfrm>
            <a:off x="5651500" y="5084763"/>
            <a:ext cx="0"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20512" name="Line 33"/>
          <p:cNvSpPr>
            <a:spLocks noChangeShapeType="1"/>
          </p:cNvSpPr>
          <p:nvPr/>
        </p:nvSpPr>
        <p:spPr bwMode="auto">
          <a:xfrm>
            <a:off x="5508625" y="2852738"/>
            <a:ext cx="15843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20513" name="Line 34"/>
          <p:cNvSpPr>
            <a:spLocks noChangeShapeType="1"/>
          </p:cNvSpPr>
          <p:nvPr/>
        </p:nvSpPr>
        <p:spPr bwMode="auto">
          <a:xfrm>
            <a:off x="5508625" y="2852738"/>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20514" name="Line 35"/>
          <p:cNvSpPr>
            <a:spLocks noChangeShapeType="1"/>
          </p:cNvSpPr>
          <p:nvPr/>
        </p:nvSpPr>
        <p:spPr bwMode="auto">
          <a:xfrm>
            <a:off x="7092950" y="2852738"/>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20515" name="Text Box 36"/>
          <p:cNvSpPr txBox="1">
            <a:spLocks noChangeArrowheads="1"/>
          </p:cNvSpPr>
          <p:nvPr/>
        </p:nvSpPr>
        <p:spPr bwMode="auto">
          <a:xfrm>
            <a:off x="237272" y="4003675"/>
            <a:ext cx="2519363" cy="201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ZA" altLang="en-US"/>
              <a:t>Key:</a:t>
            </a:r>
          </a:p>
          <a:p>
            <a:pPr eaLnBrk="1" hangingPunct="1">
              <a:spcBef>
                <a:spcPct val="50000"/>
              </a:spcBef>
            </a:pPr>
            <a:endParaRPr lang="en-ZA" altLang="en-US"/>
          </a:p>
          <a:p>
            <a:pPr eaLnBrk="1" hangingPunct="1">
              <a:spcBef>
                <a:spcPct val="50000"/>
              </a:spcBef>
            </a:pPr>
            <a:endParaRPr lang="en-ZA" altLang="en-US"/>
          </a:p>
          <a:p>
            <a:pPr eaLnBrk="1" hangingPunct="1">
              <a:spcBef>
                <a:spcPct val="50000"/>
              </a:spcBef>
            </a:pPr>
            <a:endParaRPr lang="en-ZA" altLang="en-US"/>
          </a:p>
          <a:p>
            <a:pPr eaLnBrk="1" hangingPunct="1">
              <a:spcBef>
                <a:spcPct val="50000"/>
              </a:spcBef>
            </a:pPr>
            <a:endParaRPr lang="en-GB" altLang="en-US"/>
          </a:p>
        </p:txBody>
      </p:sp>
      <p:sp>
        <p:nvSpPr>
          <p:cNvPr id="20516" name="Rectangle 37"/>
          <p:cNvSpPr>
            <a:spLocks noChangeArrowheads="1"/>
          </p:cNvSpPr>
          <p:nvPr/>
        </p:nvSpPr>
        <p:spPr bwMode="auto">
          <a:xfrm>
            <a:off x="395288" y="4581525"/>
            <a:ext cx="360362" cy="2873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0517" name="Rectangle 39"/>
          <p:cNvSpPr>
            <a:spLocks noChangeArrowheads="1"/>
          </p:cNvSpPr>
          <p:nvPr/>
        </p:nvSpPr>
        <p:spPr bwMode="auto">
          <a:xfrm>
            <a:off x="395288" y="5013325"/>
            <a:ext cx="360362" cy="2873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0518" name="Oval 40"/>
          <p:cNvSpPr>
            <a:spLocks noChangeArrowheads="1"/>
          </p:cNvSpPr>
          <p:nvPr/>
        </p:nvSpPr>
        <p:spPr bwMode="auto">
          <a:xfrm>
            <a:off x="395288" y="5445125"/>
            <a:ext cx="433387" cy="35877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0519" name="Oval 41"/>
          <p:cNvSpPr>
            <a:spLocks noChangeArrowheads="1"/>
          </p:cNvSpPr>
          <p:nvPr/>
        </p:nvSpPr>
        <p:spPr bwMode="auto">
          <a:xfrm>
            <a:off x="828675" y="5964404"/>
            <a:ext cx="433387" cy="35877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0520" name="Text Box 42"/>
          <p:cNvSpPr txBox="1">
            <a:spLocks noChangeArrowheads="1"/>
          </p:cNvSpPr>
          <p:nvPr/>
        </p:nvSpPr>
        <p:spPr bwMode="auto">
          <a:xfrm>
            <a:off x="900113" y="4581525"/>
            <a:ext cx="187166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ZA" altLang="en-US" sz="1000"/>
              <a:t>Male with attached earlobes</a:t>
            </a:r>
            <a:endParaRPr lang="en-GB" altLang="en-US" sz="1000"/>
          </a:p>
        </p:txBody>
      </p:sp>
      <p:sp>
        <p:nvSpPr>
          <p:cNvPr id="20521" name="Text Box 43"/>
          <p:cNvSpPr txBox="1">
            <a:spLocks noChangeArrowheads="1"/>
          </p:cNvSpPr>
          <p:nvPr/>
        </p:nvSpPr>
        <p:spPr bwMode="auto">
          <a:xfrm>
            <a:off x="900113" y="5013325"/>
            <a:ext cx="2159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ZA" altLang="en-US" sz="1000" dirty="0"/>
              <a:t>Male with unattached earlobes</a:t>
            </a:r>
            <a:endParaRPr lang="en-GB" altLang="en-US" sz="1000" dirty="0"/>
          </a:p>
        </p:txBody>
      </p:sp>
      <p:sp>
        <p:nvSpPr>
          <p:cNvPr id="20522" name="Text Box 44"/>
          <p:cNvSpPr txBox="1">
            <a:spLocks noChangeArrowheads="1"/>
          </p:cNvSpPr>
          <p:nvPr/>
        </p:nvSpPr>
        <p:spPr bwMode="auto">
          <a:xfrm>
            <a:off x="900113" y="5516563"/>
            <a:ext cx="2159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ZA" altLang="en-US" sz="1000"/>
              <a:t>Female with attached earlobes</a:t>
            </a:r>
            <a:endParaRPr lang="en-GB" altLang="en-US" sz="1000"/>
          </a:p>
        </p:txBody>
      </p:sp>
      <p:sp>
        <p:nvSpPr>
          <p:cNvPr id="20523" name="Text Box 45"/>
          <p:cNvSpPr txBox="1">
            <a:spLocks noChangeArrowheads="1"/>
          </p:cNvSpPr>
          <p:nvPr/>
        </p:nvSpPr>
        <p:spPr bwMode="auto">
          <a:xfrm>
            <a:off x="1216381" y="6021388"/>
            <a:ext cx="2159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ZA" altLang="en-US" sz="1000" dirty="0"/>
              <a:t>Female with unattached earlobes</a:t>
            </a:r>
            <a:endParaRPr lang="en-GB" altLang="en-US" sz="1000" dirty="0"/>
          </a:p>
        </p:txBody>
      </p:sp>
      <p:sp>
        <p:nvSpPr>
          <p:cNvPr id="29742" name="Text Box 46"/>
          <p:cNvSpPr txBox="1">
            <a:spLocks noChangeArrowheads="1"/>
          </p:cNvSpPr>
          <p:nvPr/>
        </p:nvSpPr>
        <p:spPr bwMode="auto">
          <a:xfrm>
            <a:off x="1331913" y="1844675"/>
            <a:ext cx="3603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ZA" altLang="en-US" b="1"/>
              <a:t>ff</a:t>
            </a:r>
            <a:endParaRPr lang="en-GB" altLang="en-US" b="1"/>
          </a:p>
        </p:txBody>
      </p:sp>
      <p:sp>
        <p:nvSpPr>
          <p:cNvPr id="29743" name="Text Box 47"/>
          <p:cNvSpPr txBox="1">
            <a:spLocks noChangeArrowheads="1"/>
          </p:cNvSpPr>
          <p:nvPr/>
        </p:nvSpPr>
        <p:spPr bwMode="auto">
          <a:xfrm>
            <a:off x="2484438" y="1844675"/>
            <a:ext cx="503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ZA" altLang="en-US" b="1" dirty="0" err="1"/>
              <a:t>Ff</a:t>
            </a:r>
            <a:endParaRPr lang="en-GB" altLang="en-US" b="1" dirty="0"/>
          </a:p>
        </p:txBody>
      </p:sp>
      <p:sp>
        <p:nvSpPr>
          <p:cNvPr id="29744" name="Text Box 48"/>
          <p:cNvSpPr txBox="1">
            <a:spLocks noChangeArrowheads="1"/>
          </p:cNvSpPr>
          <p:nvPr/>
        </p:nvSpPr>
        <p:spPr bwMode="auto">
          <a:xfrm>
            <a:off x="5003800" y="1844675"/>
            <a:ext cx="7921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ZA" altLang="en-US" b="1"/>
              <a:t>      Ff</a:t>
            </a:r>
            <a:endParaRPr lang="en-GB" altLang="en-US" b="1"/>
          </a:p>
        </p:txBody>
      </p:sp>
      <p:sp>
        <p:nvSpPr>
          <p:cNvPr id="29745" name="Text Box 49"/>
          <p:cNvSpPr txBox="1">
            <a:spLocks noChangeArrowheads="1"/>
          </p:cNvSpPr>
          <p:nvPr/>
        </p:nvSpPr>
        <p:spPr bwMode="auto">
          <a:xfrm>
            <a:off x="6948488" y="1773238"/>
            <a:ext cx="431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ZA" altLang="en-US" b="1"/>
              <a:t>ff</a:t>
            </a:r>
            <a:endParaRPr lang="en-GB" altLang="en-US" b="1"/>
          </a:p>
        </p:txBody>
      </p:sp>
      <p:sp>
        <p:nvSpPr>
          <p:cNvPr id="29748" name="Text Box 52"/>
          <p:cNvSpPr txBox="1">
            <a:spLocks noChangeArrowheads="1"/>
          </p:cNvSpPr>
          <p:nvPr/>
        </p:nvSpPr>
        <p:spPr bwMode="auto">
          <a:xfrm>
            <a:off x="900113" y="3357563"/>
            <a:ext cx="3603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ZA" altLang="en-US" b="1"/>
              <a:t>ff</a:t>
            </a:r>
            <a:endParaRPr lang="en-GB" altLang="en-US" b="1"/>
          </a:p>
        </p:txBody>
      </p:sp>
      <p:sp>
        <p:nvSpPr>
          <p:cNvPr id="29749" name="Text Box 53"/>
          <p:cNvSpPr txBox="1">
            <a:spLocks noChangeArrowheads="1"/>
          </p:cNvSpPr>
          <p:nvPr/>
        </p:nvSpPr>
        <p:spPr bwMode="auto">
          <a:xfrm>
            <a:off x="3924300" y="3429000"/>
            <a:ext cx="3603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ZA" altLang="en-US" b="1" dirty="0" err="1"/>
              <a:t>ff</a:t>
            </a:r>
            <a:endParaRPr lang="en-GB" altLang="en-US" b="1" dirty="0"/>
          </a:p>
        </p:txBody>
      </p:sp>
      <p:sp>
        <p:nvSpPr>
          <p:cNvPr id="29750" name="Text Box 54"/>
          <p:cNvSpPr txBox="1">
            <a:spLocks noChangeArrowheads="1"/>
          </p:cNvSpPr>
          <p:nvPr/>
        </p:nvSpPr>
        <p:spPr bwMode="auto">
          <a:xfrm>
            <a:off x="5364163" y="3357563"/>
            <a:ext cx="7207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ZA" altLang="en-US" b="1"/>
              <a:t>Ff</a:t>
            </a:r>
            <a:endParaRPr lang="en-GB" altLang="en-US" b="1"/>
          </a:p>
        </p:txBody>
      </p:sp>
      <p:sp>
        <p:nvSpPr>
          <p:cNvPr id="29751" name="Text Box 55"/>
          <p:cNvSpPr txBox="1">
            <a:spLocks noChangeArrowheads="1"/>
          </p:cNvSpPr>
          <p:nvPr/>
        </p:nvSpPr>
        <p:spPr bwMode="auto">
          <a:xfrm>
            <a:off x="4140200" y="5589588"/>
            <a:ext cx="3603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ZA" altLang="en-US" b="1"/>
              <a:t>ff</a:t>
            </a:r>
            <a:endParaRPr lang="en-GB" altLang="en-US" b="1"/>
          </a:p>
        </p:txBody>
      </p:sp>
      <p:sp>
        <p:nvSpPr>
          <p:cNvPr id="29752" name="Text Box 56"/>
          <p:cNvSpPr txBox="1">
            <a:spLocks noChangeArrowheads="1"/>
          </p:cNvSpPr>
          <p:nvPr/>
        </p:nvSpPr>
        <p:spPr bwMode="auto">
          <a:xfrm>
            <a:off x="6804025" y="3429000"/>
            <a:ext cx="7207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ZA" altLang="en-US" dirty="0"/>
              <a:t>   </a:t>
            </a:r>
            <a:r>
              <a:rPr lang="en-ZA" altLang="en-US" b="1" dirty="0" err="1"/>
              <a:t>ff</a:t>
            </a:r>
            <a:endParaRPr lang="en-GB" altLang="en-US" b="1" dirty="0"/>
          </a:p>
        </p:txBody>
      </p:sp>
      <p:sp>
        <p:nvSpPr>
          <p:cNvPr id="29753" name="Text Box 57"/>
          <p:cNvSpPr txBox="1">
            <a:spLocks noChangeArrowheads="1"/>
          </p:cNvSpPr>
          <p:nvPr/>
        </p:nvSpPr>
        <p:spPr bwMode="auto">
          <a:xfrm>
            <a:off x="5364163" y="5516563"/>
            <a:ext cx="5762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ZA" altLang="en-US" b="1" dirty="0" err="1"/>
              <a:t>Ff</a:t>
            </a:r>
            <a:endParaRPr lang="en-GB" altLang="en-US" b="1" dirty="0"/>
          </a:p>
        </p:txBody>
      </p:sp>
      <p:sp>
        <p:nvSpPr>
          <p:cNvPr id="2" name="TextBox 1"/>
          <p:cNvSpPr txBox="1">
            <a:spLocks noChangeArrowheads="1"/>
          </p:cNvSpPr>
          <p:nvPr/>
        </p:nvSpPr>
        <p:spPr bwMode="auto">
          <a:xfrm>
            <a:off x="2051050" y="3429000"/>
            <a:ext cx="5762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Ff</a:t>
            </a:r>
          </a:p>
        </p:txBody>
      </p:sp>
      <p:sp>
        <p:nvSpPr>
          <p:cNvPr id="3" name="TextBox 2"/>
          <p:cNvSpPr txBox="1">
            <a:spLocks noChangeArrowheads="1"/>
          </p:cNvSpPr>
          <p:nvPr/>
        </p:nvSpPr>
        <p:spPr bwMode="auto">
          <a:xfrm>
            <a:off x="2914650" y="3429000"/>
            <a:ext cx="469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err="1"/>
              <a:t>Ff</a:t>
            </a:r>
            <a:endParaRPr lang="en-US" altLang="en-US" dirty="0"/>
          </a:p>
        </p:txBody>
      </p:sp>
      <p:cxnSp>
        <p:nvCxnSpPr>
          <p:cNvPr id="10" name="Straight Arrow Connector 9"/>
          <p:cNvCxnSpPr>
            <a:endCxn id="20497" idx="0"/>
          </p:cNvCxnSpPr>
          <p:nvPr/>
        </p:nvCxnSpPr>
        <p:spPr>
          <a:xfrm>
            <a:off x="4140200" y="3900791"/>
            <a:ext cx="1512094" cy="1544334"/>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2" name="Straight Arrow Connector 11"/>
          <p:cNvCxnSpPr/>
          <p:nvPr/>
        </p:nvCxnSpPr>
        <p:spPr>
          <a:xfrm>
            <a:off x="5508625" y="3798888"/>
            <a:ext cx="0" cy="1825624"/>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13" name="TextBox 12"/>
          <p:cNvSpPr txBox="1"/>
          <p:nvPr/>
        </p:nvSpPr>
        <p:spPr>
          <a:xfrm>
            <a:off x="125410" y="4543354"/>
            <a:ext cx="900118" cy="1600438"/>
          </a:xfrm>
          <a:prstGeom prst="rect">
            <a:avLst/>
          </a:prstGeom>
          <a:noFill/>
        </p:spPr>
        <p:txBody>
          <a:bodyPr wrap="none" rtlCol="0">
            <a:spAutoFit/>
          </a:bodyPr>
          <a:lstStyle/>
          <a:p>
            <a:r>
              <a:rPr lang="en-ZA" sz="1400" b="1" dirty="0" smtClean="0"/>
              <a:t>Recessive</a:t>
            </a:r>
          </a:p>
          <a:p>
            <a:endParaRPr lang="en-ZA" sz="1400" dirty="0"/>
          </a:p>
          <a:p>
            <a:endParaRPr lang="en-ZA" sz="1400" dirty="0" smtClean="0"/>
          </a:p>
          <a:p>
            <a:endParaRPr lang="en-ZA" sz="1400" dirty="0"/>
          </a:p>
          <a:p>
            <a:r>
              <a:rPr lang="en-ZA" sz="1400" b="1" dirty="0"/>
              <a:t>Recessive</a:t>
            </a:r>
          </a:p>
          <a:p>
            <a:endParaRPr lang="en-ZA" sz="1400" dirty="0" smtClean="0"/>
          </a:p>
          <a:p>
            <a:endParaRPr lang="en-ZA" sz="1400" dirty="0"/>
          </a:p>
        </p:txBody>
      </p:sp>
    </p:spTree>
    <p:extLst>
      <p:ext uri="{BB962C8B-B14F-4D97-AF65-F5344CB8AC3E}">
        <p14:creationId xmlns:p14="http://schemas.microsoft.com/office/powerpoint/2010/main" val="32099899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9751"/>
                                        </p:tgtEl>
                                        <p:attrNameLst>
                                          <p:attrName>style.visibility</p:attrName>
                                        </p:attrNameLst>
                                      </p:cBhvr>
                                      <p:to>
                                        <p:strVal val="visible"/>
                                      </p:to>
                                    </p:set>
                                    <p:animEffect transition="in" filter="fade">
                                      <p:cBhvr>
                                        <p:cTn id="13" dur="1000"/>
                                        <p:tgtEl>
                                          <p:spTgt spid="29751"/>
                                        </p:tgtEl>
                                      </p:cBhvr>
                                    </p:animEffect>
                                    <p:anim calcmode="lin" valueType="num">
                                      <p:cBhvr>
                                        <p:cTn id="14" dur="1000" fill="hold"/>
                                        <p:tgtEl>
                                          <p:spTgt spid="29751"/>
                                        </p:tgtEl>
                                        <p:attrNameLst>
                                          <p:attrName>ppt_x</p:attrName>
                                        </p:attrNameLst>
                                      </p:cBhvr>
                                      <p:tavLst>
                                        <p:tav tm="0">
                                          <p:val>
                                            <p:strVal val="#ppt_x"/>
                                          </p:val>
                                        </p:tav>
                                        <p:tav tm="100000">
                                          <p:val>
                                            <p:strVal val="#ppt_x"/>
                                          </p:val>
                                        </p:tav>
                                      </p:tavLst>
                                    </p:anim>
                                    <p:anim calcmode="lin" valueType="num">
                                      <p:cBhvr>
                                        <p:cTn id="15" dur="1000" fill="hold"/>
                                        <p:tgtEl>
                                          <p:spTgt spid="2975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9749"/>
                                        </p:tgtEl>
                                        <p:attrNameLst>
                                          <p:attrName>style.visibility</p:attrName>
                                        </p:attrNameLst>
                                      </p:cBhvr>
                                      <p:to>
                                        <p:strVal val="visible"/>
                                      </p:to>
                                    </p:set>
                                    <p:animEffect transition="in" filter="fade">
                                      <p:cBhvr>
                                        <p:cTn id="20" dur="1000"/>
                                        <p:tgtEl>
                                          <p:spTgt spid="29749"/>
                                        </p:tgtEl>
                                      </p:cBhvr>
                                    </p:animEffect>
                                    <p:anim calcmode="lin" valueType="num">
                                      <p:cBhvr>
                                        <p:cTn id="21" dur="1000" fill="hold"/>
                                        <p:tgtEl>
                                          <p:spTgt spid="29749"/>
                                        </p:tgtEl>
                                        <p:attrNameLst>
                                          <p:attrName>ppt_x</p:attrName>
                                        </p:attrNameLst>
                                      </p:cBhvr>
                                      <p:tavLst>
                                        <p:tav tm="0">
                                          <p:val>
                                            <p:strVal val="#ppt_x"/>
                                          </p:val>
                                        </p:tav>
                                        <p:tav tm="100000">
                                          <p:val>
                                            <p:strVal val="#ppt_x"/>
                                          </p:val>
                                        </p:tav>
                                      </p:tavLst>
                                    </p:anim>
                                    <p:anim calcmode="lin" valueType="num">
                                      <p:cBhvr>
                                        <p:cTn id="22" dur="1000" fill="hold"/>
                                        <p:tgtEl>
                                          <p:spTgt spid="2974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9748"/>
                                        </p:tgtEl>
                                        <p:attrNameLst>
                                          <p:attrName>style.visibility</p:attrName>
                                        </p:attrNameLst>
                                      </p:cBhvr>
                                      <p:to>
                                        <p:strVal val="visible"/>
                                      </p:to>
                                    </p:set>
                                    <p:animEffect transition="in" filter="fade">
                                      <p:cBhvr>
                                        <p:cTn id="27" dur="1000"/>
                                        <p:tgtEl>
                                          <p:spTgt spid="29748"/>
                                        </p:tgtEl>
                                      </p:cBhvr>
                                    </p:animEffect>
                                    <p:anim calcmode="lin" valueType="num">
                                      <p:cBhvr>
                                        <p:cTn id="28" dur="1000" fill="hold"/>
                                        <p:tgtEl>
                                          <p:spTgt spid="29748"/>
                                        </p:tgtEl>
                                        <p:attrNameLst>
                                          <p:attrName>ppt_x</p:attrName>
                                        </p:attrNameLst>
                                      </p:cBhvr>
                                      <p:tavLst>
                                        <p:tav tm="0">
                                          <p:val>
                                            <p:strVal val="#ppt_x"/>
                                          </p:val>
                                        </p:tav>
                                        <p:tav tm="100000">
                                          <p:val>
                                            <p:strVal val="#ppt_x"/>
                                          </p:val>
                                        </p:tav>
                                      </p:tavLst>
                                    </p:anim>
                                    <p:anim calcmode="lin" valueType="num">
                                      <p:cBhvr>
                                        <p:cTn id="29" dur="1000" fill="hold"/>
                                        <p:tgtEl>
                                          <p:spTgt spid="2974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9742"/>
                                        </p:tgtEl>
                                        <p:attrNameLst>
                                          <p:attrName>style.visibility</p:attrName>
                                        </p:attrNameLst>
                                      </p:cBhvr>
                                      <p:to>
                                        <p:strVal val="visible"/>
                                      </p:to>
                                    </p:set>
                                    <p:animEffect transition="in" filter="fade">
                                      <p:cBhvr>
                                        <p:cTn id="34" dur="1000"/>
                                        <p:tgtEl>
                                          <p:spTgt spid="29742"/>
                                        </p:tgtEl>
                                      </p:cBhvr>
                                    </p:animEffect>
                                    <p:anim calcmode="lin" valueType="num">
                                      <p:cBhvr>
                                        <p:cTn id="35" dur="1000" fill="hold"/>
                                        <p:tgtEl>
                                          <p:spTgt spid="29742"/>
                                        </p:tgtEl>
                                        <p:attrNameLst>
                                          <p:attrName>ppt_x</p:attrName>
                                        </p:attrNameLst>
                                      </p:cBhvr>
                                      <p:tavLst>
                                        <p:tav tm="0">
                                          <p:val>
                                            <p:strVal val="#ppt_x"/>
                                          </p:val>
                                        </p:tav>
                                        <p:tav tm="100000">
                                          <p:val>
                                            <p:strVal val="#ppt_x"/>
                                          </p:val>
                                        </p:tav>
                                      </p:tavLst>
                                    </p:anim>
                                    <p:anim calcmode="lin" valueType="num">
                                      <p:cBhvr>
                                        <p:cTn id="36" dur="1000" fill="hold"/>
                                        <p:tgtEl>
                                          <p:spTgt spid="2974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9752"/>
                                        </p:tgtEl>
                                        <p:attrNameLst>
                                          <p:attrName>style.visibility</p:attrName>
                                        </p:attrNameLst>
                                      </p:cBhvr>
                                      <p:to>
                                        <p:strVal val="visible"/>
                                      </p:to>
                                    </p:set>
                                    <p:animEffect transition="in" filter="fade">
                                      <p:cBhvr>
                                        <p:cTn id="41" dur="1000"/>
                                        <p:tgtEl>
                                          <p:spTgt spid="29752"/>
                                        </p:tgtEl>
                                      </p:cBhvr>
                                    </p:animEffect>
                                    <p:anim calcmode="lin" valueType="num">
                                      <p:cBhvr>
                                        <p:cTn id="42" dur="1000" fill="hold"/>
                                        <p:tgtEl>
                                          <p:spTgt spid="29752"/>
                                        </p:tgtEl>
                                        <p:attrNameLst>
                                          <p:attrName>ppt_x</p:attrName>
                                        </p:attrNameLst>
                                      </p:cBhvr>
                                      <p:tavLst>
                                        <p:tav tm="0">
                                          <p:val>
                                            <p:strVal val="#ppt_x"/>
                                          </p:val>
                                        </p:tav>
                                        <p:tav tm="100000">
                                          <p:val>
                                            <p:strVal val="#ppt_x"/>
                                          </p:val>
                                        </p:tav>
                                      </p:tavLst>
                                    </p:anim>
                                    <p:anim calcmode="lin" valueType="num">
                                      <p:cBhvr>
                                        <p:cTn id="43" dur="1000" fill="hold"/>
                                        <p:tgtEl>
                                          <p:spTgt spid="2975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9745">
                                            <p:txEl>
                                              <p:pRg st="0" end="0"/>
                                            </p:txEl>
                                          </p:spTgt>
                                        </p:tgtEl>
                                        <p:attrNameLst>
                                          <p:attrName>style.visibility</p:attrName>
                                        </p:attrNameLst>
                                      </p:cBhvr>
                                      <p:to>
                                        <p:strVal val="visible"/>
                                      </p:to>
                                    </p:set>
                                    <p:animEffect transition="in" filter="fade">
                                      <p:cBhvr>
                                        <p:cTn id="48" dur="1000"/>
                                        <p:tgtEl>
                                          <p:spTgt spid="29745">
                                            <p:txEl>
                                              <p:pRg st="0" end="0"/>
                                            </p:txEl>
                                          </p:spTgt>
                                        </p:tgtEl>
                                      </p:cBhvr>
                                    </p:animEffect>
                                    <p:anim calcmode="lin" valueType="num">
                                      <p:cBhvr>
                                        <p:cTn id="49" dur="1000" fill="hold"/>
                                        <p:tgtEl>
                                          <p:spTgt spid="29745">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2974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9753"/>
                                        </p:tgtEl>
                                        <p:attrNameLst>
                                          <p:attrName>style.visibility</p:attrName>
                                        </p:attrNameLst>
                                      </p:cBhvr>
                                      <p:to>
                                        <p:strVal val="visible"/>
                                      </p:to>
                                    </p:set>
                                    <p:anim calcmode="lin" valueType="num">
                                      <p:cBhvr additive="base">
                                        <p:cTn id="67" dur="500" fill="hold"/>
                                        <p:tgtEl>
                                          <p:spTgt spid="29753"/>
                                        </p:tgtEl>
                                        <p:attrNameLst>
                                          <p:attrName>ppt_x</p:attrName>
                                        </p:attrNameLst>
                                      </p:cBhvr>
                                      <p:tavLst>
                                        <p:tav tm="0">
                                          <p:val>
                                            <p:strVal val="#ppt_x"/>
                                          </p:val>
                                        </p:tav>
                                        <p:tav tm="100000">
                                          <p:val>
                                            <p:strVal val="#ppt_x"/>
                                          </p:val>
                                        </p:tav>
                                      </p:tavLst>
                                    </p:anim>
                                    <p:anim calcmode="lin" valueType="num">
                                      <p:cBhvr additive="base">
                                        <p:cTn id="68" dur="500" fill="hold"/>
                                        <p:tgtEl>
                                          <p:spTgt spid="297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42" grpId="0"/>
      <p:bldP spid="29745" grpId="0" build="allAtOnce"/>
      <p:bldP spid="29748" grpId="0"/>
      <p:bldP spid="29749" grpId="0"/>
      <p:bldP spid="29751" grpId="0"/>
      <p:bldP spid="29752" grpId="0"/>
      <p:bldP spid="29753"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2"/>
          <p:cNvSpPr>
            <a:spLocks noGrp="1" noChangeArrowheads="1"/>
          </p:cNvSpPr>
          <p:nvPr>
            <p:ph type="title"/>
          </p:nvPr>
        </p:nvSpPr>
        <p:spPr>
          <a:xfrm>
            <a:off x="0" y="404813"/>
            <a:ext cx="9036495" cy="1295400"/>
          </a:xfrm>
        </p:spPr>
        <p:txBody>
          <a:bodyPr>
            <a:normAutofit fontScale="90000"/>
          </a:bodyPr>
          <a:lstStyle/>
          <a:p>
            <a:pPr algn="l" eaLnBrk="1" hangingPunct="1"/>
            <a:r>
              <a:rPr lang="en-ZA" altLang="en-US" sz="2800" dirty="0" smtClean="0">
                <a:latin typeface="+mn-lt"/>
              </a:rPr>
              <a:t>EXAMPLE 2- LIPS</a:t>
            </a:r>
            <a:r>
              <a:rPr lang="en-ZA" altLang="en-US" sz="2200" dirty="0" smtClean="0">
                <a:latin typeface="+mn-lt"/>
              </a:rPr>
              <a:t/>
            </a:r>
            <a:br>
              <a:rPr lang="en-ZA" altLang="en-US" sz="2200" dirty="0" smtClean="0">
                <a:latin typeface="+mn-lt"/>
              </a:rPr>
            </a:br>
            <a:r>
              <a:rPr lang="en-ZA" altLang="en-US" sz="2200" dirty="0" smtClean="0"/>
              <a:t>The diagram below shows the inheritance of broad/thin lips in humans. Broad lips (B) is dominant over thin lips(b).</a:t>
            </a:r>
            <a:r>
              <a:rPr lang="en-ZA" altLang="en-US" sz="2200" b="1" dirty="0" smtClean="0"/>
              <a:t> Individual 2 is homozygous</a:t>
            </a:r>
            <a:r>
              <a:rPr lang="en-ZA" altLang="en-US" sz="2200" dirty="0" smtClean="0"/>
              <a:t>. </a:t>
            </a:r>
            <a:r>
              <a:rPr lang="en-GB" altLang="en-US" sz="2200" dirty="0" smtClean="0"/>
              <a:t>Use the letters B and b and</a:t>
            </a:r>
            <a:br>
              <a:rPr lang="en-GB" altLang="en-US" sz="2200" dirty="0" smtClean="0"/>
            </a:br>
            <a:r>
              <a:rPr lang="en-GB" altLang="en-US" sz="2200" dirty="0" smtClean="0"/>
              <a:t>write down the phenotypes and genotypes of the individuals.</a:t>
            </a:r>
          </a:p>
        </p:txBody>
      </p:sp>
      <p:sp>
        <p:nvSpPr>
          <p:cNvPr id="24582" name="Rectangle 3"/>
          <p:cNvSpPr>
            <a:spLocks noChangeArrowheads="1"/>
          </p:cNvSpPr>
          <p:nvPr/>
        </p:nvSpPr>
        <p:spPr bwMode="auto">
          <a:xfrm>
            <a:off x="539750" y="1773238"/>
            <a:ext cx="647700" cy="431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4583" name="Oval 4"/>
          <p:cNvSpPr>
            <a:spLocks noChangeArrowheads="1"/>
          </p:cNvSpPr>
          <p:nvPr/>
        </p:nvSpPr>
        <p:spPr bwMode="auto">
          <a:xfrm>
            <a:off x="2339975" y="1773238"/>
            <a:ext cx="719138" cy="504825"/>
          </a:xfrm>
          <a:prstGeom prst="ellipse">
            <a:avLst/>
          </a:prstGeom>
          <a:solidFill>
            <a:schemeClr val="bg2">
              <a:lumMod val="75000"/>
            </a:schemeClr>
          </a:solidFill>
          <a:ln w="9525">
            <a:solidFill>
              <a:schemeClr val="tx1"/>
            </a:solidFill>
            <a:round/>
            <a:headEnd/>
            <a:tailEnd/>
          </a:ln>
          <a:effectLs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4584" name="Oval 5"/>
          <p:cNvSpPr>
            <a:spLocks noChangeArrowheads="1"/>
          </p:cNvSpPr>
          <p:nvPr/>
        </p:nvSpPr>
        <p:spPr bwMode="auto">
          <a:xfrm>
            <a:off x="755650" y="3284538"/>
            <a:ext cx="719138" cy="504825"/>
          </a:xfrm>
          <a:prstGeom prst="ellipse">
            <a:avLst/>
          </a:prstGeom>
          <a:solidFill>
            <a:schemeClr val="bg2">
              <a:lumMod val="75000"/>
            </a:schemeClr>
          </a:solidFill>
          <a:ln w="9525">
            <a:solidFill>
              <a:schemeClr val="tx1"/>
            </a:solidFill>
            <a:round/>
            <a:headEnd/>
            <a:tailEnd/>
          </a:ln>
          <a:effectLs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4585" name="Rectangle 6"/>
          <p:cNvSpPr>
            <a:spLocks noChangeArrowheads="1"/>
          </p:cNvSpPr>
          <p:nvPr/>
        </p:nvSpPr>
        <p:spPr bwMode="auto">
          <a:xfrm>
            <a:off x="1979613" y="3357563"/>
            <a:ext cx="647700" cy="431800"/>
          </a:xfrm>
          <a:prstGeom prst="rect">
            <a:avLst/>
          </a:prstGeom>
          <a:solidFill>
            <a:schemeClr val="bg2">
              <a:lumMod val="75000"/>
            </a:schemeClr>
          </a:solidFill>
          <a:ln w="9525">
            <a:solidFill>
              <a:schemeClr val="tx1"/>
            </a:solidFill>
            <a:miter lim="800000"/>
            <a:headEnd/>
            <a:tailEnd/>
          </a:ln>
          <a:effectLs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4586" name="Oval 12"/>
          <p:cNvSpPr>
            <a:spLocks noChangeArrowheads="1"/>
          </p:cNvSpPr>
          <p:nvPr/>
        </p:nvSpPr>
        <p:spPr bwMode="auto">
          <a:xfrm>
            <a:off x="5795963" y="3284538"/>
            <a:ext cx="719137" cy="503237"/>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4587" name="Oval 13"/>
          <p:cNvSpPr>
            <a:spLocks noChangeArrowheads="1"/>
          </p:cNvSpPr>
          <p:nvPr/>
        </p:nvSpPr>
        <p:spPr bwMode="auto">
          <a:xfrm>
            <a:off x="2916238" y="5516563"/>
            <a:ext cx="719137" cy="5048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4588" name="Line 15"/>
          <p:cNvSpPr>
            <a:spLocks noChangeShapeType="1"/>
          </p:cNvSpPr>
          <p:nvPr/>
        </p:nvSpPr>
        <p:spPr bwMode="auto">
          <a:xfrm>
            <a:off x="1187450" y="1989138"/>
            <a:ext cx="1152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24589" name="Line 16"/>
          <p:cNvSpPr>
            <a:spLocks noChangeShapeType="1"/>
          </p:cNvSpPr>
          <p:nvPr/>
        </p:nvSpPr>
        <p:spPr bwMode="auto">
          <a:xfrm>
            <a:off x="1692275" y="1989138"/>
            <a:ext cx="0" cy="9350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24590" name="Line 18"/>
          <p:cNvSpPr>
            <a:spLocks noChangeShapeType="1"/>
          </p:cNvSpPr>
          <p:nvPr/>
        </p:nvSpPr>
        <p:spPr bwMode="auto">
          <a:xfrm>
            <a:off x="1116013" y="2924175"/>
            <a:ext cx="0"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24591" name="Line 19"/>
          <p:cNvSpPr>
            <a:spLocks noChangeShapeType="1"/>
          </p:cNvSpPr>
          <p:nvPr/>
        </p:nvSpPr>
        <p:spPr bwMode="auto">
          <a:xfrm>
            <a:off x="2268538" y="2924175"/>
            <a:ext cx="0" cy="4333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24592" name="Line 25"/>
          <p:cNvSpPr>
            <a:spLocks noChangeShapeType="1"/>
          </p:cNvSpPr>
          <p:nvPr/>
        </p:nvSpPr>
        <p:spPr bwMode="auto">
          <a:xfrm>
            <a:off x="4859338" y="3573463"/>
            <a:ext cx="0" cy="20161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24593" name="Line 26"/>
          <p:cNvSpPr>
            <a:spLocks noChangeShapeType="1"/>
          </p:cNvSpPr>
          <p:nvPr/>
        </p:nvSpPr>
        <p:spPr bwMode="auto">
          <a:xfrm>
            <a:off x="3203575" y="5084763"/>
            <a:ext cx="33845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24594" name="Text Box 32"/>
          <p:cNvSpPr txBox="1">
            <a:spLocks noChangeArrowheads="1"/>
          </p:cNvSpPr>
          <p:nvPr/>
        </p:nvSpPr>
        <p:spPr bwMode="auto">
          <a:xfrm>
            <a:off x="250825" y="4435475"/>
            <a:ext cx="2519363" cy="201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ZA" altLang="en-US"/>
              <a:t>Key:</a:t>
            </a:r>
          </a:p>
          <a:p>
            <a:pPr eaLnBrk="1" hangingPunct="1">
              <a:spcBef>
                <a:spcPct val="50000"/>
              </a:spcBef>
            </a:pPr>
            <a:endParaRPr lang="en-ZA" altLang="en-US"/>
          </a:p>
          <a:p>
            <a:pPr eaLnBrk="1" hangingPunct="1">
              <a:spcBef>
                <a:spcPct val="50000"/>
              </a:spcBef>
            </a:pPr>
            <a:endParaRPr lang="en-ZA" altLang="en-US"/>
          </a:p>
          <a:p>
            <a:pPr eaLnBrk="1" hangingPunct="1">
              <a:spcBef>
                <a:spcPct val="50000"/>
              </a:spcBef>
            </a:pPr>
            <a:endParaRPr lang="en-ZA" altLang="en-US"/>
          </a:p>
          <a:p>
            <a:pPr eaLnBrk="1" hangingPunct="1">
              <a:spcBef>
                <a:spcPct val="50000"/>
              </a:spcBef>
            </a:pPr>
            <a:endParaRPr lang="en-GB" altLang="en-US"/>
          </a:p>
        </p:txBody>
      </p:sp>
      <p:sp>
        <p:nvSpPr>
          <p:cNvPr id="24595" name="Rectangle 33"/>
          <p:cNvSpPr>
            <a:spLocks noChangeArrowheads="1"/>
          </p:cNvSpPr>
          <p:nvPr/>
        </p:nvSpPr>
        <p:spPr bwMode="auto">
          <a:xfrm>
            <a:off x="395288" y="4581525"/>
            <a:ext cx="360362" cy="287338"/>
          </a:xfrm>
          <a:prstGeom prst="rect">
            <a:avLst/>
          </a:prstGeom>
          <a:solidFill>
            <a:schemeClr val="bg2">
              <a:lumMod val="75000"/>
            </a:schemeClr>
          </a:solidFill>
          <a:ln w="9525">
            <a:solidFill>
              <a:schemeClr val="tx1"/>
            </a:solidFill>
            <a:miter lim="800000"/>
            <a:headEnd/>
            <a:tailEnd/>
          </a:ln>
          <a:effectLs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4596" name="Rectangle 34"/>
          <p:cNvSpPr>
            <a:spLocks noChangeArrowheads="1"/>
          </p:cNvSpPr>
          <p:nvPr/>
        </p:nvSpPr>
        <p:spPr bwMode="auto">
          <a:xfrm>
            <a:off x="395288" y="5013325"/>
            <a:ext cx="360362" cy="2873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4597" name="Oval 35"/>
          <p:cNvSpPr>
            <a:spLocks noChangeArrowheads="1"/>
          </p:cNvSpPr>
          <p:nvPr/>
        </p:nvSpPr>
        <p:spPr bwMode="auto">
          <a:xfrm>
            <a:off x="395288" y="5445125"/>
            <a:ext cx="433387" cy="358775"/>
          </a:xfrm>
          <a:prstGeom prst="ellipse">
            <a:avLst/>
          </a:prstGeom>
          <a:solidFill>
            <a:schemeClr val="bg2">
              <a:lumMod val="75000"/>
            </a:schemeClr>
          </a:solidFill>
          <a:ln w="9525">
            <a:solidFill>
              <a:schemeClr val="tx1"/>
            </a:solidFill>
            <a:round/>
            <a:headEnd/>
            <a:tailEnd/>
          </a:ln>
          <a:effectLs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4598" name="Oval 36"/>
          <p:cNvSpPr>
            <a:spLocks noChangeArrowheads="1"/>
          </p:cNvSpPr>
          <p:nvPr/>
        </p:nvSpPr>
        <p:spPr bwMode="auto">
          <a:xfrm>
            <a:off x="395288" y="5949950"/>
            <a:ext cx="433387" cy="35877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4599" name="Text Box 37"/>
          <p:cNvSpPr txBox="1">
            <a:spLocks noChangeArrowheads="1"/>
          </p:cNvSpPr>
          <p:nvPr/>
        </p:nvSpPr>
        <p:spPr bwMode="auto">
          <a:xfrm>
            <a:off x="900113" y="4581525"/>
            <a:ext cx="187166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ZA" altLang="en-US" sz="1000" dirty="0"/>
              <a:t>Male with </a:t>
            </a:r>
            <a:r>
              <a:rPr lang="en-ZA" altLang="en-US" sz="1000" dirty="0" smtClean="0"/>
              <a:t>broad lips</a:t>
            </a:r>
            <a:endParaRPr lang="en-GB" altLang="en-US" sz="1000" dirty="0"/>
          </a:p>
        </p:txBody>
      </p:sp>
      <p:sp>
        <p:nvSpPr>
          <p:cNvPr id="24600" name="Text Box 38"/>
          <p:cNvSpPr txBox="1">
            <a:spLocks noChangeArrowheads="1"/>
          </p:cNvSpPr>
          <p:nvPr/>
        </p:nvSpPr>
        <p:spPr bwMode="auto">
          <a:xfrm>
            <a:off x="900113" y="5013325"/>
            <a:ext cx="2159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ZA" altLang="en-US" sz="1000" dirty="0"/>
              <a:t>Male </a:t>
            </a:r>
            <a:r>
              <a:rPr lang="en-ZA" altLang="en-US" sz="1000" dirty="0" smtClean="0"/>
              <a:t>with thin lips</a:t>
            </a:r>
            <a:endParaRPr lang="en-GB" altLang="en-US" sz="1000" dirty="0"/>
          </a:p>
        </p:txBody>
      </p:sp>
      <p:sp>
        <p:nvSpPr>
          <p:cNvPr id="24601" name="Text Box 39"/>
          <p:cNvSpPr txBox="1">
            <a:spLocks noChangeArrowheads="1"/>
          </p:cNvSpPr>
          <p:nvPr/>
        </p:nvSpPr>
        <p:spPr bwMode="auto">
          <a:xfrm>
            <a:off x="900113" y="5516563"/>
            <a:ext cx="2159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ZA" altLang="en-US" sz="1000" dirty="0"/>
              <a:t>Female with </a:t>
            </a:r>
            <a:r>
              <a:rPr lang="en-ZA" altLang="en-US" sz="1000" dirty="0" smtClean="0"/>
              <a:t>broad lips</a:t>
            </a:r>
            <a:endParaRPr lang="en-GB" altLang="en-US" sz="1000" dirty="0"/>
          </a:p>
        </p:txBody>
      </p:sp>
      <p:sp>
        <p:nvSpPr>
          <p:cNvPr id="24602" name="Text Box 40"/>
          <p:cNvSpPr txBox="1">
            <a:spLocks noChangeArrowheads="1"/>
          </p:cNvSpPr>
          <p:nvPr/>
        </p:nvSpPr>
        <p:spPr bwMode="auto">
          <a:xfrm>
            <a:off x="-2635959" y="4995120"/>
            <a:ext cx="2159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ZA" altLang="en-US" sz="1000"/>
              <a:t>Female with blue eyes</a:t>
            </a:r>
            <a:endParaRPr lang="en-GB" altLang="en-US" sz="1000"/>
          </a:p>
        </p:txBody>
      </p:sp>
      <p:sp>
        <p:nvSpPr>
          <p:cNvPr id="24603" name="Text Box 42"/>
          <p:cNvSpPr txBox="1">
            <a:spLocks noChangeArrowheads="1"/>
          </p:cNvSpPr>
          <p:nvPr/>
        </p:nvSpPr>
        <p:spPr bwMode="auto">
          <a:xfrm>
            <a:off x="2484438" y="1844675"/>
            <a:ext cx="503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ZA" altLang="en-US" b="1" dirty="0" smtClean="0"/>
              <a:t> 2</a:t>
            </a:r>
            <a:endParaRPr lang="en-GB" altLang="en-US" b="1" dirty="0"/>
          </a:p>
        </p:txBody>
      </p:sp>
      <p:sp>
        <p:nvSpPr>
          <p:cNvPr id="24604" name="Line 51"/>
          <p:cNvSpPr>
            <a:spLocks noChangeShapeType="1"/>
          </p:cNvSpPr>
          <p:nvPr/>
        </p:nvSpPr>
        <p:spPr bwMode="auto">
          <a:xfrm>
            <a:off x="1116013" y="2924175"/>
            <a:ext cx="1152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24605" name="Line 52"/>
          <p:cNvSpPr>
            <a:spLocks noChangeShapeType="1"/>
          </p:cNvSpPr>
          <p:nvPr/>
        </p:nvSpPr>
        <p:spPr bwMode="auto">
          <a:xfrm>
            <a:off x="2627313" y="3573463"/>
            <a:ext cx="31686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24606" name="Rectangle 53"/>
          <p:cNvSpPr>
            <a:spLocks noChangeArrowheads="1"/>
          </p:cNvSpPr>
          <p:nvPr/>
        </p:nvSpPr>
        <p:spPr bwMode="auto">
          <a:xfrm>
            <a:off x="5435600" y="5589588"/>
            <a:ext cx="647700" cy="431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4607" name="Rectangle 54"/>
          <p:cNvSpPr>
            <a:spLocks noChangeArrowheads="1"/>
          </p:cNvSpPr>
          <p:nvPr/>
        </p:nvSpPr>
        <p:spPr bwMode="auto">
          <a:xfrm>
            <a:off x="4572000" y="5589588"/>
            <a:ext cx="647700" cy="431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4608" name="Rectangle 55"/>
          <p:cNvSpPr>
            <a:spLocks noChangeArrowheads="1"/>
          </p:cNvSpPr>
          <p:nvPr/>
        </p:nvSpPr>
        <p:spPr bwMode="auto">
          <a:xfrm>
            <a:off x="3708400" y="5589588"/>
            <a:ext cx="647700" cy="431800"/>
          </a:xfrm>
          <a:prstGeom prst="rect">
            <a:avLst/>
          </a:prstGeom>
          <a:solidFill>
            <a:schemeClr val="bg2">
              <a:lumMod val="75000"/>
            </a:schemeClr>
          </a:solidFill>
          <a:ln w="9525">
            <a:solidFill>
              <a:schemeClr val="tx1"/>
            </a:solidFill>
            <a:miter lim="800000"/>
            <a:headEnd/>
            <a:tailEnd/>
          </a:ln>
          <a:effectLs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4609" name="Oval 57"/>
          <p:cNvSpPr>
            <a:spLocks noChangeArrowheads="1"/>
          </p:cNvSpPr>
          <p:nvPr/>
        </p:nvSpPr>
        <p:spPr bwMode="auto">
          <a:xfrm>
            <a:off x="6300788" y="5516563"/>
            <a:ext cx="719137" cy="504825"/>
          </a:xfrm>
          <a:prstGeom prst="ellipse">
            <a:avLst/>
          </a:prstGeom>
          <a:solidFill>
            <a:schemeClr val="bg2">
              <a:lumMod val="75000"/>
            </a:schemeClr>
          </a:solidFill>
          <a:ln w="9525">
            <a:solidFill>
              <a:schemeClr val="tx1"/>
            </a:solidFill>
            <a:round/>
            <a:headEnd/>
            <a:tailEnd/>
          </a:ln>
          <a:effectLs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4610" name="Line 58"/>
          <p:cNvSpPr>
            <a:spLocks noChangeShapeType="1"/>
          </p:cNvSpPr>
          <p:nvPr/>
        </p:nvSpPr>
        <p:spPr bwMode="auto">
          <a:xfrm>
            <a:off x="3203575" y="5084763"/>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24611" name="Line 59"/>
          <p:cNvSpPr>
            <a:spLocks noChangeShapeType="1"/>
          </p:cNvSpPr>
          <p:nvPr/>
        </p:nvSpPr>
        <p:spPr bwMode="auto">
          <a:xfrm>
            <a:off x="4067175" y="5084763"/>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24612" name="Line 60"/>
          <p:cNvSpPr>
            <a:spLocks noChangeShapeType="1"/>
          </p:cNvSpPr>
          <p:nvPr/>
        </p:nvSpPr>
        <p:spPr bwMode="auto">
          <a:xfrm>
            <a:off x="6588125" y="5084763"/>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24613" name="Line 61"/>
          <p:cNvSpPr>
            <a:spLocks noChangeShapeType="1"/>
          </p:cNvSpPr>
          <p:nvPr/>
        </p:nvSpPr>
        <p:spPr bwMode="auto">
          <a:xfrm>
            <a:off x="5724525" y="5084763"/>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24614" name="Line 64"/>
          <p:cNvSpPr>
            <a:spLocks noChangeShapeType="1"/>
          </p:cNvSpPr>
          <p:nvPr/>
        </p:nvSpPr>
        <p:spPr bwMode="auto">
          <a:xfrm>
            <a:off x="250825" y="4149725"/>
            <a:ext cx="23050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24615" name="Line 66"/>
          <p:cNvSpPr>
            <a:spLocks noChangeShapeType="1"/>
          </p:cNvSpPr>
          <p:nvPr/>
        </p:nvSpPr>
        <p:spPr bwMode="auto">
          <a:xfrm>
            <a:off x="2555875" y="4149725"/>
            <a:ext cx="0" cy="2303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24616" name="Line 67"/>
          <p:cNvSpPr>
            <a:spLocks noChangeShapeType="1"/>
          </p:cNvSpPr>
          <p:nvPr/>
        </p:nvSpPr>
        <p:spPr bwMode="auto">
          <a:xfrm>
            <a:off x="250825" y="4149725"/>
            <a:ext cx="0" cy="2303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24617" name="Line 68"/>
          <p:cNvSpPr>
            <a:spLocks noChangeShapeType="1"/>
          </p:cNvSpPr>
          <p:nvPr/>
        </p:nvSpPr>
        <p:spPr bwMode="auto">
          <a:xfrm>
            <a:off x="250825" y="6453188"/>
            <a:ext cx="23050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39" name="Text Box 39"/>
          <p:cNvSpPr txBox="1">
            <a:spLocks noChangeArrowheads="1"/>
          </p:cNvSpPr>
          <p:nvPr/>
        </p:nvSpPr>
        <p:spPr bwMode="auto">
          <a:xfrm>
            <a:off x="900113" y="6021388"/>
            <a:ext cx="2159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ZA" altLang="en-US" sz="1000" dirty="0"/>
              <a:t>Female with </a:t>
            </a:r>
            <a:r>
              <a:rPr lang="en-ZA" altLang="en-US" sz="1000" dirty="0" smtClean="0"/>
              <a:t>thin lips</a:t>
            </a:r>
            <a:endParaRPr lang="en-GB" altLang="en-US" sz="1000" dirty="0"/>
          </a:p>
        </p:txBody>
      </p:sp>
    </p:spTree>
    <p:extLst>
      <p:ext uri="{BB962C8B-B14F-4D97-AF65-F5344CB8AC3E}">
        <p14:creationId xmlns:p14="http://schemas.microsoft.com/office/powerpoint/2010/main" val="2320019155"/>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2"/>
          <p:cNvSpPr>
            <a:spLocks noGrp="1" noChangeArrowheads="1"/>
          </p:cNvSpPr>
          <p:nvPr>
            <p:ph type="title"/>
          </p:nvPr>
        </p:nvSpPr>
        <p:spPr>
          <a:xfrm>
            <a:off x="439738" y="333375"/>
            <a:ext cx="7543800" cy="1295400"/>
          </a:xfrm>
        </p:spPr>
        <p:txBody>
          <a:bodyPr/>
          <a:lstStyle/>
          <a:p>
            <a:pPr algn="ctr" eaLnBrk="1" hangingPunct="1"/>
            <a:r>
              <a:rPr lang="en-ZA" altLang="en-US" sz="2200" dirty="0" smtClean="0"/>
              <a:t>Memo Example 2</a:t>
            </a:r>
            <a:br>
              <a:rPr lang="en-ZA" altLang="en-US" sz="2200" dirty="0" smtClean="0"/>
            </a:br>
            <a:r>
              <a:rPr lang="en-ZA" altLang="en-US" sz="2200" dirty="0" smtClean="0"/>
              <a:t>Complete the following activity in pairs</a:t>
            </a:r>
            <a:br>
              <a:rPr lang="en-ZA" altLang="en-US" sz="2200" dirty="0" smtClean="0"/>
            </a:br>
            <a:r>
              <a:rPr lang="en-ZA" altLang="en-US" sz="2200" dirty="0" smtClean="0"/>
              <a:t>  </a:t>
            </a:r>
            <a:r>
              <a:rPr lang="en-ZA" altLang="en-US" sz="1100" dirty="0" smtClean="0"/>
              <a:t>The diagram below shows the inheritance of broad or thin lips in humans. Broad lips (B)  is dominant over thin lips(b).</a:t>
            </a:r>
            <a:br>
              <a:rPr lang="en-ZA" altLang="en-US" sz="1100" dirty="0" smtClean="0"/>
            </a:br>
            <a:r>
              <a:rPr lang="en-ZA" altLang="en-US" sz="1100" b="1" dirty="0" smtClean="0"/>
              <a:t>Individual 2 is homozygous</a:t>
            </a:r>
            <a:r>
              <a:rPr lang="en-ZA" altLang="en-US" sz="1100" dirty="0" smtClean="0"/>
              <a:t>. </a:t>
            </a:r>
            <a:r>
              <a:rPr lang="en-GB" altLang="en-US" sz="1100" dirty="0" smtClean="0"/>
              <a:t>Use the letters B and b and write down the phenotypes and genotypes of individuals</a:t>
            </a:r>
            <a:endParaRPr lang="en-GB" altLang="en-US" sz="1300" dirty="0" smtClean="0"/>
          </a:p>
        </p:txBody>
      </p:sp>
      <p:sp>
        <p:nvSpPr>
          <p:cNvPr id="25606" name="Rectangle 3"/>
          <p:cNvSpPr>
            <a:spLocks noChangeArrowheads="1"/>
          </p:cNvSpPr>
          <p:nvPr/>
        </p:nvSpPr>
        <p:spPr bwMode="auto">
          <a:xfrm>
            <a:off x="539750" y="1773238"/>
            <a:ext cx="647700" cy="431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5607" name="Oval 4"/>
          <p:cNvSpPr>
            <a:spLocks noChangeArrowheads="1"/>
          </p:cNvSpPr>
          <p:nvPr/>
        </p:nvSpPr>
        <p:spPr bwMode="auto">
          <a:xfrm>
            <a:off x="2339975" y="1773238"/>
            <a:ext cx="719138" cy="504825"/>
          </a:xfrm>
          <a:prstGeom prst="ellipse">
            <a:avLst/>
          </a:prstGeom>
          <a:solidFill>
            <a:schemeClr val="bg2">
              <a:lumMod val="75000"/>
            </a:schemeClr>
          </a:solidFill>
          <a:ln w="9525">
            <a:solidFill>
              <a:schemeClr val="tx1"/>
            </a:solidFill>
            <a:round/>
            <a:headEnd/>
            <a:tailEnd/>
          </a:ln>
          <a:effectLs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5608" name="Oval 5"/>
          <p:cNvSpPr>
            <a:spLocks noChangeArrowheads="1"/>
          </p:cNvSpPr>
          <p:nvPr/>
        </p:nvSpPr>
        <p:spPr bwMode="auto">
          <a:xfrm>
            <a:off x="755650" y="3284538"/>
            <a:ext cx="719138" cy="504825"/>
          </a:xfrm>
          <a:prstGeom prst="ellipse">
            <a:avLst/>
          </a:prstGeom>
          <a:solidFill>
            <a:schemeClr val="bg2">
              <a:lumMod val="75000"/>
            </a:schemeClr>
          </a:solidFill>
          <a:ln w="9525">
            <a:solidFill>
              <a:schemeClr val="tx1"/>
            </a:solidFill>
            <a:round/>
            <a:headEnd/>
            <a:tailEnd/>
          </a:ln>
          <a:effectLs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5609" name="Rectangle 6"/>
          <p:cNvSpPr>
            <a:spLocks noChangeArrowheads="1"/>
          </p:cNvSpPr>
          <p:nvPr/>
        </p:nvSpPr>
        <p:spPr bwMode="auto">
          <a:xfrm>
            <a:off x="1979613" y="3357563"/>
            <a:ext cx="647700" cy="431800"/>
          </a:xfrm>
          <a:prstGeom prst="rect">
            <a:avLst/>
          </a:prstGeom>
          <a:solidFill>
            <a:schemeClr val="bg2">
              <a:lumMod val="75000"/>
            </a:schemeClr>
          </a:solidFill>
          <a:ln w="9525">
            <a:solidFill>
              <a:schemeClr val="tx1"/>
            </a:solidFill>
            <a:miter lim="800000"/>
            <a:headEnd/>
            <a:tailEnd/>
          </a:ln>
          <a:effectLs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5610" name="Oval 7"/>
          <p:cNvSpPr>
            <a:spLocks noChangeArrowheads="1"/>
          </p:cNvSpPr>
          <p:nvPr/>
        </p:nvSpPr>
        <p:spPr bwMode="auto">
          <a:xfrm>
            <a:off x="5795963" y="3284538"/>
            <a:ext cx="719137" cy="503237"/>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5611" name="Oval 8"/>
          <p:cNvSpPr>
            <a:spLocks noChangeArrowheads="1"/>
          </p:cNvSpPr>
          <p:nvPr/>
        </p:nvSpPr>
        <p:spPr bwMode="auto">
          <a:xfrm>
            <a:off x="2916238" y="5516563"/>
            <a:ext cx="719137" cy="5048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5612" name="Line 9"/>
          <p:cNvSpPr>
            <a:spLocks noChangeShapeType="1"/>
          </p:cNvSpPr>
          <p:nvPr/>
        </p:nvSpPr>
        <p:spPr bwMode="auto">
          <a:xfrm>
            <a:off x="1187450" y="1989138"/>
            <a:ext cx="1152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25613" name="Line 10"/>
          <p:cNvSpPr>
            <a:spLocks noChangeShapeType="1"/>
          </p:cNvSpPr>
          <p:nvPr/>
        </p:nvSpPr>
        <p:spPr bwMode="auto">
          <a:xfrm>
            <a:off x="1692275" y="1989138"/>
            <a:ext cx="0" cy="9350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25614" name="Line 11"/>
          <p:cNvSpPr>
            <a:spLocks noChangeShapeType="1"/>
          </p:cNvSpPr>
          <p:nvPr/>
        </p:nvSpPr>
        <p:spPr bwMode="auto">
          <a:xfrm>
            <a:off x="1116013" y="2924175"/>
            <a:ext cx="0"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25615" name="Line 12"/>
          <p:cNvSpPr>
            <a:spLocks noChangeShapeType="1"/>
          </p:cNvSpPr>
          <p:nvPr/>
        </p:nvSpPr>
        <p:spPr bwMode="auto">
          <a:xfrm>
            <a:off x="2268538" y="2924175"/>
            <a:ext cx="0" cy="4333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25616" name="Line 13"/>
          <p:cNvSpPr>
            <a:spLocks noChangeShapeType="1"/>
          </p:cNvSpPr>
          <p:nvPr/>
        </p:nvSpPr>
        <p:spPr bwMode="auto">
          <a:xfrm>
            <a:off x="4859338" y="3573463"/>
            <a:ext cx="0" cy="20161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25617" name="Line 14"/>
          <p:cNvSpPr>
            <a:spLocks noChangeShapeType="1"/>
          </p:cNvSpPr>
          <p:nvPr/>
        </p:nvSpPr>
        <p:spPr bwMode="auto">
          <a:xfrm>
            <a:off x="3203575" y="5084763"/>
            <a:ext cx="33845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25618" name="Text Box 15"/>
          <p:cNvSpPr txBox="1">
            <a:spLocks noChangeArrowheads="1"/>
          </p:cNvSpPr>
          <p:nvPr/>
        </p:nvSpPr>
        <p:spPr bwMode="auto">
          <a:xfrm>
            <a:off x="250825" y="4149725"/>
            <a:ext cx="2519363" cy="201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ZA" altLang="en-US"/>
              <a:t>Key:</a:t>
            </a:r>
          </a:p>
          <a:p>
            <a:pPr eaLnBrk="1" hangingPunct="1">
              <a:spcBef>
                <a:spcPct val="50000"/>
              </a:spcBef>
            </a:pPr>
            <a:endParaRPr lang="en-ZA" altLang="en-US"/>
          </a:p>
          <a:p>
            <a:pPr eaLnBrk="1" hangingPunct="1">
              <a:spcBef>
                <a:spcPct val="50000"/>
              </a:spcBef>
            </a:pPr>
            <a:endParaRPr lang="en-ZA" altLang="en-US"/>
          </a:p>
          <a:p>
            <a:pPr eaLnBrk="1" hangingPunct="1">
              <a:spcBef>
                <a:spcPct val="50000"/>
              </a:spcBef>
            </a:pPr>
            <a:endParaRPr lang="en-ZA" altLang="en-US"/>
          </a:p>
          <a:p>
            <a:pPr eaLnBrk="1" hangingPunct="1">
              <a:spcBef>
                <a:spcPct val="50000"/>
              </a:spcBef>
            </a:pPr>
            <a:endParaRPr lang="en-GB" altLang="en-US"/>
          </a:p>
        </p:txBody>
      </p:sp>
      <p:sp>
        <p:nvSpPr>
          <p:cNvPr id="25619" name="Rectangle 16"/>
          <p:cNvSpPr>
            <a:spLocks noChangeArrowheads="1"/>
          </p:cNvSpPr>
          <p:nvPr/>
        </p:nvSpPr>
        <p:spPr bwMode="auto">
          <a:xfrm>
            <a:off x="395288" y="4581525"/>
            <a:ext cx="360362" cy="287338"/>
          </a:xfrm>
          <a:prstGeom prst="rect">
            <a:avLst/>
          </a:prstGeom>
          <a:solidFill>
            <a:schemeClr val="bg2">
              <a:lumMod val="75000"/>
            </a:schemeClr>
          </a:solidFill>
          <a:ln w="9525">
            <a:solidFill>
              <a:schemeClr val="tx1"/>
            </a:solidFill>
            <a:miter lim="800000"/>
            <a:headEnd/>
            <a:tailEnd/>
          </a:ln>
          <a:effectLs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5620" name="Rectangle 17"/>
          <p:cNvSpPr>
            <a:spLocks noChangeArrowheads="1"/>
          </p:cNvSpPr>
          <p:nvPr/>
        </p:nvSpPr>
        <p:spPr bwMode="auto">
          <a:xfrm>
            <a:off x="395288" y="5013325"/>
            <a:ext cx="360362" cy="2873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5621" name="Oval 18"/>
          <p:cNvSpPr>
            <a:spLocks noChangeArrowheads="1"/>
          </p:cNvSpPr>
          <p:nvPr/>
        </p:nvSpPr>
        <p:spPr bwMode="auto">
          <a:xfrm>
            <a:off x="395288" y="5445125"/>
            <a:ext cx="433387" cy="358775"/>
          </a:xfrm>
          <a:prstGeom prst="ellipse">
            <a:avLst/>
          </a:prstGeom>
          <a:solidFill>
            <a:schemeClr val="bg2">
              <a:lumMod val="75000"/>
            </a:schemeClr>
          </a:solidFill>
          <a:ln w="9525">
            <a:solidFill>
              <a:schemeClr val="tx1"/>
            </a:solidFill>
            <a:round/>
            <a:headEnd/>
            <a:tailEnd/>
          </a:ln>
          <a:effectLs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5622" name="Oval 19"/>
          <p:cNvSpPr>
            <a:spLocks noChangeArrowheads="1"/>
          </p:cNvSpPr>
          <p:nvPr/>
        </p:nvSpPr>
        <p:spPr bwMode="auto">
          <a:xfrm>
            <a:off x="395288" y="5949950"/>
            <a:ext cx="433387" cy="35877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5623" name="Text Box 20"/>
          <p:cNvSpPr txBox="1">
            <a:spLocks noChangeArrowheads="1"/>
          </p:cNvSpPr>
          <p:nvPr/>
        </p:nvSpPr>
        <p:spPr bwMode="auto">
          <a:xfrm>
            <a:off x="900113" y="4581525"/>
            <a:ext cx="187166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ZA" altLang="en-US" sz="1000" dirty="0"/>
              <a:t>Male with </a:t>
            </a:r>
            <a:r>
              <a:rPr lang="en-ZA" altLang="en-US" sz="1000" dirty="0" smtClean="0"/>
              <a:t>broad lips</a:t>
            </a:r>
            <a:endParaRPr lang="en-GB" altLang="en-US" sz="1000" dirty="0"/>
          </a:p>
        </p:txBody>
      </p:sp>
      <p:sp>
        <p:nvSpPr>
          <p:cNvPr id="25624" name="Text Box 21"/>
          <p:cNvSpPr txBox="1">
            <a:spLocks noChangeArrowheads="1"/>
          </p:cNvSpPr>
          <p:nvPr/>
        </p:nvSpPr>
        <p:spPr bwMode="auto">
          <a:xfrm>
            <a:off x="900113" y="5013325"/>
            <a:ext cx="2159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ZA" altLang="en-US" sz="1000" dirty="0"/>
              <a:t>Male with </a:t>
            </a:r>
            <a:r>
              <a:rPr lang="en-ZA" altLang="en-US" sz="1000" dirty="0" smtClean="0"/>
              <a:t>thin lips</a:t>
            </a:r>
            <a:endParaRPr lang="en-GB" altLang="en-US" sz="1000" dirty="0"/>
          </a:p>
        </p:txBody>
      </p:sp>
      <p:sp>
        <p:nvSpPr>
          <p:cNvPr id="25625" name="Text Box 22"/>
          <p:cNvSpPr txBox="1">
            <a:spLocks noChangeArrowheads="1"/>
          </p:cNvSpPr>
          <p:nvPr/>
        </p:nvSpPr>
        <p:spPr bwMode="auto">
          <a:xfrm>
            <a:off x="900113" y="5516563"/>
            <a:ext cx="2159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ZA" altLang="en-US" sz="1000" dirty="0"/>
              <a:t>Female with </a:t>
            </a:r>
            <a:r>
              <a:rPr lang="en-ZA" altLang="en-US" sz="1000" dirty="0" smtClean="0"/>
              <a:t>broad lips</a:t>
            </a:r>
            <a:endParaRPr lang="en-GB" altLang="en-US" sz="1000" dirty="0"/>
          </a:p>
        </p:txBody>
      </p:sp>
      <p:sp>
        <p:nvSpPr>
          <p:cNvPr id="25626" name="Text Box 23"/>
          <p:cNvSpPr txBox="1">
            <a:spLocks noChangeArrowheads="1"/>
          </p:cNvSpPr>
          <p:nvPr/>
        </p:nvSpPr>
        <p:spPr bwMode="auto">
          <a:xfrm>
            <a:off x="827088" y="6021388"/>
            <a:ext cx="2159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ZA" altLang="en-US" sz="1000" dirty="0"/>
              <a:t>Female with </a:t>
            </a:r>
            <a:r>
              <a:rPr lang="en-ZA" altLang="en-US" sz="1000" dirty="0" smtClean="0"/>
              <a:t>thin</a:t>
            </a:r>
            <a:endParaRPr lang="en-GB" altLang="en-US" sz="1000" dirty="0"/>
          </a:p>
        </p:txBody>
      </p:sp>
      <p:sp>
        <p:nvSpPr>
          <p:cNvPr id="36888" name="Text Box 24"/>
          <p:cNvSpPr txBox="1">
            <a:spLocks noChangeArrowheads="1"/>
          </p:cNvSpPr>
          <p:nvPr/>
        </p:nvSpPr>
        <p:spPr bwMode="auto">
          <a:xfrm>
            <a:off x="611188" y="1909763"/>
            <a:ext cx="5048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ZA" altLang="en-US" b="1"/>
              <a:t>bb</a:t>
            </a:r>
            <a:endParaRPr lang="en-GB" altLang="en-US" b="1"/>
          </a:p>
        </p:txBody>
      </p:sp>
      <p:sp>
        <p:nvSpPr>
          <p:cNvPr id="36889" name="Text Box 25"/>
          <p:cNvSpPr txBox="1">
            <a:spLocks noChangeArrowheads="1"/>
          </p:cNvSpPr>
          <p:nvPr/>
        </p:nvSpPr>
        <p:spPr bwMode="auto">
          <a:xfrm>
            <a:off x="2484438" y="1844675"/>
            <a:ext cx="647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ZA" altLang="en-US" b="1"/>
              <a:t>BB</a:t>
            </a:r>
            <a:endParaRPr lang="en-GB" altLang="en-US" b="1"/>
          </a:p>
        </p:txBody>
      </p:sp>
      <p:sp>
        <p:nvSpPr>
          <p:cNvPr id="36890" name="Text Box 26"/>
          <p:cNvSpPr txBox="1">
            <a:spLocks noChangeArrowheads="1"/>
          </p:cNvSpPr>
          <p:nvPr/>
        </p:nvSpPr>
        <p:spPr bwMode="auto">
          <a:xfrm>
            <a:off x="827088" y="3357563"/>
            <a:ext cx="6492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ZA" altLang="en-US" b="1"/>
              <a:t>Bb</a:t>
            </a:r>
            <a:endParaRPr lang="en-GB" altLang="en-US" b="1"/>
          </a:p>
        </p:txBody>
      </p:sp>
      <p:sp>
        <p:nvSpPr>
          <p:cNvPr id="36891" name="Text Box 27"/>
          <p:cNvSpPr txBox="1">
            <a:spLocks noChangeArrowheads="1"/>
          </p:cNvSpPr>
          <p:nvPr/>
        </p:nvSpPr>
        <p:spPr bwMode="auto">
          <a:xfrm>
            <a:off x="5940425" y="3357563"/>
            <a:ext cx="7207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ZA" altLang="en-US" b="1"/>
              <a:t>bb</a:t>
            </a:r>
            <a:endParaRPr lang="en-GB" altLang="en-US" b="1"/>
          </a:p>
        </p:txBody>
      </p:sp>
      <p:sp>
        <p:nvSpPr>
          <p:cNvPr id="25631" name="Line 28"/>
          <p:cNvSpPr>
            <a:spLocks noChangeShapeType="1"/>
          </p:cNvSpPr>
          <p:nvPr/>
        </p:nvSpPr>
        <p:spPr bwMode="auto">
          <a:xfrm>
            <a:off x="1116013" y="2924175"/>
            <a:ext cx="1152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25632" name="Line 29"/>
          <p:cNvSpPr>
            <a:spLocks noChangeShapeType="1"/>
          </p:cNvSpPr>
          <p:nvPr/>
        </p:nvSpPr>
        <p:spPr bwMode="auto">
          <a:xfrm>
            <a:off x="2627313" y="3573463"/>
            <a:ext cx="31686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25633" name="Rectangle 30"/>
          <p:cNvSpPr>
            <a:spLocks noChangeArrowheads="1"/>
          </p:cNvSpPr>
          <p:nvPr/>
        </p:nvSpPr>
        <p:spPr bwMode="auto">
          <a:xfrm>
            <a:off x="5435600" y="5589588"/>
            <a:ext cx="647700" cy="431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5634" name="Rectangle 31"/>
          <p:cNvSpPr>
            <a:spLocks noChangeArrowheads="1"/>
          </p:cNvSpPr>
          <p:nvPr/>
        </p:nvSpPr>
        <p:spPr bwMode="auto">
          <a:xfrm>
            <a:off x="4572000" y="5589588"/>
            <a:ext cx="647700" cy="431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5635" name="Rectangle 32"/>
          <p:cNvSpPr>
            <a:spLocks noChangeArrowheads="1"/>
          </p:cNvSpPr>
          <p:nvPr/>
        </p:nvSpPr>
        <p:spPr bwMode="auto">
          <a:xfrm>
            <a:off x="3708400" y="5589588"/>
            <a:ext cx="647700" cy="431800"/>
          </a:xfrm>
          <a:prstGeom prst="rect">
            <a:avLst/>
          </a:prstGeom>
          <a:solidFill>
            <a:schemeClr val="bg2">
              <a:lumMod val="75000"/>
            </a:schemeClr>
          </a:solidFill>
          <a:ln w="9525">
            <a:solidFill>
              <a:schemeClr val="tx1"/>
            </a:solidFill>
            <a:miter lim="800000"/>
            <a:headEnd/>
            <a:tailEnd/>
          </a:ln>
          <a:effectLs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5636" name="Oval 33"/>
          <p:cNvSpPr>
            <a:spLocks noChangeArrowheads="1"/>
          </p:cNvSpPr>
          <p:nvPr/>
        </p:nvSpPr>
        <p:spPr bwMode="auto">
          <a:xfrm>
            <a:off x="6300788" y="5516563"/>
            <a:ext cx="719137" cy="504825"/>
          </a:xfrm>
          <a:prstGeom prst="ellipse">
            <a:avLst/>
          </a:prstGeom>
          <a:solidFill>
            <a:schemeClr val="bg2">
              <a:lumMod val="75000"/>
            </a:schemeClr>
          </a:solidFill>
          <a:ln w="9525">
            <a:solidFill>
              <a:schemeClr val="tx1"/>
            </a:solidFill>
            <a:round/>
            <a:headEnd/>
            <a:tailEnd/>
          </a:ln>
          <a:effectLs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5637" name="Line 34"/>
          <p:cNvSpPr>
            <a:spLocks noChangeShapeType="1"/>
          </p:cNvSpPr>
          <p:nvPr/>
        </p:nvSpPr>
        <p:spPr bwMode="auto">
          <a:xfrm>
            <a:off x="3203575" y="5084763"/>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25638" name="Line 35"/>
          <p:cNvSpPr>
            <a:spLocks noChangeShapeType="1"/>
          </p:cNvSpPr>
          <p:nvPr/>
        </p:nvSpPr>
        <p:spPr bwMode="auto">
          <a:xfrm>
            <a:off x="4067175" y="5084763"/>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25639" name="Line 36"/>
          <p:cNvSpPr>
            <a:spLocks noChangeShapeType="1"/>
          </p:cNvSpPr>
          <p:nvPr/>
        </p:nvSpPr>
        <p:spPr bwMode="auto">
          <a:xfrm>
            <a:off x="6588125" y="5084763"/>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25640" name="Line 37"/>
          <p:cNvSpPr>
            <a:spLocks noChangeShapeType="1"/>
          </p:cNvSpPr>
          <p:nvPr/>
        </p:nvSpPr>
        <p:spPr bwMode="auto">
          <a:xfrm>
            <a:off x="5724525" y="5084763"/>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36902" name="Text Box 38"/>
          <p:cNvSpPr txBox="1">
            <a:spLocks noChangeArrowheads="1"/>
          </p:cNvSpPr>
          <p:nvPr/>
        </p:nvSpPr>
        <p:spPr bwMode="auto">
          <a:xfrm>
            <a:off x="2051050" y="3357563"/>
            <a:ext cx="503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ZA" altLang="en-US" b="1"/>
              <a:t>Bb</a:t>
            </a:r>
            <a:endParaRPr lang="en-GB" altLang="en-US" b="1"/>
          </a:p>
        </p:txBody>
      </p:sp>
      <p:sp>
        <p:nvSpPr>
          <p:cNvPr id="36903" name="Text Box 39"/>
          <p:cNvSpPr txBox="1">
            <a:spLocks noChangeArrowheads="1"/>
          </p:cNvSpPr>
          <p:nvPr/>
        </p:nvSpPr>
        <p:spPr bwMode="auto">
          <a:xfrm>
            <a:off x="3851275" y="5589588"/>
            <a:ext cx="503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ZA" altLang="en-US" b="1" dirty="0"/>
              <a:t>Bb</a:t>
            </a:r>
            <a:endParaRPr lang="en-GB" altLang="en-US" b="1" dirty="0"/>
          </a:p>
        </p:txBody>
      </p:sp>
      <p:sp>
        <p:nvSpPr>
          <p:cNvPr id="36904" name="Text Box 40"/>
          <p:cNvSpPr txBox="1">
            <a:spLocks noChangeArrowheads="1"/>
          </p:cNvSpPr>
          <p:nvPr/>
        </p:nvSpPr>
        <p:spPr bwMode="auto">
          <a:xfrm>
            <a:off x="2987675" y="5589588"/>
            <a:ext cx="5048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ZA" altLang="en-US" b="1"/>
              <a:t>bb</a:t>
            </a:r>
            <a:endParaRPr lang="en-GB" altLang="en-US" b="1"/>
          </a:p>
        </p:txBody>
      </p:sp>
      <p:sp>
        <p:nvSpPr>
          <p:cNvPr id="36905" name="Text Box 41"/>
          <p:cNvSpPr txBox="1">
            <a:spLocks noChangeArrowheads="1"/>
          </p:cNvSpPr>
          <p:nvPr/>
        </p:nvSpPr>
        <p:spPr bwMode="auto">
          <a:xfrm>
            <a:off x="4572000" y="5661025"/>
            <a:ext cx="5048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ZA" altLang="en-US" b="1"/>
              <a:t>bb</a:t>
            </a:r>
            <a:endParaRPr lang="en-GB" altLang="en-US" b="1"/>
          </a:p>
        </p:txBody>
      </p:sp>
      <p:sp>
        <p:nvSpPr>
          <p:cNvPr id="36906" name="Text Box 42"/>
          <p:cNvSpPr txBox="1">
            <a:spLocks noChangeArrowheads="1"/>
          </p:cNvSpPr>
          <p:nvPr/>
        </p:nvSpPr>
        <p:spPr bwMode="auto">
          <a:xfrm>
            <a:off x="5508625" y="5661025"/>
            <a:ext cx="5048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ZA" altLang="en-US" b="1"/>
              <a:t>bb</a:t>
            </a:r>
            <a:endParaRPr lang="en-GB" altLang="en-US" b="1"/>
          </a:p>
        </p:txBody>
      </p:sp>
      <p:sp>
        <p:nvSpPr>
          <p:cNvPr id="36907" name="Text Box 43"/>
          <p:cNvSpPr txBox="1">
            <a:spLocks noChangeArrowheads="1"/>
          </p:cNvSpPr>
          <p:nvPr/>
        </p:nvSpPr>
        <p:spPr bwMode="auto">
          <a:xfrm>
            <a:off x="6372225" y="5589588"/>
            <a:ext cx="503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ZA" altLang="en-US" b="1"/>
              <a:t>Bb</a:t>
            </a:r>
            <a:endParaRPr lang="en-GB" altLang="en-US" b="1"/>
          </a:p>
        </p:txBody>
      </p:sp>
      <p:sp>
        <p:nvSpPr>
          <p:cNvPr id="36908" name="Text Box 44"/>
          <p:cNvSpPr txBox="1">
            <a:spLocks noChangeArrowheads="1"/>
          </p:cNvSpPr>
          <p:nvPr/>
        </p:nvSpPr>
        <p:spPr bwMode="auto">
          <a:xfrm>
            <a:off x="395288" y="2349500"/>
            <a:ext cx="79216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ZA" altLang="en-US" sz="1200" b="1" dirty="0" smtClean="0"/>
              <a:t>thin</a:t>
            </a:r>
            <a:endParaRPr lang="en-GB" altLang="en-US" sz="1200" b="1" dirty="0"/>
          </a:p>
        </p:txBody>
      </p:sp>
      <p:sp>
        <p:nvSpPr>
          <p:cNvPr id="36909" name="Text Box 45"/>
          <p:cNvSpPr txBox="1">
            <a:spLocks noChangeArrowheads="1"/>
          </p:cNvSpPr>
          <p:nvPr/>
        </p:nvSpPr>
        <p:spPr bwMode="auto">
          <a:xfrm>
            <a:off x="5940425" y="3860800"/>
            <a:ext cx="79216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ZA" altLang="en-US" sz="1200" b="1" dirty="0" smtClean="0"/>
              <a:t>Broad</a:t>
            </a:r>
            <a:endParaRPr lang="en-GB" altLang="en-US" sz="1200" b="1" dirty="0"/>
          </a:p>
        </p:txBody>
      </p:sp>
      <p:sp>
        <p:nvSpPr>
          <p:cNvPr id="36910" name="Text Box 46"/>
          <p:cNvSpPr txBox="1">
            <a:spLocks noChangeArrowheads="1"/>
          </p:cNvSpPr>
          <p:nvPr/>
        </p:nvSpPr>
        <p:spPr bwMode="auto">
          <a:xfrm>
            <a:off x="2916238" y="6165850"/>
            <a:ext cx="7921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ZA" altLang="en-US" sz="1200" b="1" dirty="0" smtClean="0"/>
              <a:t>thin</a:t>
            </a:r>
            <a:endParaRPr lang="en-GB" altLang="en-US" sz="1200" b="1" dirty="0"/>
          </a:p>
        </p:txBody>
      </p:sp>
      <p:sp>
        <p:nvSpPr>
          <p:cNvPr id="36911" name="Text Box 47"/>
          <p:cNvSpPr txBox="1">
            <a:spLocks noChangeArrowheads="1"/>
          </p:cNvSpPr>
          <p:nvPr/>
        </p:nvSpPr>
        <p:spPr bwMode="auto">
          <a:xfrm>
            <a:off x="4500563" y="6165850"/>
            <a:ext cx="7921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ZA" altLang="en-US" sz="1200" b="1" dirty="0" smtClean="0"/>
              <a:t>thin</a:t>
            </a:r>
            <a:endParaRPr lang="en-GB" altLang="en-US" sz="1200" b="1" dirty="0"/>
          </a:p>
        </p:txBody>
      </p:sp>
      <p:sp>
        <p:nvSpPr>
          <p:cNvPr id="36912" name="Text Box 48"/>
          <p:cNvSpPr txBox="1">
            <a:spLocks noChangeArrowheads="1"/>
          </p:cNvSpPr>
          <p:nvPr/>
        </p:nvSpPr>
        <p:spPr bwMode="auto">
          <a:xfrm>
            <a:off x="5435600" y="6165850"/>
            <a:ext cx="7921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ZA" altLang="en-US" sz="1200" b="1" dirty="0" smtClean="0"/>
              <a:t>thin</a:t>
            </a:r>
            <a:endParaRPr lang="en-GB" altLang="en-US" sz="1200" b="1" dirty="0"/>
          </a:p>
        </p:txBody>
      </p:sp>
      <p:sp>
        <p:nvSpPr>
          <p:cNvPr id="36913" name="Text Box 49"/>
          <p:cNvSpPr txBox="1">
            <a:spLocks noChangeArrowheads="1"/>
          </p:cNvSpPr>
          <p:nvPr/>
        </p:nvSpPr>
        <p:spPr bwMode="auto">
          <a:xfrm>
            <a:off x="2808288" y="2283619"/>
            <a:ext cx="7921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ZA" altLang="en-US" sz="1200" b="1" dirty="0" smtClean="0"/>
              <a:t>broad</a:t>
            </a:r>
            <a:endParaRPr lang="en-GB" altLang="en-US" sz="1200" b="1" dirty="0"/>
          </a:p>
        </p:txBody>
      </p:sp>
      <p:sp>
        <p:nvSpPr>
          <p:cNvPr id="36914" name="Text Box 50"/>
          <p:cNvSpPr txBox="1">
            <a:spLocks noChangeArrowheads="1"/>
          </p:cNvSpPr>
          <p:nvPr/>
        </p:nvSpPr>
        <p:spPr bwMode="auto">
          <a:xfrm>
            <a:off x="1908175" y="3860800"/>
            <a:ext cx="79216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ZA" altLang="en-US" sz="1200" b="1" dirty="0" smtClean="0"/>
              <a:t>Broad</a:t>
            </a:r>
            <a:endParaRPr lang="en-GB" altLang="en-US" sz="1200" b="1" dirty="0"/>
          </a:p>
        </p:txBody>
      </p:sp>
      <p:sp>
        <p:nvSpPr>
          <p:cNvPr id="36915" name="Text Box 51"/>
          <p:cNvSpPr txBox="1">
            <a:spLocks noChangeArrowheads="1"/>
          </p:cNvSpPr>
          <p:nvPr/>
        </p:nvSpPr>
        <p:spPr bwMode="auto">
          <a:xfrm>
            <a:off x="684213" y="3860800"/>
            <a:ext cx="7921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ZA" altLang="en-US" sz="1200" b="1" dirty="0" smtClean="0"/>
              <a:t>Broad</a:t>
            </a:r>
            <a:endParaRPr lang="en-GB" altLang="en-US" sz="1200" b="1" dirty="0"/>
          </a:p>
        </p:txBody>
      </p:sp>
      <p:sp>
        <p:nvSpPr>
          <p:cNvPr id="36916" name="Text Box 52"/>
          <p:cNvSpPr txBox="1">
            <a:spLocks noChangeArrowheads="1"/>
          </p:cNvSpPr>
          <p:nvPr/>
        </p:nvSpPr>
        <p:spPr bwMode="auto">
          <a:xfrm>
            <a:off x="3635375" y="6165850"/>
            <a:ext cx="79216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ZA" altLang="en-US" sz="1200" b="1" dirty="0" smtClean="0"/>
              <a:t>Broad</a:t>
            </a:r>
            <a:endParaRPr lang="en-GB" altLang="en-US" sz="1200" b="1" dirty="0"/>
          </a:p>
        </p:txBody>
      </p:sp>
      <p:sp>
        <p:nvSpPr>
          <p:cNvPr id="36917" name="Text Box 53"/>
          <p:cNvSpPr txBox="1">
            <a:spLocks noChangeArrowheads="1"/>
          </p:cNvSpPr>
          <p:nvPr/>
        </p:nvSpPr>
        <p:spPr bwMode="auto">
          <a:xfrm>
            <a:off x="6227763" y="6165850"/>
            <a:ext cx="79216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ZA" altLang="en-US" sz="1200" b="1" dirty="0" smtClean="0"/>
              <a:t>Broad</a:t>
            </a:r>
            <a:endParaRPr lang="en-GB" altLang="en-US" sz="1200" b="1" dirty="0"/>
          </a:p>
        </p:txBody>
      </p:sp>
      <p:sp>
        <p:nvSpPr>
          <p:cNvPr id="25657" name="Line 55"/>
          <p:cNvSpPr>
            <a:spLocks noChangeShapeType="1"/>
          </p:cNvSpPr>
          <p:nvPr/>
        </p:nvSpPr>
        <p:spPr bwMode="auto">
          <a:xfrm>
            <a:off x="250825" y="4221163"/>
            <a:ext cx="21605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25658" name="Line 56"/>
          <p:cNvSpPr>
            <a:spLocks noChangeShapeType="1"/>
          </p:cNvSpPr>
          <p:nvPr/>
        </p:nvSpPr>
        <p:spPr bwMode="auto">
          <a:xfrm>
            <a:off x="250825" y="4221163"/>
            <a:ext cx="0" cy="2160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25659" name="Line 57"/>
          <p:cNvSpPr>
            <a:spLocks noChangeShapeType="1"/>
          </p:cNvSpPr>
          <p:nvPr/>
        </p:nvSpPr>
        <p:spPr bwMode="auto">
          <a:xfrm>
            <a:off x="250825" y="6381750"/>
            <a:ext cx="21605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25660" name="Line 59"/>
          <p:cNvSpPr>
            <a:spLocks noChangeShapeType="1"/>
          </p:cNvSpPr>
          <p:nvPr/>
        </p:nvSpPr>
        <p:spPr bwMode="auto">
          <a:xfrm flipV="1">
            <a:off x="2411413" y="4221163"/>
            <a:ext cx="0" cy="2160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cxnSp>
        <p:nvCxnSpPr>
          <p:cNvPr id="7" name="Straight Arrow Connector 6"/>
          <p:cNvCxnSpPr/>
          <p:nvPr/>
        </p:nvCxnSpPr>
        <p:spPr>
          <a:xfrm>
            <a:off x="684213" y="2211388"/>
            <a:ext cx="1727200" cy="124193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9" name="Straight Arrow Connector 8"/>
          <p:cNvCxnSpPr/>
          <p:nvPr/>
        </p:nvCxnSpPr>
        <p:spPr>
          <a:xfrm flipH="1">
            <a:off x="2157414" y="2205038"/>
            <a:ext cx="469899" cy="122396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4" name="Straight Arrow Connector 13"/>
          <p:cNvCxnSpPr>
            <a:endCxn id="36909" idx="1"/>
          </p:cNvCxnSpPr>
          <p:nvPr/>
        </p:nvCxnSpPr>
        <p:spPr>
          <a:xfrm flipV="1">
            <a:off x="4427538" y="3999300"/>
            <a:ext cx="1512887" cy="1517263"/>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6" name="Straight Arrow Connector 15"/>
          <p:cNvCxnSpPr/>
          <p:nvPr/>
        </p:nvCxnSpPr>
        <p:spPr>
          <a:xfrm flipH="1" flipV="1">
            <a:off x="2627313" y="3860800"/>
            <a:ext cx="1404143" cy="1655763"/>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62" name="TextBox 61"/>
          <p:cNvSpPr txBox="1"/>
          <p:nvPr/>
        </p:nvSpPr>
        <p:spPr>
          <a:xfrm>
            <a:off x="132030" y="5044162"/>
            <a:ext cx="900118" cy="1600438"/>
          </a:xfrm>
          <a:prstGeom prst="rect">
            <a:avLst/>
          </a:prstGeom>
          <a:noFill/>
        </p:spPr>
        <p:txBody>
          <a:bodyPr wrap="none" rtlCol="0">
            <a:spAutoFit/>
          </a:bodyPr>
          <a:lstStyle/>
          <a:p>
            <a:r>
              <a:rPr lang="en-ZA" sz="1400" b="1" dirty="0" smtClean="0"/>
              <a:t>Recessive</a:t>
            </a:r>
          </a:p>
          <a:p>
            <a:endParaRPr lang="en-ZA" sz="1400" dirty="0"/>
          </a:p>
          <a:p>
            <a:endParaRPr lang="en-ZA" sz="1400" dirty="0" smtClean="0"/>
          </a:p>
          <a:p>
            <a:endParaRPr lang="en-ZA" sz="1400" dirty="0"/>
          </a:p>
          <a:p>
            <a:r>
              <a:rPr lang="en-ZA" sz="1400" b="1" dirty="0"/>
              <a:t>Recessive</a:t>
            </a:r>
          </a:p>
          <a:p>
            <a:endParaRPr lang="en-ZA" sz="1400" dirty="0" smtClean="0"/>
          </a:p>
          <a:p>
            <a:endParaRPr lang="en-ZA" sz="1400" dirty="0"/>
          </a:p>
        </p:txBody>
      </p:sp>
    </p:spTree>
    <p:extLst>
      <p:ext uri="{BB962C8B-B14F-4D97-AF65-F5344CB8AC3E}">
        <p14:creationId xmlns:p14="http://schemas.microsoft.com/office/powerpoint/2010/main" val="254647884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500" fill="hold"/>
                                        <p:tgtEl>
                                          <p:spTgt spid="62"/>
                                        </p:tgtEl>
                                        <p:attrNameLst>
                                          <p:attrName>ppt_x</p:attrName>
                                        </p:attrNameLst>
                                      </p:cBhvr>
                                      <p:tavLst>
                                        <p:tav tm="0">
                                          <p:val>
                                            <p:strVal val="#ppt_x"/>
                                          </p:val>
                                        </p:tav>
                                        <p:tav tm="100000">
                                          <p:val>
                                            <p:strVal val="#ppt_x"/>
                                          </p:val>
                                        </p:tav>
                                      </p:tavLst>
                                    </p:anim>
                                    <p:anim calcmode="lin" valueType="num">
                                      <p:cBhvr additive="base">
                                        <p:cTn id="8"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688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689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690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690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690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688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690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690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additive="base">
                                        <p:cTn id="63" dur="500" fill="hold"/>
                                        <p:tgtEl>
                                          <p:spTgt spid="9"/>
                                        </p:tgtEl>
                                        <p:attrNameLst>
                                          <p:attrName>ppt_x</p:attrName>
                                        </p:attrNameLst>
                                      </p:cBhvr>
                                      <p:tavLst>
                                        <p:tav tm="0">
                                          <p:val>
                                            <p:strVal val="#ppt_x"/>
                                          </p:val>
                                        </p:tav>
                                        <p:tav tm="100000">
                                          <p:val>
                                            <p:strVal val="#ppt_x"/>
                                          </p:val>
                                        </p:tav>
                                      </p:tavLst>
                                    </p:anim>
                                    <p:anim calcmode="lin" valueType="num">
                                      <p:cBhvr additive="base">
                                        <p:cTn id="6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690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6890"/>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6908"/>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36913"/>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36915"/>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36914"/>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36909"/>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36910"/>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36916"/>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36911"/>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36912"/>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369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88" grpId="0"/>
      <p:bldP spid="36889" grpId="0"/>
      <p:bldP spid="36890" grpId="0"/>
      <p:bldP spid="36891" grpId="0"/>
      <p:bldP spid="36902" grpId="0"/>
      <p:bldP spid="36903" grpId="0"/>
      <p:bldP spid="36904" grpId="0"/>
      <p:bldP spid="36905" grpId="0"/>
      <p:bldP spid="36906" grpId="0"/>
      <p:bldP spid="36907" grpId="0"/>
      <p:bldP spid="36908" grpId="0"/>
      <p:bldP spid="36909" grpId="0"/>
      <p:bldP spid="36910" grpId="0"/>
      <p:bldP spid="36911" grpId="0"/>
      <p:bldP spid="36912" grpId="0"/>
      <p:bldP spid="36913" grpId="0"/>
      <p:bldP spid="36914" grpId="0"/>
      <p:bldP spid="36915" grpId="0"/>
      <p:bldP spid="36916" grpId="0"/>
      <p:bldP spid="36917" grpId="0"/>
      <p:bldP spid="6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33267"/>
            <a:ext cx="9144000" cy="1200329"/>
          </a:xfrm>
          <a:prstGeom prst="rect">
            <a:avLst/>
          </a:prstGeom>
          <a:solidFill>
            <a:schemeClr val="accent1">
              <a:lumMod val="20000"/>
              <a:lumOff val="80000"/>
            </a:schemeClr>
          </a:solidFill>
        </p:spPr>
        <p:txBody>
          <a:bodyPr wrap="square">
            <a:spAutoFit/>
          </a:bodyPr>
          <a:lstStyle/>
          <a:p>
            <a:r>
              <a:rPr lang="en-ZA" dirty="0" smtClean="0"/>
              <a:t>A </a:t>
            </a:r>
            <a:r>
              <a:rPr lang="en-ZA" dirty="0"/>
              <a:t>dominant allele causes the last joint of the little finger to bend inwards towards the fourth finger (</a:t>
            </a:r>
            <a:r>
              <a:rPr lang="en-ZA" b="1" dirty="0"/>
              <a:t>B</a:t>
            </a:r>
            <a:r>
              <a:rPr lang="en-ZA" dirty="0"/>
              <a:t>) and is called ‘bent little finger’. The recessive allele (</a:t>
            </a:r>
            <a:r>
              <a:rPr lang="en-ZA" b="1" dirty="0"/>
              <a:t>b</a:t>
            </a:r>
            <a:r>
              <a:rPr lang="en-ZA" dirty="0"/>
              <a:t>) causes the little finger to be straight. </a:t>
            </a:r>
          </a:p>
          <a:p>
            <a:r>
              <a:rPr lang="en-ZA" dirty="0"/>
              <a:t>The pedigree diagram below shows the inheritance of a ‘bent little finger’ in a family. </a:t>
            </a: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920619"/>
            <a:ext cx="5184576" cy="3305097"/>
          </a:xfrm>
          <a:prstGeom prst="rect">
            <a:avLst/>
          </a:prstGeom>
          <a:noFill/>
          <a:ln>
            <a:noFill/>
          </a:ln>
        </p:spPr>
      </p:pic>
      <p:sp>
        <p:nvSpPr>
          <p:cNvPr id="4" name="Rectangle 3"/>
          <p:cNvSpPr/>
          <p:nvPr/>
        </p:nvSpPr>
        <p:spPr>
          <a:xfrm>
            <a:off x="358405" y="5225716"/>
            <a:ext cx="7669979" cy="1477328"/>
          </a:xfrm>
          <a:prstGeom prst="rect">
            <a:avLst/>
          </a:prstGeom>
          <a:solidFill>
            <a:schemeClr val="bg1"/>
          </a:solidFill>
        </p:spPr>
        <p:txBody>
          <a:bodyPr wrap="square">
            <a:spAutoFit/>
          </a:bodyPr>
          <a:lstStyle/>
          <a:p>
            <a:r>
              <a:rPr lang="en-GB" dirty="0" smtClean="0"/>
              <a:t>1.1.1</a:t>
            </a:r>
            <a:r>
              <a:rPr lang="en-GB" dirty="0"/>
              <a:t>. Explain why individuals A and B are definitely heterozygous for this trait.  </a:t>
            </a:r>
            <a:r>
              <a:rPr lang="en-GB" dirty="0" smtClean="0"/>
              <a:t> </a:t>
            </a:r>
            <a:endParaRPr lang="en-ZA" dirty="0"/>
          </a:p>
          <a:p>
            <a:r>
              <a:rPr lang="en-GB" dirty="0" smtClean="0"/>
              <a:t>1.1.2</a:t>
            </a:r>
            <a:r>
              <a:rPr lang="en-GB" dirty="0"/>
              <a:t>. </a:t>
            </a:r>
            <a:r>
              <a:rPr lang="en-GB" dirty="0" smtClean="0"/>
              <a:t>Individual </a:t>
            </a:r>
            <a:r>
              <a:rPr lang="en-GB" dirty="0"/>
              <a:t>C has a child with a partner that has straight little fingers.</a:t>
            </a:r>
            <a:endParaRPr lang="en-ZA" dirty="0"/>
          </a:p>
          <a:p>
            <a:r>
              <a:rPr lang="en-GB" dirty="0" smtClean="0"/>
              <a:t>           Use </a:t>
            </a:r>
            <a:r>
              <a:rPr lang="en-GB" dirty="0"/>
              <a:t>a genetic diagram to show the possible genotypes and phenotypes of    </a:t>
            </a:r>
            <a:endParaRPr lang="en-ZA" dirty="0"/>
          </a:p>
          <a:p>
            <a:r>
              <a:rPr lang="en-GB" dirty="0"/>
              <a:t>  </a:t>
            </a:r>
            <a:r>
              <a:rPr lang="en-GB" dirty="0" smtClean="0"/>
              <a:t>         the </a:t>
            </a:r>
            <a:r>
              <a:rPr lang="en-GB" dirty="0"/>
              <a:t>child. </a:t>
            </a:r>
            <a:r>
              <a:rPr lang="en-GB" dirty="0" smtClean="0"/>
              <a:t>   </a:t>
            </a:r>
            <a:r>
              <a:rPr lang="en-GB" dirty="0"/>
              <a:t>				          </a:t>
            </a:r>
            <a:r>
              <a:rPr lang="en-GB" dirty="0" smtClean="0"/>
              <a:t>                                       </a:t>
            </a:r>
            <a:endParaRPr lang="en-ZA" dirty="0"/>
          </a:p>
          <a:p>
            <a:r>
              <a:rPr lang="en-GB" dirty="0"/>
              <a:t> </a:t>
            </a:r>
            <a:endParaRPr lang="en-ZA" dirty="0"/>
          </a:p>
        </p:txBody>
      </p:sp>
      <p:sp>
        <p:nvSpPr>
          <p:cNvPr id="6" name="TextBox 5"/>
          <p:cNvSpPr txBox="1"/>
          <p:nvPr/>
        </p:nvSpPr>
        <p:spPr>
          <a:xfrm>
            <a:off x="0" y="0"/>
            <a:ext cx="9144000" cy="646331"/>
          </a:xfrm>
          <a:prstGeom prst="rect">
            <a:avLst/>
          </a:prstGeom>
          <a:solidFill>
            <a:srgbClr val="FEE08C"/>
          </a:solidFill>
        </p:spPr>
        <p:txBody>
          <a:bodyPr wrap="square" rtlCol="0">
            <a:spAutoFit/>
          </a:bodyPr>
          <a:lstStyle/>
          <a:p>
            <a:pPr algn="ctr"/>
            <a:r>
              <a:rPr lang="en-ZA" sz="3600" b="1" dirty="0" smtClean="0">
                <a:solidFill>
                  <a:schemeClr val="bg1"/>
                </a:solidFill>
              </a:rPr>
              <a:t>Activity 1.8 (p.41)</a:t>
            </a:r>
            <a:endParaRPr lang="en-ZA" sz="3600" b="1" dirty="0">
              <a:solidFill>
                <a:schemeClr val="bg1"/>
              </a:solidFill>
            </a:endParaRPr>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6562"/>
            <a:ext cx="609600" cy="616705"/>
          </a:xfrm>
          <a:prstGeom prst="rect">
            <a:avLst/>
          </a:prstGeom>
          <a:noFill/>
        </p:spPr>
      </p:pic>
    </p:spTree>
    <p:extLst>
      <p:ext uri="{BB962C8B-B14F-4D97-AF65-F5344CB8AC3E}">
        <p14:creationId xmlns:p14="http://schemas.microsoft.com/office/powerpoint/2010/main" val="18586179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96" y="948690"/>
            <a:ext cx="9143999" cy="6186309"/>
          </a:xfrm>
          <a:prstGeom prst="rect">
            <a:avLst/>
          </a:prstGeom>
          <a:solidFill>
            <a:schemeClr val="bg1"/>
          </a:solidFill>
        </p:spPr>
        <p:txBody>
          <a:bodyPr wrap="square">
            <a:spAutoFit/>
          </a:bodyPr>
          <a:lstStyle/>
          <a:p>
            <a:r>
              <a:rPr lang="en-ZA" dirty="0" smtClean="0"/>
              <a:t>1.1.1.   The </a:t>
            </a:r>
            <a:r>
              <a:rPr lang="en-ZA" dirty="0"/>
              <a:t>parents have the dominant </a:t>
            </a:r>
            <a:r>
              <a:rPr lang="en-ZA" dirty="0" smtClean="0"/>
              <a:t>phenotype/have one dominant </a:t>
            </a:r>
            <a:r>
              <a:rPr lang="en-ZA" dirty="0"/>
              <a:t>allele</a:t>
            </a:r>
          </a:p>
          <a:p>
            <a:r>
              <a:rPr lang="en-ZA" dirty="0" smtClean="0"/>
              <a:t>             - </a:t>
            </a:r>
            <a:r>
              <a:rPr lang="en-ZA" dirty="0"/>
              <a:t>To have children with the recessive </a:t>
            </a:r>
            <a:r>
              <a:rPr lang="en-ZA" dirty="0" smtClean="0"/>
              <a:t>characteristic/bb</a:t>
            </a:r>
            <a:endParaRPr lang="en-ZA" dirty="0"/>
          </a:p>
          <a:p>
            <a:r>
              <a:rPr lang="en-ZA" dirty="0" smtClean="0"/>
              <a:t>              - </a:t>
            </a:r>
            <a:r>
              <a:rPr lang="en-ZA" dirty="0"/>
              <a:t>The other allele of each parent must be </a:t>
            </a:r>
            <a:r>
              <a:rPr lang="en-ZA" dirty="0" smtClean="0"/>
              <a:t>recessive</a:t>
            </a:r>
            <a:endParaRPr lang="en-ZA" dirty="0"/>
          </a:p>
          <a:p>
            <a:r>
              <a:rPr lang="en-ZA" dirty="0" smtClean="0"/>
              <a:t>1.1.2.   P1 </a:t>
            </a:r>
            <a:r>
              <a:rPr lang="en-ZA" dirty="0"/>
              <a:t>Phenotype Bent </a:t>
            </a:r>
            <a:r>
              <a:rPr lang="en-ZA" dirty="0" smtClean="0"/>
              <a:t>little fingers </a:t>
            </a:r>
            <a:r>
              <a:rPr lang="en-ZA" dirty="0"/>
              <a:t>x Straight </a:t>
            </a:r>
            <a:r>
              <a:rPr lang="en-ZA" dirty="0" smtClean="0"/>
              <a:t>little fingers</a:t>
            </a:r>
            <a:endParaRPr lang="en-ZA" dirty="0"/>
          </a:p>
          <a:p>
            <a:r>
              <a:rPr lang="en-ZA" dirty="0" smtClean="0"/>
              <a:t>               Genotype                             </a:t>
            </a:r>
            <a:r>
              <a:rPr lang="en-ZA" b="1" dirty="0" smtClean="0"/>
              <a:t>Bb </a:t>
            </a:r>
            <a:r>
              <a:rPr lang="en-ZA" b="1" dirty="0"/>
              <a:t>x </a:t>
            </a:r>
            <a:r>
              <a:rPr lang="en-ZA" b="1" dirty="0" smtClean="0"/>
              <a:t>bb</a:t>
            </a:r>
            <a:endParaRPr lang="en-ZA" b="1" dirty="0"/>
          </a:p>
          <a:p>
            <a:r>
              <a:rPr lang="en-ZA" dirty="0" smtClean="0"/>
              <a:t>               Meiosis</a:t>
            </a:r>
            <a:endParaRPr lang="en-ZA" dirty="0"/>
          </a:p>
          <a:p>
            <a:r>
              <a:rPr lang="en-ZA" dirty="0" smtClean="0"/>
              <a:t>               G/gametes                         </a:t>
            </a:r>
            <a:r>
              <a:rPr lang="en-ZA" b="1" dirty="0" smtClean="0"/>
              <a:t>B</a:t>
            </a:r>
            <a:r>
              <a:rPr lang="en-ZA" b="1" dirty="0"/>
              <a:t>, b </a:t>
            </a:r>
            <a:r>
              <a:rPr lang="en-ZA" b="1" dirty="0" smtClean="0"/>
              <a:t>x  </a:t>
            </a:r>
            <a:r>
              <a:rPr lang="en-ZA" b="1" dirty="0"/>
              <a:t>b</a:t>
            </a:r>
            <a:r>
              <a:rPr lang="en-ZA" b="1" dirty="0" smtClean="0"/>
              <a:t>,   </a:t>
            </a:r>
            <a:r>
              <a:rPr lang="en-ZA" b="1" dirty="0"/>
              <a:t>b </a:t>
            </a:r>
          </a:p>
          <a:p>
            <a:r>
              <a:rPr lang="en-ZA" dirty="0" smtClean="0"/>
              <a:t>               Fertilisation</a:t>
            </a:r>
            <a:endParaRPr lang="en-ZA" dirty="0"/>
          </a:p>
          <a:p>
            <a:r>
              <a:rPr lang="en-ZA" dirty="0" smtClean="0"/>
              <a:t>                 </a:t>
            </a:r>
          </a:p>
          <a:p>
            <a:r>
              <a:rPr lang="en-ZA" dirty="0"/>
              <a:t> </a:t>
            </a:r>
            <a:r>
              <a:rPr lang="en-ZA" dirty="0" smtClean="0"/>
              <a:t>                    F1 </a:t>
            </a:r>
            <a:r>
              <a:rPr lang="en-ZA" dirty="0"/>
              <a:t>Genotype </a:t>
            </a:r>
            <a:r>
              <a:rPr lang="en-ZA" dirty="0" smtClean="0"/>
              <a:t>               Bb</a:t>
            </a:r>
            <a:r>
              <a:rPr lang="en-ZA" dirty="0"/>
              <a:t>; </a:t>
            </a:r>
            <a:r>
              <a:rPr lang="en-ZA" dirty="0" smtClean="0"/>
              <a:t>bb</a:t>
            </a:r>
            <a:r>
              <a:rPr lang="en-ZA" dirty="0"/>
              <a:t>; bb; </a:t>
            </a:r>
            <a:r>
              <a:rPr lang="en-ZA" dirty="0" smtClean="0"/>
              <a:t>Bb </a:t>
            </a:r>
            <a:endParaRPr lang="en-ZA" dirty="0"/>
          </a:p>
          <a:p>
            <a:r>
              <a:rPr lang="en-ZA" dirty="0" smtClean="0"/>
              <a:t>                  Phenotype              bent </a:t>
            </a:r>
            <a:r>
              <a:rPr lang="en-ZA" dirty="0"/>
              <a:t>little </a:t>
            </a:r>
            <a:r>
              <a:rPr lang="en-ZA" dirty="0" smtClean="0"/>
              <a:t>finger;    </a:t>
            </a:r>
            <a:r>
              <a:rPr lang="en-ZA" dirty="0"/>
              <a:t>straight little </a:t>
            </a:r>
            <a:r>
              <a:rPr lang="en-ZA" dirty="0" smtClean="0"/>
              <a:t>fingers </a:t>
            </a:r>
            <a:endParaRPr lang="en-ZA" dirty="0"/>
          </a:p>
          <a:p>
            <a:r>
              <a:rPr lang="en-ZA" dirty="0" smtClean="0"/>
              <a:t>OR</a:t>
            </a:r>
            <a:endParaRPr lang="en-ZA" dirty="0"/>
          </a:p>
          <a:p>
            <a:r>
              <a:rPr lang="en-ZA" dirty="0"/>
              <a:t>P1 Phenotype Bent </a:t>
            </a:r>
            <a:r>
              <a:rPr lang="en-ZA" dirty="0" smtClean="0"/>
              <a:t>little fingers </a:t>
            </a:r>
            <a:r>
              <a:rPr lang="en-ZA" dirty="0"/>
              <a:t>x Straight </a:t>
            </a:r>
            <a:r>
              <a:rPr lang="en-ZA" dirty="0" smtClean="0"/>
              <a:t>little fingers </a:t>
            </a:r>
            <a:endParaRPr lang="en-ZA" dirty="0"/>
          </a:p>
          <a:p>
            <a:r>
              <a:rPr lang="en-ZA" dirty="0" smtClean="0"/>
              <a:t>     Genotype                              Bb </a:t>
            </a:r>
            <a:r>
              <a:rPr lang="en-ZA" dirty="0"/>
              <a:t>x bb </a:t>
            </a:r>
          </a:p>
          <a:p>
            <a:r>
              <a:rPr lang="en-ZA" dirty="0" smtClean="0"/>
              <a:t>      Meiosis</a:t>
            </a:r>
            <a:endParaRPr lang="en-ZA" dirty="0"/>
          </a:p>
          <a:p>
            <a:r>
              <a:rPr lang="en-ZA" dirty="0" smtClean="0"/>
              <a:t>       Gametes                              B, b  x   b,  </a:t>
            </a:r>
            <a:r>
              <a:rPr lang="en-ZA" dirty="0"/>
              <a:t>b</a:t>
            </a:r>
          </a:p>
          <a:p>
            <a:r>
              <a:rPr lang="en-ZA" dirty="0" smtClean="0"/>
              <a:t>     Fertilisation</a:t>
            </a:r>
            <a:endParaRPr lang="en-ZA" dirty="0"/>
          </a:p>
          <a:p>
            <a:endParaRPr lang="en-ZA" dirty="0" smtClean="0"/>
          </a:p>
          <a:p>
            <a:endParaRPr lang="en-ZA" dirty="0"/>
          </a:p>
          <a:p>
            <a:r>
              <a:rPr lang="en-ZA" dirty="0"/>
              <a:t>F1 Genotype Bb; Bb; bb; bb </a:t>
            </a:r>
          </a:p>
          <a:p>
            <a:r>
              <a:rPr lang="en-ZA" dirty="0"/>
              <a:t>                       Phenotype bent little finger straight little fingers </a:t>
            </a:r>
          </a:p>
          <a:p>
            <a:endParaRPr lang="en-ZA" dirty="0"/>
          </a:p>
        </p:txBody>
      </p:sp>
      <p:graphicFrame>
        <p:nvGraphicFramePr>
          <p:cNvPr id="3" name="Table 2"/>
          <p:cNvGraphicFramePr>
            <a:graphicFrameLocks noGrp="1"/>
          </p:cNvGraphicFramePr>
          <p:nvPr>
            <p:extLst>
              <p:ext uri="{D42A27DB-BD31-4B8C-83A1-F6EECF244321}">
                <p14:modId xmlns:p14="http://schemas.microsoft.com/office/powerpoint/2010/main" val="66375200"/>
              </p:ext>
            </p:extLst>
          </p:nvPr>
        </p:nvGraphicFramePr>
        <p:xfrm>
          <a:off x="2400300" y="5022756"/>
          <a:ext cx="2229700" cy="1097280"/>
        </p:xfrm>
        <a:graphic>
          <a:graphicData uri="http://schemas.openxmlformats.org/drawingml/2006/table">
            <a:tbl>
              <a:tblPr firstRow="1" bandRow="1">
                <a:tableStyleId>{5C22544A-7EE6-4342-B048-85BDC9FD1C3A}</a:tableStyleId>
              </a:tblPr>
              <a:tblGrid>
                <a:gridCol w="631929"/>
                <a:gridCol w="995754"/>
                <a:gridCol w="602017"/>
              </a:tblGrid>
              <a:tr h="308002">
                <a:tc>
                  <a:txBody>
                    <a:bodyPr/>
                    <a:lstStyle/>
                    <a:p>
                      <a:endParaRPr lang="en-ZA" dirty="0"/>
                    </a:p>
                  </a:txBody>
                  <a:tcPr/>
                </a:tc>
                <a:tc>
                  <a:txBody>
                    <a:bodyPr/>
                    <a:lstStyle/>
                    <a:p>
                      <a:r>
                        <a:rPr lang="en-ZA" dirty="0" smtClean="0"/>
                        <a:t>b</a:t>
                      </a:r>
                      <a:endParaRPr lang="en-ZA" dirty="0"/>
                    </a:p>
                  </a:txBody>
                  <a:tcPr/>
                </a:tc>
                <a:tc>
                  <a:txBody>
                    <a:bodyPr/>
                    <a:lstStyle/>
                    <a:p>
                      <a:r>
                        <a:rPr lang="en-ZA" dirty="0" smtClean="0"/>
                        <a:t>b</a:t>
                      </a:r>
                      <a:endParaRPr lang="en-ZA" dirty="0"/>
                    </a:p>
                  </a:txBody>
                  <a:tcPr/>
                </a:tc>
              </a:tr>
              <a:tr h="308002">
                <a:tc>
                  <a:txBody>
                    <a:bodyPr/>
                    <a:lstStyle/>
                    <a:p>
                      <a:r>
                        <a:rPr lang="en-ZA" dirty="0" smtClean="0"/>
                        <a:t>B</a:t>
                      </a:r>
                      <a:endParaRPr lang="en-ZA" dirty="0"/>
                    </a:p>
                  </a:txBody>
                  <a:tcPr/>
                </a:tc>
                <a:tc>
                  <a:txBody>
                    <a:bodyPr/>
                    <a:lstStyle/>
                    <a:p>
                      <a:r>
                        <a:rPr lang="en-ZA" dirty="0" smtClean="0"/>
                        <a:t>Bb </a:t>
                      </a:r>
                    </a:p>
                  </a:txBody>
                  <a:tcPr/>
                </a:tc>
                <a:tc>
                  <a:txBody>
                    <a:bodyPr/>
                    <a:lstStyle/>
                    <a:p>
                      <a:r>
                        <a:rPr lang="en-ZA" dirty="0" smtClean="0"/>
                        <a:t>Bb </a:t>
                      </a:r>
                    </a:p>
                  </a:txBody>
                  <a:tcPr/>
                </a:tc>
              </a:tr>
              <a:tr h="308002">
                <a:tc>
                  <a:txBody>
                    <a:bodyPr/>
                    <a:lstStyle/>
                    <a:p>
                      <a:r>
                        <a:rPr lang="en-ZA" dirty="0" smtClean="0"/>
                        <a:t>b</a:t>
                      </a:r>
                      <a:endParaRPr lang="en-ZA" dirty="0"/>
                    </a:p>
                  </a:txBody>
                  <a:tcPr/>
                </a:tc>
                <a:tc>
                  <a:txBody>
                    <a:bodyPr/>
                    <a:lstStyle/>
                    <a:p>
                      <a:r>
                        <a:rPr lang="en-ZA" dirty="0" smtClean="0"/>
                        <a:t>bb</a:t>
                      </a:r>
                      <a:endParaRPr lang="en-ZA" dirty="0"/>
                    </a:p>
                  </a:txBody>
                  <a:tcPr/>
                </a:tc>
                <a:tc>
                  <a:txBody>
                    <a:bodyPr/>
                    <a:lstStyle/>
                    <a:p>
                      <a:r>
                        <a:rPr lang="en-ZA" dirty="0" smtClean="0"/>
                        <a:t>bb</a:t>
                      </a:r>
                      <a:endParaRPr lang="en-ZA" dirty="0"/>
                    </a:p>
                  </a:txBody>
                  <a:tcPr/>
                </a:tc>
              </a:tr>
            </a:tbl>
          </a:graphicData>
        </a:graphic>
      </p:graphicFrame>
      <p:cxnSp>
        <p:nvCxnSpPr>
          <p:cNvPr id="16" name="Straight Connector 15"/>
          <p:cNvCxnSpPr/>
          <p:nvPr/>
        </p:nvCxnSpPr>
        <p:spPr>
          <a:xfrm>
            <a:off x="3887148" y="2904129"/>
            <a:ext cx="0" cy="457201"/>
          </a:xfrm>
          <a:prstGeom prst="line">
            <a:avLst/>
          </a:prstGeom>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3220872" y="2904130"/>
            <a:ext cx="1012207" cy="457200"/>
            <a:chOff x="3220872" y="1951630"/>
            <a:chExt cx="1012207" cy="457200"/>
          </a:xfrm>
        </p:grpSpPr>
        <p:cxnSp>
          <p:nvCxnSpPr>
            <p:cNvPr id="5" name="Straight Connector 4"/>
            <p:cNvCxnSpPr/>
            <p:nvPr/>
          </p:nvCxnSpPr>
          <p:spPr>
            <a:xfrm>
              <a:off x="3220872" y="1951630"/>
              <a:ext cx="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3220872" y="1951630"/>
              <a:ext cx="658504"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518848" y="1951630"/>
              <a:ext cx="6825"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3525674" y="1951630"/>
              <a:ext cx="707405"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233079" y="1951630"/>
              <a:ext cx="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220872" y="1951630"/>
              <a:ext cx="1012207" cy="457200"/>
            </a:xfrm>
            <a:prstGeom prst="line">
              <a:avLst/>
            </a:prstGeom>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1" y="215900"/>
            <a:ext cx="8915400" cy="523220"/>
          </a:xfrm>
          <a:prstGeom prst="rect">
            <a:avLst/>
          </a:prstGeom>
          <a:solidFill>
            <a:srgbClr val="FEE08C"/>
          </a:solidFill>
        </p:spPr>
        <p:txBody>
          <a:bodyPr wrap="square" rtlCol="0">
            <a:spAutoFit/>
          </a:bodyPr>
          <a:lstStyle/>
          <a:p>
            <a:pPr algn="ctr"/>
            <a:r>
              <a:rPr lang="en-ZA" sz="2800" dirty="0" smtClean="0">
                <a:solidFill>
                  <a:schemeClr val="bg1"/>
                </a:solidFill>
              </a:rPr>
              <a:t>Memo   </a:t>
            </a:r>
            <a:endParaRPr lang="en-ZA" sz="2800" dirty="0">
              <a:solidFill>
                <a:schemeClr val="bg1"/>
              </a:solidFill>
            </a:endParaRPr>
          </a:p>
        </p:txBody>
      </p:sp>
      <p:cxnSp>
        <p:nvCxnSpPr>
          <p:cNvPr id="24" name="Straight Connector 23"/>
          <p:cNvCxnSpPr/>
          <p:nvPr/>
        </p:nvCxnSpPr>
        <p:spPr>
          <a:xfrm>
            <a:off x="3525197" y="2904130"/>
            <a:ext cx="361951" cy="4572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470674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23528" y="4168301"/>
            <a:ext cx="333375" cy="1810553"/>
            <a:chOff x="0" y="0"/>
            <a:chExt cx="333375" cy="1409700"/>
          </a:xfrm>
        </p:grpSpPr>
        <p:sp>
          <p:nvSpPr>
            <p:cNvPr id="4" name="Rectangle 3"/>
            <p:cNvSpPr/>
            <p:nvPr/>
          </p:nvSpPr>
          <p:spPr>
            <a:xfrm>
              <a:off x="47625" y="0"/>
              <a:ext cx="285750" cy="276225"/>
            </a:xfrm>
            <a:prstGeom prst="rect">
              <a:avLst/>
            </a:prstGeom>
            <a:solidFill>
              <a:schemeClr val="bg1">
                <a:lumMod val="65000"/>
              </a:schemeClr>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sp>
          <p:nvSpPr>
            <p:cNvPr id="5" name="Rectangle 4"/>
            <p:cNvSpPr/>
            <p:nvPr/>
          </p:nvSpPr>
          <p:spPr>
            <a:xfrm>
              <a:off x="47625" y="400050"/>
              <a:ext cx="285750" cy="276225"/>
            </a:xfrm>
            <a:prstGeom prst="rect">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sp>
          <p:nvSpPr>
            <p:cNvPr id="6" name="Flowchart: Connector 5"/>
            <p:cNvSpPr/>
            <p:nvPr/>
          </p:nvSpPr>
          <p:spPr>
            <a:xfrm>
              <a:off x="0" y="752475"/>
              <a:ext cx="333375" cy="304800"/>
            </a:xfrm>
            <a:prstGeom prst="flowChartConnector">
              <a:avLst/>
            </a:prstGeom>
            <a:solidFill>
              <a:schemeClr val="bg1">
                <a:lumMod val="65000"/>
              </a:schemeClr>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sp>
          <p:nvSpPr>
            <p:cNvPr id="7" name="Flowchart: Connector 6"/>
            <p:cNvSpPr/>
            <p:nvPr/>
          </p:nvSpPr>
          <p:spPr>
            <a:xfrm>
              <a:off x="0" y="1104900"/>
              <a:ext cx="333375" cy="304800"/>
            </a:xfrm>
            <a:prstGeom prst="flowChartConnector">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grpSp>
      <p:sp>
        <p:nvSpPr>
          <p:cNvPr id="8" name="Text Box 544"/>
          <p:cNvSpPr txBox="1"/>
          <p:nvPr/>
        </p:nvSpPr>
        <p:spPr>
          <a:xfrm>
            <a:off x="1060544" y="3767449"/>
            <a:ext cx="2185712" cy="2211406"/>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600" b="1" dirty="0">
                <a:effectLst/>
                <a:latin typeface="Cambria"/>
                <a:ea typeface="MS Mincho"/>
                <a:cs typeface="Times New Roman"/>
              </a:rPr>
              <a:t>KEY:</a:t>
            </a:r>
            <a:endParaRPr lang="en-ZA" sz="1600" dirty="0">
              <a:effectLst/>
              <a:latin typeface="Cambria"/>
              <a:ea typeface="MS Mincho"/>
              <a:cs typeface="Times New Roman"/>
            </a:endParaRPr>
          </a:p>
          <a:p>
            <a:pPr>
              <a:spcAft>
                <a:spcPts val="0"/>
              </a:spcAft>
            </a:pPr>
            <a:r>
              <a:rPr lang="en-GB" sz="1600" dirty="0">
                <a:effectLst/>
                <a:latin typeface="Cambria"/>
                <a:ea typeface="MS Mincho"/>
                <a:cs typeface="Times New Roman"/>
              </a:rPr>
              <a:t> </a:t>
            </a:r>
            <a:endParaRPr lang="en-ZA" sz="1600" dirty="0">
              <a:effectLst/>
              <a:latin typeface="Cambria"/>
              <a:ea typeface="MS Mincho"/>
              <a:cs typeface="Times New Roman"/>
            </a:endParaRPr>
          </a:p>
          <a:p>
            <a:pPr>
              <a:spcAft>
                <a:spcPts val="0"/>
              </a:spcAft>
            </a:pPr>
            <a:r>
              <a:rPr lang="en-GB" sz="1600" dirty="0">
                <a:effectLst/>
                <a:latin typeface="Cambria"/>
                <a:ea typeface="MS Mincho"/>
                <a:cs typeface="Times New Roman"/>
              </a:rPr>
              <a:t>= </a:t>
            </a:r>
            <a:r>
              <a:rPr lang="en-GB" sz="1600" b="1" dirty="0">
                <a:effectLst/>
                <a:latin typeface="Cambria"/>
                <a:ea typeface="MS Mincho"/>
                <a:cs typeface="Times New Roman"/>
              </a:rPr>
              <a:t>Affected male</a:t>
            </a:r>
            <a:endParaRPr lang="en-ZA" sz="1600" dirty="0">
              <a:effectLst/>
              <a:latin typeface="Cambria"/>
              <a:ea typeface="MS Mincho"/>
              <a:cs typeface="Times New Roman"/>
            </a:endParaRPr>
          </a:p>
          <a:p>
            <a:pPr>
              <a:spcAft>
                <a:spcPts val="0"/>
              </a:spcAft>
            </a:pPr>
            <a:r>
              <a:rPr lang="en-GB" sz="1600" b="1" dirty="0">
                <a:effectLst/>
                <a:latin typeface="Cambria"/>
                <a:ea typeface="MS Mincho"/>
                <a:cs typeface="Times New Roman"/>
              </a:rPr>
              <a:t> </a:t>
            </a:r>
            <a:endParaRPr lang="en-ZA" sz="1600" dirty="0">
              <a:effectLst/>
              <a:latin typeface="Cambria"/>
              <a:ea typeface="MS Mincho"/>
              <a:cs typeface="Times New Roman"/>
            </a:endParaRPr>
          </a:p>
          <a:p>
            <a:pPr>
              <a:spcAft>
                <a:spcPts val="0"/>
              </a:spcAft>
            </a:pPr>
            <a:r>
              <a:rPr lang="en-GB" sz="1600" b="1" dirty="0">
                <a:effectLst/>
                <a:latin typeface="Cambria"/>
                <a:ea typeface="MS Mincho"/>
                <a:cs typeface="Times New Roman"/>
              </a:rPr>
              <a:t>= Normal male</a:t>
            </a:r>
            <a:endParaRPr lang="en-ZA" sz="1600" dirty="0">
              <a:effectLst/>
              <a:latin typeface="Cambria"/>
              <a:ea typeface="MS Mincho"/>
              <a:cs typeface="Times New Roman"/>
            </a:endParaRPr>
          </a:p>
          <a:p>
            <a:pPr>
              <a:spcAft>
                <a:spcPts val="0"/>
              </a:spcAft>
            </a:pPr>
            <a:r>
              <a:rPr lang="en-GB" sz="1600" b="1" dirty="0">
                <a:effectLst/>
                <a:latin typeface="Cambria"/>
                <a:ea typeface="MS Mincho"/>
                <a:cs typeface="Times New Roman"/>
              </a:rPr>
              <a:t> </a:t>
            </a:r>
            <a:endParaRPr lang="en-ZA" sz="1600" dirty="0">
              <a:effectLst/>
              <a:latin typeface="Cambria"/>
              <a:ea typeface="MS Mincho"/>
              <a:cs typeface="Times New Roman"/>
            </a:endParaRPr>
          </a:p>
          <a:p>
            <a:pPr>
              <a:spcAft>
                <a:spcPts val="0"/>
              </a:spcAft>
            </a:pPr>
            <a:r>
              <a:rPr lang="en-GB" sz="1600" b="1" dirty="0">
                <a:effectLst/>
                <a:latin typeface="Cambria"/>
                <a:ea typeface="MS Mincho"/>
                <a:cs typeface="Times New Roman"/>
              </a:rPr>
              <a:t>= Affected female</a:t>
            </a:r>
            <a:endParaRPr lang="en-ZA" sz="1600" dirty="0">
              <a:effectLst/>
              <a:latin typeface="Cambria"/>
              <a:ea typeface="MS Mincho"/>
              <a:cs typeface="Times New Roman"/>
            </a:endParaRPr>
          </a:p>
          <a:p>
            <a:pPr>
              <a:spcAft>
                <a:spcPts val="0"/>
              </a:spcAft>
            </a:pPr>
            <a:r>
              <a:rPr lang="en-GB" sz="1600" b="1" dirty="0">
                <a:effectLst/>
                <a:latin typeface="Cambria"/>
                <a:ea typeface="MS Mincho"/>
                <a:cs typeface="Times New Roman"/>
              </a:rPr>
              <a:t> </a:t>
            </a:r>
            <a:endParaRPr lang="en-ZA" sz="1600" dirty="0">
              <a:effectLst/>
              <a:latin typeface="Cambria"/>
              <a:ea typeface="MS Mincho"/>
              <a:cs typeface="Times New Roman"/>
            </a:endParaRPr>
          </a:p>
          <a:p>
            <a:pPr>
              <a:spcAft>
                <a:spcPts val="0"/>
              </a:spcAft>
            </a:pPr>
            <a:r>
              <a:rPr lang="en-GB" sz="1600" b="1" dirty="0">
                <a:effectLst/>
                <a:latin typeface="Cambria"/>
                <a:ea typeface="MS Mincho"/>
                <a:cs typeface="Times New Roman"/>
              </a:rPr>
              <a:t>=  Normal female</a:t>
            </a:r>
            <a:endParaRPr lang="en-ZA" sz="1600" dirty="0">
              <a:effectLst/>
              <a:latin typeface="Cambria"/>
              <a:ea typeface="MS Mincho"/>
              <a:cs typeface="Times New Roman"/>
            </a:endParaRPr>
          </a:p>
          <a:p>
            <a:pPr>
              <a:spcAft>
                <a:spcPts val="0"/>
              </a:spcAft>
            </a:pPr>
            <a:r>
              <a:rPr lang="en-GB" sz="1600" dirty="0">
                <a:effectLst/>
                <a:latin typeface="Cambria"/>
                <a:ea typeface="MS Mincho"/>
                <a:cs typeface="Times New Roman"/>
              </a:rPr>
              <a:t> </a:t>
            </a:r>
            <a:endParaRPr lang="en-ZA" sz="1600" dirty="0">
              <a:effectLst/>
              <a:latin typeface="Cambria"/>
              <a:ea typeface="MS Mincho"/>
              <a:cs typeface="Times New Roman"/>
            </a:endParaRPr>
          </a:p>
          <a:p>
            <a:pPr>
              <a:spcAft>
                <a:spcPts val="0"/>
              </a:spcAft>
            </a:pPr>
            <a:r>
              <a:rPr lang="en-GB" sz="1600" dirty="0">
                <a:effectLst/>
                <a:latin typeface="Cambria"/>
                <a:ea typeface="MS Mincho"/>
                <a:cs typeface="Times New Roman"/>
              </a:rPr>
              <a:t> </a:t>
            </a:r>
            <a:endParaRPr lang="en-ZA" sz="1600" dirty="0">
              <a:effectLst/>
              <a:latin typeface="Cambria"/>
              <a:ea typeface="MS Mincho"/>
              <a:cs typeface="Times New Roman"/>
            </a:endParaRPr>
          </a:p>
        </p:txBody>
      </p:sp>
      <p:sp>
        <p:nvSpPr>
          <p:cNvPr id="2" name="Rectangle 8"/>
          <p:cNvSpPr>
            <a:spLocks noChangeArrowheads="1"/>
          </p:cNvSpPr>
          <p:nvPr/>
        </p:nvSpPr>
        <p:spPr bwMode="auto">
          <a:xfrm>
            <a:off x="116006" y="588149"/>
            <a:ext cx="891198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sz="2000" dirty="0" smtClean="0"/>
              <a:t>The </a:t>
            </a:r>
            <a:r>
              <a:rPr lang="en-GB" sz="2000" dirty="0"/>
              <a:t>following pedigree diagram is for colour blindness. Determine the possible   </a:t>
            </a:r>
            <a:endParaRPr lang="en-ZA" sz="2000" dirty="0"/>
          </a:p>
          <a:p>
            <a:r>
              <a:rPr lang="en-GB" sz="2000" dirty="0"/>
              <a:t> </a:t>
            </a:r>
            <a:r>
              <a:rPr lang="en-GB" sz="2000" dirty="0" smtClean="0"/>
              <a:t>genotypes for </a:t>
            </a:r>
            <a:r>
              <a:rPr lang="en-GB" sz="2000" dirty="0"/>
              <a:t>number 1-15. Colour blindness is a sex linked condition. Use </a:t>
            </a:r>
            <a:r>
              <a:rPr lang="en-GB" sz="2000" dirty="0" err="1"/>
              <a:t>X</a:t>
            </a:r>
            <a:r>
              <a:rPr lang="en-GB" sz="2000" baseline="30000" dirty="0" err="1"/>
              <a:t>b</a:t>
            </a:r>
            <a:r>
              <a:rPr lang="en-GB" sz="2000" dirty="0"/>
              <a:t> to </a:t>
            </a:r>
            <a:endParaRPr lang="en-ZA" sz="2000" dirty="0"/>
          </a:p>
          <a:p>
            <a:r>
              <a:rPr lang="en-GB" sz="2000" dirty="0"/>
              <a:t> </a:t>
            </a:r>
            <a:r>
              <a:rPr lang="en-GB" sz="2000" dirty="0" smtClean="0"/>
              <a:t>indicate </a:t>
            </a:r>
            <a:r>
              <a:rPr lang="en-GB" sz="2000" dirty="0"/>
              <a:t>the affected allele and X</a:t>
            </a:r>
            <a:r>
              <a:rPr lang="en-GB" sz="2000" baseline="30000" dirty="0"/>
              <a:t>B</a:t>
            </a:r>
            <a:r>
              <a:rPr lang="en-GB" sz="2000" dirty="0"/>
              <a:t> to indicate the normal allele. </a:t>
            </a:r>
            <a:r>
              <a:rPr kumimoji="0" lang="en-ZA" sz="2000" b="1" i="0" u="none" strike="noStrike" cap="none" normalizeH="0" baseline="0" dirty="0" smtClean="0">
                <a:ln>
                  <a:noFill/>
                </a:ln>
                <a:solidFill>
                  <a:schemeClr val="tx1"/>
                </a:solidFill>
                <a:effectLst/>
                <a:latin typeface="Arial" pitchFamily="34" charset="0"/>
                <a:ea typeface="MS Mincho" pitchFamily="49" charset="-128"/>
                <a:cs typeface="Arial" pitchFamily="34" charset="0"/>
              </a:rPr>
              <a:t>                             </a:t>
            </a:r>
            <a:endParaRPr kumimoji="0" lang="en-ZA"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9"/>
          <p:cNvSpPr>
            <a:spLocks noChangeArrowheads="1"/>
          </p:cNvSpPr>
          <p:nvPr/>
        </p:nvSpPr>
        <p:spPr bwMode="auto">
          <a:xfrm>
            <a:off x="0" y="-73570"/>
            <a:ext cx="9144000" cy="769441"/>
          </a:xfrm>
          <a:prstGeom prst="rect">
            <a:avLst/>
          </a:prstGeom>
          <a:solidFill>
            <a:srgbClr val="FEE08C"/>
          </a:solidFill>
          <a:ln>
            <a:noFill/>
          </a:ln>
          <a:effectLs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333875" algn="l"/>
              </a:tabLst>
            </a:pPr>
            <a:r>
              <a:rPr kumimoji="0" lang="en-GB" sz="1200" b="1" i="0" u="none" strike="noStrike" cap="none" normalizeH="0" baseline="0" dirty="0" smtClean="0">
                <a:ln>
                  <a:noFill/>
                </a:ln>
                <a:solidFill>
                  <a:schemeClr val="tx1"/>
                </a:solidFill>
                <a:effectLst/>
                <a:latin typeface="Arial" pitchFamily="34" charset="0"/>
                <a:ea typeface="MS Mincho" pitchFamily="49" charset="-128"/>
                <a:cs typeface="Arial" pitchFamily="34" charset="0"/>
              </a:rPr>
              <a:t>	</a:t>
            </a:r>
            <a:endParaRPr kumimoji="0" lang="en-ZA" sz="800" b="0" i="0" u="none" strike="noStrike" cap="none" normalizeH="0" baseline="0" dirty="0" smtClean="0">
              <a:ln>
                <a:noFill/>
              </a:ln>
              <a:solidFill>
                <a:schemeClr val="tx1"/>
              </a:solidFill>
              <a:effectLst/>
              <a:latin typeface="Arial" pitchFamily="34" charset="0"/>
              <a:cs typeface="Arial" pitchFamily="34" charset="0"/>
            </a:endParaRPr>
          </a:p>
          <a:p>
            <a:pPr algn="ctr" defTabSz="914400" eaLnBrk="0" fontAlgn="base" hangingPunct="0">
              <a:spcBef>
                <a:spcPct val="0"/>
              </a:spcBef>
              <a:spcAft>
                <a:spcPct val="0"/>
              </a:spcAft>
              <a:tabLst>
                <a:tab pos="4333875" algn="l"/>
              </a:tabLst>
            </a:pPr>
            <a:r>
              <a:rPr lang="en-GB" sz="3200" b="1" dirty="0" smtClean="0">
                <a:solidFill>
                  <a:schemeClr val="bg1"/>
                </a:solidFill>
              </a:rPr>
              <a:t>Question  2</a:t>
            </a:r>
            <a:endParaRPr kumimoji="0" lang="en-ZA"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TextBox 10"/>
          <p:cNvSpPr txBox="1"/>
          <p:nvPr/>
        </p:nvSpPr>
        <p:spPr>
          <a:xfrm>
            <a:off x="1143000" y="3181350"/>
            <a:ext cx="290464" cy="369332"/>
          </a:xfrm>
          <a:prstGeom prst="rect">
            <a:avLst/>
          </a:prstGeom>
          <a:noFill/>
        </p:spPr>
        <p:txBody>
          <a:bodyPr wrap="none" rtlCol="0">
            <a:spAutoFit/>
          </a:bodyPr>
          <a:lstStyle/>
          <a:p>
            <a:r>
              <a:rPr lang="en-ZA" dirty="0" smtClean="0"/>
              <a:t>  </a:t>
            </a:r>
            <a:endParaRPr lang="en-ZA" dirty="0"/>
          </a:p>
        </p:txBody>
      </p:sp>
      <p:cxnSp>
        <p:nvCxnSpPr>
          <p:cNvPr id="98" name="Straight Connector 97"/>
          <p:cNvCxnSpPr>
            <a:endCxn id="17" idx="0"/>
          </p:cNvCxnSpPr>
          <p:nvPr/>
        </p:nvCxnSpPr>
        <p:spPr>
          <a:xfrm>
            <a:off x="5720362" y="2957244"/>
            <a:ext cx="0" cy="200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0" name="Group 89"/>
          <p:cNvGrpSpPr/>
          <p:nvPr/>
        </p:nvGrpSpPr>
        <p:grpSpPr>
          <a:xfrm>
            <a:off x="2714816" y="1756279"/>
            <a:ext cx="5369540" cy="3201426"/>
            <a:chOff x="2714816" y="1756279"/>
            <a:chExt cx="5369540" cy="3201426"/>
          </a:xfrm>
        </p:grpSpPr>
        <p:cxnSp>
          <p:nvCxnSpPr>
            <p:cNvPr id="84" name="Straight Connector 83"/>
            <p:cNvCxnSpPr/>
            <p:nvPr/>
          </p:nvCxnSpPr>
          <p:spPr>
            <a:xfrm>
              <a:off x="5936362" y="2010357"/>
              <a:ext cx="476672" cy="20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V="1">
              <a:off x="6174698" y="2008306"/>
              <a:ext cx="0" cy="9332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7" name="Group 86"/>
            <p:cNvGrpSpPr/>
            <p:nvPr/>
          </p:nvGrpSpPr>
          <p:grpSpPr>
            <a:xfrm>
              <a:off x="2714816" y="1756279"/>
              <a:ext cx="5369540" cy="3201426"/>
              <a:chOff x="217179" y="1988840"/>
              <a:chExt cx="5369540" cy="3201426"/>
            </a:xfrm>
          </p:grpSpPr>
          <p:grpSp>
            <p:nvGrpSpPr>
              <p:cNvPr id="13" name="Group 12"/>
              <p:cNvGrpSpPr/>
              <p:nvPr/>
            </p:nvGrpSpPr>
            <p:grpSpPr>
              <a:xfrm>
                <a:off x="1000125" y="2064765"/>
                <a:ext cx="3276800" cy="3108498"/>
                <a:chOff x="3124200" y="1891976"/>
                <a:chExt cx="3276800" cy="3108498"/>
              </a:xfrm>
            </p:grpSpPr>
            <p:sp>
              <p:nvSpPr>
                <p:cNvPr id="12" name="TextBox 11"/>
                <p:cNvSpPr txBox="1"/>
                <p:nvPr/>
              </p:nvSpPr>
              <p:spPr>
                <a:xfrm>
                  <a:off x="5969000" y="1891976"/>
                  <a:ext cx="432000" cy="468000"/>
                </a:xfrm>
                <a:prstGeom prst="rect">
                  <a:avLst/>
                </a:prstGeom>
                <a:solidFill>
                  <a:schemeClr val="bg1">
                    <a:lumMod val="65000"/>
                  </a:schemeClr>
                </a:solidFill>
                <a:ln>
                  <a:solidFill>
                    <a:schemeClr val="tx1"/>
                  </a:solidFill>
                </a:ln>
              </p:spPr>
              <p:txBody>
                <a:bodyPr wrap="square" rtlCol="0">
                  <a:spAutoFit/>
                </a:bodyPr>
                <a:lstStyle/>
                <a:p>
                  <a:r>
                    <a:rPr lang="en-ZA" dirty="0" smtClean="0"/>
                    <a:t> 4</a:t>
                  </a:r>
                  <a:endParaRPr lang="en-ZA" dirty="0"/>
                </a:p>
              </p:txBody>
            </p:sp>
            <p:sp>
              <p:nvSpPr>
                <p:cNvPr id="16" name="TextBox 15"/>
                <p:cNvSpPr txBox="1"/>
                <p:nvPr/>
              </p:nvSpPr>
              <p:spPr>
                <a:xfrm>
                  <a:off x="3124200" y="3181350"/>
                  <a:ext cx="432000" cy="504000"/>
                </a:xfrm>
                <a:prstGeom prst="rect">
                  <a:avLst/>
                </a:prstGeom>
                <a:solidFill>
                  <a:schemeClr val="bg1">
                    <a:lumMod val="65000"/>
                  </a:schemeClr>
                </a:solidFill>
                <a:ln>
                  <a:solidFill>
                    <a:schemeClr val="tx1"/>
                  </a:solidFill>
                </a:ln>
              </p:spPr>
              <p:txBody>
                <a:bodyPr wrap="square" rtlCol="0">
                  <a:spAutoFit/>
                </a:bodyPr>
                <a:lstStyle/>
                <a:p>
                  <a:r>
                    <a:rPr lang="en-ZA" dirty="0" smtClean="0"/>
                    <a:t> 6</a:t>
                  </a:r>
                  <a:endParaRPr lang="en-ZA" dirty="0"/>
                </a:p>
              </p:txBody>
            </p:sp>
            <p:sp>
              <p:nvSpPr>
                <p:cNvPr id="17" name="TextBox 16"/>
                <p:cNvSpPr txBox="1"/>
                <p:nvPr/>
              </p:nvSpPr>
              <p:spPr>
                <a:xfrm>
                  <a:off x="5130800" y="3217350"/>
                  <a:ext cx="432000" cy="468000"/>
                </a:xfrm>
                <a:prstGeom prst="rect">
                  <a:avLst/>
                </a:prstGeom>
                <a:solidFill>
                  <a:schemeClr val="bg1">
                    <a:lumMod val="65000"/>
                  </a:schemeClr>
                </a:solidFill>
                <a:ln>
                  <a:solidFill>
                    <a:schemeClr val="tx1"/>
                  </a:solidFill>
                </a:ln>
              </p:spPr>
              <p:txBody>
                <a:bodyPr wrap="square" rtlCol="0">
                  <a:spAutoFit/>
                </a:bodyPr>
                <a:lstStyle/>
                <a:p>
                  <a:r>
                    <a:rPr lang="en-ZA" dirty="0" smtClean="0"/>
                    <a:t> 8</a:t>
                  </a:r>
                  <a:endParaRPr lang="en-ZA" dirty="0"/>
                </a:p>
              </p:txBody>
            </p:sp>
            <p:sp>
              <p:nvSpPr>
                <p:cNvPr id="18" name="TextBox 17"/>
                <p:cNvSpPr txBox="1"/>
                <p:nvPr/>
              </p:nvSpPr>
              <p:spPr>
                <a:xfrm>
                  <a:off x="3556200" y="4532474"/>
                  <a:ext cx="468000" cy="468000"/>
                </a:xfrm>
                <a:prstGeom prst="rect">
                  <a:avLst/>
                </a:prstGeom>
                <a:solidFill>
                  <a:schemeClr val="bg1">
                    <a:lumMod val="65000"/>
                  </a:schemeClr>
                </a:solidFill>
                <a:ln>
                  <a:solidFill>
                    <a:schemeClr val="tx1"/>
                  </a:solidFill>
                </a:ln>
              </p:spPr>
              <p:txBody>
                <a:bodyPr wrap="square" rtlCol="0">
                  <a:spAutoFit/>
                </a:bodyPr>
                <a:lstStyle/>
                <a:p>
                  <a:r>
                    <a:rPr lang="en-ZA" dirty="0" smtClean="0"/>
                    <a:t> 12</a:t>
                  </a:r>
                  <a:endParaRPr lang="en-ZA" dirty="0"/>
                </a:p>
              </p:txBody>
            </p:sp>
          </p:grpSp>
          <p:sp>
            <p:nvSpPr>
              <p:cNvPr id="14" name="Oval 13"/>
              <p:cNvSpPr/>
              <p:nvPr/>
            </p:nvSpPr>
            <p:spPr>
              <a:xfrm>
                <a:off x="639945" y="1988840"/>
                <a:ext cx="531440" cy="5040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solidFill>
                      <a:schemeClr val="tx1"/>
                    </a:solidFill>
                  </a:rPr>
                  <a:t>1</a:t>
                </a:r>
                <a:endParaRPr lang="en-ZA" dirty="0">
                  <a:solidFill>
                    <a:schemeClr val="tx1"/>
                  </a:solidFill>
                </a:endParaRPr>
              </a:p>
            </p:txBody>
          </p:sp>
          <p:sp>
            <p:nvSpPr>
              <p:cNvPr id="20" name="Oval 19"/>
              <p:cNvSpPr/>
              <p:nvPr/>
            </p:nvSpPr>
            <p:spPr>
              <a:xfrm>
                <a:off x="1886393" y="3356992"/>
                <a:ext cx="531440" cy="5040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solidFill>
                      <a:schemeClr val="tx1"/>
                    </a:solidFill>
                  </a:rPr>
                  <a:t>7</a:t>
                </a:r>
                <a:endParaRPr lang="en-ZA" dirty="0">
                  <a:solidFill>
                    <a:schemeClr val="tx1"/>
                  </a:solidFill>
                </a:endParaRPr>
              </a:p>
            </p:txBody>
          </p:sp>
          <p:sp>
            <p:nvSpPr>
              <p:cNvPr id="15" name="TextBox 14"/>
              <p:cNvSpPr txBox="1"/>
              <p:nvPr/>
            </p:nvSpPr>
            <p:spPr>
              <a:xfrm>
                <a:off x="1648057" y="2056098"/>
                <a:ext cx="476672" cy="369539"/>
              </a:xfrm>
              <a:prstGeom prst="rect">
                <a:avLst/>
              </a:prstGeom>
              <a:noFill/>
              <a:ln w="28575">
                <a:solidFill>
                  <a:schemeClr val="tx1"/>
                </a:solidFill>
              </a:ln>
            </p:spPr>
            <p:txBody>
              <a:bodyPr wrap="square" rtlCol="0">
                <a:spAutoFit/>
              </a:bodyPr>
              <a:lstStyle/>
              <a:p>
                <a:r>
                  <a:rPr lang="en-ZA" dirty="0" smtClean="0"/>
                  <a:t>  2</a:t>
                </a:r>
                <a:endParaRPr lang="en-ZA" dirty="0"/>
              </a:p>
            </p:txBody>
          </p:sp>
          <p:sp>
            <p:nvSpPr>
              <p:cNvPr id="22" name="TextBox 21"/>
              <p:cNvSpPr txBox="1"/>
              <p:nvPr/>
            </p:nvSpPr>
            <p:spPr>
              <a:xfrm>
                <a:off x="2911625" y="4736381"/>
                <a:ext cx="622200" cy="369332"/>
              </a:xfrm>
              <a:prstGeom prst="rect">
                <a:avLst/>
              </a:prstGeom>
              <a:noFill/>
              <a:ln w="28575">
                <a:solidFill>
                  <a:schemeClr val="tx1"/>
                </a:solidFill>
              </a:ln>
            </p:spPr>
            <p:txBody>
              <a:bodyPr wrap="square" rtlCol="0">
                <a:spAutoFit/>
              </a:bodyPr>
              <a:lstStyle/>
              <a:p>
                <a:r>
                  <a:rPr lang="en-ZA" dirty="0" smtClean="0"/>
                  <a:t>  14</a:t>
                </a:r>
                <a:endParaRPr lang="en-ZA" dirty="0"/>
              </a:p>
            </p:txBody>
          </p:sp>
          <p:sp>
            <p:nvSpPr>
              <p:cNvPr id="24" name="TextBox 23"/>
              <p:cNvSpPr txBox="1"/>
              <p:nvPr/>
            </p:nvSpPr>
            <p:spPr>
              <a:xfrm>
                <a:off x="5022679" y="3463686"/>
                <a:ext cx="564040" cy="369332"/>
              </a:xfrm>
              <a:prstGeom prst="rect">
                <a:avLst/>
              </a:prstGeom>
              <a:noFill/>
              <a:ln w="28575">
                <a:solidFill>
                  <a:schemeClr val="tx1"/>
                </a:solidFill>
              </a:ln>
            </p:spPr>
            <p:txBody>
              <a:bodyPr wrap="square" rtlCol="0">
                <a:spAutoFit/>
              </a:bodyPr>
              <a:lstStyle/>
              <a:p>
                <a:r>
                  <a:rPr lang="en-ZA" dirty="0" smtClean="0"/>
                  <a:t>  11</a:t>
                </a:r>
                <a:endParaRPr lang="en-ZA" dirty="0"/>
              </a:p>
            </p:txBody>
          </p:sp>
          <p:sp>
            <p:nvSpPr>
              <p:cNvPr id="25" name="Oval 24"/>
              <p:cNvSpPr/>
              <p:nvPr/>
            </p:nvSpPr>
            <p:spPr>
              <a:xfrm>
                <a:off x="217179" y="3328962"/>
                <a:ext cx="531440" cy="5040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solidFill>
                      <a:schemeClr val="tx1"/>
                    </a:solidFill>
                  </a:rPr>
                  <a:t>5</a:t>
                </a:r>
                <a:endParaRPr lang="en-ZA" dirty="0">
                  <a:solidFill>
                    <a:schemeClr val="tx1"/>
                  </a:solidFill>
                </a:endParaRPr>
              </a:p>
            </p:txBody>
          </p:sp>
          <p:sp>
            <p:nvSpPr>
              <p:cNvPr id="26" name="Oval 25"/>
              <p:cNvSpPr/>
              <p:nvPr/>
            </p:nvSpPr>
            <p:spPr>
              <a:xfrm>
                <a:off x="4306386" y="3354083"/>
                <a:ext cx="587997" cy="5040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solidFill>
                      <a:schemeClr val="tx1"/>
                    </a:solidFill>
                  </a:rPr>
                  <a:t>10</a:t>
                </a:r>
                <a:endParaRPr lang="en-ZA" dirty="0">
                  <a:solidFill>
                    <a:schemeClr val="tx1"/>
                  </a:solidFill>
                </a:endParaRPr>
              </a:p>
            </p:txBody>
          </p:sp>
          <p:sp>
            <p:nvSpPr>
              <p:cNvPr id="27" name="Oval 26"/>
              <p:cNvSpPr/>
              <p:nvPr/>
            </p:nvSpPr>
            <p:spPr>
              <a:xfrm>
                <a:off x="3605454" y="3360343"/>
                <a:ext cx="531440" cy="5040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solidFill>
                      <a:schemeClr val="tx1"/>
                    </a:solidFill>
                  </a:rPr>
                  <a:t>9</a:t>
                </a:r>
                <a:endParaRPr lang="en-ZA" dirty="0">
                  <a:solidFill>
                    <a:schemeClr val="tx1"/>
                  </a:solidFill>
                </a:endParaRPr>
              </a:p>
            </p:txBody>
          </p:sp>
          <p:sp>
            <p:nvSpPr>
              <p:cNvPr id="28" name="Oval 27"/>
              <p:cNvSpPr/>
              <p:nvPr/>
            </p:nvSpPr>
            <p:spPr>
              <a:xfrm>
                <a:off x="3844924" y="4688260"/>
                <a:ext cx="727075" cy="50200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solidFill>
                      <a:schemeClr val="tx1"/>
                    </a:solidFill>
                  </a:rPr>
                  <a:t>15</a:t>
                </a:r>
                <a:endParaRPr lang="en-ZA" dirty="0">
                  <a:solidFill>
                    <a:schemeClr val="tx1"/>
                  </a:solidFill>
                </a:endParaRPr>
              </a:p>
            </p:txBody>
          </p:sp>
          <p:sp>
            <p:nvSpPr>
              <p:cNvPr id="29" name="Oval 28"/>
              <p:cNvSpPr/>
              <p:nvPr/>
            </p:nvSpPr>
            <p:spPr>
              <a:xfrm>
                <a:off x="2934748" y="2056098"/>
                <a:ext cx="531440" cy="5040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3</a:t>
                </a:r>
              </a:p>
            </p:txBody>
          </p:sp>
          <p:sp>
            <p:nvSpPr>
              <p:cNvPr id="30" name="Oval 29"/>
              <p:cNvSpPr/>
              <p:nvPr/>
            </p:nvSpPr>
            <p:spPr>
              <a:xfrm>
                <a:off x="2096344" y="4669019"/>
                <a:ext cx="618472" cy="5040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solidFill>
                      <a:schemeClr val="tx1"/>
                    </a:solidFill>
                  </a:rPr>
                  <a:t>13</a:t>
                </a:r>
                <a:endParaRPr lang="en-ZA" dirty="0">
                  <a:solidFill>
                    <a:schemeClr val="tx1"/>
                  </a:solidFill>
                </a:endParaRPr>
              </a:p>
            </p:txBody>
          </p:sp>
          <p:cxnSp>
            <p:nvCxnSpPr>
              <p:cNvPr id="31" name="Straight Connector 30"/>
              <p:cNvCxnSpPr>
                <a:stCxn id="14" idx="6"/>
              </p:cNvCxnSpPr>
              <p:nvPr/>
            </p:nvCxnSpPr>
            <p:spPr>
              <a:xfrm>
                <a:off x="1171385" y="2240868"/>
                <a:ext cx="476672" cy="20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323785" y="2242918"/>
                <a:ext cx="0" cy="7540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254746" y="3013595"/>
                <a:ext cx="0" cy="3524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23921" y="3013595"/>
                <a:ext cx="0" cy="3524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23921" y="3018324"/>
                <a:ext cx="178536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2209282" y="2994099"/>
                <a:ext cx="0" cy="3600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1694510" y="4503401"/>
                <a:ext cx="2542337" cy="77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749028" y="3624139"/>
                <a:ext cx="0" cy="8870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20" idx="6"/>
              </p:cNvCxnSpPr>
              <p:nvPr/>
            </p:nvCxnSpPr>
            <p:spPr>
              <a:xfrm>
                <a:off x="2417833" y="3609020"/>
                <a:ext cx="617277" cy="1511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endCxn id="22" idx="0"/>
              </p:cNvCxnSpPr>
              <p:nvPr/>
            </p:nvCxnSpPr>
            <p:spPr>
              <a:xfrm>
                <a:off x="3206044" y="4511170"/>
                <a:ext cx="16681" cy="2252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endCxn id="28" idx="0"/>
              </p:cNvCxnSpPr>
              <p:nvPr/>
            </p:nvCxnSpPr>
            <p:spPr>
              <a:xfrm>
                <a:off x="4208461" y="4503401"/>
                <a:ext cx="1" cy="184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1694510" y="4511170"/>
                <a:ext cx="0" cy="19409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2417833" y="4503401"/>
                <a:ext cx="16132" cy="1656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200468" y="3174119"/>
                <a:ext cx="2104231" cy="342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endCxn id="24" idx="0"/>
              </p:cNvCxnSpPr>
              <p:nvPr/>
            </p:nvCxnSpPr>
            <p:spPr>
              <a:xfrm>
                <a:off x="5304699" y="3208363"/>
                <a:ext cx="0" cy="2553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a:endCxn id="26" idx="0"/>
              </p:cNvCxnSpPr>
              <p:nvPr/>
            </p:nvCxnSpPr>
            <p:spPr>
              <a:xfrm>
                <a:off x="4600385" y="3208363"/>
                <a:ext cx="0" cy="1457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a:endCxn id="27" idx="0"/>
              </p:cNvCxnSpPr>
              <p:nvPr/>
            </p:nvCxnSpPr>
            <p:spPr>
              <a:xfrm>
                <a:off x="3871174" y="3181350"/>
                <a:ext cx="0" cy="17899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52" name="Picture 51"/>
          <p:cNvPicPr/>
          <p:nvPr/>
        </p:nvPicPr>
        <p:blipFill>
          <a:blip r:embed="rId2">
            <a:extLst>
              <a:ext uri="{28A0092B-C50C-407E-A947-70E740481C1C}">
                <a14:useLocalDpi xmlns:a14="http://schemas.microsoft.com/office/drawing/2010/main" val="0"/>
              </a:ext>
            </a:extLst>
          </a:blip>
          <a:srcRect/>
          <a:stretch>
            <a:fillRect/>
          </a:stretch>
        </p:blipFill>
        <p:spPr bwMode="auto">
          <a:xfrm>
            <a:off x="1924472" y="-94993"/>
            <a:ext cx="609600" cy="829310"/>
          </a:xfrm>
          <a:prstGeom prst="rect">
            <a:avLst/>
          </a:prstGeom>
          <a:noFill/>
        </p:spPr>
      </p:pic>
    </p:spTree>
    <p:extLst>
      <p:ext uri="{BB962C8B-B14F-4D97-AF65-F5344CB8AC3E}">
        <p14:creationId xmlns:p14="http://schemas.microsoft.com/office/powerpoint/2010/main" val="24086806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2BB25A2-5507-4CDA-801B-CF7C4493D501}" type="slidenum">
              <a:rPr lang="en-GB" smtClean="0"/>
              <a:t>6</a:t>
            </a:fld>
            <a:endParaRPr lang="en-GB"/>
          </a:p>
        </p:txBody>
      </p:sp>
      <p:pic>
        <p:nvPicPr>
          <p:cNvPr id="2050" name="Picture 35"/>
          <p:cNvPicPr>
            <a:picLocks noChangeAspect="1" noChangeArrowheads="1"/>
          </p:cNvPicPr>
          <p:nvPr/>
        </p:nvPicPr>
        <p:blipFill>
          <a:blip r:embed="rId2">
            <a:extLst>
              <a:ext uri="{28A0092B-C50C-407E-A947-70E740481C1C}">
                <a14:useLocalDpi xmlns:a14="http://schemas.microsoft.com/office/drawing/2010/main" val="0"/>
              </a:ext>
            </a:extLst>
          </a:blip>
          <a:srcRect r="37129" b="15680"/>
          <a:stretch>
            <a:fillRect/>
          </a:stretch>
        </p:blipFill>
        <p:spPr bwMode="auto">
          <a:xfrm>
            <a:off x="4042926" y="228600"/>
            <a:ext cx="4320480" cy="325750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49" name="Picture 38"/>
          <p:cNvPicPr>
            <a:picLocks noChangeAspect="1" noChangeArrowheads="1"/>
          </p:cNvPicPr>
          <p:nvPr/>
        </p:nvPicPr>
        <p:blipFill>
          <a:blip r:embed="rId3">
            <a:extLst>
              <a:ext uri="{28A0092B-C50C-407E-A947-70E740481C1C}">
                <a14:useLocalDpi xmlns:a14="http://schemas.microsoft.com/office/drawing/2010/main" val="0"/>
              </a:ext>
            </a:extLst>
          </a:blip>
          <a:srcRect l="11980" t="39645" r="32445" b="6783"/>
          <a:stretch>
            <a:fillRect/>
          </a:stretch>
        </p:blipFill>
        <p:spPr bwMode="auto">
          <a:xfrm>
            <a:off x="3707904" y="3704588"/>
            <a:ext cx="4626260" cy="249956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467544" y="597932"/>
            <a:ext cx="335656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Step 3: Click on snapshot</a:t>
            </a:r>
            <a:endParaRPr kumimoji="0" lang="en-ZA"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4"/>
          <p:cNvSpPr>
            <a:spLocks noChangeArrowheads="1"/>
          </p:cNvSpPr>
          <p:nvPr/>
        </p:nvSpPr>
        <p:spPr bwMode="auto">
          <a:xfrm>
            <a:off x="251520" y="3707492"/>
            <a:ext cx="3270511"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20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Step 4: Highlight the diagram</a:t>
            </a:r>
            <a:endParaRPr kumimoji="0" lang="en-ZA"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5"/>
          <p:cNvSpPr>
            <a:spLocks noChangeArrowheads="1"/>
          </p:cNvSpPr>
          <p:nvPr/>
        </p:nvSpPr>
        <p:spPr bwMode="auto">
          <a:xfrm>
            <a:off x="467544" y="630932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1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Step 5: Open Paint on your computer</a:t>
            </a:r>
            <a:endParaRPr kumimoji="0" lang="en-ZA"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907174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8217" y="548679"/>
            <a:ext cx="7992888" cy="5355312"/>
          </a:xfrm>
          <a:prstGeom prst="rect">
            <a:avLst/>
          </a:prstGeom>
          <a:noFill/>
        </p:spPr>
        <p:txBody>
          <a:bodyPr wrap="square" rtlCol="0">
            <a:spAutoFit/>
          </a:bodyPr>
          <a:lstStyle/>
          <a:p>
            <a:endParaRPr lang="en-ZA" b="1" dirty="0"/>
          </a:p>
          <a:p>
            <a:endParaRPr lang="en-ZA" b="1" dirty="0" smtClean="0"/>
          </a:p>
          <a:p>
            <a:endParaRPr lang="en-ZA" b="1" dirty="0"/>
          </a:p>
          <a:p>
            <a:endParaRPr lang="en-ZA" b="1" dirty="0" smtClean="0"/>
          </a:p>
          <a:p>
            <a:endParaRPr lang="en-ZA" b="1" dirty="0"/>
          </a:p>
          <a:p>
            <a:endParaRPr lang="en-ZA" b="1" dirty="0" smtClean="0"/>
          </a:p>
          <a:p>
            <a:endParaRPr lang="en-ZA" b="1" dirty="0"/>
          </a:p>
          <a:p>
            <a:endParaRPr lang="en-ZA" b="1" dirty="0" smtClean="0"/>
          </a:p>
          <a:p>
            <a:endParaRPr lang="en-ZA" b="1" dirty="0"/>
          </a:p>
          <a:p>
            <a:endParaRPr lang="en-ZA" b="1" dirty="0" smtClean="0"/>
          </a:p>
          <a:p>
            <a:endParaRPr lang="en-ZA" b="1" dirty="0"/>
          </a:p>
          <a:p>
            <a:endParaRPr lang="en-ZA" b="1" dirty="0" smtClean="0"/>
          </a:p>
          <a:p>
            <a:endParaRPr lang="en-ZA" b="1" dirty="0"/>
          </a:p>
          <a:p>
            <a:endParaRPr lang="en-ZA" b="1" dirty="0" smtClean="0"/>
          </a:p>
          <a:p>
            <a:endParaRPr lang="en-ZA" b="1" dirty="0"/>
          </a:p>
          <a:p>
            <a:endParaRPr lang="en-ZA" b="1" dirty="0" smtClean="0"/>
          </a:p>
          <a:p>
            <a:endParaRPr lang="en-ZA" b="1" dirty="0" smtClean="0"/>
          </a:p>
          <a:p>
            <a:endParaRPr lang="en-ZA" b="1" dirty="0"/>
          </a:p>
          <a:p>
            <a:r>
              <a:rPr lang="en-ZA" b="1" dirty="0" smtClean="0"/>
              <a:t> </a:t>
            </a:r>
            <a:endParaRPr lang="en-ZA" b="1"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827584" y="1367487"/>
            <a:ext cx="7416824" cy="4536504"/>
          </a:xfrm>
          <a:prstGeom prst="rect">
            <a:avLst/>
          </a:prstGeom>
          <a:noFill/>
          <a:ln>
            <a:noFill/>
          </a:ln>
        </p:spPr>
      </p:pic>
      <p:sp>
        <p:nvSpPr>
          <p:cNvPr id="4" name="TextBox 3"/>
          <p:cNvSpPr txBox="1"/>
          <p:nvPr/>
        </p:nvSpPr>
        <p:spPr>
          <a:xfrm>
            <a:off x="1833696" y="3946276"/>
            <a:ext cx="497252" cy="369332"/>
          </a:xfrm>
          <a:prstGeom prst="rect">
            <a:avLst/>
          </a:prstGeom>
          <a:noFill/>
        </p:spPr>
        <p:txBody>
          <a:bodyPr wrap="none" rtlCol="0">
            <a:spAutoFit/>
          </a:bodyPr>
          <a:lstStyle/>
          <a:p>
            <a:r>
              <a:rPr lang="en-ZA" dirty="0" err="1" smtClean="0"/>
              <a:t>X</a:t>
            </a:r>
            <a:r>
              <a:rPr lang="en-ZA" baseline="30000" dirty="0" err="1" smtClean="0"/>
              <a:t>b</a:t>
            </a:r>
            <a:r>
              <a:rPr lang="en-ZA" dirty="0" err="1" smtClean="0"/>
              <a:t>Y</a:t>
            </a:r>
            <a:endParaRPr lang="en-ZA" dirty="0"/>
          </a:p>
        </p:txBody>
      </p:sp>
      <p:sp>
        <p:nvSpPr>
          <p:cNvPr id="5" name="TextBox 4"/>
          <p:cNvSpPr txBox="1"/>
          <p:nvPr/>
        </p:nvSpPr>
        <p:spPr>
          <a:xfrm>
            <a:off x="5364088" y="2228724"/>
            <a:ext cx="497252" cy="369332"/>
          </a:xfrm>
          <a:prstGeom prst="rect">
            <a:avLst/>
          </a:prstGeom>
          <a:noFill/>
        </p:spPr>
        <p:txBody>
          <a:bodyPr wrap="none" rtlCol="0">
            <a:spAutoFit/>
          </a:bodyPr>
          <a:lstStyle/>
          <a:p>
            <a:r>
              <a:rPr lang="en-ZA" dirty="0" err="1" smtClean="0"/>
              <a:t>X</a:t>
            </a:r>
            <a:r>
              <a:rPr lang="en-ZA" baseline="30000" dirty="0" err="1" smtClean="0"/>
              <a:t>b</a:t>
            </a:r>
            <a:r>
              <a:rPr lang="en-ZA" dirty="0" err="1" smtClean="0"/>
              <a:t>Y</a:t>
            </a:r>
            <a:endParaRPr lang="en-ZA" dirty="0"/>
          </a:p>
        </p:txBody>
      </p:sp>
      <p:sp>
        <p:nvSpPr>
          <p:cNvPr id="8" name="TextBox 7"/>
          <p:cNvSpPr txBox="1"/>
          <p:nvPr/>
        </p:nvSpPr>
        <p:spPr>
          <a:xfrm>
            <a:off x="2084322" y="4756502"/>
            <a:ext cx="497252" cy="369332"/>
          </a:xfrm>
          <a:prstGeom prst="rect">
            <a:avLst/>
          </a:prstGeom>
          <a:noFill/>
        </p:spPr>
        <p:txBody>
          <a:bodyPr wrap="none" rtlCol="0">
            <a:spAutoFit/>
          </a:bodyPr>
          <a:lstStyle/>
          <a:p>
            <a:r>
              <a:rPr lang="en-ZA" dirty="0" err="1" smtClean="0"/>
              <a:t>X</a:t>
            </a:r>
            <a:r>
              <a:rPr lang="en-ZA" baseline="30000" dirty="0" err="1" smtClean="0"/>
              <a:t>b</a:t>
            </a:r>
            <a:r>
              <a:rPr lang="en-ZA" dirty="0" err="1" smtClean="0"/>
              <a:t>Y</a:t>
            </a:r>
            <a:endParaRPr lang="en-ZA" dirty="0"/>
          </a:p>
        </p:txBody>
      </p:sp>
      <p:sp>
        <p:nvSpPr>
          <p:cNvPr id="9" name="TextBox 8"/>
          <p:cNvSpPr txBox="1"/>
          <p:nvPr/>
        </p:nvSpPr>
        <p:spPr>
          <a:xfrm>
            <a:off x="4447048" y="3999608"/>
            <a:ext cx="497252" cy="369332"/>
          </a:xfrm>
          <a:prstGeom prst="rect">
            <a:avLst/>
          </a:prstGeom>
          <a:noFill/>
        </p:spPr>
        <p:txBody>
          <a:bodyPr wrap="none" rtlCol="0">
            <a:spAutoFit/>
          </a:bodyPr>
          <a:lstStyle/>
          <a:p>
            <a:r>
              <a:rPr lang="en-ZA" dirty="0" err="1" smtClean="0"/>
              <a:t>X</a:t>
            </a:r>
            <a:r>
              <a:rPr lang="en-ZA" baseline="30000" dirty="0" err="1" smtClean="0"/>
              <a:t>b</a:t>
            </a:r>
            <a:r>
              <a:rPr lang="en-ZA" dirty="0" err="1" smtClean="0"/>
              <a:t>Y</a:t>
            </a:r>
            <a:endParaRPr lang="en-ZA" dirty="0"/>
          </a:p>
        </p:txBody>
      </p:sp>
      <p:cxnSp>
        <p:nvCxnSpPr>
          <p:cNvPr id="11" name="Straight Arrow Connector 10"/>
          <p:cNvCxnSpPr/>
          <p:nvPr/>
        </p:nvCxnSpPr>
        <p:spPr>
          <a:xfrm flipV="1">
            <a:off x="2208635" y="3934974"/>
            <a:ext cx="707181" cy="94156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540877" y="4036422"/>
            <a:ext cx="1906171" cy="886434"/>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1475656" y="2544756"/>
            <a:ext cx="358040" cy="1454852"/>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2230430" y="2540179"/>
            <a:ext cx="253338" cy="1336658"/>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5" idx="2"/>
          </p:cNvCxnSpPr>
          <p:nvPr/>
        </p:nvCxnSpPr>
        <p:spPr>
          <a:xfrm flipV="1">
            <a:off x="4944300" y="2598056"/>
            <a:ext cx="668414" cy="132779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4499992" y="2413650"/>
            <a:ext cx="35330" cy="1302634"/>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283968" y="2175424"/>
            <a:ext cx="864096" cy="369332"/>
          </a:xfrm>
          <a:prstGeom prst="rect">
            <a:avLst/>
          </a:prstGeom>
          <a:noFill/>
        </p:spPr>
        <p:txBody>
          <a:bodyPr wrap="square" rtlCol="0">
            <a:spAutoFit/>
          </a:bodyPr>
          <a:lstStyle/>
          <a:p>
            <a:r>
              <a:rPr lang="en-ZA" dirty="0" err="1" smtClean="0"/>
              <a:t>X</a:t>
            </a:r>
            <a:r>
              <a:rPr lang="en-ZA" baseline="30000" dirty="0" err="1" smtClean="0"/>
              <a:t>B</a:t>
            </a:r>
            <a:r>
              <a:rPr lang="en-ZA" dirty="0" err="1" smtClean="0"/>
              <a:t>X</a:t>
            </a:r>
            <a:r>
              <a:rPr lang="en-ZA" baseline="30000" dirty="0" err="1" smtClean="0"/>
              <a:t>b</a:t>
            </a:r>
            <a:endParaRPr lang="en-ZA" baseline="30000" dirty="0"/>
          </a:p>
        </p:txBody>
      </p:sp>
      <p:sp>
        <p:nvSpPr>
          <p:cNvPr id="27" name="TextBox 26"/>
          <p:cNvSpPr txBox="1"/>
          <p:nvPr/>
        </p:nvSpPr>
        <p:spPr>
          <a:xfrm>
            <a:off x="5278507" y="3986014"/>
            <a:ext cx="864096" cy="369332"/>
          </a:xfrm>
          <a:prstGeom prst="rect">
            <a:avLst/>
          </a:prstGeom>
          <a:noFill/>
        </p:spPr>
        <p:txBody>
          <a:bodyPr wrap="square" rtlCol="0">
            <a:spAutoFit/>
          </a:bodyPr>
          <a:lstStyle/>
          <a:p>
            <a:r>
              <a:rPr lang="en-ZA" dirty="0" err="1" smtClean="0"/>
              <a:t>X</a:t>
            </a:r>
            <a:r>
              <a:rPr lang="en-ZA" baseline="30000" dirty="0" err="1" smtClean="0"/>
              <a:t>B</a:t>
            </a:r>
            <a:r>
              <a:rPr lang="en-ZA" dirty="0" err="1" smtClean="0"/>
              <a:t>X</a:t>
            </a:r>
            <a:r>
              <a:rPr lang="en-ZA" baseline="30000" dirty="0" err="1" smtClean="0"/>
              <a:t>b</a:t>
            </a:r>
            <a:endParaRPr lang="en-ZA" baseline="30000" dirty="0"/>
          </a:p>
        </p:txBody>
      </p:sp>
      <p:sp>
        <p:nvSpPr>
          <p:cNvPr id="28" name="TextBox 27"/>
          <p:cNvSpPr txBox="1"/>
          <p:nvPr/>
        </p:nvSpPr>
        <p:spPr>
          <a:xfrm>
            <a:off x="6300192" y="3999608"/>
            <a:ext cx="864096" cy="369332"/>
          </a:xfrm>
          <a:prstGeom prst="rect">
            <a:avLst/>
          </a:prstGeom>
          <a:noFill/>
        </p:spPr>
        <p:txBody>
          <a:bodyPr wrap="square" rtlCol="0">
            <a:spAutoFit/>
          </a:bodyPr>
          <a:lstStyle/>
          <a:p>
            <a:r>
              <a:rPr lang="en-ZA" dirty="0" err="1" smtClean="0"/>
              <a:t>X</a:t>
            </a:r>
            <a:r>
              <a:rPr lang="en-ZA" baseline="30000" dirty="0" err="1" smtClean="0"/>
              <a:t>B</a:t>
            </a:r>
            <a:r>
              <a:rPr lang="en-ZA" dirty="0" err="1" smtClean="0"/>
              <a:t>X</a:t>
            </a:r>
            <a:r>
              <a:rPr lang="en-ZA" baseline="30000" dirty="0" err="1" smtClean="0"/>
              <a:t>b</a:t>
            </a:r>
            <a:endParaRPr lang="en-ZA" baseline="30000" dirty="0"/>
          </a:p>
        </p:txBody>
      </p:sp>
      <p:sp>
        <p:nvSpPr>
          <p:cNvPr id="29" name="TextBox 28"/>
          <p:cNvSpPr txBox="1"/>
          <p:nvPr/>
        </p:nvSpPr>
        <p:spPr>
          <a:xfrm>
            <a:off x="7380312" y="3999608"/>
            <a:ext cx="864096" cy="369332"/>
          </a:xfrm>
          <a:prstGeom prst="rect">
            <a:avLst/>
          </a:prstGeom>
          <a:noFill/>
        </p:spPr>
        <p:txBody>
          <a:bodyPr wrap="square" rtlCol="0">
            <a:spAutoFit/>
          </a:bodyPr>
          <a:lstStyle/>
          <a:p>
            <a:r>
              <a:rPr lang="en-ZA" dirty="0" smtClean="0"/>
              <a:t>X</a:t>
            </a:r>
            <a:r>
              <a:rPr lang="en-ZA" baseline="30000" dirty="0" smtClean="0"/>
              <a:t>B</a:t>
            </a:r>
            <a:r>
              <a:rPr lang="en-ZA" dirty="0" smtClean="0"/>
              <a:t>Y</a:t>
            </a:r>
            <a:endParaRPr lang="en-ZA" baseline="30000" dirty="0"/>
          </a:p>
        </p:txBody>
      </p:sp>
      <p:cxnSp>
        <p:nvCxnSpPr>
          <p:cNvPr id="30" name="Straight Arrow Connector 29"/>
          <p:cNvCxnSpPr/>
          <p:nvPr/>
        </p:nvCxnSpPr>
        <p:spPr>
          <a:xfrm flipV="1">
            <a:off x="5659317" y="2708632"/>
            <a:ext cx="0" cy="132779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flipV="1">
            <a:off x="5861340" y="2708632"/>
            <a:ext cx="850558" cy="1320098"/>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970217" y="3948838"/>
            <a:ext cx="864096" cy="369332"/>
          </a:xfrm>
          <a:prstGeom prst="rect">
            <a:avLst/>
          </a:prstGeom>
          <a:noFill/>
        </p:spPr>
        <p:txBody>
          <a:bodyPr wrap="square" rtlCol="0">
            <a:spAutoFit/>
          </a:bodyPr>
          <a:lstStyle/>
          <a:p>
            <a:r>
              <a:rPr lang="en-ZA" dirty="0" err="1" smtClean="0"/>
              <a:t>X</a:t>
            </a:r>
            <a:r>
              <a:rPr lang="en-ZA" baseline="30000" dirty="0" err="1" smtClean="0"/>
              <a:t>B</a:t>
            </a:r>
            <a:r>
              <a:rPr lang="en-ZA" dirty="0" err="1" smtClean="0"/>
              <a:t>X</a:t>
            </a:r>
            <a:r>
              <a:rPr lang="en-ZA" baseline="30000" dirty="0" err="1" smtClean="0"/>
              <a:t>b</a:t>
            </a:r>
            <a:endParaRPr lang="en-ZA" baseline="30000" dirty="0"/>
          </a:p>
        </p:txBody>
      </p:sp>
      <p:sp>
        <p:nvSpPr>
          <p:cNvPr id="37" name="TextBox 36"/>
          <p:cNvSpPr txBox="1"/>
          <p:nvPr/>
        </p:nvSpPr>
        <p:spPr>
          <a:xfrm>
            <a:off x="3203848" y="5692606"/>
            <a:ext cx="864096" cy="369332"/>
          </a:xfrm>
          <a:prstGeom prst="rect">
            <a:avLst/>
          </a:prstGeom>
          <a:noFill/>
        </p:spPr>
        <p:txBody>
          <a:bodyPr wrap="square" rtlCol="0">
            <a:spAutoFit/>
          </a:bodyPr>
          <a:lstStyle/>
          <a:p>
            <a:r>
              <a:rPr lang="en-ZA" dirty="0" err="1" smtClean="0"/>
              <a:t>X</a:t>
            </a:r>
            <a:r>
              <a:rPr lang="en-ZA" baseline="30000" dirty="0" err="1" smtClean="0"/>
              <a:t>B</a:t>
            </a:r>
            <a:r>
              <a:rPr lang="en-ZA" dirty="0" err="1" smtClean="0"/>
              <a:t>X</a:t>
            </a:r>
            <a:r>
              <a:rPr lang="en-ZA" baseline="30000" dirty="0" err="1" smtClean="0"/>
              <a:t>b</a:t>
            </a:r>
            <a:endParaRPr lang="en-ZA" baseline="30000" dirty="0"/>
          </a:p>
        </p:txBody>
      </p:sp>
      <p:sp>
        <p:nvSpPr>
          <p:cNvPr id="38" name="TextBox 37"/>
          <p:cNvSpPr txBox="1"/>
          <p:nvPr/>
        </p:nvSpPr>
        <p:spPr>
          <a:xfrm>
            <a:off x="4512252" y="5692606"/>
            <a:ext cx="864096" cy="369332"/>
          </a:xfrm>
          <a:prstGeom prst="rect">
            <a:avLst/>
          </a:prstGeom>
          <a:noFill/>
        </p:spPr>
        <p:txBody>
          <a:bodyPr wrap="square" rtlCol="0">
            <a:spAutoFit/>
          </a:bodyPr>
          <a:lstStyle/>
          <a:p>
            <a:r>
              <a:rPr lang="en-ZA" dirty="0" smtClean="0"/>
              <a:t>X</a:t>
            </a:r>
            <a:r>
              <a:rPr lang="en-ZA" baseline="30000" dirty="0" smtClean="0"/>
              <a:t>B</a:t>
            </a:r>
            <a:r>
              <a:rPr lang="en-ZA" baseline="30000" dirty="0"/>
              <a:t> </a:t>
            </a:r>
            <a:r>
              <a:rPr lang="en-ZA" dirty="0" smtClean="0"/>
              <a:t>Y</a:t>
            </a:r>
            <a:endParaRPr lang="en-ZA" dirty="0"/>
          </a:p>
        </p:txBody>
      </p:sp>
      <p:sp>
        <p:nvSpPr>
          <p:cNvPr id="39" name="TextBox 38"/>
          <p:cNvSpPr txBox="1"/>
          <p:nvPr/>
        </p:nvSpPr>
        <p:spPr>
          <a:xfrm>
            <a:off x="5710555" y="5676404"/>
            <a:ext cx="864096" cy="369332"/>
          </a:xfrm>
          <a:prstGeom prst="rect">
            <a:avLst/>
          </a:prstGeom>
          <a:noFill/>
        </p:spPr>
        <p:txBody>
          <a:bodyPr wrap="square" rtlCol="0">
            <a:spAutoFit/>
          </a:bodyPr>
          <a:lstStyle/>
          <a:p>
            <a:r>
              <a:rPr lang="en-ZA" dirty="0" err="1" smtClean="0"/>
              <a:t>X</a:t>
            </a:r>
            <a:r>
              <a:rPr lang="en-ZA" baseline="30000" dirty="0" err="1" smtClean="0"/>
              <a:t>B</a:t>
            </a:r>
            <a:r>
              <a:rPr lang="en-ZA" dirty="0" err="1" smtClean="0"/>
              <a:t>X</a:t>
            </a:r>
            <a:r>
              <a:rPr lang="en-ZA" baseline="30000" dirty="0" err="1" smtClean="0"/>
              <a:t>b</a:t>
            </a:r>
            <a:endParaRPr lang="en-ZA" baseline="30000" dirty="0"/>
          </a:p>
        </p:txBody>
      </p:sp>
      <p:cxnSp>
        <p:nvCxnSpPr>
          <p:cNvPr id="40" name="Straight Arrow Connector 39"/>
          <p:cNvCxnSpPr/>
          <p:nvPr/>
        </p:nvCxnSpPr>
        <p:spPr>
          <a:xfrm flipV="1">
            <a:off x="3827121" y="4405754"/>
            <a:ext cx="677540" cy="133917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flipV="1">
            <a:off x="4830158" y="4405754"/>
            <a:ext cx="1291399" cy="1471518"/>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976674" y="2228724"/>
            <a:ext cx="678002" cy="369332"/>
          </a:xfrm>
          <a:prstGeom prst="rect">
            <a:avLst/>
          </a:prstGeom>
          <a:noFill/>
        </p:spPr>
        <p:txBody>
          <a:bodyPr wrap="square" rtlCol="0">
            <a:spAutoFit/>
          </a:bodyPr>
          <a:lstStyle/>
          <a:p>
            <a:r>
              <a:rPr lang="en-ZA" dirty="0" err="1" smtClean="0"/>
              <a:t>X</a:t>
            </a:r>
            <a:r>
              <a:rPr lang="en-ZA" baseline="30000" dirty="0" err="1" smtClean="0"/>
              <a:t>B</a:t>
            </a:r>
            <a:r>
              <a:rPr lang="en-ZA" dirty="0" err="1" smtClean="0"/>
              <a:t>X</a:t>
            </a:r>
            <a:r>
              <a:rPr lang="en-ZA" baseline="30000" dirty="0" err="1" smtClean="0"/>
              <a:t>b</a:t>
            </a:r>
            <a:endParaRPr lang="en-ZA" baseline="30000" dirty="0"/>
          </a:p>
        </p:txBody>
      </p:sp>
      <p:sp>
        <p:nvSpPr>
          <p:cNvPr id="48" name="TextBox 47"/>
          <p:cNvSpPr txBox="1"/>
          <p:nvPr/>
        </p:nvSpPr>
        <p:spPr>
          <a:xfrm>
            <a:off x="2051720" y="2228984"/>
            <a:ext cx="864096" cy="369332"/>
          </a:xfrm>
          <a:prstGeom prst="rect">
            <a:avLst/>
          </a:prstGeom>
          <a:noFill/>
        </p:spPr>
        <p:txBody>
          <a:bodyPr wrap="square" rtlCol="0">
            <a:spAutoFit/>
          </a:bodyPr>
          <a:lstStyle/>
          <a:p>
            <a:r>
              <a:rPr lang="en-ZA" dirty="0" smtClean="0"/>
              <a:t>X</a:t>
            </a:r>
            <a:r>
              <a:rPr lang="en-ZA" baseline="30000" dirty="0" smtClean="0"/>
              <a:t>B</a:t>
            </a:r>
            <a:r>
              <a:rPr lang="en-ZA" dirty="0"/>
              <a:t> </a:t>
            </a:r>
            <a:r>
              <a:rPr lang="en-ZA" dirty="0" smtClean="0"/>
              <a:t>Y</a:t>
            </a:r>
            <a:endParaRPr lang="en-ZA" baseline="30000" dirty="0"/>
          </a:p>
        </p:txBody>
      </p:sp>
      <p:sp>
        <p:nvSpPr>
          <p:cNvPr id="51" name="TextBox 50"/>
          <p:cNvSpPr txBox="1"/>
          <p:nvPr/>
        </p:nvSpPr>
        <p:spPr>
          <a:xfrm>
            <a:off x="611560" y="3972420"/>
            <a:ext cx="864096" cy="646331"/>
          </a:xfrm>
          <a:prstGeom prst="rect">
            <a:avLst/>
          </a:prstGeom>
          <a:noFill/>
        </p:spPr>
        <p:txBody>
          <a:bodyPr wrap="square" rtlCol="0">
            <a:spAutoFit/>
          </a:bodyPr>
          <a:lstStyle/>
          <a:p>
            <a:r>
              <a:rPr lang="en-ZA" dirty="0" err="1" smtClean="0"/>
              <a:t>X</a:t>
            </a:r>
            <a:r>
              <a:rPr lang="en-ZA" baseline="30000" dirty="0" err="1" smtClean="0"/>
              <a:t>B</a:t>
            </a:r>
            <a:r>
              <a:rPr lang="en-ZA" dirty="0" err="1" smtClean="0"/>
              <a:t>X</a:t>
            </a:r>
            <a:r>
              <a:rPr lang="en-ZA" baseline="30000" dirty="0" err="1" smtClean="0"/>
              <a:t>b</a:t>
            </a:r>
            <a:r>
              <a:rPr lang="en-ZA" baseline="30000" dirty="0" smtClean="0"/>
              <a:t> </a:t>
            </a:r>
            <a:r>
              <a:rPr lang="en-ZA" dirty="0" smtClean="0"/>
              <a:t>or</a:t>
            </a:r>
          </a:p>
          <a:p>
            <a:r>
              <a:rPr lang="en-ZA" dirty="0" smtClean="0"/>
              <a:t>X</a:t>
            </a:r>
            <a:r>
              <a:rPr lang="en-ZA" baseline="30000" dirty="0" smtClean="0"/>
              <a:t>B</a:t>
            </a:r>
            <a:r>
              <a:rPr lang="en-ZA" dirty="0" smtClean="0"/>
              <a:t>X</a:t>
            </a:r>
            <a:r>
              <a:rPr lang="en-ZA" baseline="30000" dirty="0" smtClean="0"/>
              <a:t>B</a:t>
            </a:r>
            <a:endParaRPr lang="en-ZA" baseline="30000" dirty="0"/>
          </a:p>
        </p:txBody>
      </p:sp>
      <p:sp>
        <p:nvSpPr>
          <p:cNvPr id="7" name="TextBox 6"/>
          <p:cNvSpPr txBox="1"/>
          <p:nvPr/>
        </p:nvSpPr>
        <p:spPr>
          <a:xfrm>
            <a:off x="114300" y="203200"/>
            <a:ext cx="8826500" cy="523220"/>
          </a:xfrm>
          <a:prstGeom prst="rect">
            <a:avLst/>
          </a:prstGeom>
          <a:solidFill>
            <a:srgbClr val="FEE08C"/>
          </a:solidFill>
        </p:spPr>
        <p:txBody>
          <a:bodyPr wrap="square" rtlCol="0">
            <a:spAutoFit/>
          </a:bodyPr>
          <a:lstStyle/>
          <a:p>
            <a:r>
              <a:rPr lang="en-ZA" sz="2800" dirty="0" smtClean="0">
                <a:solidFill>
                  <a:schemeClr val="bg1"/>
                </a:solidFill>
              </a:rPr>
              <a:t>       </a:t>
            </a:r>
            <a:r>
              <a:rPr lang="en-ZA" sz="2800" b="1" dirty="0" smtClean="0">
                <a:solidFill>
                  <a:schemeClr val="bg1"/>
                </a:solidFill>
              </a:rPr>
              <a:t>Question 2  </a:t>
            </a:r>
            <a:r>
              <a:rPr lang="en-ZA" sz="2800" b="1" dirty="0">
                <a:solidFill>
                  <a:schemeClr val="bg1"/>
                </a:solidFill>
              </a:rPr>
              <a:t>ANSWERS</a:t>
            </a:r>
            <a:r>
              <a:rPr lang="en-ZA" sz="2800" b="1" dirty="0" smtClean="0">
                <a:solidFill>
                  <a:schemeClr val="bg1"/>
                </a:solidFill>
              </a:rPr>
              <a:t>:</a:t>
            </a:r>
            <a:r>
              <a:rPr lang="en-ZA" sz="2800" dirty="0" smtClean="0">
                <a:solidFill>
                  <a:schemeClr val="bg1"/>
                </a:solidFill>
              </a:rPr>
              <a:t>                    </a:t>
            </a:r>
            <a:endParaRPr lang="en-ZA" sz="2800" dirty="0">
              <a:solidFill>
                <a:schemeClr val="bg1"/>
              </a:solidFill>
            </a:endParaRPr>
          </a:p>
        </p:txBody>
      </p:sp>
      <p:sp>
        <p:nvSpPr>
          <p:cNvPr id="32" name="TextBox 31"/>
          <p:cNvSpPr txBox="1"/>
          <p:nvPr/>
        </p:nvSpPr>
        <p:spPr>
          <a:xfrm>
            <a:off x="2381377" y="5079097"/>
            <a:ext cx="540000" cy="612000"/>
          </a:xfrm>
          <a:prstGeom prst="rect">
            <a:avLst/>
          </a:prstGeom>
          <a:solidFill>
            <a:schemeClr val="bg1">
              <a:lumMod val="65000"/>
            </a:schemeClr>
          </a:solidFill>
          <a:ln>
            <a:solidFill>
              <a:schemeClr val="tx1"/>
            </a:solidFill>
          </a:ln>
        </p:spPr>
        <p:txBody>
          <a:bodyPr wrap="square" rtlCol="0">
            <a:spAutoFit/>
          </a:bodyPr>
          <a:lstStyle/>
          <a:p>
            <a:r>
              <a:rPr lang="en-ZA" sz="2400" dirty="0" smtClean="0"/>
              <a:t>12</a:t>
            </a:r>
            <a:endParaRPr lang="en-ZA" dirty="0"/>
          </a:p>
        </p:txBody>
      </p:sp>
      <p:sp>
        <p:nvSpPr>
          <p:cNvPr id="33" name="TextBox 32"/>
          <p:cNvSpPr txBox="1"/>
          <p:nvPr/>
        </p:nvSpPr>
        <p:spPr>
          <a:xfrm>
            <a:off x="1905922" y="3396420"/>
            <a:ext cx="540000" cy="576000"/>
          </a:xfrm>
          <a:prstGeom prst="rect">
            <a:avLst/>
          </a:prstGeom>
          <a:solidFill>
            <a:schemeClr val="bg1">
              <a:lumMod val="65000"/>
            </a:schemeClr>
          </a:solidFill>
          <a:ln>
            <a:solidFill>
              <a:schemeClr val="tx1"/>
            </a:solidFill>
          </a:ln>
        </p:spPr>
        <p:txBody>
          <a:bodyPr wrap="square" rtlCol="0">
            <a:spAutoFit/>
          </a:bodyPr>
          <a:lstStyle/>
          <a:p>
            <a:r>
              <a:rPr lang="en-ZA" sz="2400" dirty="0"/>
              <a:t>6</a:t>
            </a:r>
            <a:endParaRPr lang="en-ZA" dirty="0"/>
          </a:p>
        </p:txBody>
      </p:sp>
      <p:sp>
        <p:nvSpPr>
          <p:cNvPr id="34" name="TextBox 33"/>
          <p:cNvSpPr txBox="1"/>
          <p:nvPr/>
        </p:nvSpPr>
        <p:spPr>
          <a:xfrm>
            <a:off x="5389317" y="1577720"/>
            <a:ext cx="540000" cy="648000"/>
          </a:xfrm>
          <a:prstGeom prst="rect">
            <a:avLst/>
          </a:prstGeom>
          <a:solidFill>
            <a:schemeClr val="bg1">
              <a:lumMod val="65000"/>
            </a:schemeClr>
          </a:solidFill>
          <a:ln>
            <a:solidFill>
              <a:schemeClr val="tx1"/>
            </a:solidFill>
          </a:ln>
        </p:spPr>
        <p:txBody>
          <a:bodyPr wrap="square" rtlCol="0">
            <a:spAutoFit/>
          </a:bodyPr>
          <a:lstStyle/>
          <a:p>
            <a:r>
              <a:rPr lang="en-ZA" sz="2400" dirty="0"/>
              <a:t>4</a:t>
            </a:r>
            <a:endParaRPr lang="en-ZA" dirty="0"/>
          </a:p>
        </p:txBody>
      </p:sp>
      <p:sp>
        <p:nvSpPr>
          <p:cNvPr id="35" name="TextBox 34"/>
          <p:cNvSpPr txBox="1"/>
          <p:nvPr/>
        </p:nvSpPr>
        <p:spPr>
          <a:xfrm>
            <a:off x="4404677" y="3336837"/>
            <a:ext cx="540000" cy="576000"/>
          </a:xfrm>
          <a:prstGeom prst="rect">
            <a:avLst/>
          </a:prstGeom>
          <a:solidFill>
            <a:schemeClr val="bg1">
              <a:lumMod val="65000"/>
            </a:schemeClr>
          </a:solidFill>
          <a:ln>
            <a:solidFill>
              <a:schemeClr val="tx1"/>
            </a:solidFill>
          </a:ln>
        </p:spPr>
        <p:txBody>
          <a:bodyPr wrap="square" rtlCol="0">
            <a:spAutoFit/>
          </a:bodyPr>
          <a:lstStyle/>
          <a:p>
            <a:r>
              <a:rPr lang="en-ZA" sz="2400" dirty="0"/>
              <a:t>8</a:t>
            </a:r>
            <a:endParaRPr lang="en-ZA" dirty="0"/>
          </a:p>
        </p:txBody>
      </p:sp>
    </p:spTree>
    <p:extLst>
      <p:ext uri="{BB962C8B-B14F-4D97-AF65-F5344CB8AC3E}">
        <p14:creationId xmlns:p14="http://schemas.microsoft.com/office/powerpoint/2010/main" val="3128971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ppt_x"/>
                                          </p:val>
                                        </p:tav>
                                        <p:tav tm="100000">
                                          <p:val>
                                            <p:strVal val="#ppt_x"/>
                                          </p:val>
                                        </p:tav>
                                      </p:tavLst>
                                    </p:anim>
                                    <p:anim calcmode="lin" valueType="num">
                                      <p:cBhvr additive="base">
                                        <p:cTn id="3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fill="hold"/>
                                        <p:tgtEl>
                                          <p:spTgt spid="38"/>
                                        </p:tgtEl>
                                        <p:attrNameLst>
                                          <p:attrName>ppt_x</p:attrName>
                                        </p:attrNameLst>
                                      </p:cBhvr>
                                      <p:tavLst>
                                        <p:tav tm="0">
                                          <p:val>
                                            <p:strVal val="#ppt_x"/>
                                          </p:val>
                                        </p:tav>
                                        <p:tav tm="100000">
                                          <p:val>
                                            <p:strVal val="#ppt_x"/>
                                          </p:val>
                                        </p:tav>
                                      </p:tavLst>
                                    </p:anim>
                                    <p:anim calcmode="lin" valueType="num">
                                      <p:cBhvr additive="base">
                                        <p:cTn id="4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500" fill="hold"/>
                                        <p:tgtEl>
                                          <p:spTgt spid="47"/>
                                        </p:tgtEl>
                                        <p:attrNameLst>
                                          <p:attrName>ppt_x</p:attrName>
                                        </p:attrNameLst>
                                      </p:cBhvr>
                                      <p:tavLst>
                                        <p:tav tm="0">
                                          <p:val>
                                            <p:strVal val="#ppt_x"/>
                                          </p:val>
                                        </p:tav>
                                        <p:tav tm="100000">
                                          <p:val>
                                            <p:strVal val="#ppt_x"/>
                                          </p:val>
                                        </p:tav>
                                      </p:tavLst>
                                    </p:anim>
                                    <p:anim calcmode="lin" valueType="num">
                                      <p:cBhvr additive="base">
                                        <p:cTn id="62"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additive="base">
                                        <p:cTn id="67" dur="500" fill="hold"/>
                                        <p:tgtEl>
                                          <p:spTgt spid="23"/>
                                        </p:tgtEl>
                                        <p:attrNameLst>
                                          <p:attrName>ppt_x</p:attrName>
                                        </p:attrNameLst>
                                      </p:cBhvr>
                                      <p:tavLst>
                                        <p:tav tm="0">
                                          <p:val>
                                            <p:strVal val="#ppt_x"/>
                                          </p:val>
                                        </p:tav>
                                        <p:tav tm="100000">
                                          <p:val>
                                            <p:strVal val="#ppt_x"/>
                                          </p:val>
                                        </p:tav>
                                      </p:tavLst>
                                    </p:anim>
                                    <p:anim calcmode="lin" valueType="num">
                                      <p:cBhvr additive="base">
                                        <p:cTn id="6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additive="base">
                                        <p:cTn id="73" dur="500" fill="hold"/>
                                        <p:tgtEl>
                                          <p:spTgt spid="21"/>
                                        </p:tgtEl>
                                        <p:attrNameLst>
                                          <p:attrName>ppt_x</p:attrName>
                                        </p:attrNameLst>
                                      </p:cBhvr>
                                      <p:tavLst>
                                        <p:tav tm="0">
                                          <p:val>
                                            <p:strVal val="#ppt_x"/>
                                          </p:val>
                                        </p:tav>
                                        <p:tav tm="100000">
                                          <p:val>
                                            <p:strVal val="#ppt_x"/>
                                          </p:val>
                                        </p:tav>
                                      </p:tavLst>
                                    </p:anim>
                                    <p:anim calcmode="lin" valueType="num">
                                      <p:cBhvr additive="base">
                                        <p:cTn id="7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1"/>
                                        </p:tgtEl>
                                        <p:attrNameLst>
                                          <p:attrName>style.visibility</p:attrName>
                                        </p:attrNameLst>
                                      </p:cBhvr>
                                      <p:to>
                                        <p:strVal val="visible"/>
                                      </p:to>
                                    </p:set>
                                    <p:anim calcmode="lin" valueType="num">
                                      <p:cBhvr additive="base">
                                        <p:cTn id="85" dur="500" fill="hold"/>
                                        <p:tgtEl>
                                          <p:spTgt spid="11"/>
                                        </p:tgtEl>
                                        <p:attrNameLst>
                                          <p:attrName>ppt_x</p:attrName>
                                        </p:attrNameLst>
                                      </p:cBhvr>
                                      <p:tavLst>
                                        <p:tav tm="0">
                                          <p:val>
                                            <p:strVal val="#ppt_x"/>
                                          </p:val>
                                        </p:tav>
                                        <p:tav tm="100000">
                                          <p:val>
                                            <p:strVal val="#ppt_x"/>
                                          </p:val>
                                        </p:tav>
                                      </p:tavLst>
                                    </p:anim>
                                    <p:anim calcmode="lin" valueType="num">
                                      <p:cBhvr additive="base">
                                        <p:cTn id="8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ppt_x"/>
                                          </p:val>
                                        </p:tav>
                                        <p:tav tm="100000">
                                          <p:val>
                                            <p:strVal val="#ppt_x"/>
                                          </p:val>
                                        </p:tav>
                                      </p:tavLst>
                                    </p:anim>
                                    <p:anim calcmode="lin" valueType="num">
                                      <p:cBhvr additive="base">
                                        <p:cTn id="9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500" fill="hold"/>
                                        <p:tgtEl>
                                          <p:spTgt spid="36"/>
                                        </p:tgtEl>
                                        <p:attrNameLst>
                                          <p:attrName>ppt_x</p:attrName>
                                        </p:attrNameLst>
                                      </p:cBhvr>
                                      <p:tavLst>
                                        <p:tav tm="0">
                                          <p:val>
                                            <p:strVal val="#ppt_x"/>
                                          </p:val>
                                        </p:tav>
                                        <p:tav tm="100000">
                                          <p:val>
                                            <p:strVal val="#ppt_x"/>
                                          </p:val>
                                        </p:tav>
                                      </p:tavLst>
                                    </p:anim>
                                    <p:anim calcmode="lin" valueType="num">
                                      <p:cBhvr additive="base">
                                        <p:cTn id="9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43"/>
                                        </p:tgtEl>
                                        <p:attrNameLst>
                                          <p:attrName>style.visibility</p:attrName>
                                        </p:attrNameLst>
                                      </p:cBhvr>
                                      <p:to>
                                        <p:strVal val="visible"/>
                                      </p:to>
                                    </p:set>
                                    <p:anim calcmode="lin" valueType="num">
                                      <p:cBhvr additive="base">
                                        <p:cTn id="103" dur="500" fill="hold"/>
                                        <p:tgtEl>
                                          <p:spTgt spid="43"/>
                                        </p:tgtEl>
                                        <p:attrNameLst>
                                          <p:attrName>ppt_x</p:attrName>
                                        </p:attrNameLst>
                                      </p:cBhvr>
                                      <p:tavLst>
                                        <p:tav tm="0">
                                          <p:val>
                                            <p:strVal val="#ppt_x"/>
                                          </p:val>
                                        </p:tav>
                                        <p:tav tm="100000">
                                          <p:val>
                                            <p:strVal val="#ppt_x"/>
                                          </p:val>
                                        </p:tav>
                                      </p:tavLst>
                                    </p:anim>
                                    <p:anim calcmode="lin" valueType="num">
                                      <p:cBhvr additive="base">
                                        <p:cTn id="10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500" fill="hold"/>
                                        <p:tgtEl>
                                          <p:spTgt spid="39"/>
                                        </p:tgtEl>
                                        <p:attrNameLst>
                                          <p:attrName>ppt_x</p:attrName>
                                        </p:attrNameLst>
                                      </p:cBhvr>
                                      <p:tavLst>
                                        <p:tav tm="0">
                                          <p:val>
                                            <p:strVal val="#ppt_x"/>
                                          </p:val>
                                        </p:tav>
                                        <p:tav tm="100000">
                                          <p:val>
                                            <p:strVal val="#ppt_x"/>
                                          </p:val>
                                        </p:tav>
                                      </p:tavLst>
                                    </p:anim>
                                    <p:anim calcmode="lin" valueType="num">
                                      <p:cBhvr additive="base">
                                        <p:cTn id="110"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40"/>
                                        </p:tgtEl>
                                        <p:attrNameLst>
                                          <p:attrName>style.visibility</p:attrName>
                                        </p:attrNameLst>
                                      </p:cBhvr>
                                      <p:to>
                                        <p:strVal val="visible"/>
                                      </p:to>
                                    </p:set>
                                    <p:anim calcmode="lin" valueType="num">
                                      <p:cBhvr additive="base">
                                        <p:cTn id="115" dur="500" fill="hold"/>
                                        <p:tgtEl>
                                          <p:spTgt spid="40"/>
                                        </p:tgtEl>
                                        <p:attrNameLst>
                                          <p:attrName>ppt_x</p:attrName>
                                        </p:attrNameLst>
                                      </p:cBhvr>
                                      <p:tavLst>
                                        <p:tav tm="0">
                                          <p:val>
                                            <p:strVal val="#ppt_x"/>
                                          </p:val>
                                        </p:tav>
                                        <p:tav tm="100000">
                                          <p:val>
                                            <p:strVal val="#ppt_x"/>
                                          </p:val>
                                        </p:tav>
                                      </p:tavLst>
                                    </p:anim>
                                    <p:anim calcmode="lin" valueType="num">
                                      <p:cBhvr additive="base">
                                        <p:cTn id="116"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additive="base">
                                        <p:cTn id="121" dur="500" fill="hold"/>
                                        <p:tgtEl>
                                          <p:spTgt spid="37"/>
                                        </p:tgtEl>
                                        <p:attrNameLst>
                                          <p:attrName>ppt_x</p:attrName>
                                        </p:attrNameLst>
                                      </p:cBhvr>
                                      <p:tavLst>
                                        <p:tav tm="0">
                                          <p:val>
                                            <p:strVal val="#ppt_x"/>
                                          </p:val>
                                        </p:tav>
                                        <p:tav tm="100000">
                                          <p:val>
                                            <p:strVal val="#ppt_x"/>
                                          </p:val>
                                        </p:tav>
                                      </p:tavLst>
                                    </p:anim>
                                    <p:anim calcmode="lin" valueType="num">
                                      <p:cBhvr additive="base">
                                        <p:cTn id="12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nodeType="clickEffect">
                                  <p:stCondLst>
                                    <p:cond delay="0"/>
                                  </p:stCondLst>
                                  <p:childTnLst>
                                    <p:set>
                                      <p:cBhvr>
                                        <p:cTn id="126" dur="1" fill="hold">
                                          <p:stCondLst>
                                            <p:cond delay="0"/>
                                          </p:stCondLst>
                                        </p:cTn>
                                        <p:tgtEl>
                                          <p:spTgt spid="30"/>
                                        </p:tgtEl>
                                        <p:attrNameLst>
                                          <p:attrName>style.visibility</p:attrName>
                                        </p:attrNameLst>
                                      </p:cBhvr>
                                      <p:to>
                                        <p:strVal val="visible"/>
                                      </p:to>
                                    </p:set>
                                    <p:anim calcmode="lin" valueType="num">
                                      <p:cBhvr additive="base">
                                        <p:cTn id="127" dur="500" fill="hold"/>
                                        <p:tgtEl>
                                          <p:spTgt spid="30"/>
                                        </p:tgtEl>
                                        <p:attrNameLst>
                                          <p:attrName>ppt_x</p:attrName>
                                        </p:attrNameLst>
                                      </p:cBhvr>
                                      <p:tavLst>
                                        <p:tav tm="0">
                                          <p:val>
                                            <p:strVal val="#ppt_x"/>
                                          </p:val>
                                        </p:tav>
                                        <p:tav tm="100000">
                                          <p:val>
                                            <p:strVal val="#ppt_x"/>
                                          </p:val>
                                        </p:tav>
                                      </p:tavLst>
                                    </p:anim>
                                    <p:anim calcmode="lin" valueType="num">
                                      <p:cBhvr additive="base">
                                        <p:cTn id="12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27"/>
                                        </p:tgtEl>
                                        <p:attrNameLst>
                                          <p:attrName>style.visibility</p:attrName>
                                        </p:attrNameLst>
                                      </p:cBhvr>
                                      <p:to>
                                        <p:strVal val="visible"/>
                                      </p:to>
                                    </p:set>
                                    <p:anim calcmode="lin" valueType="num">
                                      <p:cBhvr additive="base">
                                        <p:cTn id="133" dur="500" fill="hold"/>
                                        <p:tgtEl>
                                          <p:spTgt spid="27"/>
                                        </p:tgtEl>
                                        <p:attrNameLst>
                                          <p:attrName>ppt_x</p:attrName>
                                        </p:attrNameLst>
                                      </p:cBhvr>
                                      <p:tavLst>
                                        <p:tav tm="0">
                                          <p:val>
                                            <p:strVal val="#ppt_x"/>
                                          </p:val>
                                        </p:tav>
                                        <p:tav tm="100000">
                                          <p:val>
                                            <p:strVal val="#ppt_x"/>
                                          </p:val>
                                        </p:tav>
                                      </p:tavLst>
                                    </p:anim>
                                    <p:anim calcmode="lin" valueType="num">
                                      <p:cBhvr additive="base">
                                        <p:cTn id="13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nodeType="clickEffect">
                                  <p:stCondLst>
                                    <p:cond delay="0"/>
                                  </p:stCondLst>
                                  <p:childTnLst>
                                    <p:set>
                                      <p:cBhvr>
                                        <p:cTn id="138" dur="1" fill="hold">
                                          <p:stCondLst>
                                            <p:cond delay="0"/>
                                          </p:stCondLst>
                                        </p:cTn>
                                        <p:tgtEl>
                                          <p:spTgt spid="31"/>
                                        </p:tgtEl>
                                        <p:attrNameLst>
                                          <p:attrName>style.visibility</p:attrName>
                                        </p:attrNameLst>
                                      </p:cBhvr>
                                      <p:to>
                                        <p:strVal val="visible"/>
                                      </p:to>
                                    </p:set>
                                    <p:anim calcmode="lin" valueType="num">
                                      <p:cBhvr additive="base">
                                        <p:cTn id="139" dur="500" fill="hold"/>
                                        <p:tgtEl>
                                          <p:spTgt spid="31"/>
                                        </p:tgtEl>
                                        <p:attrNameLst>
                                          <p:attrName>ppt_x</p:attrName>
                                        </p:attrNameLst>
                                      </p:cBhvr>
                                      <p:tavLst>
                                        <p:tav tm="0">
                                          <p:val>
                                            <p:strVal val="#ppt_x"/>
                                          </p:val>
                                        </p:tav>
                                        <p:tav tm="100000">
                                          <p:val>
                                            <p:strVal val="#ppt_x"/>
                                          </p:val>
                                        </p:tav>
                                      </p:tavLst>
                                    </p:anim>
                                    <p:anim calcmode="lin" valueType="num">
                                      <p:cBhvr additive="base">
                                        <p:cTn id="14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28"/>
                                        </p:tgtEl>
                                        <p:attrNameLst>
                                          <p:attrName>style.visibility</p:attrName>
                                        </p:attrNameLst>
                                      </p:cBhvr>
                                      <p:to>
                                        <p:strVal val="visible"/>
                                      </p:to>
                                    </p:set>
                                    <p:anim calcmode="lin" valueType="num">
                                      <p:cBhvr additive="base">
                                        <p:cTn id="145" dur="500" fill="hold"/>
                                        <p:tgtEl>
                                          <p:spTgt spid="28"/>
                                        </p:tgtEl>
                                        <p:attrNameLst>
                                          <p:attrName>ppt_x</p:attrName>
                                        </p:attrNameLst>
                                      </p:cBhvr>
                                      <p:tavLst>
                                        <p:tav tm="0">
                                          <p:val>
                                            <p:strVal val="#ppt_x"/>
                                          </p:val>
                                        </p:tav>
                                        <p:tav tm="100000">
                                          <p:val>
                                            <p:strVal val="#ppt_x"/>
                                          </p:val>
                                        </p:tav>
                                      </p:tavLst>
                                    </p:anim>
                                    <p:anim calcmode="lin" valueType="num">
                                      <p:cBhvr additive="base">
                                        <p:cTn id="14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grpId="0" nodeType="clickEffect">
                                  <p:stCondLst>
                                    <p:cond delay="0"/>
                                  </p:stCondLst>
                                  <p:childTnLst>
                                    <p:set>
                                      <p:cBhvr>
                                        <p:cTn id="150" dur="1" fill="hold">
                                          <p:stCondLst>
                                            <p:cond delay="0"/>
                                          </p:stCondLst>
                                        </p:cTn>
                                        <p:tgtEl>
                                          <p:spTgt spid="51"/>
                                        </p:tgtEl>
                                        <p:attrNameLst>
                                          <p:attrName>style.visibility</p:attrName>
                                        </p:attrNameLst>
                                      </p:cBhvr>
                                      <p:to>
                                        <p:strVal val="visible"/>
                                      </p:to>
                                    </p:set>
                                    <p:anim calcmode="lin" valueType="num">
                                      <p:cBhvr additive="base">
                                        <p:cTn id="151" dur="500" fill="hold"/>
                                        <p:tgtEl>
                                          <p:spTgt spid="51"/>
                                        </p:tgtEl>
                                        <p:attrNameLst>
                                          <p:attrName>ppt_x</p:attrName>
                                        </p:attrNameLst>
                                      </p:cBhvr>
                                      <p:tavLst>
                                        <p:tav tm="0">
                                          <p:val>
                                            <p:strVal val="#ppt_x"/>
                                          </p:val>
                                        </p:tav>
                                        <p:tav tm="100000">
                                          <p:val>
                                            <p:strVal val="#ppt_x"/>
                                          </p:val>
                                        </p:tav>
                                      </p:tavLst>
                                    </p:anim>
                                    <p:anim calcmode="lin" valueType="num">
                                      <p:cBhvr additive="base">
                                        <p:cTn id="152"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P spid="26" grpId="0"/>
      <p:bldP spid="27" grpId="0"/>
      <p:bldP spid="28" grpId="0"/>
      <p:bldP spid="29" grpId="0"/>
      <p:bldP spid="36" grpId="0"/>
      <p:bldP spid="37" grpId="0"/>
      <p:bldP spid="38" grpId="0"/>
      <p:bldP spid="39" grpId="0"/>
      <p:bldP spid="47" grpId="0"/>
      <p:bldP spid="48" grpId="0"/>
      <p:bldP spid="51"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557"/>
            <a:ext cx="8229600" cy="538162"/>
          </a:xfrm>
          <a:solidFill>
            <a:srgbClr val="FEE08C"/>
          </a:solidFill>
        </p:spPr>
        <p:txBody>
          <a:bodyPr>
            <a:noAutofit/>
          </a:bodyPr>
          <a:lstStyle/>
          <a:p>
            <a:r>
              <a:rPr lang="en-ZA" sz="3200" dirty="0" smtClean="0">
                <a:solidFill>
                  <a:schemeClr val="bg1"/>
                </a:solidFill>
              </a:rPr>
              <a:t>Question 3 </a:t>
            </a:r>
            <a:endParaRPr lang="en-ZA" sz="3200" dirty="0">
              <a:solidFill>
                <a:schemeClr val="bg1"/>
              </a:solidFill>
            </a:endParaRPr>
          </a:p>
        </p:txBody>
      </p:sp>
      <p:sp>
        <p:nvSpPr>
          <p:cNvPr id="3" name="Content Placeholder 2"/>
          <p:cNvSpPr>
            <a:spLocks noGrp="1"/>
          </p:cNvSpPr>
          <p:nvPr>
            <p:ph idx="1"/>
          </p:nvPr>
        </p:nvSpPr>
        <p:spPr>
          <a:xfrm>
            <a:off x="0" y="543719"/>
            <a:ext cx="9029700" cy="6314281"/>
          </a:xfrm>
          <a:solidFill>
            <a:schemeClr val="bg1"/>
          </a:solidFill>
        </p:spPr>
        <p:txBody>
          <a:bodyPr>
            <a:normAutofit fontScale="32500" lnSpcReduction="20000"/>
          </a:bodyPr>
          <a:lstStyle/>
          <a:p>
            <a:pPr marL="0" indent="0">
              <a:buNone/>
            </a:pPr>
            <a:r>
              <a:rPr lang="en-GB" sz="5500" b="1" dirty="0"/>
              <a:t>Tay-Sachs disease is caused by an autosomal recessive allele (n). Children with Tay-Sachs disease lose motor skills and mental functions. Over time, the children become blind, deaf, mentally retarded and paralysed. Tay-Sachs children die by the age of five.</a:t>
            </a:r>
            <a:endParaRPr lang="en-ZA" sz="5500" b="1" dirty="0"/>
          </a:p>
          <a:p>
            <a:pPr marL="0" indent="0">
              <a:buNone/>
            </a:pPr>
            <a:r>
              <a:rPr lang="en-GB" sz="5500" b="1" dirty="0"/>
              <a:t>The pedigree diagram below shows the inheritance of Tay-Sachs disease in a family</a:t>
            </a:r>
            <a:r>
              <a:rPr lang="en-GB" sz="5500" b="1" dirty="0" smtClean="0"/>
              <a:t>.</a:t>
            </a:r>
          </a:p>
          <a:p>
            <a:endParaRPr lang="en-GB" sz="5500" dirty="0"/>
          </a:p>
          <a:p>
            <a:endParaRPr lang="en-GB" sz="3800" dirty="0" smtClean="0"/>
          </a:p>
          <a:p>
            <a:endParaRPr lang="en-GB" sz="3800" dirty="0"/>
          </a:p>
          <a:p>
            <a:endParaRPr lang="en-GB" sz="3800"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smtClean="0"/>
          </a:p>
          <a:p>
            <a:endParaRPr lang="en-GB" dirty="0" smtClean="0"/>
          </a:p>
          <a:p>
            <a:endParaRPr lang="en-GB" dirty="0"/>
          </a:p>
          <a:p>
            <a:endParaRPr lang="en-GB" sz="5500" dirty="0" smtClean="0"/>
          </a:p>
          <a:p>
            <a:endParaRPr lang="en-GB" sz="5500" dirty="0"/>
          </a:p>
          <a:p>
            <a:endParaRPr lang="en-GB" sz="5500" dirty="0" smtClean="0"/>
          </a:p>
          <a:p>
            <a:endParaRPr lang="en-GB" sz="5500" dirty="0" smtClean="0"/>
          </a:p>
          <a:p>
            <a:pPr marL="0" indent="0">
              <a:buNone/>
            </a:pPr>
            <a:r>
              <a:rPr lang="en-GB" sz="5500" dirty="0" smtClean="0"/>
              <a:t>3.1</a:t>
            </a:r>
            <a:r>
              <a:rPr lang="en-GB" sz="5500" dirty="0"/>
              <a:t>. Give:</a:t>
            </a:r>
            <a:endParaRPr lang="en-ZA" sz="5500" dirty="0"/>
          </a:p>
          <a:p>
            <a:pPr marL="0" indent="0">
              <a:buNone/>
            </a:pPr>
            <a:r>
              <a:rPr lang="en-GB" sz="5500" dirty="0"/>
              <a:t>(a) </a:t>
            </a:r>
            <a:r>
              <a:rPr lang="en-GB" sz="5500" dirty="0" err="1"/>
              <a:t>Charly's</a:t>
            </a:r>
            <a:r>
              <a:rPr lang="en-GB" sz="5500" dirty="0"/>
              <a:t> </a:t>
            </a:r>
            <a:r>
              <a:rPr lang="en-GB" sz="5500" dirty="0" smtClean="0"/>
              <a:t>phenotype</a:t>
            </a:r>
            <a:r>
              <a:rPr lang="en-GB" sz="5500" dirty="0"/>
              <a:t>							 </a:t>
            </a:r>
            <a:endParaRPr lang="en-ZA" sz="5500" dirty="0"/>
          </a:p>
          <a:p>
            <a:pPr marL="0" indent="0">
              <a:buNone/>
            </a:pPr>
            <a:r>
              <a:rPr lang="en-GB" sz="5500" dirty="0"/>
              <a:t>(b) Portia's </a:t>
            </a:r>
            <a:r>
              <a:rPr lang="en-GB" sz="5500" dirty="0" smtClean="0"/>
              <a:t>genotype</a:t>
            </a:r>
            <a:r>
              <a:rPr lang="en-GB" sz="5500" dirty="0"/>
              <a:t>							 </a:t>
            </a:r>
            <a:endParaRPr lang="en-ZA" sz="5500" dirty="0"/>
          </a:p>
          <a:p>
            <a:pPr marL="0" indent="0">
              <a:buNone/>
            </a:pPr>
            <a:r>
              <a:rPr lang="en-GB" sz="5500" dirty="0"/>
              <a:t>(c) Bill's genotype 			</a:t>
            </a:r>
            <a:r>
              <a:rPr lang="en-GB" sz="5500" dirty="0" smtClean="0"/>
              <a:t> 	</a:t>
            </a:r>
            <a:r>
              <a:rPr lang="en-GB" sz="5500" dirty="0"/>
              <a:t>				 </a:t>
            </a:r>
            <a:endParaRPr lang="en-GB" sz="5500" dirty="0" smtClean="0"/>
          </a:p>
          <a:p>
            <a:pPr marL="0" indent="0">
              <a:buNone/>
            </a:pPr>
            <a:r>
              <a:rPr lang="en-GB" sz="5500" dirty="0" smtClean="0"/>
              <a:t>3.2 </a:t>
            </a:r>
            <a:r>
              <a:rPr lang="en-GB" sz="5500" dirty="0"/>
              <a:t>Explain why Patrick is normal, but a carrier of Tay-Sachs disease.  </a:t>
            </a:r>
            <a:endParaRPr lang="en-GB" sz="5500" dirty="0" smtClean="0"/>
          </a:p>
          <a:p>
            <a:pPr marL="0" indent="0">
              <a:buNone/>
            </a:pPr>
            <a:r>
              <a:rPr lang="en-GB" sz="5500" dirty="0" smtClean="0"/>
              <a:t>3.3 Classify the above questions according to Bloom’s Taxonomy. Explain your answer.                                </a:t>
            </a:r>
            <a:endParaRPr lang="en-ZA" sz="5500" dirty="0"/>
          </a:p>
          <a:p>
            <a:pPr marL="0" indent="0">
              <a:buNone/>
            </a:pPr>
            <a:endParaRPr lang="en-ZA" dirty="0"/>
          </a:p>
          <a:p>
            <a:endParaRPr lang="en-ZA"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904047" y="1814195"/>
            <a:ext cx="5335905" cy="3229610"/>
          </a:xfrm>
          <a:prstGeom prst="rect">
            <a:avLst/>
          </a:prstGeom>
          <a:noFill/>
          <a:ln>
            <a:noFill/>
          </a:ln>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2627784" y="16562"/>
            <a:ext cx="609600" cy="539027"/>
          </a:xfrm>
          <a:prstGeom prst="rect">
            <a:avLst/>
          </a:prstGeom>
          <a:noFill/>
        </p:spPr>
      </p:pic>
    </p:spTree>
    <p:extLst>
      <p:ext uri="{BB962C8B-B14F-4D97-AF65-F5344CB8AC3E}">
        <p14:creationId xmlns:p14="http://schemas.microsoft.com/office/powerpoint/2010/main" val="135779199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EE08C"/>
          </a:solidFill>
        </p:spPr>
        <p:txBody>
          <a:bodyPr/>
          <a:lstStyle/>
          <a:p>
            <a:r>
              <a:rPr lang="en-ZA" dirty="0" smtClean="0">
                <a:solidFill>
                  <a:schemeClr val="bg1"/>
                </a:solidFill>
              </a:rPr>
              <a:t>Answer</a:t>
            </a:r>
            <a:endParaRPr lang="en-ZA" dirty="0">
              <a:solidFill>
                <a:schemeClr val="bg1"/>
              </a:solidFill>
            </a:endParaRPr>
          </a:p>
        </p:txBody>
      </p:sp>
      <p:sp>
        <p:nvSpPr>
          <p:cNvPr id="3" name="Content Placeholder 2"/>
          <p:cNvSpPr>
            <a:spLocks noGrp="1"/>
          </p:cNvSpPr>
          <p:nvPr>
            <p:ph idx="1"/>
          </p:nvPr>
        </p:nvSpPr>
        <p:spPr>
          <a:xfrm>
            <a:off x="457200" y="1600200"/>
            <a:ext cx="8229600" cy="4781128"/>
          </a:xfrm>
          <a:solidFill>
            <a:schemeClr val="bg1"/>
          </a:solidFill>
        </p:spPr>
        <p:txBody>
          <a:bodyPr>
            <a:normAutofit fontScale="92500" lnSpcReduction="10000"/>
          </a:bodyPr>
          <a:lstStyle/>
          <a:p>
            <a:pPr marL="0" indent="0">
              <a:buNone/>
            </a:pPr>
            <a:r>
              <a:rPr lang="en-ZA" dirty="0" smtClean="0"/>
              <a:t>3.1.  </a:t>
            </a:r>
          </a:p>
          <a:p>
            <a:pPr marL="514350" indent="-514350">
              <a:buAutoNum type="alphaLcParenR"/>
            </a:pPr>
            <a:r>
              <a:rPr lang="en-ZA" dirty="0" smtClean="0"/>
              <a:t>Male√ with Tay- </a:t>
            </a:r>
            <a:r>
              <a:rPr lang="en-ZA" dirty="0" err="1" smtClean="0"/>
              <a:t>sachs</a:t>
            </a:r>
            <a:r>
              <a:rPr lang="en-ZA" dirty="0" smtClean="0"/>
              <a:t> disease</a:t>
            </a:r>
            <a:r>
              <a:rPr lang="en-ZA" dirty="0"/>
              <a:t> </a:t>
            </a:r>
            <a:r>
              <a:rPr lang="en-ZA" dirty="0" smtClean="0"/>
              <a:t>√ </a:t>
            </a:r>
            <a:r>
              <a:rPr lang="en-ZA" i="1" dirty="0" smtClean="0"/>
              <a:t>(level B)</a:t>
            </a:r>
          </a:p>
          <a:p>
            <a:pPr marL="514350" indent="-514350">
              <a:buAutoNum type="alphaLcParenR"/>
            </a:pPr>
            <a:r>
              <a:rPr lang="en-ZA" dirty="0" err="1"/>
              <a:t>Nn</a:t>
            </a:r>
            <a:r>
              <a:rPr lang="en-ZA" dirty="0"/>
              <a:t> </a:t>
            </a:r>
            <a:r>
              <a:rPr lang="en-ZA" dirty="0" smtClean="0"/>
              <a:t>√</a:t>
            </a:r>
            <a:r>
              <a:rPr lang="en-ZA" dirty="0"/>
              <a:t> </a:t>
            </a:r>
            <a:r>
              <a:rPr lang="en-ZA" dirty="0" smtClean="0"/>
              <a:t>√  </a:t>
            </a:r>
            <a:r>
              <a:rPr lang="en-ZA" i="1" dirty="0" smtClean="0"/>
              <a:t>(level C)</a:t>
            </a:r>
          </a:p>
          <a:p>
            <a:pPr marL="514350" indent="-514350">
              <a:buAutoNum type="alphaLcParenR"/>
            </a:pPr>
            <a:r>
              <a:rPr lang="en-ZA" dirty="0" err="1" smtClean="0"/>
              <a:t>Nn</a:t>
            </a:r>
            <a:r>
              <a:rPr lang="en-ZA" dirty="0"/>
              <a:t> </a:t>
            </a:r>
            <a:r>
              <a:rPr lang="en-ZA" dirty="0" smtClean="0"/>
              <a:t>√</a:t>
            </a:r>
            <a:r>
              <a:rPr lang="en-ZA" dirty="0"/>
              <a:t> </a:t>
            </a:r>
            <a:r>
              <a:rPr lang="en-ZA" dirty="0" smtClean="0"/>
              <a:t>√  </a:t>
            </a:r>
            <a:r>
              <a:rPr lang="en-ZA" i="1" dirty="0" smtClean="0"/>
              <a:t>(level C)</a:t>
            </a:r>
            <a:endParaRPr lang="en-ZA" dirty="0"/>
          </a:p>
          <a:p>
            <a:pPr marL="0" indent="0">
              <a:buNone/>
            </a:pPr>
            <a:r>
              <a:rPr lang="en-ZA" dirty="0" smtClean="0"/>
              <a:t>3.2. </a:t>
            </a:r>
          </a:p>
          <a:p>
            <a:pPr marL="0" indent="0">
              <a:buNone/>
            </a:pPr>
            <a:r>
              <a:rPr lang="en-ZA" dirty="0"/>
              <a:t>-</a:t>
            </a:r>
            <a:r>
              <a:rPr lang="en-ZA" dirty="0" smtClean="0"/>
              <a:t> Since Elizabeth has Tay-Sachs disease</a:t>
            </a:r>
            <a:r>
              <a:rPr lang="en-ZA" dirty="0"/>
              <a:t> √</a:t>
            </a:r>
            <a:r>
              <a:rPr lang="en-ZA" dirty="0" smtClean="0"/>
              <a:t> she had to inherit one recessive allele from each of her parents</a:t>
            </a:r>
            <a:r>
              <a:rPr lang="en-ZA" dirty="0"/>
              <a:t> √</a:t>
            </a:r>
            <a:endParaRPr lang="en-ZA" dirty="0" smtClean="0"/>
          </a:p>
          <a:p>
            <a:pPr marL="0" indent="0">
              <a:buNone/>
            </a:pPr>
            <a:r>
              <a:rPr lang="en-ZA" dirty="0" smtClean="0"/>
              <a:t>-Patrick’s genotype </a:t>
            </a:r>
            <a:r>
              <a:rPr lang="en-ZA" dirty="0"/>
              <a:t>in </a:t>
            </a:r>
            <a:r>
              <a:rPr lang="en-ZA" dirty="0" err="1"/>
              <a:t>Nn</a:t>
            </a:r>
            <a:r>
              <a:rPr lang="en-ZA" dirty="0"/>
              <a:t> √ /</a:t>
            </a:r>
            <a:r>
              <a:rPr lang="en-ZA" dirty="0" smtClean="0"/>
              <a:t>heterozygous which means he is a carrier but normal       </a:t>
            </a:r>
            <a:r>
              <a:rPr lang="en-ZA" i="1" dirty="0" smtClean="0"/>
              <a:t>(level D)</a:t>
            </a:r>
            <a:endParaRPr lang="en-ZA" i="1" dirty="0"/>
          </a:p>
        </p:txBody>
      </p:sp>
    </p:spTree>
    <p:extLst>
      <p:ext uri="{BB962C8B-B14F-4D97-AF65-F5344CB8AC3E}">
        <p14:creationId xmlns:p14="http://schemas.microsoft.com/office/powerpoint/2010/main" val="241305413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4592"/>
          </a:xfrm>
          <a:solidFill>
            <a:srgbClr val="FEE08C"/>
          </a:solidFill>
        </p:spPr>
        <p:txBody>
          <a:bodyPr/>
          <a:lstStyle/>
          <a:p>
            <a:r>
              <a:rPr lang="en-ZA" dirty="0" smtClean="0"/>
              <a:t>Activity 1.9 SBA </a:t>
            </a:r>
            <a:endParaRPr lang="en-ZA" dirty="0"/>
          </a:p>
        </p:txBody>
      </p:sp>
      <p:sp>
        <p:nvSpPr>
          <p:cNvPr id="3" name="Content Placeholder 2"/>
          <p:cNvSpPr>
            <a:spLocks noGrp="1"/>
          </p:cNvSpPr>
          <p:nvPr>
            <p:ph idx="1"/>
          </p:nvPr>
        </p:nvSpPr>
        <p:spPr>
          <a:xfrm>
            <a:off x="457200" y="1600200"/>
            <a:ext cx="8229600" cy="5257800"/>
          </a:xfrm>
          <a:effectLst>
            <a:glow rad="101600">
              <a:schemeClr val="accent2">
                <a:satMod val="175000"/>
                <a:alpha val="40000"/>
              </a:schemeClr>
            </a:glow>
          </a:effectLst>
        </p:spPr>
        <p:txBody>
          <a:bodyPr/>
          <a:lstStyle/>
          <a:p>
            <a:pPr marL="0" indent="0">
              <a:buNone/>
            </a:pPr>
            <a:endParaRPr lang="en-ZA" dirty="0" smtClean="0"/>
          </a:p>
          <a:p>
            <a:endParaRPr lang="en-ZA" dirty="0"/>
          </a:p>
          <a:p>
            <a:endParaRPr lang="en-ZA" dirty="0" smtClean="0"/>
          </a:p>
        </p:txBody>
      </p:sp>
      <p:pic>
        <p:nvPicPr>
          <p:cNvPr id="14" name="Picture 13" descr="https://encrypted-tbn3.gstatic.com/images?q=tbn:ANd9GcTmvb5W3o3iVwoibBV6dgGW1cSvmySKmDtq6S6HPelleSIjW6OVN1fL4lQ"/>
          <p:cNvPicPr/>
          <p:nvPr/>
        </p:nvPicPr>
        <p:blipFill>
          <a:blip r:embed="rId2">
            <a:extLst>
              <a:ext uri="{28A0092B-C50C-407E-A947-70E740481C1C}">
                <a14:useLocalDpi xmlns:a14="http://schemas.microsoft.com/office/drawing/2010/main" val="0"/>
              </a:ext>
            </a:extLst>
          </a:blip>
          <a:srcRect/>
          <a:stretch>
            <a:fillRect/>
          </a:stretch>
        </p:blipFill>
        <p:spPr bwMode="auto">
          <a:xfrm>
            <a:off x="827584" y="332656"/>
            <a:ext cx="936104" cy="806574"/>
          </a:xfrm>
          <a:prstGeom prst="rect">
            <a:avLst/>
          </a:prstGeom>
          <a:noFill/>
          <a:ln>
            <a:noFill/>
          </a:ln>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2987824" y="1457975"/>
            <a:ext cx="5731510" cy="5056505"/>
          </a:xfrm>
          <a:prstGeom prst="rect">
            <a:avLst/>
          </a:prstGeom>
          <a:noFill/>
          <a:ln>
            <a:noFill/>
          </a:ln>
          <a:effectLst>
            <a:glow rad="63500">
              <a:schemeClr val="accent2">
                <a:satMod val="175000"/>
                <a:alpha val="40000"/>
              </a:schemeClr>
            </a:glow>
          </a:effectLst>
          <a:scene3d>
            <a:camera prst="orthographicFront"/>
            <a:lightRig rig="threePt" dir="t"/>
          </a:scene3d>
          <a:sp3d>
            <a:bevelT/>
          </a:sp3d>
        </p:spPr>
      </p:pic>
      <p:sp>
        <p:nvSpPr>
          <p:cNvPr id="4" name="TextBox 3"/>
          <p:cNvSpPr txBox="1"/>
          <p:nvPr/>
        </p:nvSpPr>
        <p:spPr>
          <a:xfrm>
            <a:off x="14434" y="1677904"/>
            <a:ext cx="2829374" cy="2308324"/>
          </a:xfrm>
          <a:prstGeom prst="rect">
            <a:avLst/>
          </a:prstGeom>
          <a:solidFill>
            <a:srgbClr val="CC0099"/>
          </a:solidFill>
        </p:spPr>
        <p:txBody>
          <a:bodyPr wrap="square" rtlCol="0">
            <a:spAutoFit/>
          </a:bodyPr>
          <a:lstStyle/>
          <a:p>
            <a:r>
              <a:rPr lang="en-ZA" sz="3600" b="1" dirty="0" smtClean="0"/>
              <a:t>Refer to page 43 in participant’s guide</a:t>
            </a:r>
            <a:endParaRPr lang="en-ZA" sz="3600" b="1" dirty="0"/>
          </a:p>
        </p:txBody>
      </p:sp>
    </p:spTree>
    <p:extLst>
      <p:ext uri="{BB962C8B-B14F-4D97-AF65-F5344CB8AC3E}">
        <p14:creationId xmlns:p14="http://schemas.microsoft.com/office/powerpoint/2010/main" val="296335261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US" dirty="0" smtClean="0"/>
              <a:t>ATP</a:t>
            </a:r>
            <a:endParaRPr lang="en-US" dirty="0"/>
          </a:p>
        </p:txBody>
      </p:sp>
      <p:sp>
        <p:nvSpPr>
          <p:cNvPr id="4" name="Slide Number Placeholder 3"/>
          <p:cNvSpPr>
            <a:spLocks noGrp="1"/>
          </p:cNvSpPr>
          <p:nvPr>
            <p:ph type="sldNum" sz="quarter" idx="12"/>
          </p:nvPr>
        </p:nvSpPr>
        <p:spPr/>
        <p:txBody>
          <a:bodyPr/>
          <a:lstStyle/>
          <a:p>
            <a:fld id="{12BB25A2-5507-4CDA-801B-CF7C4493D501}" type="slidenum">
              <a:rPr lang="en-GB" smtClean="0"/>
              <a:t>64</a:t>
            </a:fld>
            <a:endParaRPr lang="en-GB"/>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980728"/>
            <a:ext cx="7632848" cy="5733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05961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DE-PPT-Presentation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7277"/>
            <a:ext cx="9144000" cy="6858000"/>
          </a:xfrm>
          <a:prstGeom prst="rect">
            <a:avLst/>
          </a:prstGeom>
        </p:spPr>
      </p:pic>
      <p:sp>
        <p:nvSpPr>
          <p:cNvPr id="5" name="Title 1"/>
          <p:cNvSpPr>
            <a:spLocks noGrp="1"/>
          </p:cNvSpPr>
          <p:nvPr>
            <p:ph type="title"/>
          </p:nvPr>
        </p:nvSpPr>
        <p:spPr>
          <a:xfrm>
            <a:off x="739302" y="943374"/>
            <a:ext cx="8326877" cy="518696"/>
          </a:xfrm>
          <a:solidFill>
            <a:schemeClr val="accent2">
              <a:lumMod val="40000"/>
              <a:lumOff val="60000"/>
            </a:schemeClr>
          </a:solidFill>
        </p:spPr>
        <p:txBody>
          <a:bodyPr>
            <a:noAutofit/>
          </a:bodyPr>
          <a:lstStyle/>
          <a:p>
            <a:r>
              <a:rPr lang="en-ZA" altLang="en-US" sz="4000" b="1" dirty="0" smtClean="0">
                <a:solidFill>
                  <a:srgbClr val="C00000"/>
                </a:solidFill>
              </a:rPr>
              <a:t>UNIT 7: GENE MUTATIONS</a:t>
            </a:r>
            <a:endParaRPr lang="en-US" sz="4000" b="1" dirty="0">
              <a:solidFill>
                <a:srgbClr val="C00000"/>
              </a:solidFill>
            </a:endParaRPr>
          </a:p>
        </p:txBody>
      </p:sp>
      <p:sp>
        <p:nvSpPr>
          <p:cNvPr id="2" name="Rectangle 1"/>
          <p:cNvSpPr/>
          <p:nvPr/>
        </p:nvSpPr>
        <p:spPr>
          <a:xfrm>
            <a:off x="603115" y="1720840"/>
            <a:ext cx="7558391" cy="727571"/>
          </a:xfrm>
          <a:prstGeom prst="rect">
            <a:avLst/>
          </a:prstGeom>
        </p:spPr>
        <p:txBody>
          <a:bodyPr wrap="square">
            <a:spAutoFit/>
          </a:bodyPr>
          <a:lstStyle/>
          <a:p>
            <a:pPr algn="ctr">
              <a:lnSpc>
                <a:spcPct val="90000"/>
              </a:lnSpc>
              <a:buClr>
                <a:schemeClr val="tx1"/>
              </a:buClr>
            </a:pPr>
            <a:endParaRPr lang="en-GB" altLang="en-US" sz="2400" dirty="0"/>
          </a:p>
          <a:p>
            <a:pPr algn="ctr">
              <a:lnSpc>
                <a:spcPct val="80000"/>
              </a:lnSpc>
            </a:pPr>
            <a:endParaRPr lang="en-GB" altLang="en-US" sz="2400" dirty="0"/>
          </a:p>
        </p:txBody>
      </p:sp>
      <p:sp>
        <p:nvSpPr>
          <p:cNvPr id="3" name="Rectangle 2"/>
          <p:cNvSpPr/>
          <p:nvPr/>
        </p:nvSpPr>
        <p:spPr>
          <a:xfrm>
            <a:off x="970411" y="1564719"/>
            <a:ext cx="7716387" cy="1200329"/>
          </a:xfrm>
          <a:prstGeom prst="rect">
            <a:avLst/>
          </a:prstGeom>
        </p:spPr>
        <p:txBody>
          <a:bodyPr wrap="square">
            <a:spAutoFit/>
          </a:bodyPr>
          <a:lstStyle/>
          <a:p>
            <a:r>
              <a:rPr lang="en-ZA" dirty="0"/>
              <a:t>• </a:t>
            </a:r>
            <a:r>
              <a:rPr lang="en-ZA" b="1" dirty="0"/>
              <a:t>Haemophilia</a:t>
            </a:r>
            <a:r>
              <a:rPr lang="en-ZA" dirty="0"/>
              <a:t>: Absence of the protein needed for the formation </a:t>
            </a:r>
            <a:r>
              <a:rPr lang="en-ZA" dirty="0" smtClean="0"/>
              <a:t>of blood </a:t>
            </a:r>
            <a:r>
              <a:rPr lang="en-ZA" dirty="0"/>
              <a:t>clots </a:t>
            </a:r>
            <a:r>
              <a:rPr lang="en-ZA" dirty="0" smtClean="0"/>
              <a:t>    </a:t>
            </a:r>
          </a:p>
          <a:p>
            <a:r>
              <a:rPr lang="en-ZA" dirty="0"/>
              <a:t> </a:t>
            </a:r>
            <a:r>
              <a:rPr lang="en-ZA" dirty="0" smtClean="0"/>
              <a:t>   due </a:t>
            </a:r>
            <a:r>
              <a:rPr lang="en-ZA" dirty="0"/>
              <a:t>to a mutant gene.</a:t>
            </a:r>
          </a:p>
          <a:p>
            <a:r>
              <a:rPr lang="en-ZA" dirty="0"/>
              <a:t>• </a:t>
            </a:r>
            <a:r>
              <a:rPr lang="en-ZA" b="1" dirty="0"/>
              <a:t>Colour blindness</a:t>
            </a:r>
            <a:r>
              <a:rPr lang="en-ZA" dirty="0"/>
              <a:t>: Absence of the proteins that make up either </a:t>
            </a:r>
            <a:r>
              <a:rPr lang="en-ZA" dirty="0" smtClean="0"/>
              <a:t>the red </a:t>
            </a:r>
            <a:r>
              <a:rPr lang="en-ZA" dirty="0"/>
              <a:t>or green </a:t>
            </a:r>
            <a:r>
              <a:rPr lang="en-ZA" dirty="0" smtClean="0"/>
              <a:t> </a:t>
            </a:r>
          </a:p>
          <a:p>
            <a:r>
              <a:rPr lang="en-ZA" dirty="0"/>
              <a:t> </a:t>
            </a:r>
            <a:r>
              <a:rPr lang="en-ZA" dirty="0" smtClean="0"/>
              <a:t>   cones/photoreceptors </a:t>
            </a:r>
            <a:r>
              <a:rPr lang="en-ZA" dirty="0"/>
              <a:t>in the eye</a:t>
            </a:r>
            <a:r>
              <a:rPr lang="en-ZA" dirty="0" smtClean="0"/>
              <a:t>.</a:t>
            </a:r>
            <a:endParaRPr lang="en-ZA" dirty="0"/>
          </a:p>
        </p:txBody>
      </p:sp>
      <p:sp>
        <p:nvSpPr>
          <p:cNvPr id="11" name="Title 1"/>
          <p:cNvSpPr txBox="1">
            <a:spLocks/>
          </p:cNvSpPr>
          <p:nvPr/>
        </p:nvSpPr>
        <p:spPr>
          <a:xfrm>
            <a:off x="603115" y="3429000"/>
            <a:ext cx="8394969" cy="518696"/>
          </a:xfrm>
          <a:prstGeom prst="rect">
            <a:avLst/>
          </a:prstGeom>
          <a:solidFill>
            <a:schemeClr val="accent2">
              <a:lumMod val="40000"/>
              <a:lumOff val="60000"/>
            </a:scheme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altLang="en-US" sz="3600" b="1" dirty="0" smtClean="0">
                <a:solidFill>
                  <a:srgbClr val="C00000"/>
                </a:solidFill>
              </a:rPr>
              <a:t>CHROMOSOMAL ABERRATIONS</a:t>
            </a:r>
            <a:endParaRPr lang="en-US" sz="3600" b="1" dirty="0">
              <a:solidFill>
                <a:srgbClr val="C00000"/>
              </a:solidFill>
            </a:endParaRPr>
          </a:p>
        </p:txBody>
      </p:sp>
      <p:sp>
        <p:nvSpPr>
          <p:cNvPr id="6" name="Rectangle 5"/>
          <p:cNvSpPr/>
          <p:nvPr/>
        </p:nvSpPr>
        <p:spPr>
          <a:xfrm>
            <a:off x="970412" y="4234244"/>
            <a:ext cx="7716386" cy="646331"/>
          </a:xfrm>
          <a:prstGeom prst="rect">
            <a:avLst/>
          </a:prstGeom>
        </p:spPr>
        <p:txBody>
          <a:bodyPr wrap="square">
            <a:spAutoFit/>
          </a:bodyPr>
          <a:lstStyle/>
          <a:p>
            <a:pPr marL="285750" indent="-285750">
              <a:buFont typeface="Arial" panose="020B0604020202020204" pitchFamily="34" charset="0"/>
              <a:buChar char="•"/>
            </a:pPr>
            <a:r>
              <a:rPr lang="en-US" b="1" dirty="0"/>
              <a:t>Down </a:t>
            </a:r>
            <a:r>
              <a:rPr lang="en-US" b="1" dirty="0" smtClean="0"/>
              <a:t>syndrome: </a:t>
            </a:r>
            <a:r>
              <a:rPr lang="en-US" dirty="0" smtClean="0"/>
              <a:t>There </a:t>
            </a:r>
            <a:r>
              <a:rPr lang="en-US" dirty="0"/>
              <a:t>is an extra chromosome (47 instead  of 46) in the  zygote.</a:t>
            </a:r>
            <a:endParaRPr lang="en-ZA" dirty="0"/>
          </a:p>
        </p:txBody>
      </p:sp>
      <p:sp>
        <p:nvSpPr>
          <p:cNvPr id="8" name="TextBox 7"/>
          <p:cNvSpPr txBox="1"/>
          <p:nvPr/>
        </p:nvSpPr>
        <p:spPr>
          <a:xfrm>
            <a:off x="145915" y="0"/>
            <a:ext cx="8852170" cy="923330"/>
          </a:xfrm>
          <a:prstGeom prst="rect">
            <a:avLst/>
          </a:prstGeom>
          <a:solidFill>
            <a:schemeClr val="bg1"/>
          </a:solidFill>
        </p:spPr>
        <p:txBody>
          <a:bodyPr wrap="square" rtlCol="0">
            <a:spAutoFit/>
          </a:bodyPr>
          <a:lstStyle/>
          <a:p>
            <a:endParaRPr lang="en-ZA" dirty="0" smtClean="0"/>
          </a:p>
          <a:p>
            <a:endParaRPr lang="en-ZA" dirty="0"/>
          </a:p>
          <a:p>
            <a:endParaRPr lang="en-ZA" dirty="0"/>
          </a:p>
        </p:txBody>
      </p:sp>
    </p:spTree>
    <p:extLst>
      <p:ext uri="{BB962C8B-B14F-4D97-AF65-F5344CB8AC3E}">
        <p14:creationId xmlns:p14="http://schemas.microsoft.com/office/powerpoint/2010/main" val="285094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 calcmode="lin" valueType="num">
                                      <p:cBhvr additive="base">
                                        <p:cTn id="2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4" name="Slide Number Placeholder 3"/>
          <p:cNvSpPr>
            <a:spLocks noGrp="1"/>
          </p:cNvSpPr>
          <p:nvPr>
            <p:ph type="sldNum" sz="quarter" idx="12"/>
          </p:nvPr>
        </p:nvSpPr>
        <p:spPr/>
        <p:txBody>
          <a:bodyPr/>
          <a:lstStyle/>
          <a:p>
            <a:fld id="{12BB25A2-5507-4CDA-801B-CF7C4493D501}" type="slidenum">
              <a:rPr lang="en-GB" smtClean="0"/>
              <a:t>66</a:t>
            </a:fld>
            <a:endParaRPr lang="en-GB"/>
          </a:p>
        </p:txBody>
      </p:sp>
      <p:sp>
        <p:nvSpPr>
          <p:cNvPr id="5" name="Title 1"/>
          <p:cNvSpPr txBox="1">
            <a:spLocks/>
          </p:cNvSpPr>
          <p:nvPr/>
        </p:nvSpPr>
        <p:spPr>
          <a:xfrm>
            <a:off x="467544" y="188640"/>
            <a:ext cx="8051991" cy="1440160"/>
          </a:xfrm>
          <a:prstGeom prst="rect">
            <a:avLst/>
          </a:prstGeom>
          <a:solidFill>
            <a:srgbClr val="7030A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altLang="en-US" sz="3200" smtClean="0">
                <a:solidFill>
                  <a:schemeClr val="bg1"/>
                </a:solidFill>
              </a:rPr>
              <a:t>GENETIC ENGINEERING</a:t>
            </a:r>
            <a:endParaRPr lang="en-US" sz="3200" b="1" dirty="0">
              <a:solidFill>
                <a:schemeClr val="bg1"/>
              </a:solidFill>
            </a:endParaRPr>
          </a:p>
        </p:txBody>
      </p:sp>
      <p:sp>
        <p:nvSpPr>
          <p:cNvPr id="6" name="Content Placeholder 5"/>
          <p:cNvSpPr>
            <a:spLocks noGrp="1"/>
          </p:cNvSpPr>
          <p:nvPr>
            <p:ph idx="1"/>
          </p:nvPr>
        </p:nvSpPr>
        <p:spPr>
          <a:xfrm>
            <a:off x="457200" y="1600200"/>
            <a:ext cx="8229600" cy="3711785"/>
          </a:xfrm>
          <a:prstGeom prst="rect">
            <a:avLst/>
          </a:prstGeom>
        </p:spPr>
        <p:txBody>
          <a:bodyPr wrap="square">
            <a:spAutoFit/>
          </a:bodyPr>
          <a:lstStyle/>
          <a:p>
            <a:pPr algn="ctr"/>
            <a:r>
              <a:rPr lang="en-ZA" sz="2400" b="1" dirty="0" smtClean="0"/>
              <a:t>Genetic engineering</a:t>
            </a:r>
          </a:p>
          <a:p>
            <a:r>
              <a:rPr lang="en-ZA" sz="2400" dirty="0"/>
              <a:t>Genetic engineering is the process whereby the genes on the DNA </a:t>
            </a:r>
            <a:r>
              <a:rPr lang="en-ZA" sz="2400" dirty="0" smtClean="0"/>
              <a:t>are changed</a:t>
            </a:r>
            <a:r>
              <a:rPr lang="en-ZA" sz="2400" dirty="0"/>
              <a:t>, transferred or manipulated to produce a different organism</a:t>
            </a:r>
            <a:r>
              <a:rPr lang="en-ZA" sz="2400" dirty="0" smtClean="0"/>
              <a:t>.</a:t>
            </a:r>
            <a:endParaRPr lang="en-ZA" sz="2400" b="1" dirty="0" smtClean="0"/>
          </a:p>
          <a:p>
            <a:pPr algn="ctr"/>
            <a:r>
              <a:rPr lang="en-ZA" sz="2400" b="1" dirty="0" smtClean="0"/>
              <a:t>Genetic counselling</a:t>
            </a:r>
          </a:p>
          <a:p>
            <a:r>
              <a:rPr lang="en-ZA" sz="2400" dirty="0"/>
              <a:t>Couples with a risk of a genetic disease can undergo genetic </a:t>
            </a:r>
            <a:r>
              <a:rPr lang="en-ZA" sz="2400" dirty="0" smtClean="0"/>
              <a:t>counselling to </a:t>
            </a:r>
            <a:r>
              <a:rPr lang="en-ZA" sz="2400" dirty="0"/>
              <a:t>enable them to make informed decisions on whether they want to </a:t>
            </a:r>
            <a:r>
              <a:rPr lang="en-ZA" sz="2400" dirty="0" smtClean="0"/>
              <a:t>have children </a:t>
            </a:r>
            <a:r>
              <a:rPr lang="en-ZA" sz="2400" dirty="0"/>
              <a:t>or not</a:t>
            </a:r>
            <a:r>
              <a:rPr lang="en-ZA" sz="2400" dirty="0" smtClean="0"/>
              <a:t>.</a:t>
            </a:r>
          </a:p>
          <a:p>
            <a:endParaRPr lang="en-GB" altLang="en-US" sz="2400" dirty="0" smtClean="0"/>
          </a:p>
        </p:txBody>
      </p:sp>
      <p:pic>
        <p:nvPicPr>
          <p:cNvPr id="7" name="Picture 2" descr="https://7068-presscdn-0-62-pagely.netdna-ssl.com/wp-content/uploads/2011/12/1412_1_38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4797152"/>
            <a:ext cx="1809750" cy="180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8019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ZA" dirty="0" smtClean="0"/>
              <a:t>Biotechnology </a:t>
            </a:r>
            <a:endParaRPr lang="en-ZA" dirty="0"/>
          </a:p>
        </p:txBody>
      </p:sp>
      <p:sp>
        <p:nvSpPr>
          <p:cNvPr id="3" name="Content Placeholder 2"/>
          <p:cNvSpPr>
            <a:spLocks noGrp="1"/>
          </p:cNvSpPr>
          <p:nvPr>
            <p:ph idx="1"/>
          </p:nvPr>
        </p:nvSpPr>
        <p:spPr>
          <a:xfrm>
            <a:off x="457200" y="1600201"/>
            <a:ext cx="8229600" cy="4349080"/>
          </a:xfrm>
          <a:solidFill>
            <a:schemeClr val="bg1"/>
          </a:solidFill>
        </p:spPr>
        <p:style>
          <a:lnRef idx="1">
            <a:schemeClr val="accent6"/>
          </a:lnRef>
          <a:fillRef idx="2">
            <a:schemeClr val="accent6"/>
          </a:fillRef>
          <a:effectRef idx="1">
            <a:schemeClr val="accent6"/>
          </a:effectRef>
          <a:fontRef idx="minor">
            <a:schemeClr val="dk1"/>
          </a:fontRef>
        </p:style>
        <p:txBody>
          <a:bodyPr>
            <a:normAutofit/>
          </a:bodyPr>
          <a:lstStyle/>
          <a:p>
            <a:r>
              <a:rPr lang="en-ZA" sz="2400" b="1" dirty="0"/>
              <a:t>Biotechnology</a:t>
            </a:r>
            <a:r>
              <a:rPr lang="en-ZA" sz="2400" dirty="0"/>
              <a:t> is the use of living systems and organisms to develop or make products, or "any technological application that uses biological systems, living organisms or derivatives thereof, to make or modify products or processes for specific use" (UN Convention on </a:t>
            </a:r>
            <a:r>
              <a:rPr lang="en-ZA" sz="2400" dirty="0" smtClean="0"/>
              <a:t>Biological </a:t>
            </a:r>
            <a:r>
              <a:rPr lang="en-ZA" sz="2400" dirty="0"/>
              <a:t>Diversity, Art. 2).</a:t>
            </a:r>
          </a:p>
          <a:p>
            <a:endParaRPr lang="en-ZA" sz="2400" dirty="0"/>
          </a:p>
        </p:txBody>
      </p:sp>
      <p:pic>
        <p:nvPicPr>
          <p:cNvPr id="4" name="Picture 3" descr="http://www.csusm.edu/biotechnology/images/biotech_image1.jpg"/>
          <p:cNvPicPr/>
          <p:nvPr/>
        </p:nvPicPr>
        <p:blipFill>
          <a:blip r:embed="rId2">
            <a:extLst>
              <a:ext uri="{28A0092B-C50C-407E-A947-70E740481C1C}">
                <a14:useLocalDpi xmlns:a14="http://schemas.microsoft.com/office/drawing/2010/main" val="0"/>
              </a:ext>
            </a:extLst>
          </a:blip>
          <a:srcRect/>
          <a:stretch>
            <a:fillRect/>
          </a:stretch>
        </p:blipFill>
        <p:spPr bwMode="auto">
          <a:xfrm>
            <a:off x="2205240" y="4335334"/>
            <a:ext cx="3838575" cy="1436370"/>
          </a:xfrm>
          <a:prstGeom prst="rect">
            <a:avLst/>
          </a:prstGeom>
          <a:noFill/>
          <a:ln>
            <a:noFill/>
          </a:ln>
        </p:spPr>
      </p:pic>
    </p:spTree>
    <p:extLst>
      <p:ext uri="{BB962C8B-B14F-4D97-AF65-F5344CB8AC3E}">
        <p14:creationId xmlns:p14="http://schemas.microsoft.com/office/powerpoint/2010/main" val="403981413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n-ZA" dirty="0" smtClean="0"/>
              <a:t>Stem cell research</a:t>
            </a:r>
            <a:endParaRPr lang="en-ZA" dirty="0"/>
          </a:p>
        </p:txBody>
      </p:sp>
      <p:sp>
        <p:nvSpPr>
          <p:cNvPr id="3" name="Content Placeholder 2"/>
          <p:cNvSpPr>
            <a:spLocks noGrp="1"/>
          </p:cNvSpPr>
          <p:nvPr>
            <p:ph idx="1"/>
          </p:nvPr>
        </p:nvSpPr>
        <p:spPr>
          <a:xfrm>
            <a:off x="457200" y="1600201"/>
            <a:ext cx="8229600" cy="4133056"/>
          </a:xfrm>
          <a:solidFill>
            <a:schemeClr val="bg1"/>
          </a:solidFill>
        </p:spPr>
        <p:style>
          <a:lnRef idx="1">
            <a:schemeClr val="accent2"/>
          </a:lnRef>
          <a:fillRef idx="2">
            <a:schemeClr val="accent2"/>
          </a:fillRef>
          <a:effectRef idx="1">
            <a:schemeClr val="accent2"/>
          </a:effectRef>
          <a:fontRef idx="minor">
            <a:schemeClr val="dk1"/>
          </a:fontRef>
        </p:style>
        <p:txBody>
          <a:bodyPr/>
          <a:lstStyle/>
          <a:p>
            <a:r>
              <a:rPr lang="en-ZA" dirty="0" smtClean="0"/>
              <a:t>What are stem cells?</a:t>
            </a:r>
          </a:p>
          <a:p>
            <a:pPr marL="0" indent="0">
              <a:buNone/>
            </a:pPr>
            <a:r>
              <a:rPr lang="en-ZA" sz="2400" dirty="0" smtClean="0"/>
              <a:t>Cells that have the potential to develop into many different cell types in the body.</a:t>
            </a:r>
          </a:p>
          <a:p>
            <a:r>
              <a:rPr lang="en-ZA" dirty="0" smtClean="0"/>
              <a:t>Sources</a:t>
            </a:r>
          </a:p>
          <a:p>
            <a:pPr marL="0" indent="0">
              <a:buNone/>
            </a:pPr>
            <a:r>
              <a:rPr lang="en-ZA" sz="2400" dirty="0" smtClean="0"/>
              <a:t>Embryonic stem cells derived from embryos and somatic stem cells which are derived from adult tissue</a:t>
            </a:r>
          </a:p>
          <a:p>
            <a:r>
              <a:rPr lang="en-ZA" dirty="0" smtClean="0"/>
              <a:t>Uses</a:t>
            </a:r>
          </a:p>
          <a:p>
            <a:pPr marL="0" indent="0">
              <a:buNone/>
            </a:pPr>
            <a:r>
              <a:rPr lang="en-ZA" sz="2400" dirty="0" smtClean="0"/>
              <a:t>Used for treating diseases (like diabetes and heart disease)</a:t>
            </a:r>
          </a:p>
          <a:p>
            <a:endParaRPr lang="en-ZA" sz="2400" dirty="0"/>
          </a:p>
        </p:txBody>
      </p:sp>
    </p:spTree>
    <p:extLst>
      <p:ext uri="{BB962C8B-B14F-4D97-AF65-F5344CB8AC3E}">
        <p14:creationId xmlns:p14="http://schemas.microsoft.com/office/powerpoint/2010/main" val="263240479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en-ZA" dirty="0" smtClean="0"/>
              <a:t>Genetic Modification</a:t>
            </a:r>
            <a:endParaRPr lang="en-ZA" dirty="0"/>
          </a:p>
        </p:txBody>
      </p:sp>
      <p:sp>
        <p:nvSpPr>
          <p:cNvPr id="3" name="Content Placeholder 2"/>
          <p:cNvSpPr>
            <a:spLocks noGrp="1"/>
          </p:cNvSpPr>
          <p:nvPr>
            <p:ph idx="1"/>
          </p:nvPr>
        </p:nvSpPr>
        <p:spPr>
          <a:solidFill>
            <a:schemeClr val="bg1"/>
          </a:solidFill>
        </p:spPr>
        <p:style>
          <a:lnRef idx="1">
            <a:schemeClr val="accent4"/>
          </a:lnRef>
          <a:fillRef idx="2">
            <a:schemeClr val="accent4"/>
          </a:fillRef>
          <a:effectRef idx="1">
            <a:schemeClr val="accent4"/>
          </a:effectRef>
          <a:fontRef idx="minor">
            <a:schemeClr val="dk1"/>
          </a:fontRef>
        </p:style>
        <p:txBody>
          <a:bodyPr>
            <a:normAutofit/>
          </a:bodyPr>
          <a:lstStyle/>
          <a:p>
            <a:pPr marL="0" indent="0">
              <a:buNone/>
            </a:pPr>
            <a:r>
              <a:rPr lang="en-ZA" sz="2400" b="1" dirty="0"/>
              <a:t>Genetic engineering</a:t>
            </a:r>
            <a:r>
              <a:rPr lang="en-ZA" sz="2400" dirty="0"/>
              <a:t>, also called </a:t>
            </a:r>
            <a:r>
              <a:rPr lang="en-ZA" sz="2400" b="1" dirty="0"/>
              <a:t>genetic modification</a:t>
            </a:r>
            <a:r>
              <a:rPr lang="en-ZA" sz="2400" dirty="0"/>
              <a:t>, is the direct </a:t>
            </a:r>
            <a:r>
              <a:rPr lang="en-ZA" sz="2400" b="1" dirty="0"/>
              <a:t>manipulation</a:t>
            </a:r>
            <a:r>
              <a:rPr lang="en-ZA" sz="2400" dirty="0"/>
              <a:t> of an organism's genome using biotechnology. It is a set of technologies used to change the </a:t>
            </a:r>
            <a:r>
              <a:rPr lang="en-ZA" sz="2400" b="1" dirty="0" smtClean="0"/>
              <a:t>genetic </a:t>
            </a:r>
            <a:r>
              <a:rPr lang="en-ZA" sz="2400" dirty="0" smtClean="0"/>
              <a:t>makeup </a:t>
            </a:r>
            <a:r>
              <a:rPr lang="en-ZA" sz="2400" dirty="0"/>
              <a:t>of cells, including the transfer of </a:t>
            </a:r>
            <a:r>
              <a:rPr lang="en-ZA" sz="2400" b="1" dirty="0" smtClean="0"/>
              <a:t>genes </a:t>
            </a:r>
            <a:r>
              <a:rPr lang="en-ZA" sz="2400" dirty="0" smtClean="0"/>
              <a:t>within </a:t>
            </a:r>
            <a:r>
              <a:rPr lang="en-ZA" sz="2400" dirty="0"/>
              <a:t>and across species boundaries to produce improved or novel organisms.</a:t>
            </a:r>
          </a:p>
          <a:p>
            <a:pPr marL="0" indent="0">
              <a:buNone/>
            </a:pPr>
            <a:endParaRPr lang="en-ZA" sz="3000" b="1" dirty="0" smtClean="0"/>
          </a:p>
          <a:p>
            <a:pPr marL="0" indent="0">
              <a:buNone/>
            </a:pPr>
            <a:endParaRPr lang="en-ZA" sz="3000" b="1" dirty="0"/>
          </a:p>
        </p:txBody>
      </p:sp>
      <p:pic>
        <p:nvPicPr>
          <p:cNvPr id="4" name="Picture 3" descr="http://agbiosafety.unl.edu/images/basic_2.jpg"/>
          <p:cNvPicPr/>
          <p:nvPr/>
        </p:nvPicPr>
        <p:blipFill>
          <a:blip r:embed="rId2">
            <a:extLst>
              <a:ext uri="{28A0092B-C50C-407E-A947-70E740481C1C}">
                <a14:useLocalDpi xmlns:a14="http://schemas.microsoft.com/office/drawing/2010/main" val="0"/>
              </a:ext>
            </a:extLst>
          </a:blip>
          <a:srcRect/>
          <a:stretch>
            <a:fillRect/>
          </a:stretch>
        </p:blipFill>
        <p:spPr bwMode="auto">
          <a:xfrm>
            <a:off x="3142034" y="3657600"/>
            <a:ext cx="2276272" cy="2258330"/>
          </a:xfrm>
          <a:prstGeom prst="rect">
            <a:avLst/>
          </a:prstGeom>
          <a:noFill/>
          <a:ln>
            <a:noFill/>
          </a:ln>
        </p:spPr>
      </p:pic>
    </p:spTree>
    <p:extLst>
      <p:ext uri="{BB962C8B-B14F-4D97-AF65-F5344CB8AC3E}">
        <p14:creationId xmlns:p14="http://schemas.microsoft.com/office/powerpoint/2010/main" val="41369087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2BB25A2-5507-4CDA-801B-CF7C4493D501}" type="slidenum">
              <a:rPr lang="en-GB" smtClean="0"/>
              <a:t>7</a:t>
            </a:fld>
            <a:endParaRPr lang="en-GB"/>
          </a:p>
        </p:txBody>
      </p:sp>
      <p:sp>
        <p:nvSpPr>
          <p:cNvPr id="5" name="Rectangle 2"/>
          <p:cNvSpPr>
            <a:spLocks noChangeArrowheads="1"/>
          </p:cNvSpPr>
          <p:nvPr/>
        </p:nvSpPr>
        <p:spPr bwMode="auto">
          <a:xfrm>
            <a:off x="12612" y="-12735"/>
            <a:ext cx="5704831"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Step 5: Open Paint on your computer</a:t>
            </a:r>
            <a:endParaRPr kumimoji="0" lang="en-ZA"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73" name="Picture 39"/>
          <p:cNvPicPr>
            <a:picLocks noChangeAspect="1" noChangeArrowheads="1"/>
          </p:cNvPicPr>
          <p:nvPr/>
        </p:nvPicPr>
        <p:blipFill>
          <a:blip r:embed="rId2">
            <a:extLst>
              <a:ext uri="{28A0092B-C50C-407E-A947-70E740481C1C}">
                <a14:useLocalDpi xmlns:a14="http://schemas.microsoft.com/office/drawing/2010/main" val="0"/>
              </a:ext>
            </a:extLst>
          </a:blip>
          <a:srcRect r="20631" b="6509"/>
          <a:stretch>
            <a:fillRect/>
          </a:stretch>
        </p:blipFill>
        <p:spPr bwMode="auto">
          <a:xfrm>
            <a:off x="0" y="457199"/>
            <a:ext cx="5076056" cy="336248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2438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8" name="Picture 39"/>
          <p:cNvPicPr>
            <a:picLocks noChangeAspect="1" noChangeArrowheads="1"/>
          </p:cNvPicPr>
          <p:nvPr/>
        </p:nvPicPr>
        <p:blipFill rotWithShape="1">
          <a:blip r:embed="rId2">
            <a:extLst>
              <a:ext uri="{28A0092B-C50C-407E-A947-70E740481C1C}">
                <a14:useLocalDpi xmlns:a14="http://schemas.microsoft.com/office/drawing/2010/main" val="0"/>
              </a:ext>
            </a:extLst>
          </a:blip>
          <a:srcRect t="46802" r="80830" b="46368"/>
          <a:stretch/>
        </p:blipFill>
        <p:spPr bwMode="auto">
          <a:xfrm>
            <a:off x="4444285" y="2000342"/>
            <a:ext cx="4699715" cy="941688"/>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7" name="Right Arrow 6"/>
          <p:cNvSpPr/>
          <p:nvPr/>
        </p:nvSpPr>
        <p:spPr>
          <a:xfrm rot="493703">
            <a:off x="1189510" y="2478709"/>
            <a:ext cx="3113279" cy="349616"/>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ZA"/>
          </a:p>
        </p:txBody>
      </p:sp>
      <p:pic>
        <p:nvPicPr>
          <p:cNvPr id="10" name="Picture 9"/>
          <p:cNvPicPr/>
          <p:nvPr/>
        </p:nvPicPr>
        <p:blipFill>
          <a:blip r:embed="rId3"/>
          <a:stretch>
            <a:fillRect/>
          </a:stretch>
        </p:blipFill>
        <p:spPr>
          <a:xfrm>
            <a:off x="1043608" y="3212976"/>
            <a:ext cx="6603479" cy="3645023"/>
          </a:xfrm>
          <a:prstGeom prst="rect">
            <a:avLst/>
          </a:prstGeom>
        </p:spPr>
      </p:pic>
    </p:spTree>
    <p:extLst>
      <p:ext uri="{BB962C8B-B14F-4D97-AF65-F5344CB8AC3E}">
        <p14:creationId xmlns:p14="http://schemas.microsoft.com/office/powerpoint/2010/main" val="315938220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8563" y="875489"/>
            <a:ext cx="8297692" cy="5262979"/>
          </a:xfrm>
          <a:prstGeom prst="rect">
            <a:avLst/>
          </a:prstGeom>
          <a:solidFill>
            <a:schemeClr val="bg1"/>
          </a:solidFill>
        </p:spPr>
        <p:style>
          <a:lnRef idx="1">
            <a:schemeClr val="accent4"/>
          </a:lnRef>
          <a:fillRef idx="2">
            <a:schemeClr val="accent4"/>
          </a:fillRef>
          <a:effectRef idx="1">
            <a:schemeClr val="accent4"/>
          </a:effectRef>
          <a:fontRef idx="minor">
            <a:schemeClr val="dk1"/>
          </a:fontRef>
        </p:style>
        <p:txBody>
          <a:bodyPr wrap="square">
            <a:spAutoFit/>
          </a:bodyPr>
          <a:lstStyle/>
          <a:p>
            <a:pPr marL="342900" indent="-342900">
              <a:buFont typeface="Arial" panose="020B0604020202020204" pitchFamily="34" charset="0"/>
              <a:buChar char="•"/>
            </a:pPr>
            <a:r>
              <a:rPr lang="en-ZA" sz="2400" b="1" dirty="0"/>
              <a:t>GM </a:t>
            </a:r>
            <a:r>
              <a:rPr lang="en-ZA" sz="2400" b="1" dirty="0" smtClean="0"/>
              <a:t>plants</a:t>
            </a:r>
          </a:p>
          <a:p>
            <a:r>
              <a:rPr lang="en-ZA" sz="2400" dirty="0" smtClean="0"/>
              <a:t>-Between </a:t>
            </a:r>
            <a:r>
              <a:rPr lang="en-ZA" sz="2400" dirty="0"/>
              <a:t>70% and 80% maize in SA is GMO</a:t>
            </a:r>
          </a:p>
          <a:p>
            <a:r>
              <a:rPr lang="en-ZA" sz="2400" dirty="0" smtClean="0"/>
              <a:t>-</a:t>
            </a:r>
            <a:r>
              <a:rPr lang="en-ZA" sz="2400" dirty="0" err="1" smtClean="0"/>
              <a:t>Bt</a:t>
            </a:r>
            <a:r>
              <a:rPr lang="en-ZA" sz="2400" dirty="0" smtClean="0"/>
              <a:t> </a:t>
            </a:r>
            <a:r>
              <a:rPr lang="en-ZA" sz="2400" dirty="0"/>
              <a:t>crops – contain the protein (</a:t>
            </a:r>
            <a:r>
              <a:rPr lang="en-ZA" sz="2400" dirty="0" err="1"/>
              <a:t>Bt</a:t>
            </a:r>
            <a:r>
              <a:rPr lang="en-ZA" sz="2400" dirty="0"/>
              <a:t>) which kills bugs if they digest it. Less pesticide needed</a:t>
            </a:r>
            <a:r>
              <a:rPr lang="en-ZA" sz="2400" dirty="0" smtClean="0"/>
              <a:t>.</a:t>
            </a:r>
          </a:p>
          <a:p>
            <a:endParaRPr lang="en-ZA" sz="2400" dirty="0"/>
          </a:p>
          <a:p>
            <a:pPr marL="342900" indent="-342900">
              <a:buFont typeface="Arial" panose="020B0604020202020204" pitchFamily="34" charset="0"/>
              <a:buChar char="•"/>
            </a:pPr>
            <a:r>
              <a:rPr lang="en-ZA" sz="2400" b="1" dirty="0"/>
              <a:t>GM animals </a:t>
            </a:r>
          </a:p>
          <a:p>
            <a:r>
              <a:rPr lang="en-ZA" sz="2400" dirty="0" err="1"/>
              <a:t>Enviropig</a:t>
            </a:r>
            <a:r>
              <a:rPr lang="en-ZA" sz="2400" dirty="0"/>
              <a:t>, featherless chicken, sudden death mosquitoes, fast growing salmon. Each has it own benefits. </a:t>
            </a:r>
            <a:endParaRPr lang="en-ZA" sz="2400" dirty="0" smtClean="0"/>
          </a:p>
          <a:p>
            <a:endParaRPr lang="en-ZA" sz="2400" dirty="0"/>
          </a:p>
          <a:p>
            <a:endParaRPr lang="en-ZA" sz="2400" dirty="0"/>
          </a:p>
          <a:p>
            <a:pPr marL="285750" indent="-285750">
              <a:buFont typeface="Arial" panose="020B0604020202020204" pitchFamily="34" charset="0"/>
              <a:buChar char="•"/>
            </a:pPr>
            <a:r>
              <a:rPr lang="en-ZA" sz="2400" b="1" dirty="0"/>
              <a:t>Objections</a:t>
            </a:r>
          </a:p>
          <a:p>
            <a:r>
              <a:rPr lang="en-ZA" sz="2400" dirty="0"/>
              <a:t>            - Playing with nature/God</a:t>
            </a:r>
          </a:p>
          <a:p>
            <a:r>
              <a:rPr lang="en-ZA" sz="2400" dirty="0"/>
              <a:t>            - Not safe (health wise)</a:t>
            </a:r>
          </a:p>
          <a:p>
            <a:r>
              <a:rPr lang="en-ZA" sz="2400" dirty="0"/>
              <a:t>            - Not good for the environment</a:t>
            </a:r>
          </a:p>
        </p:txBody>
      </p:sp>
      <p:pic>
        <p:nvPicPr>
          <p:cNvPr id="3" name="Picture 2" descr="http://img.enkivillage.com/s/upload/images/2015/01/25f175228a1b17e8a829138f69e50472.jpg"/>
          <p:cNvPicPr/>
          <p:nvPr/>
        </p:nvPicPr>
        <p:blipFill>
          <a:blip r:embed="rId2">
            <a:extLst>
              <a:ext uri="{28A0092B-C50C-407E-A947-70E740481C1C}">
                <a14:useLocalDpi xmlns:a14="http://schemas.microsoft.com/office/drawing/2010/main" val="0"/>
              </a:ext>
            </a:extLst>
          </a:blip>
          <a:srcRect/>
          <a:stretch>
            <a:fillRect/>
          </a:stretch>
        </p:blipFill>
        <p:spPr bwMode="auto">
          <a:xfrm>
            <a:off x="5808427" y="3638145"/>
            <a:ext cx="2897828" cy="2480868"/>
          </a:xfrm>
          <a:prstGeom prst="rect">
            <a:avLst/>
          </a:prstGeom>
          <a:noFill/>
          <a:ln>
            <a:noFill/>
          </a:ln>
        </p:spPr>
      </p:pic>
      <p:sp>
        <p:nvSpPr>
          <p:cNvPr id="4" name="TextBox 3"/>
          <p:cNvSpPr txBox="1"/>
          <p:nvPr/>
        </p:nvSpPr>
        <p:spPr>
          <a:xfrm>
            <a:off x="359925" y="271019"/>
            <a:ext cx="8346330" cy="52322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ZA" sz="2800" b="1" dirty="0" smtClean="0"/>
              <a:t>GMO</a:t>
            </a:r>
            <a:endParaRPr lang="en-ZA" sz="2800" b="1" dirty="0"/>
          </a:p>
        </p:txBody>
      </p:sp>
    </p:spTree>
    <p:extLst>
      <p:ext uri="{BB962C8B-B14F-4D97-AF65-F5344CB8AC3E}">
        <p14:creationId xmlns:p14="http://schemas.microsoft.com/office/powerpoint/2010/main" val="147349302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ZA" dirty="0" smtClean="0"/>
              <a:t>Cloning</a:t>
            </a:r>
            <a:endParaRPr lang="en-ZA" dirty="0"/>
          </a:p>
        </p:txBody>
      </p:sp>
      <p:sp>
        <p:nvSpPr>
          <p:cNvPr id="3" name="Content Placeholder 2"/>
          <p:cNvSpPr>
            <a:spLocks noGrp="1"/>
          </p:cNvSpPr>
          <p:nvPr>
            <p:ph idx="1"/>
          </p:nvPr>
        </p:nvSpPr>
        <p:spPr>
          <a:xfrm>
            <a:off x="457200" y="1600200"/>
            <a:ext cx="8229600" cy="5170251"/>
          </a:xfrm>
        </p:spPr>
        <p:style>
          <a:lnRef idx="1">
            <a:schemeClr val="accent3"/>
          </a:lnRef>
          <a:fillRef idx="2">
            <a:schemeClr val="accent3"/>
          </a:fillRef>
          <a:effectRef idx="1">
            <a:schemeClr val="accent3"/>
          </a:effectRef>
          <a:fontRef idx="minor">
            <a:schemeClr val="dk1"/>
          </a:fontRef>
        </p:style>
        <p:txBody>
          <a:bodyPr/>
          <a:lstStyle/>
          <a:p>
            <a:r>
              <a:rPr lang="en-ZA" sz="2400" dirty="0"/>
              <a:t>In biology, </a:t>
            </a:r>
            <a:r>
              <a:rPr lang="en-ZA" sz="2400" b="1" dirty="0"/>
              <a:t>cloning</a:t>
            </a:r>
            <a:r>
              <a:rPr lang="en-ZA" sz="2400" dirty="0"/>
              <a:t> is the process of producing similar populations of genetically identical individuals that occurs in nature when organisms such as bacteria, insects or plants reproduce asexually.</a:t>
            </a:r>
          </a:p>
          <a:p>
            <a:endParaRPr lang="en-ZA" dirty="0"/>
          </a:p>
        </p:txBody>
      </p:sp>
      <p:pic>
        <p:nvPicPr>
          <p:cNvPr id="4" name="Picture 3" descr="https://upload.wikimedia.org/wikipedia/commons/thumb/8/8c/Dolly_clone.svg/2000px-Dolly_clone.svg.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77447" y="2686530"/>
            <a:ext cx="3507779" cy="3840730"/>
          </a:xfrm>
          <a:prstGeom prst="rect">
            <a:avLst/>
          </a:prstGeom>
          <a:noFill/>
          <a:ln>
            <a:noFill/>
          </a:ln>
        </p:spPr>
      </p:pic>
    </p:spTree>
    <p:extLst>
      <p:ext uri="{BB962C8B-B14F-4D97-AF65-F5344CB8AC3E}">
        <p14:creationId xmlns:p14="http://schemas.microsoft.com/office/powerpoint/2010/main" val="34895664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7311"/>
          </a:xfrm>
        </p:spPr>
        <p:txBody>
          <a:bodyPr>
            <a:normAutofit fontScale="90000"/>
          </a:bodyPr>
          <a:lstStyle/>
          <a:p>
            <a:pPr lvl="0"/>
            <a:r>
              <a:rPr lang="en-US" b="1" dirty="0"/>
              <a:t>Genetically modified organisms</a:t>
            </a:r>
            <a:r>
              <a:rPr lang="en-ZA" dirty="0"/>
              <a:t/>
            </a:r>
            <a:br>
              <a:rPr lang="en-ZA" dirty="0"/>
            </a:br>
            <a:endParaRPr lang="en-ZA"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9823" y="1070970"/>
            <a:ext cx="6852014" cy="54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719970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98128"/>
          </a:xfrm>
        </p:spPr>
        <p:txBody>
          <a:bodyPr>
            <a:normAutofit fontScale="90000"/>
          </a:bodyPr>
          <a:lstStyle/>
          <a:p>
            <a:r>
              <a:rPr lang="en-GB" b="1" dirty="0" smtClean="0"/>
              <a:t/>
            </a:r>
            <a:br>
              <a:rPr lang="en-GB" b="1" dirty="0" smtClean="0"/>
            </a:br>
            <a:r>
              <a:rPr lang="en-GB" b="1" dirty="0" smtClean="0"/>
              <a:t>PATERNITY </a:t>
            </a:r>
            <a:r>
              <a:rPr lang="en-GB" b="1" dirty="0"/>
              <a:t>TESTING</a:t>
            </a:r>
            <a:r>
              <a:rPr lang="en-ZA" dirty="0"/>
              <a:t/>
            </a:r>
            <a:br>
              <a:rPr lang="en-ZA" dirty="0"/>
            </a:br>
            <a:endParaRPr lang="en-ZA" dirty="0"/>
          </a:p>
        </p:txBody>
      </p:sp>
      <p:sp>
        <p:nvSpPr>
          <p:cNvPr id="3" name="Content Placeholder 2"/>
          <p:cNvSpPr>
            <a:spLocks noGrp="1"/>
          </p:cNvSpPr>
          <p:nvPr>
            <p:ph idx="1"/>
          </p:nvPr>
        </p:nvSpPr>
        <p:spPr>
          <a:xfrm>
            <a:off x="457200" y="1050588"/>
            <a:ext cx="8229600" cy="5075576"/>
          </a:xfrm>
        </p:spPr>
        <p:txBody>
          <a:bodyPr>
            <a:normAutofit fontScale="55000" lnSpcReduction="20000"/>
          </a:bodyPr>
          <a:lstStyle/>
          <a:p>
            <a:endParaRPr lang="en-ZA" dirty="0"/>
          </a:p>
          <a:p>
            <a:pPr marL="0" indent="0">
              <a:buNone/>
            </a:pPr>
            <a:r>
              <a:rPr lang="en-GB" dirty="0"/>
              <a:t>An analysis, usually of the </a:t>
            </a:r>
            <a:r>
              <a:rPr lang="en-GB" b="1" dirty="0"/>
              <a:t>DNA</a:t>
            </a:r>
            <a:r>
              <a:rPr lang="en-GB" dirty="0"/>
              <a:t> or </a:t>
            </a:r>
            <a:r>
              <a:rPr lang="en-GB" b="1" dirty="0"/>
              <a:t>blood type</a:t>
            </a:r>
            <a:r>
              <a:rPr lang="en-GB" dirty="0"/>
              <a:t> of a mother, child, and putative father, to estimate the probability that the man is the biological father of the child.</a:t>
            </a:r>
            <a:endParaRPr lang="en-ZA" dirty="0"/>
          </a:p>
          <a:p>
            <a:pPr marL="0" indent="0">
              <a:buNone/>
            </a:pPr>
            <a:r>
              <a:rPr lang="en-GB" b="1" dirty="0"/>
              <a:t> </a:t>
            </a:r>
            <a:endParaRPr lang="en-ZA" dirty="0"/>
          </a:p>
          <a:p>
            <a:r>
              <a:rPr lang="en-GB" b="1" dirty="0"/>
              <a:t>Blood grouping</a:t>
            </a:r>
            <a:endParaRPr lang="en-ZA" dirty="0"/>
          </a:p>
          <a:p>
            <a:pPr lvl="0"/>
            <a:r>
              <a:rPr lang="en-US" dirty="0"/>
              <a:t>Genotypes of the mother and the suspected man's blood groups are compared with those of the child</a:t>
            </a:r>
            <a:endParaRPr lang="en-ZA" dirty="0"/>
          </a:p>
          <a:p>
            <a:pPr lvl="0"/>
            <a:r>
              <a:rPr lang="en-US" dirty="0"/>
              <a:t>If the genotypes for the blood groups of the man and the mother could not lead to the blood group of the child the man is not the father of the child</a:t>
            </a:r>
            <a:endParaRPr lang="en-ZA" dirty="0"/>
          </a:p>
          <a:p>
            <a:pPr lvl="0"/>
            <a:r>
              <a:rPr lang="en-US" dirty="0"/>
              <a:t>If the genotypes for the blood groups of the man and the mother could lead to the blood group of the child it cannot be said with certainty that the man is the father of the child because other males have the same blood group.</a:t>
            </a:r>
            <a:endParaRPr lang="en-ZA" dirty="0"/>
          </a:p>
          <a:p>
            <a:endParaRPr lang="en-ZA" dirty="0"/>
          </a:p>
          <a:p>
            <a:r>
              <a:rPr lang="en-GB" b="1" dirty="0"/>
              <a:t>DNA profiles</a:t>
            </a:r>
            <a:endParaRPr lang="en-ZA" dirty="0"/>
          </a:p>
          <a:p>
            <a:pPr lvl="0"/>
            <a:r>
              <a:rPr lang="en-US" dirty="0"/>
              <a:t>Every person except identical twins has her/his own unique DNA profile.</a:t>
            </a:r>
            <a:endParaRPr lang="en-ZA" dirty="0"/>
          </a:p>
          <a:p>
            <a:pPr lvl="0"/>
            <a:r>
              <a:rPr lang="en-US" dirty="0"/>
              <a:t>It can be described as an arrangement of black bars representing DNA</a:t>
            </a:r>
            <a:endParaRPr lang="en-ZA" dirty="0"/>
          </a:p>
          <a:p>
            <a:pPr lvl="0"/>
            <a:r>
              <a:rPr lang="en-US" dirty="0"/>
              <a:t>fragments of the person.</a:t>
            </a:r>
            <a:endParaRPr lang="en-ZA" dirty="0"/>
          </a:p>
          <a:p>
            <a:pPr lvl="0"/>
            <a:r>
              <a:rPr lang="en-US" dirty="0"/>
              <a:t>It is used to:</a:t>
            </a:r>
            <a:endParaRPr lang="en-ZA" dirty="0"/>
          </a:p>
          <a:p>
            <a:r>
              <a:rPr lang="en-US" dirty="0"/>
              <a:t>• Identify paternity</a:t>
            </a:r>
            <a:endParaRPr lang="en-ZA" dirty="0"/>
          </a:p>
          <a:p>
            <a:endParaRPr lang="en-ZA" dirty="0"/>
          </a:p>
        </p:txBody>
      </p:sp>
    </p:spTree>
    <p:extLst>
      <p:ext uri="{BB962C8B-B14F-4D97-AF65-F5344CB8AC3E}">
        <p14:creationId xmlns:p14="http://schemas.microsoft.com/office/powerpoint/2010/main" val="245459284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1458" y="948446"/>
            <a:ext cx="6952737" cy="5220000"/>
          </a:xfrm>
        </p:spPr>
      </p:pic>
    </p:spTree>
    <p:extLst>
      <p:ext uri="{BB962C8B-B14F-4D97-AF65-F5344CB8AC3E}">
        <p14:creationId xmlns:p14="http://schemas.microsoft.com/office/powerpoint/2010/main" val="264129366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229600" cy="639762"/>
          </a:xfrm>
          <a:solidFill>
            <a:srgbClr val="FEE08C"/>
          </a:solidFill>
        </p:spPr>
        <p:txBody>
          <a:bodyPr>
            <a:normAutofit fontScale="90000"/>
          </a:bodyPr>
          <a:lstStyle/>
          <a:p>
            <a:r>
              <a:rPr lang="en-ZA" dirty="0" smtClean="0"/>
              <a:t>ACTIVITY 1.10 (p.51)</a:t>
            </a:r>
            <a:endParaRPr lang="en-ZA" dirty="0"/>
          </a:p>
        </p:txBody>
      </p:sp>
      <p:sp>
        <p:nvSpPr>
          <p:cNvPr id="3" name="Content Placeholder 2"/>
          <p:cNvSpPr>
            <a:spLocks noGrp="1"/>
          </p:cNvSpPr>
          <p:nvPr>
            <p:ph idx="1"/>
          </p:nvPr>
        </p:nvSpPr>
        <p:spPr>
          <a:xfrm>
            <a:off x="0" y="914400"/>
            <a:ext cx="9144000" cy="5943600"/>
          </a:xfrm>
        </p:spPr>
        <p:txBody>
          <a:bodyPr>
            <a:normAutofit/>
          </a:bodyPr>
          <a:lstStyle/>
          <a:p>
            <a:pPr marL="0" indent="0">
              <a:buNone/>
            </a:pPr>
            <a:r>
              <a:rPr lang="en-ZA" sz="4200" dirty="0" smtClean="0"/>
              <a:t>                                                                                     </a:t>
            </a:r>
            <a:endParaRPr lang="en-ZA" sz="4200" dirty="0"/>
          </a:p>
        </p:txBody>
      </p:sp>
      <p:sp>
        <p:nvSpPr>
          <p:cNvPr id="6" name="Rectangle 5"/>
          <p:cNvSpPr/>
          <p:nvPr/>
        </p:nvSpPr>
        <p:spPr>
          <a:xfrm>
            <a:off x="0" y="1268760"/>
            <a:ext cx="8964488" cy="3559949"/>
          </a:xfrm>
          <a:prstGeom prst="rect">
            <a:avLst/>
          </a:prstGeom>
        </p:spPr>
        <p:txBody>
          <a:bodyPr wrap="square">
            <a:spAutoFit/>
          </a:bodyPr>
          <a:lstStyle/>
          <a:p>
            <a:pPr>
              <a:lnSpc>
                <a:spcPts val="1950"/>
              </a:lnSpc>
            </a:pPr>
            <a:r>
              <a:rPr lang="en-US" sz="3200" dirty="0">
                <a:ea typeface="MS Mincho"/>
                <a:cs typeface="Times New Roman"/>
              </a:rPr>
              <a:t>Essay question</a:t>
            </a:r>
            <a:r>
              <a:rPr lang="en-US" sz="3200" dirty="0" smtClean="0">
                <a:ea typeface="MS Mincho"/>
                <a:cs typeface="Times New Roman"/>
              </a:rPr>
              <a:t>:</a:t>
            </a:r>
          </a:p>
          <a:p>
            <a:pPr>
              <a:lnSpc>
                <a:spcPts val="1950"/>
              </a:lnSpc>
            </a:pPr>
            <a:endParaRPr lang="en-ZA" sz="3200" dirty="0">
              <a:latin typeface="Times"/>
              <a:ea typeface="MS Mincho"/>
              <a:cs typeface="Times New Roman"/>
            </a:endParaRPr>
          </a:p>
          <a:p>
            <a:r>
              <a:rPr lang="en-US" sz="3200" dirty="0">
                <a:ea typeface="MS Mincho"/>
                <a:cs typeface="Times New Roman"/>
              </a:rPr>
              <a:t>Sometimes the paternity of a son or a </a:t>
            </a:r>
            <a:r>
              <a:rPr lang="en-US" sz="3200" dirty="0" smtClean="0">
                <a:ea typeface="MS Mincho"/>
                <a:cs typeface="Times New Roman"/>
              </a:rPr>
              <a:t>daughter </a:t>
            </a:r>
            <a:r>
              <a:rPr lang="en-US" sz="3200" dirty="0">
                <a:ea typeface="MS Mincho"/>
                <a:cs typeface="Times New Roman"/>
              </a:rPr>
              <a:t>is disputed</a:t>
            </a:r>
            <a:r>
              <a:rPr lang="en-US" sz="3200" dirty="0" smtClean="0">
                <a:ea typeface="MS Mincho"/>
                <a:cs typeface="Times New Roman"/>
              </a:rPr>
              <a:t>.</a:t>
            </a:r>
          </a:p>
          <a:p>
            <a:endParaRPr lang="en-ZA" sz="3200" dirty="0">
              <a:latin typeface="Times"/>
              <a:ea typeface="MS Mincho"/>
              <a:cs typeface="Times New Roman"/>
            </a:endParaRPr>
          </a:p>
          <a:p>
            <a:r>
              <a:rPr lang="en-ZA" sz="3200" dirty="0">
                <a:ea typeface="Calibri"/>
                <a:cs typeface="Times New Roman"/>
              </a:rPr>
              <a:t>Describe sex determination in humans and explain how blood grouping and DNA profiling are used in paternity testing.</a:t>
            </a:r>
            <a:endParaRPr lang="en-ZA" sz="3200" dirty="0"/>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1010072" y="188640"/>
            <a:ext cx="609600" cy="829310"/>
          </a:xfrm>
          <a:prstGeom prst="rect">
            <a:avLst/>
          </a:prstGeom>
          <a:noFill/>
        </p:spPr>
      </p:pic>
    </p:spTree>
    <p:extLst>
      <p:ext uri="{BB962C8B-B14F-4D97-AF65-F5344CB8AC3E}">
        <p14:creationId xmlns:p14="http://schemas.microsoft.com/office/powerpoint/2010/main" val="3955639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Answer Activity 1.10</a:t>
            </a:r>
            <a:endParaRPr lang="en-ZA" dirty="0"/>
          </a:p>
        </p:txBody>
      </p:sp>
      <p:sp>
        <p:nvSpPr>
          <p:cNvPr id="3" name="Content Placeholder 2"/>
          <p:cNvSpPr>
            <a:spLocks noGrp="1"/>
          </p:cNvSpPr>
          <p:nvPr>
            <p:ph idx="1"/>
          </p:nvPr>
        </p:nvSpPr>
        <p:spPr/>
        <p:txBody>
          <a:bodyPr/>
          <a:lstStyle/>
          <a:p>
            <a:endParaRPr lang="en-ZA" dirty="0"/>
          </a:p>
        </p:txBody>
      </p:sp>
      <p:sp>
        <p:nvSpPr>
          <p:cNvPr id="4" name="Slide Number Placeholder 3"/>
          <p:cNvSpPr>
            <a:spLocks noGrp="1"/>
          </p:cNvSpPr>
          <p:nvPr>
            <p:ph type="sldNum" sz="quarter" idx="12"/>
          </p:nvPr>
        </p:nvSpPr>
        <p:spPr/>
        <p:txBody>
          <a:bodyPr/>
          <a:lstStyle/>
          <a:p>
            <a:fld id="{12BB25A2-5507-4CDA-801B-CF7C4493D501}" type="slidenum">
              <a:rPr lang="en-GB" smtClean="0"/>
              <a:t>76</a:t>
            </a:fld>
            <a:endParaRPr lang="en-GB"/>
          </a:p>
        </p:txBody>
      </p:sp>
      <p:pic>
        <p:nvPicPr>
          <p:cNvPr id="2054"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r="1754"/>
          <a:stretch/>
        </p:blipFill>
        <p:spPr bwMode="auto">
          <a:xfrm>
            <a:off x="539552" y="1660477"/>
            <a:ext cx="7498979" cy="4395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687808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9"/>
            <a:ext cx="8229600" cy="2680574"/>
          </a:xfrm>
        </p:spPr>
        <p:txBody>
          <a:bodyPr/>
          <a:lstStyle/>
          <a:p>
            <a:pPr marL="0" indent="0">
              <a:buNone/>
            </a:pPr>
            <a:endParaRPr lang="en-ZA" dirty="0"/>
          </a:p>
        </p:txBody>
      </p:sp>
      <p:sp>
        <p:nvSpPr>
          <p:cNvPr id="4" name="Slide Number Placeholder 3"/>
          <p:cNvSpPr>
            <a:spLocks noGrp="1"/>
          </p:cNvSpPr>
          <p:nvPr>
            <p:ph type="sldNum" sz="quarter" idx="12"/>
          </p:nvPr>
        </p:nvSpPr>
        <p:spPr/>
        <p:txBody>
          <a:bodyPr/>
          <a:lstStyle/>
          <a:p>
            <a:fld id="{12BB25A2-5507-4CDA-801B-CF7C4493D501}" type="slidenum">
              <a:rPr lang="en-GB" smtClean="0"/>
              <a:t>77</a:t>
            </a:fld>
            <a:endParaRPr lang="en-GB"/>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0647"/>
            <a:ext cx="7920880" cy="268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941222"/>
            <a:ext cx="7848872" cy="3130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870871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2BB25A2-5507-4CDA-801B-CF7C4493D501}" type="slidenum">
              <a:rPr lang="en-GB" smtClean="0"/>
              <a:t>78</a:t>
            </a:fld>
            <a:endParaRPr lang="en-GB"/>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764704"/>
            <a:ext cx="9039105" cy="4454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093650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EE08C"/>
          </a:solidFill>
        </p:spPr>
        <p:txBody>
          <a:bodyPr/>
          <a:lstStyle/>
          <a:p>
            <a:r>
              <a:rPr lang="en-ZA" dirty="0" smtClean="0"/>
              <a:t>  ACTIVITY </a:t>
            </a:r>
            <a:r>
              <a:rPr lang="en-ZA" dirty="0" smtClean="0"/>
              <a:t>1.11 DOG DNA (p.51)</a:t>
            </a:r>
            <a:endParaRPr lang="en-ZA" dirty="0"/>
          </a:p>
        </p:txBody>
      </p:sp>
      <p:pic>
        <p:nvPicPr>
          <p:cNvPr id="5" name="Picture 4" descr="https://encrypted-tbn3.gstatic.com/images?q=tbn:ANd9GcTmvb5W3o3iVwoibBV6dgGW1cSvmySKmDtq6S6HPelleSIjW6OVN1fL4lQ"/>
          <p:cNvPicPr/>
          <p:nvPr/>
        </p:nvPicPr>
        <p:blipFill>
          <a:blip r:embed="rId2">
            <a:extLst>
              <a:ext uri="{28A0092B-C50C-407E-A947-70E740481C1C}">
                <a14:useLocalDpi xmlns:a14="http://schemas.microsoft.com/office/drawing/2010/main" val="0"/>
              </a:ext>
            </a:extLst>
          </a:blip>
          <a:srcRect/>
          <a:stretch>
            <a:fillRect/>
          </a:stretch>
        </p:blipFill>
        <p:spPr bwMode="auto">
          <a:xfrm>
            <a:off x="532309" y="548680"/>
            <a:ext cx="590550" cy="590550"/>
          </a:xfrm>
          <a:prstGeom prst="rect">
            <a:avLst/>
          </a:prstGeom>
          <a:noFill/>
          <a:ln>
            <a:noFill/>
          </a:ln>
        </p:spPr>
      </p:pic>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57275" y="2429669"/>
            <a:ext cx="7029450" cy="286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7347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2BB25A2-5507-4CDA-801B-CF7C4493D501}" type="slidenum">
              <a:rPr lang="en-GB" smtClean="0"/>
              <a:t>8</a:t>
            </a:fld>
            <a:endParaRPr lang="en-GB"/>
          </a:p>
        </p:txBody>
      </p:sp>
      <p:sp>
        <p:nvSpPr>
          <p:cNvPr id="5" name="Rectangle 2"/>
          <p:cNvSpPr>
            <a:spLocks noChangeArrowheads="1"/>
          </p:cNvSpPr>
          <p:nvPr/>
        </p:nvSpPr>
        <p:spPr bwMode="auto">
          <a:xfrm>
            <a:off x="1043608" y="30065"/>
            <a:ext cx="6099747"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20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Step 6:  Click on Paste</a:t>
            </a:r>
            <a:endParaRPr kumimoji="0" lang="en-ZA"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ZA"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You can do many things with this program. </a:t>
            </a:r>
          </a:p>
          <a:p>
            <a:pPr marL="0" marR="0" lvl="0" indent="0" algn="l" defTabSz="914400" rtl="0" eaLnBrk="0" fontAlgn="base" latinLnBrk="0" hangingPunct="0">
              <a:lnSpc>
                <a:spcPct val="100000"/>
              </a:lnSpc>
              <a:spcBef>
                <a:spcPct val="0"/>
              </a:spcBef>
              <a:spcAft>
                <a:spcPct val="0"/>
              </a:spcAft>
              <a:buClrTx/>
              <a:buSzTx/>
              <a:buFontTx/>
              <a:buNone/>
              <a:tabLst/>
            </a:pPr>
            <a:r>
              <a:rPr kumimoji="0" lang="en-ZA"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you can add a shape, colour in certain parts.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ZA"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You could rotate it and type in labels and add label lines.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ZA"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All you have to do is click on the icon in the toolbar. </a:t>
            </a:r>
            <a:endParaRPr kumimoji="0" lang="en-ZA"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sz="3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097" name="Picture 2101"/>
          <p:cNvPicPr>
            <a:picLocks noChangeAspect="1" noChangeArrowheads="1"/>
          </p:cNvPicPr>
          <p:nvPr/>
        </p:nvPicPr>
        <p:blipFill>
          <a:blip r:embed="rId2">
            <a:extLst>
              <a:ext uri="{28A0092B-C50C-407E-A947-70E740481C1C}">
                <a14:useLocalDpi xmlns:a14="http://schemas.microsoft.com/office/drawing/2010/main" val="0"/>
              </a:ext>
            </a:extLst>
          </a:blip>
          <a:srcRect b="5029"/>
          <a:stretch>
            <a:fillRect/>
          </a:stretch>
        </p:blipFill>
        <p:spPr bwMode="auto">
          <a:xfrm>
            <a:off x="0" y="1757932"/>
            <a:ext cx="8926666" cy="476782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35147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4898412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rPr>
              <a:t>KEY POINTS FOR THE MODULE </a:t>
            </a:r>
            <a:endParaRPr lang="en-ZA" b="1" dirty="0">
              <a:solidFill>
                <a:srgbClr val="002060"/>
              </a:solidFill>
            </a:endParaRPr>
          </a:p>
        </p:txBody>
      </p:sp>
      <p:sp>
        <p:nvSpPr>
          <p:cNvPr id="3" name="Content Placeholder 2"/>
          <p:cNvSpPr>
            <a:spLocks noGrp="1"/>
          </p:cNvSpPr>
          <p:nvPr>
            <p:ph idx="1"/>
          </p:nvPr>
        </p:nvSpPr>
        <p:spPr/>
        <p:txBody>
          <a:bodyPr>
            <a:normAutofit fontScale="92500"/>
          </a:bodyPr>
          <a:lstStyle/>
          <a:p>
            <a:r>
              <a:rPr lang="en-ZA" dirty="0" smtClean="0"/>
              <a:t>The terms </a:t>
            </a:r>
            <a:r>
              <a:rPr lang="en-ZA" b="1" i="1" dirty="0">
                <a:solidFill>
                  <a:srgbClr val="FF0000"/>
                </a:solidFill>
              </a:rPr>
              <a:t>allele</a:t>
            </a:r>
            <a:r>
              <a:rPr lang="en-ZA" i="1" dirty="0"/>
              <a:t>, </a:t>
            </a:r>
            <a:r>
              <a:rPr lang="en-ZA" b="1" i="1" dirty="0">
                <a:solidFill>
                  <a:srgbClr val="FF0000"/>
                </a:solidFill>
              </a:rPr>
              <a:t>gene</a:t>
            </a:r>
            <a:r>
              <a:rPr lang="en-ZA" i="1" dirty="0"/>
              <a:t> </a:t>
            </a:r>
            <a:r>
              <a:rPr lang="en-ZA" dirty="0"/>
              <a:t>and </a:t>
            </a:r>
            <a:r>
              <a:rPr lang="en-ZA" b="1" i="1" dirty="0">
                <a:solidFill>
                  <a:srgbClr val="FF0000"/>
                </a:solidFill>
              </a:rPr>
              <a:t>chromosome </a:t>
            </a:r>
            <a:r>
              <a:rPr lang="en-ZA" dirty="0" smtClean="0"/>
              <a:t>are used interchangeably </a:t>
            </a:r>
            <a:r>
              <a:rPr lang="en-ZA" dirty="0"/>
              <a:t>and therefore </a:t>
            </a:r>
            <a:r>
              <a:rPr lang="en-ZA" dirty="0" smtClean="0"/>
              <a:t>incorrectly by many learners – ensure differentiated understanding .</a:t>
            </a:r>
          </a:p>
          <a:p>
            <a:r>
              <a:rPr lang="en-ZA" b="1" i="1" dirty="0">
                <a:solidFill>
                  <a:srgbClr val="FF0000"/>
                </a:solidFill>
              </a:rPr>
              <a:t>Mendel’s Law of Dominance </a:t>
            </a:r>
            <a:r>
              <a:rPr lang="en-ZA" dirty="0" smtClean="0"/>
              <a:t>and the </a:t>
            </a:r>
            <a:r>
              <a:rPr lang="en-ZA" b="1" i="1" dirty="0" smtClean="0">
                <a:solidFill>
                  <a:srgbClr val="FF0000"/>
                </a:solidFill>
              </a:rPr>
              <a:t>Law </a:t>
            </a:r>
            <a:r>
              <a:rPr lang="en-ZA" b="1" i="1" dirty="0">
                <a:solidFill>
                  <a:srgbClr val="FF0000"/>
                </a:solidFill>
              </a:rPr>
              <a:t>of </a:t>
            </a:r>
            <a:r>
              <a:rPr lang="en-ZA" b="1" i="1" dirty="0" smtClean="0">
                <a:solidFill>
                  <a:srgbClr val="FF0000"/>
                </a:solidFill>
              </a:rPr>
              <a:t>Segregation </a:t>
            </a:r>
            <a:r>
              <a:rPr lang="en-ZA" dirty="0" smtClean="0"/>
              <a:t>must be learnt by heart.</a:t>
            </a:r>
          </a:p>
          <a:p>
            <a:r>
              <a:rPr lang="en-ZA" dirty="0" smtClean="0"/>
              <a:t>The </a:t>
            </a:r>
            <a:r>
              <a:rPr lang="en-ZA" b="1" i="1" dirty="0" smtClean="0">
                <a:solidFill>
                  <a:srgbClr val="FF0000"/>
                </a:solidFill>
              </a:rPr>
              <a:t>process of cloning </a:t>
            </a:r>
            <a:r>
              <a:rPr lang="en-ZA" dirty="0" smtClean="0"/>
              <a:t>must be studied.</a:t>
            </a:r>
          </a:p>
          <a:p>
            <a:r>
              <a:rPr lang="en-US" dirty="0"/>
              <a:t>Care must be </a:t>
            </a:r>
            <a:r>
              <a:rPr lang="en-US" dirty="0" smtClean="0"/>
              <a:t>taken </a:t>
            </a:r>
            <a:r>
              <a:rPr lang="en-ZA" dirty="0" smtClean="0"/>
              <a:t>on </a:t>
            </a:r>
            <a:r>
              <a:rPr lang="en-ZA" dirty="0"/>
              <a:t>the </a:t>
            </a:r>
            <a:r>
              <a:rPr lang="en-ZA" b="1" dirty="0"/>
              <a:t>position</a:t>
            </a:r>
            <a:r>
              <a:rPr lang="en-ZA" dirty="0"/>
              <a:t> of </a:t>
            </a:r>
            <a:r>
              <a:rPr lang="en-ZA" i="1" dirty="0"/>
              <a:t>meiosis </a:t>
            </a:r>
            <a:r>
              <a:rPr lang="en-ZA" dirty="0"/>
              <a:t>and </a:t>
            </a:r>
            <a:r>
              <a:rPr lang="en-ZA" i="1" dirty="0"/>
              <a:t>fertilisation </a:t>
            </a:r>
            <a:r>
              <a:rPr lang="en-ZA" dirty="0"/>
              <a:t>in the format of a genetic cross.</a:t>
            </a:r>
          </a:p>
        </p:txBody>
      </p:sp>
      <p:sp>
        <p:nvSpPr>
          <p:cNvPr id="4" name="Slide Number Placeholder 3"/>
          <p:cNvSpPr>
            <a:spLocks noGrp="1"/>
          </p:cNvSpPr>
          <p:nvPr>
            <p:ph type="sldNum" sz="quarter" idx="12"/>
          </p:nvPr>
        </p:nvSpPr>
        <p:spPr/>
        <p:txBody>
          <a:bodyPr/>
          <a:lstStyle/>
          <a:p>
            <a:fld id="{12BB25A2-5507-4CDA-801B-CF7C4493D501}" type="slidenum">
              <a:rPr lang="en-GB" smtClean="0"/>
              <a:t>80</a:t>
            </a:fld>
            <a:endParaRPr lang="en-GB"/>
          </a:p>
        </p:txBody>
      </p:sp>
    </p:spTree>
    <p:extLst>
      <p:ext uri="{BB962C8B-B14F-4D97-AF65-F5344CB8AC3E}">
        <p14:creationId xmlns:p14="http://schemas.microsoft.com/office/powerpoint/2010/main" val="948871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2BB25A2-5507-4CDA-801B-CF7C4493D501}" type="slidenum">
              <a:rPr lang="en-GB" smtClean="0"/>
              <a:t>9</a:t>
            </a:fld>
            <a:endParaRPr lang="en-GB"/>
          </a:p>
        </p:txBody>
      </p:sp>
      <p:pic>
        <p:nvPicPr>
          <p:cNvPr id="5123" name="Picture 2102"/>
          <p:cNvPicPr>
            <a:picLocks noChangeAspect="1" noChangeArrowheads="1"/>
          </p:cNvPicPr>
          <p:nvPr/>
        </p:nvPicPr>
        <p:blipFill>
          <a:blip r:embed="rId2">
            <a:extLst>
              <a:ext uri="{28A0092B-C50C-407E-A947-70E740481C1C}">
                <a14:useLocalDpi xmlns:a14="http://schemas.microsoft.com/office/drawing/2010/main" val="0"/>
              </a:ext>
            </a:extLst>
          </a:blip>
          <a:srcRect r="65404" b="45857"/>
          <a:stretch>
            <a:fillRect/>
          </a:stretch>
        </p:blipFill>
        <p:spPr bwMode="auto">
          <a:xfrm>
            <a:off x="611560" y="1028596"/>
            <a:ext cx="2664296" cy="2348372"/>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103"/>
          <p:cNvPicPr>
            <a:picLocks noChangeAspect="1" noChangeArrowheads="1"/>
          </p:cNvPicPr>
          <p:nvPr/>
        </p:nvPicPr>
        <p:blipFill>
          <a:blip r:embed="rId3">
            <a:extLst>
              <a:ext uri="{28A0092B-C50C-407E-A947-70E740481C1C}">
                <a14:useLocalDpi xmlns:a14="http://schemas.microsoft.com/office/drawing/2010/main" val="0"/>
              </a:ext>
            </a:extLst>
          </a:blip>
          <a:srcRect r="66901" b="42308"/>
          <a:stretch>
            <a:fillRect/>
          </a:stretch>
        </p:blipFill>
        <p:spPr bwMode="auto">
          <a:xfrm>
            <a:off x="5220072" y="901182"/>
            <a:ext cx="2952328" cy="2890304"/>
          </a:xfrm>
          <a:prstGeom prst="rect">
            <a:avLst/>
          </a:prstGeom>
          <a:noFill/>
          <a:extLst>
            <a:ext uri="{909E8E84-426E-40DD-AFC4-6F175D3DCCD1}">
              <a14:hiddenFill xmlns:a14="http://schemas.microsoft.com/office/drawing/2010/main">
                <a:solidFill>
                  <a:srgbClr val="FFFFFF"/>
                </a:solidFill>
              </a14:hiddenFill>
            </a:ext>
          </a:extLst>
        </p:spPr>
      </p:pic>
      <p:pic>
        <p:nvPicPr>
          <p:cNvPr id="5121" name="Picture 2104"/>
          <p:cNvPicPr>
            <a:picLocks noChangeAspect="1" noChangeArrowheads="1"/>
          </p:cNvPicPr>
          <p:nvPr/>
        </p:nvPicPr>
        <p:blipFill>
          <a:blip r:embed="rId4">
            <a:extLst>
              <a:ext uri="{28A0092B-C50C-407E-A947-70E740481C1C}">
                <a14:useLocalDpi xmlns:a14="http://schemas.microsoft.com/office/drawing/2010/main" val="0"/>
              </a:ext>
            </a:extLst>
          </a:blip>
          <a:srcRect b="31319"/>
          <a:stretch>
            <a:fillRect/>
          </a:stretch>
        </p:blipFill>
        <p:spPr bwMode="auto">
          <a:xfrm>
            <a:off x="827584" y="3376967"/>
            <a:ext cx="6120680" cy="3009546"/>
          </a:xfrm>
          <a:prstGeom prst="rect">
            <a:avLst/>
          </a:prstGeom>
          <a:noFill/>
          <a:extLst>
            <a:ext uri="{909E8E84-426E-40DD-AFC4-6F175D3DCCD1}">
              <a14:hiddenFill xmlns:a14="http://schemas.microsoft.com/office/drawing/2010/main">
                <a:solidFill>
                  <a:srgbClr val="FFFFFF"/>
                </a:solidFill>
              </a14:hiddenFill>
            </a:ext>
          </a:extLst>
        </p:spPr>
      </p:pic>
      <p:sp>
        <p:nvSpPr>
          <p:cNvPr id="8" name="Right Arrow 7"/>
          <p:cNvSpPr/>
          <p:nvPr/>
        </p:nvSpPr>
        <p:spPr>
          <a:xfrm>
            <a:off x="3809047" y="2096770"/>
            <a:ext cx="409575" cy="4845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ZA" sz="1100">
                <a:effectLst/>
                <a:ea typeface="Calibri"/>
                <a:cs typeface="Times New Roman"/>
              </a:rPr>
              <a:t> </a:t>
            </a:r>
          </a:p>
        </p:txBody>
      </p:sp>
      <p:sp>
        <p:nvSpPr>
          <p:cNvPr id="9" name="Right Arrow 8"/>
          <p:cNvSpPr/>
          <p:nvPr/>
        </p:nvSpPr>
        <p:spPr>
          <a:xfrm rot="19180777" flipH="1">
            <a:off x="3587593" y="3411365"/>
            <a:ext cx="1324688" cy="4845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ZA" sz="1100">
                <a:effectLst/>
                <a:ea typeface="Calibri"/>
                <a:cs typeface="Times New Roman"/>
              </a:rPr>
              <a:t> </a:t>
            </a:r>
          </a:p>
        </p:txBody>
      </p:sp>
      <p:sp>
        <p:nvSpPr>
          <p:cNvPr id="5" name="Rectangle 6"/>
          <p:cNvSpPr>
            <a:spLocks noChangeArrowheads="1"/>
          </p:cNvSpPr>
          <p:nvPr/>
        </p:nvSpPr>
        <p:spPr bwMode="auto">
          <a:xfrm>
            <a:off x="0" y="11626"/>
            <a:ext cx="5220072"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b="1" i="0" u="none" strike="noStrike" cap="none" normalizeH="0" baseline="0" dirty="0" smtClean="0">
                <a:ln>
                  <a:noFill/>
                </a:ln>
                <a:solidFill>
                  <a:schemeClr val="tx1"/>
                </a:solidFill>
                <a:effectLst/>
                <a:latin typeface="Calibri" pitchFamily="34" charset="0"/>
                <a:ea typeface="Calibri" pitchFamily="34" charset="0"/>
                <a:cs typeface="Arial" pitchFamily="34" charset="0"/>
              </a:rPr>
              <a:t>Step 7: Now you can make the desired changes.</a:t>
            </a:r>
            <a:endParaRPr kumimoji="0" lang="en-ZA"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ZA"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Say for example we are only interested in the head of the frog. </a:t>
            </a:r>
          </a:p>
          <a:p>
            <a:pPr marL="0" marR="0" lvl="0" indent="0" algn="l" defTabSz="914400" rtl="0" eaLnBrk="0" fontAlgn="base" latinLnBrk="0" hangingPunct="0">
              <a:lnSpc>
                <a:spcPct val="100000"/>
              </a:lnSpc>
              <a:spcBef>
                <a:spcPct val="0"/>
              </a:spcBef>
              <a:spcAft>
                <a:spcPct val="0"/>
              </a:spcAft>
              <a:buClrTx/>
              <a:buSzTx/>
              <a:buFontTx/>
              <a:buNone/>
              <a:tabLst/>
            </a:pPr>
            <a:r>
              <a:rPr kumimoji="0" lang="en-ZA" b="1" i="0" u="none" strike="noStrike" cap="none" normalizeH="0" baseline="0" dirty="0" smtClean="0">
                <a:ln>
                  <a:noFill/>
                </a:ln>
                <a:solidFill>
                  <a:schemeClr val="bg1"/>
                </a:solidFill>
                <a:effectLst/>
                <a:latin typeface="Calibri" pitchFamily="34" charset="0"/>
                <a:ea typeface="Calibri" pitchFamily="34" charset="0"/>
                <a:cs typeface="Arial" pitchFamily="34" charset="0"/>
              </a:rPr>
              <a:t>Click select, rectangular  </a:t>
            </a:r>
            <a:endParaRPr kumimoji="0" lang="en-ZA"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7" name="Rectangle 10"/>
          <p:cNvSpPr>
            <a:spLocks noChangeArrowheads="1"/>
          </p:cNvSpPr>
          <p:nvPr/>
        </p:nvSpPr>
        <p:spPr bwMode="auto">
          <a:xfrm>
            <a:off x="0" y="2581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ZA"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ZA"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en-ZA"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11"/>
          <p:cNvSpPr>
            <a:spLocks noChangeArrowheads="1"/>
          </p:cNvSpPr>
          <p:nvPr/>
        </p:nvSpPr>
        <p:spPr bwMode="auto">
          <a:xfrm>
            <a:off x="0" y="4800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en-ZA"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2"/>
          <p:cNvSpPr>
            <a:spLocks noChangeArrowheads="1"/>
          </p:cNvSpPr>
          <p:nvPr/>
        </p:nvSpPr>
        <p:spPr bwMode="auto">
          <a:xfrm>
            <a:off x="0" y="75152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11"/>
          <p:cNvSpPr/>
          <p:nvPr/>
        </p:nvSpPr>
        <p:spPr>
          <a:xfrm>
            <a:off x="4126756" y="4888468"/>
            <a:ext cx="3593997" cy="369332"/>
          </a:xfrm>
          <a:prstGeom prst="rect">
            <a:avLst/>
          </a:prstGeom>
        </p:spPr>
        <p:txBody>
          <a:bodyPr wrap="none">
            <a:spAutoFit/>
          </a:bodyPr>
          <a:lstStyle/>
          <a:p>
            <a:r>
              <a:rPr lang="en-ZA" b="1" dirty="0">
                <a:latin typeface="Calibri" pitchFamily="34" charset="0"/>
                <a:ea typeface="Calibri" pitchFamily="34" charset="0"/>
                <a:cs typeface="Arial" pitchFamily="34" charset="0"/>
              </a:rPr>
              <a:t>Then move the selection to </a:t>
            </a:r>
            <a:r>
              <a:rPr lang="en-ZA" b="1" dirty="0" smtClean="0">
                <a:latin typeface="Calibri" pitchFamily="34" charset="0"/>
                <a:ea typeface="Calibri" pitchFamily="34" charset="0"/>
                <a:cs typeface="Arial" pitchFamily="34" charset="0"/>
              </a:rPr>
              <a:t>the side</a:t>
            </a:r>
            <a:endParaRPr lang="en-ZA" dirty="0"/>
          </a:p>
        </p:txBody>
      </p:sp>
      <p:sp>
        <p:nvSpPr>
          <p:cNvPr id="13" name="Rectangle 12"/>
          <p:cNvSpPr/>
          <p:nvPr/>
        </p:nvSpPr>
        <p:spPr>
          <a:xfrm>
            <a:off x="5273195" y="508030"/>
            <a:ext cx="2447593" cy="369332"/>
          </a:xfrm>
          <a:prstGeom prst="rect">
            <a:avLst/>
          </a:prstGeom>
        </p:spPr>
        <p:txBody>
          <a:bodyPr wrap="none">
            <a:spAutoFit/>
          </a:bodyPr>
          <a:lstStyle/>
          <a:p>
            <a:r>
              <a:rPr lang="en-ZA" b="1" dirty="0">
                <a:latin typeface="Calibri" pitchFamily="34" charset="0"/>
                <a:ea typeface="Calibri" pitchFamily="34" charset="0"/>
                <a:cs typeface="Arial" pitchFamily="34" charset="0"/>
              </a:rPr>
              <a:t>and highlight the head. </a:t>
            </a:r>
            <a:endParaRPr lang="en-ZA" dirty="0"/>
          </a:p>
        </p:txBody>
      </p:sp>
    </p:spTree>
    <p:extLst>
      <p:ext uri="{BB962C8B-B14F-4D97-AF65-F5344CB8AC3E}">
        <p14:creationId xmlns:p14="http://schemas.microsoft.com/office/powerpoint/2010/main" val="23962455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11184</TotalTime>
  <Words>4048</Words>
  <Application>Microsoft Office PowerPoint</Application>
  <PresentationFormat>On-screen Show (4:3)</PresentationFormat>
  <Paragraphs>1041</Paragraphs>
  <Slides>80</Slides>
  <Notes>3</Notes>
  <HiddenSlides>0</HiddenSlides>
  <MMClips>0</MMClips>
  <ScaleCrop>false</ScaleCrop>
  <HeadingPairs>
    <vt:vector size="4" baseType="variant">
      <vt:variant>
        <vt:lpstr>Theme</vt:lpstr>
      </vt:variant>
      <vt:variant>
        <vt:i4>1</vt:i4>
      </vt:variant>
      <vt:variant>
        <vt:lpstr>Slide Titles</vt:lpstr>
      </vt:variant>
      <vt:variant>
        <vt:i4>80</vt:i4>
      </vt:variant>
    </vt:vector>
  </HeadingPairs>
  <TitlesOfParts>
    <vt:vector size="81" baseType="lpstr">
      <vt:lpstr>Office Theme</vt:lpstr>
      <vt:lpstr>PowerPoint Presentation</vt:lpstr>
      <vt:lpstr>SSIP AIMS/GOALS </vt:lpstr>
      <vt:lpstr> MODULE 1 </vt:lpstr>
      <vt:lpstr>OUTCOMES OF THIS MODULE</vt:lpstr>
      <vt:lpstr>  UNIT 1 - How do we take images from past papers and use it in our own worksheets and/or questions papers? </vt:lpstr>
      <vt:lpstr>PowerPoint Presentation</vt:lpstr>
      <vt:lpstr>PowerPoint Presentation</vt:lpstr>
      <vt:lpstr>PowerPoint Presentation</vt:lpstr>
      <vt:lpstr>PowerPoint Presentation</vt:lpstr>
      <vt:lpstr>PowerPoint Presentation</vt:lpstr>
      <vt:lpstr>PowerPoint Presentation</vt:lpstr>
      <vt:lpstr>ACTIVITY 1.1 (p.22)</vt:lpstr>
      <vt:lpstr>ATP</vt:lpstr>
      <vt:lpstr>UNIT 2: GENETICS TERMINOLOGY</vt:lpstr>
      <vt:lpstr>Terminology</vt:lpstr>
      <vt:lpstr>MONOHYBRID CROSS</vt:lpstr>
      <vt:lpstr>Steps in Solving Monohybrid Genetic problems</vt:lpstr>
      <vt:lpstr>Template</vt:lpstr>
      <vt:lpstr>Types  of monohybrid crossings</vt:lpstr>
      <vt:lpstr>Complete dominance</vt:lpstr>
      <vt:lpstr>ACTIVITY 1.2 (p.29)</vt:lpstr>
      <vt:lpstr> Memo Activity 1.2 </vt:lpstr>
      <vt:lpstr>Incomplete dominance</vt:lpstr>
      <vt:lpstr>Activity 1.3 (p.30)</vt:lpstr>
      <vt:lpstr>Memo Activity 1.3</vt:lpstr>
      <vt:lpstr>Co-dominance</vt:lpstr>
      <vt:lpstr>Activity 1.4 (p.31)</vt:lpstr>
      <vt:lpstr>Answers:  Activity 1.4 </vt:lpstr>
      <vt:lpstr>ATP</vt:lpstr>
      <vt:lpstr>UNIT 3: SEX-LINKED INHERITANCE</vt:lpstr>
      <vt:lpstr>SEX LINKED INHERITANCE - HAEMOPHILIA</vt:lpstr>
      <vt:lpstr>Activity 1.5: Sex-linked (p.34) </vt:lpstr>
      <vt:lpstr>Memo Activity 1.5</vt:lpstr>
      <vt:lpstr>PowerPoint Presentation</vt:lpstr>
      <vt:lpstr>Memo: Colour blindness</vt:lpstr>
      <vt:lpstr>UNIT 4: Blood groups</vt:lpstr>
      <vt:lpstr>App for blood groups  </vt:lpstr>
      <vt:lpstr>Blood Groups  EXAMPLE:       A man with blood group AB marries a woman with blood group O.  Predict the nature of their possible offspring</vt:lpstr>
      <vt:lpstr> ACTIVITY 1.6  Blood group activity (p.36) </vt:lpstr>
      <vt:lpstr>PowerPoint Presentation</vt:lpstr>
      <vt:lpstr>ACTIVITY 1.6  -2</vt:lpstr>
      <vt:lpstr>ACTIVITY 1.6.2 MEMO</vt:lpstr>
      <vt:lpstr>ATP</vt:lpstr>
      <vt:lpstr> Unit 5: Dihybrid crosses</vt:lpstr>
      <vt:lpstr> DIHYBRID CROSS - EXAMPLE</vt:lpstr>
      <vt:lpstr>Dihybrid cross</vt:lpstr>
      <vt:lpstr>PowerPoint Presentation</vt:lpstr>
      <vt:lpstr>Example of a dihybrid cross </vt:lpstr>
      <vt:lpstr>Memo Example:</vt:lpstr>
      <vt:lpstr>Memo Example</vt:lpstr>
      <vt:lpstr>Activity 1.7 (p.39)</vt:lpstr>
      <vt:lpstr> Answers Activity 1.7</vt:lpstr>
      <vt:lpstr>UNIT 6: GENETIC PEDIGREE DIAGRAMS</vt:lpstr>
      <vt:lpstr>Example  – earlobes Please note: Unattached earlobes are dominant (F) and Attached earlobes are recessive (f)– complete missing genotypes </vt:lpstr>
      <vt:lpstr>EXAMPLE 2- LIPS The diagram below shows the inheritance of broad/thin lips in humans. Broad lips (B) is dominant over thin lips(b). Individual 2 is homozygous. Use the letters B and b and write down the phenotypes and genotypes of the individuals.</vt:lpstr>
      <vt:lpstr>Memo Example 2 Complete the following activity in pairs   The diagram below shows the inheritance of broad or thin lips in humans. Broad lips (B)  is dominant over thin lips(b). Individual 2 is homozygous. Use the letters B and b and write down the phenotypes and genotypes of individuals</vt:lpstr>
      <vt:lpstr>PowerPoint Presentation</vt:lpstr>
      <vt:lpstr>PowerPoint Presentation</vt:lpstr>
      <vt:lpstr>PowerPoint Presentation</vt:lpstr>
      <vt:lpstr>PowerPoint Presentation</vt:lpstr>
      <vt:lpstr>Question 3 </vt:lpstr>
      <vt:lpstr>Answer</vt:lpstr>
      <vt:lpstr>Activity 1.9 SBA </vt:lpstr>
      <vt:lpstr>ATP</vt:lpstr>
      <vt:lpstr>UNIT 7: GENE MUTATIONS</vt:lpstr>
      <vt:lpstr>PowerPoint Presentation</vt:lpstr>
      <vt:lpstr>Biotechnology </vt:lpstr>
      <vt:lpstr>Stem cell research</vt:lpstr>
      <vt:lpstr>Genetic Modification</vt:lpstr>
      <vt:lpstr>PowerPoint Presentation</vt:lpstr>
      <vt:lpstr>Cloning</vt:lpstr>
      <vt:lpstr>Genetically modified organisms </vt:lpstr>
      <vt:lpstr> PATERNITY TESTING </vt:lpstr>
      <vt:lpstr>PowerPoint Presentation</vt:lpstr>
      <vt:lpstr>ACTIVITY 1.10 (p.51)</vt:lpstr>
      <vt:lpstr>Answer Activity 1.10</vt:lpstr>
      <vt:lpstr>PowerPoint Presentation</vt:lpstr>
      <vt:lpstr>PowerPoint Presentation</vt:lpstr>
      <vt:lpstr>  ACTIVITY 1.11 DOG DNA (p.51)</vt:lpstr>
      <vt:lpstr>KEY POINTS FOR THE MODULE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Grizelda van Wyk</dc:creator>
  <cp:lastModifiedBy>Susan Wiese (GPEDU)</cp:lastModifiedBy>
  <cp:revision>240</cp:revision>
  <dcterms:created xsi:type="dcterms:W3CDTF">2016-12-24T02:49:42Z</dcterms:created>
  <dcterms:modified xsi:type="dcterms:W3CDTF">2020-03-08T04:14:31Z</dcterms:modified>
</cp:coreProperties>
</file>