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475" r:id="rId2"/>
    <p:sldId id="476" r:id="rId3"/>
    <p:sldId id="477" r:id="rId4"/>
    <p:sldId id="478" r:id="rId5"/>
    <p:sldId id="349" r:id="rId6"/>
    <p:sldId id="363" r:id="rId7"/>
    <p:sldId id="319" r:id="rId8"/>
    <p:sldId id="488" r:id="rId9"/>
    <p:sldId id="493" r:id="rId10"/>
    <p:sldId id="494" r:id="rId11"/>
    <p:sldId id="495" r:id="rId12"/>
    <p:sldId id="471" r:id="rId13"/>
    <p:sldId id="472" r:id="rId14"/>
    <p:sldId id="473" r:id="rId15"/>
    <p:sldId id="481" r:id="rId16"/>
    <p:sldId id="482" r:id="rId17"/>
    <p:sldId id="483" r:id="rId18"/>
    <p:sldId id="480" r:id="rId19"/>
    <p:sldId id="322" r:id="rId20"/>
    <p:sldId id="331" r:id="rId21"/>
    <p:sldId id="313" r:id="rId22"/>
    <p:sldId id="492" r:id="rId23"/>
    <p:sldId id="314" r:id="rId24"/>
    <p:sldId id="315" r:id="rId25"/>
    <p:sldId id="329" r:id="rId26"/>
    <p:sldId id="489" r:id="rId27"/>
    <p:sldId id="312" r:id="rId28"/>
    <p:sldId id="485" r:id="rId29"/>
    <p:sldId id="330" r:id="rId30"/>
    <p:sldId id="486" r:id="rId31"/>
    <p:sldId id="490" r:id="rId32"/>
    <p:sldId id="324" r:id="rId33"/>
    <p:sldId id="301" r:id="rId34"/>
    <p:sldId id="310" r:id="rId35"/>
    <p:sldId id="299" r:id="rId36"/>
    <p:sldId id="311" r:id="rId37"/>
    <p:sldId id="300" r:id="rId38"/>
    <p:sldId id="304" r:id="rId39"/>
    <p:sldId id="305" r:id="rId40"/>
    <p:sldId id="306" r:id="rId41"/>
    <p:sldId id="491" r:id="rId42"/>
    <p:sldId id="47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initials="A" lastIdx="1" clrIdx="0"/>
  <p:cmAuthor id="1" name="Lee-Ann Lamb" initials="L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EE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86355" autoAdjust="0"/>
  </p:normalViewPr>
  <p:slideViewPr>
    <p:cSldViewPr>
      <p:cViewPr>
        <p:scale>
          <a:sx n="70" d="100"/>
          <a:sy n="70" d="100"/>
        </p:scale>
        <p:origin x="-1368" y="180"/>
      </p:cViewPr>
      <p:guideLst>
        <p:guide orient="horz" pos="2160"/>
        <p:guide pos="2880"/>
      </p:guideLst>
    </p:cSldViewPr>
  </p:slideViewPr>
  <p:outlineViewPr>
    <p:cViewPr>
      <p:scale>
        <a:sx n="33" d="100"/>
        <a:sy n="33" d="100"/>
      </p:scale>
      <p:origin x="0" y="-450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753E7E-52B9-4AD8-A05B-9C3133FD5DC4}" type="datetimeFigureOut">
              <a:rPr lang="en-US" smtClean="0"/>
              <a:t>3/11/2020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72CA8-38A2-45C5-B61C-3A44D9E1C751}" type="slidenum">
              <a:rPr lang="en-US" smtClean="0"/>
              <a:t>‹#›</a:t>
            </a:fld>
            <a:endParaRPr lang="en-US"/>
          </a:p>
        </p:txBody>
      </p:sp>
    </p:spTree>
    <p:extLst>
      <p:ext uri="{BB962C8B-B14F-4D97-AF65-F5344CB8AC3E}">
        <p14:creationId xmlns:p14="http://schemas.microsoft.com/office/powerpoint/2010/main" val="3095127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an overview of the module  and give the key content and or index that  you will be covering in the Module </a:t>
            </a:r>
            <a:endParaRPr lang="en-ZA" dirty="0"/>
          </a:p>
        </p:txBody>
      </p:sp>
      <p:sp>
        <p:nvSpPr>
          <p:cNvPr id="4" name="Slide Number Placeholder 3"/>
          <p:cNvSpPr>
            <a:spLocks noGrp="1"/>
          </p:cNvSpPr>
          <p:nvPr>
            <p:ph type="sldNum" sz="quarter" idx="10"/>
          </p:nvPr>
        </p:nvSpPr>
        <p:spPr/>
        <p:txBody>
          <a:bodyPr/>
          <a:lstStyle/>
          <a:p>
            <a:fld id="{1E572CA8-38A2-45C5-B61C-3A44D9E1C751}" type="slidenum">
              <a:rPr lang="en-US" smtClean="0"/>
              <a:t>5</a:t>
            </a:fld>
            <a:endParaRPr lang="en-US"/>
          </a:p>
        </p:txBody>
      </p:sp>
    </p:spTree>
    <p:extLst>
      <p:ext uri="{BB962C8B-B14F-4D97-AF65-F5344CB8AC3E}">
        <p14:creationId xmlns:p14="http://schemas.microsoft.com/office/powerpoint/2010/main" val="249189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state  these very simple and explicit  and in the FG  you</a:t>
            </a:r>
            <a:r>
              <a:rPr lang="en-US" baseline="0" dirty="0"/>
              <a:t> may ask  one participant to read those out loud  and make sure they are linked to the activities that you have in the Manual. </a:t>
            </a:r>
            <a:endParaRPr lang="en-ZA" dirty="0"/>
          </a:p>
        </p:txBody>
      </p:sp>
      <p:sp>
        <p:nvSpPr>
          <p:cNvPr id="4" name="Slide Number Placeholder 3"/>
          <p:cNvSpPr>
            <a:spLocks noGrp="1"/>
          </p:cNvSpPr>
          <p:nvPr>
            <p:ph type="sldNum" sz="quarter" idx="10"/>
          </p:nvPr>
        </p:nvSpPr>
        <p:spPr/>
        <p:txBody>
          <a:bodyPr/>
          <a:lstStyle/>
          <a:p>
            <a:fld id="{1E572CA8-38A2-45C5-B61C-3A44D9E1C751}" type="slidenum">
              <a:rPr lang="en-US" smtClean="0"/>
              <a:t>6</a:t>
            </a:fld>
            <a:endParaRPr lang="en-US"/>
          </a:p>
        </p:txBody>
      </p:sp>
    </p:spTree>
    <p:extLst>
      <p:ext uri="{BB962C8B-B14F-4D97-AF65-F5344CB8AC3E}">
        <p14:creationId xmlns:p14="http://schemas.microsoft.com/office/powerpoint/2010/main" val="35952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several  definitions of PBL  found in literature   and here are  some of the key definitions of PBL as a teaching and learning strategy. </a:t>
            </a:r>
            <a:endParaRPr lang="en-ZA" dirty="0"/>
          </a:p>
        </p:txBody>
      </p:sp>
      <p:sp>
        <p:nvSpPr>
          <p:cNvPr id="4" name="Slide Number Placeholder 3"/>
          <p:cNvSpPr>
            <a:spLocks noGrp="1"/>
          </p:cNvSpPr>
          <p:nvPr>
            <p:ph type="sldNum" sz="quarter" idx="10"/>
          </p:nvPr>
        </p:nvSpPr>
        <p:spPr/>
        <p:txBody>
          <a:bodyPr/>
          <a:lstStyle/>
          <a:p>
            <a:fld id="{1E572CA8-38A2-45C5-B61C-3A44D9E1C751}" type="slidenum">
              <a:rPr lang="en-US" smtClean="0"/>
              <a:t>12</a:t>
            </a:fld>
            <a:endParaRPr lang="en-US"/>
          </a:p>
        </p:txBody>
      </p:sp>
    </p:spTree>
    <p:extLst>
      <p:ext uri="{BB962C8B-B14F-4D97-AF65-F5344CB8AC3E}">
        <p14:creationId xmlns:p14="http://schemas.microsoft.com/office/powerpoint/2010/main" val="492724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A8675C-9ADF-402D-9A33-71ADBBD17FFC}" type="slidenum">
              <a:rPr lang="en-US"/>
              <a:pPr fontAlgn="base">
                <a:spcBef>
                  <a:spcPct val="0"/>
                </a:spcBef>
                <a:spcAft>
                  <a:spcPct val="0"/>
                </a:spcAft>
              </a:pPr>
              <a:t>20</a:t>
            </a:fld>
            <a:endParaRPr lang="en-US"/>
          </a:p>
        </p:txBody>
      </p:sp>
    </p:spTree>
    <p:extLst>
      <p:ext uri="{BB962C8B-B14F-4D97-AF65-F5344CB8AC3E}">
        <p14:creationId xmlns:p14="http://schemas.microsoft.com/office/powerpoint/2010/main" val="58815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572CA8-38A2-45C5-B61C-3A44D9E1C751}" type="slidenum">
              <a:rPr lang="en-US" smtClean="0"/>
              <a:t>28</a:t>
            </a:fld>
            <a:endParaRPr lang="en-US"/>
          </a:p>
        </p:txBody>
      </p:sp>
    </p:spTree>
    <p:extLst>
      <p:ext uri="{BB962C8B-B14F-4D97-AF65-F5344CB8AC3E}">
        <p14:creationId xmlns:p14="http://schemas.microsoft.com/office/powerpoint/2010/main" val="970987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24408"/>
            <a:ext cx="9144000" cy="6858000"/>
          </a:xfrm>
          <a:prstGeom prst="rect">
            <a:avLst/>
          </a:prstGeom>
          <a:solidFill>
            <a:srgbClr val="FEE0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ctrTitle"/>
          </p:nvPr>
        </p:nvSpPr>
        <p:spPr>
          <a:xfrm>
            <a:off x="685800" y="2130425"/>
            <a:ext cx="7772400" cy="1470025"/>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4361A9C3-8426-4DA3-B3AD-E25D68B5E5CF}" type="datetime1">
              <a:rPr lang="en-GB" smtClean="0"/>
              <a:t>11/03/2020</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pic>
        <p:nvPicPr>
          <p:cNvPr id="8" name="Picture 7" descr="Description: C:\Users\NishaV\AppData\Local\Microsoft\Windows\Temporary Internet Files\Content.Outlook\QSBNIMQ1\Education Logo final (2).JPG"/>
          <p:cNvPicPr/>
          <p:nvPr userDrawn="1"/>
        </p:nvPicPr>
        <p:blipFill>
          <a:blip r:embed="rId2">
            <a:extLst>
              <a:ext uri="{28A0092B-C50C-407E-A947-70E740481C1C}">
                <a14:useLocalDpi xmlns:a14="http://schemas.microsoft.com/office/drawing/2010/main" val="0"/>
              </a:ext>
            </a:extLst>
          </a:blip>
          <a:srcRect l="6609" t="15958" r="7048" b="22871"/>
          <a:stretch>
            <a:fillRect/>
          </a:stretch>
        </p:blipFill>
        <p:spPr bwMode="auto">
          <a:xfrm>
            <a:off x="107149" y="6021288"/>
            <a:ext cx="2162175" cy="781050"/>
          </a:xfrm>
          <a:prstGeom prst="rect">
            <a:avLst/>
          </a:prstGeom>
          <a:noFill/>
        </p:spPr>
      </p:pic>
      <p:pic>
        <p:nvPicPr>
          <p:cNvPr id="9" name="Picture 8" descr="Matthew goniwe letterhead new"/>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4328" y="5979368"/>
            <a:ext cx="1282700" cy="762000"/>
          </a:xfrm>
          <a:prstGeom prst="rect">
            <a:avLst/>
          </a:prstGeom>
          <a:noFill/>
          <a:ln>
            <a:noFill/>
          </a:ln>
        </p:spPr>
      </p:pic>
    </p:spTree>
    <p:extLst>
      <p:ext uri="{BB962C8B-B14F-4D97-AF65-F5344CB8AC3E}">
        <p14:creationId xmlns:p14="http://schemas.microsoft.com/office/powerpoint/2010/main" val="224259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F4ACC6-353F-46D1-BCF5-044F35FD3D2A}" type="datetime1">
              <a:rPr lang="en-GB" smtClean="0"/>
              <a:t>11/03/2020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372197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045A06-62F9-4C22-8C63-604B6FF07CFF}" type="datetime1">
              <a:rPr lang="en-GB" smtClean="0"/>
              <a:t>11/03/2020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2990456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69077C-EC4F-4F1B-A450-A6A9C173911D}" type="datetime1">
              <a:rPr lang="en-GB" smtClean="0"/>
              <a:t>11/03/2020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888331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019996-09C8-4012-8A67-6342FEDA6D8C}" type="datetime1">
              <a:rPr lang="en-GB" smtClean="0"/>
              <a:t>11/03/2020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1578974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ZA"/>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9E7A7B87-BDF6-414A-B9F0-8881E02B3A1A}" type="slidenum">
              <a:rPr lang="en-US" altLang="en-US"/>
              <a:pPr/>
              <a:t>‹#›</a:t>
            </a:fld>
            <a:endParaRPr lang="en-US" altLang="en-US"/>
          </a:p>
        </p:txBody>
      </p:sp>
    </p:spTree>
    <p:extLst>
      <p:ext uri="{BB962C8B-B14F-4D97-AF65-F5344CB8AC3E}">
        <p14:creationId xmlns:p14="http://schemas.microsoft.com/office/powerpoint/2010/main" val="1015721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24408"/>
            <a:ext cx="9144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ctrTitle"/>
          </p:nvPr>
        </p:nvSpPr>
        <p:spPr>
          <a:xfrm>
            <a:off x="685800" y="2130425"/>
            <a:ext cx="7772400" cy="1470025"/>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4361A9C3-8426-4DA3-B3AD-E25D68B5E5CF}" type="datetime1">
              <a:rPr lang="en-GB" smtClean="0"/>
              <a:t>11/03/2020</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pic>
        <p:nvPicPr>
          <p:cNvPr id="8" name="Picture 7" descr="Description: C:\Users\NishaV\AppData\Local\Microsoft\Windows\Temporary Internet Files\Content.Outlook\QSBNIMQ1\Education Logo final (2).JPG"/>
          <p:cNvPicPr/>
          <p:nvPr userDrawn="1"/>
        </p:nvPicPr>
        <p:blipFill>
          <a:blip r:embed="rId2">
            <a:extLst>
              <a:ext uri="{28A0092B-C50C-407E-A947-70E740481C1C}">
                <a14:useLocalDpi xmlns:a14="http://schemas.microsoft.com/office/drawing/2010/main" val="0"/>
              </a:ext>
            </a:extLst>
          </a:blip>
          <a:srcRect l="6609" t="15958" r="7048" b="22871"/>
          <a:stretch>
            <a:fillRect/>
          </a:stretch>
        </p:blipFill>
        <p:spPr bwMode="auto">
          <a:xfrm>
            <a:off x="107149" y="6021288"/>
            <a:ext cx="2162175" cy="781050"/>
          </a:xfrm>
          <a:prstGeom prst="rect">
            <a:avLst/>
          </a:prstGeom>
          <a:noFill/>
        </p:spPr>
      </p:pic>
      <p:pic>
        <p:nvPicPr>
          <p:cNvPr id="9" name="Picture 8" descr="Matthew goniwe letterhead new"/>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4328" y="5979368"/>
            <a:ext cx="1282700" cy="762000"/>
          </a:xfrm>
          <a:prstGeom prst="rect">
            <a:avLst/>
          </a:prstGeom>
          <a:noFill/>
          <a:ln>
            <a:noFill/>
          </a:ln>
        </p:spPr>
      </p:pic>
    </p:spTree>
    <p:extLst>
      <p:ext uri="{BB962C8B-B14F-4D97-AF65-F5344CB8AC3E}">
        <p14:creationId xmlns:p14="http://schemas.microsoft.com/office/powerpoint/2010/main" val="3696111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24408"/>
            <a:ext cx="9144000" cy="685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itle 1"/>
          <p:cNvSpPr>
            <a:spLocks noGrp="1"/>
          </p:cNvSpPr>
          <p:nvPr>
            <p:ph type="ctrTitle"/>
          </p:nvPr>
        </p:nvSpPr>
        <p:spPr>
          <a:xfrm>
            <a:off x="685800" y="2130425"/>
            <a:ext cx="7772400" cy="1470025"/>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4361A9C3-8426-4DA3-B3AD-E25D68B5E5CF}" type="datetime1">
              <a:rPr lang="en-GB" smtClean="0"/>
              <a:t>11/03/2020</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pic>
        <p:nvPicPr>
          <p:cNvPr id="8" name="Picture 7" descr="Description: C:\Users\NishaV\AppData\Local\Microsoft\Windows\Temporary Internet Files\Content.Outlook\QSBNIMQ1\Education Logo final (2).JPG"/>
          <p:cNvPicPr/>
          <p:nvPr userDrawn="1"/>
        </p:nvPicPr>
        <p:blipFill>
          <a:blip r:embed="rId2">
            <a:extLst>
              <a:ext uri="{28A0092B-C50C-407E-A947-70E740481C1C}">
                <a14:useLocalDpi xmlns:a14="http://schemas.microsoft.com/office/drawing/2010/main" val="0"/>
              </a:ext>
            </a:extLst>
          </a:blip>
          <a:srcRect l="6609" t="15958" r="7048" b="22871"/>
          <a:stretch>
            <a:fillRect/>
          </a:stretch>
        </p:blipFill>
        <p:spPr bwMode="auto">
          <a:xfrm>
            <a:off x="107149" y="6021288"/>
            <a:ext cx="2162175" cy="781050"/>
          </a:xfrm>
          <a:prstGeom prst="rect">
            <a:avLst/>
          </a:prstGeom>
          <a:noFill/>
        </p:spPr>
      </p:pic>
      <p:pic>
        <p:nvPicPr>
          <p:cNvPr id="9" name="Picture 8" descr="Matthew goniwe letterhead new"/>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4328" y="5979368"/>
            <a:ext cx="1282700" cy="762000"/>
          </a:xfrm>
          <a:prstGeom prst="rect">
            <a:avLst/>
          </a:prstGeom>
          <a:noFill/>
          <a:ln>
            <a:noFill/>
          </a:ln>
        </p:spPr>
      </p:pic>
    </p:spTree>
    <p:extLst>
      <p:ext uri="{BB962C8B-B14F-4D97-AF65-F5344CB8AC3E}">
        <p14:creationId xmlns:p14="http://schemas.microsoft.com/office/powerpoint/2010/main" val="248350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7B400F-24C3-4FE3-8BC9-E291E32D775C}" type="datetime1">
              <a:rPr lang="en-GB" smtClean="0"/>
              <a:t>11/03/2020</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343482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EA9FDF-546D-425D-B0E1-E17B7C6F36A8}" type="datetime1">
              <a:rPr lang="en-GB" smtClean="0"/>
              <a:t>11/03/2020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256886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113D8B-B619-439F-869A-3FB238E20D0F}" type="datetime1">
              <a:rPr lang="en-GB" smtClean="0"/>
              <a:t>11/03/2020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250871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03BE659-D35E-421A-956F-ADF577F0AC26}" type="datetime1">
              <a:rPr lang="en-GB" smtClean="0"/>
              <a:t>11/03/2020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2040207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GB" sz="3600" b="1" kern="1200" dirty="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EB114ADD-4311-4EC9-B559-9C728FD93F21}" type="datetime1">
              <a:rPr lang="en-GB" smtClean="0"/>
              <a:t>11/03/2020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230380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40B510-4B93-4C35-BB89-04BCA5ED4B29}" type="datetime1">
              <a:rPr lang="en-GB" smtClean="0"/>
              <a:t>11/03/2020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BB25A2-5507-4CDA-801B-CF7C4493D501}" type="slidenum">
              <a:rPr lang="en-GB" smtClean="0"/>
              <a:t>‹#›</a:t>
            </a:fld>
            <a:endParaRPr lang="en-GB"/>
          </a:p>
        </p:txBody>
      </p:sp>
    </p:spTree>
    <p:extLst>
      <p:ext uri="{BB962C8B-B14F-4D97-AF65-F5344CB8AC3E}">
        <p14:creationId xmlns:p14="http://schemas.microsoft.com/office/powerpoint/2010/main" val="319005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7C7FA-1D87-4C6A-B3EB-4CFFAC9E8837}" type="datetime1">
              <a:rPr lang="en-GB" smtClean="0"/>
              <a:t>11/03/2020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010400" y="64674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B25A2-5507-4CDA-801B-CF7C4493D501}" type="slidenum">
              <a:rPr lang="en-GB" smtClean="0"/>
              <a:t>‹#›</a:t>
            </a:fld>
            <a:endParaRPr lang="en-GB"/>
          </a:p>
        </p:txBody>
      </p:sp>
      <p:pic>
        <p:nvPicPr>
          <p:cNvPr id="7" name="Picture 6" descr="Description: C:\Users\NishaV\AppData\Local\Microsoft\Windows\Temporary Internet Files\Content.Outlook\QSBNIMQ1\Education Logo final (2).JPG"/>
          <p:cNvPicPr/>
          <p:nvPr userDrawn="1"/>
        </p:nvPicPr>
        <p:blipFill>
          <a:blip r:embed="rId16">
            <a:extLst>
              <a:ext uri="{28A0092B-C50C-407E-A947-70E740481C1C}">
                <a14:useLocalDpi xmlns:a14="http://schemas.microsoft.com/office/drawing/2010/main" val="0"/>
              </a:ext>
            </a:extLst>
          </a:blip>
          <a:srcRect l="6609" t="15958" r="7048" b="22871"/>
          <a:stretch>
            <a:fillRect/>
          </a:stretch>
        </p:blipFill>
        <p:spPr bwMode="auto">
          <a:xfrm>
            <a:off x="107149" y="6021288"/>
            <a:ext cx="2162175" cy="781050"/>
          </a:xfrm>
          <a:prstGeom prst="rect">
            <a:avLst/>
          </a:prstGeom>
          <a:noFill/>
        </p:spPr>
      </p:pic>
      <p:pic>
        <p:nvPicPr>
          <p:cNvPr id="8" name="Picture 7" descr="Matthew goniwe letterhead new"/>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524328" y="5979368"/>
            <a:ext cx="1282700" cy="762000"/>
          </a:xfrm>
          <a:prstGeom prst="rect">
            <a:avLst/>
          </a:prstGeom>
          <a:noFill/>
          <a:ln>
            <a:noFill/>
          </a:ln>
        </p:spPr>
      </p:pic>
    </p:spTree>
    <p:extLst>
      <p:ext uri="{BB962C8B-B14F-4D97-AF65-F5344CB8AC3E}">
        <p14:creationId xmlns:p14="http://schemas.microsoft.com/office/powerpoint/2010/main" val="3727396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za/imgres?imgurl=http://fractalontology.files.wordpress.com/2009/11/complex_eye_500.jpg&amp;imgrefurl=http://fractalontology.wordpress.com/2009/11/21/new-translation-of-laruelles-biography-of-the-eye/&amp;usg=__tgeEhqSjNYEod0xmhOrH7zSnpSg=&amp;h=422&amp;w=500&amp;sz=68&amp;hl=en&amp;start=0&amp;zoom=1&amp;tbnid=5hgq-pQpefkgMM:&amp;tbnh=151&amp;tbnw=178&amp;ei=3TDyTb6SDNHDswbV3bSIBw&amp;prev=/search?q=eye&amp;hl=en&amp;sa=G&amp;biw=1003&amp;bih=476&amp;gbv=2&amp;tbm=isch&amp;itbs=1&amp;iact=rc&amp;dur=0&amp;page=1&amp;ndsp=8&amp;ved=1t:429,r:1,s:0&amp;tx=77&amp;ty=100" TargetMode="External"/><Relationship Id="rId7" Type="http://schemas.openxmlformats.org/officeDocument/2006/relationships/hyperlink" Target="https://en.wikipedia.org/wiki/Depth_perception" TargetMode="External"/><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hyperlink" Target="https://en.wikipedia.org/wiki/Field_of_view" TargetMode="External"/><Relationship Id="rId5" Type="http://schemas.openxmlformats.org/officeDocument/2006/relationships/image" Target="../media/image31.pn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14.xml"/><Relationship Id="rId5" Type="http://schemas.microsoft.com/office/2007/relationships/hdphoto" Target="../media/hdphoto3.wdp"/><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http://www.lasik.md/img/learnAboutLasik/hyperopia.jpg" TargetMode="External"/><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gif"/><Relationship Id="rId1" Type="http://schemas.openxmlformats.org/officeDocument/2006/relationships/slideLayout" Target="../slideLayouts/slideLayout14.xml"/><Relationship Id="rId5" Type="http://schemas.microsoft.com/office/2007/relationships/hdphoto" Target="../media/hdphoto4.wdp"/><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hyperlink" Target="../Life%20Sciences%202019/Gr.12%202019/Practical%20worksheets%20gr.12/Worksheet%207%20Sheep%20Eye%20Dissection.doc"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BB25A2-5507-4CDA-801B-CF7C4493D501}" type="slidenum">
              <a:rPr lang="en-GB" smtClean="0"/>
              <a:t>1</a:t>
            </a:fld>
            <a:endParaRPr lang="en-GB" dirty="0"/>
          </a:p>
        </p:txBody>
      </p:sp>
      <p:sp>
        <p:nvSpPr>
          <p:cNvPr id="3" name="Rectangle 2"/>
          <p:cNvSpPr/>
          <p:nvPr/>
        </p:nvSpPr>
        <p:spPr>
          <a:xfrm>
            <a:off x="1187624" y="980728"/>
            <a:ext cx="4536504" cy="47525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ZA" sz="2600" dirty="0">
                <a:solidFill>
                  <a:srgbClr val="FFFFFF"/>
                </a:solidFill>
                <a:effectLst/>
                <a:ea typeface="Calibri" panose="020F0502020204030204" pitchFamily="34" charset="0"/>
                <a:cs typeface="Times New Roman" panose="02020603050405020304" pitchFamily="18" charset="0"/>
              </a:rPr>
              <a:t>SSIP </a:t>
            </a:r>
            <a:r>
              <a:rPr lang="en-ZA" sz="2600" dirty="0">
                <a:solidFill>
                  <a:srgbClr val="FFFFFF"/>
                </a:solidFill>
                <a:ea typeface="Calibri" panose="020F0502020204030204" pitchFamily="34" charset="0"/>
                <a:cs typeface="Times New Roman" panose="02020603050405020304" pitchFamily="18" charset="0"/>
              </a:rPr>
              <a:t>April – </a:t>
            </a:r>
            <a:r>
              <a:rPr lang="en-ZA" sz="2600">
                <a:solidFill>
                  <a:srgbClr val="FFFFFF"/>
                </a:solidFill>
                <a:ea typeface="Calibri" panose="020F0502020204030204" pitchFamily="34" charset="0"/>
                <a:cs typeface="Times New Roman" panose="02020603050405020304" pitchFamily="18" charset="0"/>
              </a:rPr>
              <a:t>May 2020</a:t>
            </a:r>
            <a:endParaRPr lang="en-ZA" sz="1100" dirty="0">
              <a:effectLst/>
              <a:ea typeface="Calibri" panose="020F0502020204030204" pitchFamily="34" charset="0"/>
              <a:cs typeface="Times New Roman" panose="02020603050405020304" pitchFamily="18" charset="0"/>
            </a:endParaRPr>
          </a:p>
          <a:p>
            <a:pPr>
              <a:lnSpc>
                <a:spcPct val="107000"/>
              </a:lnSpc>
              <a:spcAft>
                <a:spcPts val="800"/>
              </a:spcAft>
            </a:pPr>
            <a:r>
              <a:rPr lang="en-ZA" sz="2600" dirty="0">
                <a:solidFill>
                  <a:srgbClr val="FFFFFF"/>
                </a:solidFill>
                <a:effectLst/>
                <a:ea typeface="Calibri" panose="020F0502020204030204" pitchFamily="34" charset="0"/>
                <a:cs typeface="Times New Roman" panose="02020603050405020304" pitchFamily="18" charset="0"/>
              </a:rPr>
              <a:t>LIFE SCIENCES</a:t>
            </a:r>
            <a:endParaRPr lang="en-ZA" sz="1100" dirty="0">
              <a:effectLst/>
              <a:ea typeface="Calibri" panose="020F0502020204030204" pitchFamily="34" charset="0"/>
              <a:cs typeface="Times New Roman" panose="02020603050405020304" pitchFamily="18" charset="0"/>
            </a:endParaRPr>
          </a:p>
          <a:p>
            <a:pPr>
              <a:lnSpc>
                <a:spcPct val="107000"/>
              </a:lnSpc>
              <a:spcAft>
                <a:spcPts val="800"/>
              </a:spcAft>
            </a:pPr>
            <a:r>
              <a:rPr lang="en-ZA" sz="2600" dirty="0">
                <a:solidFill>
                  <a:srgbClr val="FFFFFF"/>
                </a:solidFill>
                <a:ea typeface="Calibri" panose="020F0502020204030204" pitchFamily="34" charset="0"/>
                <a:cs typeface="Times New Roman" panose="02020603050405020304" pitchFamily="18" charset="0"/>
              </a:rPr>
              <a:t>Topic(s) : EYE</a:t>
            </a:r>
          </a:p>
          <a:p>
            <a:pPr>
              <a:lnSpc>
                <a:spcPct val="107000"/>
              </a:lnSpc>
              <a:spcAft>
                <a:spcPts val="800"/>
              </a:spcAft>
            </a:pPr>
            <a:r>
              <a:rPr lang="en-ZA" sz="2600" dirty="0">
                <a:solidFill>
                  <a:srgbClr val="FFFFFF"/>
                </a:solidFill>
                <a:ea typeface="Calibri" panose="020F0502020204030204" pitchFamily="34" charset="0"/>
                <a:cs typeface="Times New Roman" panose="02020603050405020304" pitchFamily="18" charset="0"/>
              </a:rPr>
              <a:t>Venue:  </a:t>
            </a:r>
            <a:r>
              <a:rPr lang="en-ZA" sz="2600" dirty="0">
                <a:solidFill>
                  <a:srgbClr val="FFFFFF"/>
                </a:solidFill>
                <a:effectLst/>
                <a:ea typeface="Calibri" panose="020F0502020204030204" pitchFamily="34" charset="0"/>
                <a:cs typeface="Times New Roman" panose="02020603050405020304" pitchFamily="18" charset="0"/>
              </a:rPr>
              <a:t> </a:t>
            </a:r>
            <a:endParaRPr lang="en-ZA" sz="1100" dirty="0">
              <a:effectLst/>
              <a:ea typeface="Calibri" panose="020F0502020204030204" pitchFamily="34" charset="0"/>
              <a:cs typeface="Times New Roman" panose="02020603050405020304" pitchFamily="18" charset="0"/>
            </a:endParaRPr>
          </a:p>
          <a:p>
            <a:pPr>
              <a:lnSpc>
                <a:spcPct val="107000"/>
              </a:lnSpc>
              <a:spcAft>
                <a:spcPts val="800"/>
              </a:spcAft>
            </a:pPr>
            <a:r>
              <a:rPr lang="en-ZA" sz="1400" dirty="0">
                <a:solidFill>
                  <a:srgbClr val="FFFFFF"/>
                </a:solidFill>
                <a:effectLst/>
                <a:ea typeface="Calibri" panose="020F0502020204030204" pitchFamily="34" charset="0"/>
                <a:cs typeface="Times New Roman" panose="02020603050405020304" pitchFamily="18" charset="0"/>
              </a:rPr>
              <a:t> </a:t>
            </a:r>
            <a:endParaRPr lang="en-ZA" sz="1100" dirty="0">
              <a:effectLst/>
              <a:ea typeface="Calibri" panose="020F0502020204030204" pitchFamily="34" charset="0"/>
              <a:cs typeface="Times New Roman" panose="02020603050405020304" pitchFamily="18" charset="0"/>
            </a:endParaRPr>
          </a:p>
        </p:txBody>
      </p:sp>
      <p:sp>
        <p:nvSpPr>
          <p:cNvPr id="4" name="Rectangle 3"/>
          <p:cNvSpPr/>
          <p:nvPr/>
        </p:nvSpPr>
        <p:spPr>
          <a:xfrm>
            <a:off x="6300192" y="980728"/>
            <a:ext cx="1800200" cy="475252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dirty="0"/>
          </a:p>
        </p:txBody>
      </p:sp>
      <p:pic>
        <p:nvPicPr>
          <p:cNvPr id="5" name="Picture 4" descr="A picture containing indoor, sitting, brown&#10;&#10;Description automatically generated">
            <a:extLst>
              <a:ext uri="{FF2B5EF4-FFF2-40B4-BE49-F238E27FC236}">
                <a16:creationId xmlns="" xmlns:a16="http://schemas.microsoft.com/office/drawing/2014/main" id="{BDF17151-24A5-482A-B7D2-92002C5CA2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80" r="7234"/>
          <a:stretch/>
        </p:blipFill>
        <p:spPr>
          <a:xfrm>
            <a:off x="3853708" y="2780928"/>
            <a:ext cx="4102668" cy="2833770"/>
          </a:xfrm>
          <a:prstGeom prst="rect">
            <a:avLst/>
          </a:prstGeom>
        </p:spPr>
      </p:pic>
    </p:spTree>
    <p:extLst>
      <p:ext uri="{BB962C8B-B14F-4D97-AF65-F5344CB8AC3E}">
        <p14:creationId xmlns:p14="http://schemas.microsoft.com/office/powerpoint/2010/main" val="28212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buNone/>
            </a:pPr>
            <a:r>
              <a:rPr lang="en-US" sz="1800" b="1" dirty="0" smtClean="0"/>
              <a:t>Question 3</a:t>
            </a:r>
          </a:p>
          <a:p>
            <a:pPr marL="0" indent="0">
              <a:buNone/>
            </a:pPr>
            <a:r>
              <a:rPr lang="en-US" sz="1800" dirty="0" smtClean="0"/>
              <a:t>Fatty </a:t>
            </a:r>
            <a:r>
              <a:rPr lang="en-US" sz="1800" dirty="0"/>
              <a:t>tissue: protects the eyeball against mechanical damage</a:t>
            </a:r>
            <a:r>
              <a:rPr lang="en-US" sz="1800" dirty="0" smtClean="0"/>
              <a:t>.</a:t>
            </a:r>
          </a:p>
          <a:p>
            <a:pPr marL="0" indent="0">
              <a:buNone/>
            </a:pPr>
            <a:r>
              <a:rPr lang="en-US" sz="1800" dirty="0" smtClean="0"/>
              <a:t> </a:t>
            </a:r>
            <a:r>
              <a:rPr lang="en-US" sz="1800" dirty="0"/>
              <a:t>Muscles: move the eyeball</a:t>
            </a:r>
          </a:p>
          <a:p>
            <a:pPr marL="0" indent="0">
              <a:buNone/>
            </a:pPr>
            <a:r>
              <a:rPr lang="en-US" sz="1800" dirty="0" smtClean="0"/>
              <a:t> </a:t>
            </a:r>
            <a:r>
              <a:rPr lang="en-US" sz="1800" dirty="0"/>
              <a:t>Optic nerve: transmit nerve impulses towards the brain</a:t>
            </a:r>
            <a:r>
              <a:rPr lang="en-US" sz="1800" dirty="0" smtClean="0"/>
              <a:t>.</a:t>
            </a:r>
          </a:p>
          <a:p>
            <a:pPr marL="0" indent="0">
              <a:buNone/>
            </a:pPr>
            <a:r>
              <a:rPr lang="en-US" sz="1800" b="1" dirty="0" smtClean="0"/>
              <a:t>Question 4</a:t>
            </a:r>
          </a:p>
          <a:p>
            <a:pPr marL="0" lvl="1" indent="0">
              <a:buNone/>
            </a:pPr>
            <a:r>
              <a:rPr lang="en-US" sz="1800" dirty="0" smtClean="0"/>
              <a:t>4.1 The retina</a:t>
            </a:r>
          </a:p>
          <a:p>
            <a:pPr marL="0" lvl="1" indent="0">
              <a:buNone/>
            </a:pPr>
            <a:r>
              <a:rPr lang="en-US" sz="1800" dirty="0"/>
              <a:t>4.2</a:t>
            </a:r>
          </a:p>
          <a:p>
            <a:pPr marL="0" lvl="1" indent="0">
              <a:buNone/>
            </a:pPr>
            <a:endParaRPr lang="en-US" sz="1800" dirty="0"/>
          </a:p>
          <a:p>
            <a:pPr marL="0" indent="0">
              <a:buNone/>
            </a:pPr>
            <a:endParaRPr lang="en-US" sz="1800" b="1" dirty="0"/>
          </a:p>
          <a:p>
            <a:endParaRPr lang="en-US" sz="1800" b="1" dirty="0"/>
          </a:p>
        </p:txBody>
      </p:sp>
      <p:sp>
        <p:nvSpPr>
          <p:cNvPr id="4" name="Slide Number Placeholder 3"/>
          <p:cNvSpPr>
            <a:spLocks noGrp="1"/>
          </p:cNvSpPr>
          <p:nvPr>
            <p:ph type="sldNum" sz="quarter" idx="12"/>
          </p:nvPr>
        </p:nvSpPr>
        <p:spPr/>
        <p:txBody>
          <a:bodyPr/>
          <a:lstStyle/>
          <a:p>
            <a:fld id="{12BB25A2-5507-4CDA-801B-CF7C4493D501}" type="slidenum">
              <a:rPr lang="en-GB" smtClean="0"/>
              <a:t>10</a:t>
            </a:fld>
            <a:endParaRPr lang="en-GB"/>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8613" y="2204864"/>
            <a:ext cx="5945187" cy="364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165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229600" cy="5822107"/>
          </a:xfrm>
        </p:spPr>
        <p:txBody>
          <a:bodyPr/>
          <a:lstStyle/>
          <a:p>
            <a:pPr marL="457200" lvl="1" indent="0">
              <a:buNone/>
            </a:pPr>
            <a:r>
              <a:rPr lang="en-US" dirty="0" smtClean="0"/>
              <a:t>4.3</a:t>
            </a:r>
          </a:p>
          <a:p>
            <a:pPr marL="457200" lvl="1" indent="0">
              <a:buNone/>
            </a:pPr>
            <a:r>
              <a:rPr lang="en-US" dirty="0" smtClean="0"/>
              <a:t>Yes</a:t>
            </a:r>
            <a:r>
              <a:rPr lang="en-US" dirty="0"/>
              <a:t>, the numbers will change with time because people age, visual defects become </a:t>
            </a:r>
            <a:r>
              <a:rPr lang="en-US" dirty="0"/>
              <a:t>more common</a:t>
            </a:r>
            <a:endParaRPr lang="en-US" dirty="0" smtClean="0"/>
          </a:p>
          <a:p>
            <a:pPr marL="457200" lvl="1" indent="0">
              <a:buNone/>
            </a:pPr>
            <a:r>
              <a:rPr lang="en-US" dirty="0" smtClean="0"/>
              <a:t>4.4   </a:t>
            </a:r>
            <a:endParaRPr lang="en-US" dirty="0"/>
          </a:p>
          <a:p>
            <a:pPr marL="457200" lvl="1" indent="0">
              <a:buNone/>
            </a:pPr>
            <a:r>
              <a:rPr lang="en-US" dirty="0"/>
              <a:t>Accurate diagnoses, enough samples (learners).</a:t>
            </a:r>
          </a:p>
          <a:p>
            <a:endParaRPr lang="en-US" dirty="0"/>
          </a:p>
        </p:txBody>
      </p:sp>
      <p:sp>
        <p:nvSpPr>
          <p:cNvPr id="4" name="Slide Number Placeholder 3"/>
          <p:cNvSpPr>
            <a:spLocks noGrp="1"/>
          </p:cNvSpPr>
          <p:nvPr>
            <p:ph type="sldNum" sz="quarter" idx="12"/>
          </p:nvPr>
        </p:nvSpPr>
        <p:spPr/>
        <p:txBody>
          <a:bodyPr/>
          <a:lstStyle/>
          <a:p>
            <a:fld id="{12BB25A2-5507-4CDA-801B-CF7C4493D501}" type="slidenum">
              <a:rPr lang="en-GB" smtClean="0"/>
              <a:t>11</a:t>
            </a:fld>
            <a:endParaRPr lang="en-GB"/>
          </a:p>
        </p:txBody>
      </p:sp>
    </p:spTree>
    <p:extLst>
      <p:ext uri="{BB962C8B-B14F-4D97-AF65-F5344CB8AC3E}">
        <p14:creationId xmlns:p14="http://schemas.microsoft.com/office/powerpoint/2010/main" val="2703560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b="1" dirty="0">
                <a:solidFill>
                  <a:schemeClr val="accent1"/>
                </a:solidFill>
              </a:rPr>
              <a:t>STRUCTURE OF THE EYE </a:t>
            </a:r>
            <a:endParaRPr lang="en-ZA" b="1" dirty="0">
              <a:solidFill>
                <a:schemeClr val="accent1"/>
              </a:solidFill>
            </a:endParaRPr>
          </a:p>
        </p:txBody>
      </p:sp>
      <p:sp>
        <p:nvSpPr>
          <p:cNvPr id="3" name="Content Placeholder 2"/>
          <p:cNvSpPr>
            <a:spLocks noGrp="1"/>
          </p:cNvSpPr>
          <p:nvPr>
            <p:ph idx="1"/>
          </p:nvPr>
        </p:nvSpPr>
        <p:spPr>
          <a:xfrm>
            <a:off x="457200" y="1600200"/>
            <a:ext cx="8229600" cy="4525963"/>
          </a:xfrm>
        </p:spPr>
        <p:txBody>
          <a:bodyPr>
            <a:normAutofit/>
          </a:bodyPr>
          <a:lstStyle/>
          <a:p>
            <a:pPr marL="0" indent="0">
              <a:buNone/>
            </a:pPr>
            <a:r>
              <a:rPr lang="en-US" u="sng" dirty="0">
                <a:solidFill>
                  <a:schemeClr val="accent1"/>
                </a:solidFill>
              </a:rPr>
              <a:t>EXTERNAL STRUCTURE </a:t>
            </a:r>
          </a:p>
          <a:p>
            <a:pPr marL="0" indent="0">
              <a:buNone/>
            </a:pPr>
            <a:endParaRPr lang="en-ZA" dirty="0"/>
          </a:p>
          <a:p>
            <a:pPr marL="0" indent="0">
              <a:buNone/>
            </a:pPr>
            <a:r>
              <a:rPr lang="en-US" dirty="0"/>
              <a:t> </a:t>
            </a:r>
            <a:endParaRPr lang="en-ZA" dirty="0"/>
          </a:p>
        </p:txBody>
      </p:sp>
      <p:sp>
        <p:nvSpPr>
          <p:cNvPr id="4" name="Slide Number Placeholder 3"/>
          <p:cNvSpPr>
            <a:spLocks noGrp="1"/>
          </p:cNvSpPr>
          <p:nvPr>
            <p:ph type="sldNum" sz="quarter" idx="12"/>
          </p:nvPr>
        </p:nvSpPr>
        <p:spPr>
          <a:xfrm>
            <a:off x="7010400" y="6467475"/>
            <a:ext cx="2133600" cy="365125"/>
          </a:xfrm>
        </p:spPr>
        <p:txBody>
          <a:bodyPr/>
          <a:lstStyle/>
          <a:p>
            <a:fld id="{12BB25A2-5507-4CDA-801B-CF7C4493D501}" type="slidenum">
              <a:rPr lang="en-GB" smtClean="0"/>
              <a:t>12</a:t>
            </a:fld>
            <a:endParaRPr lang="en-GB"/>
          </a:p>
        </p:txBody>
      </p:sp>
      <p:pic>
        <p:nvPicPr>
          <p:cNvPr id="15" name="Content Placeholder 8">
            <a:extLst>
              <a:ext uri="{FF2B5EF4-FFF2-40B4-BE49-F238E27FC236}">
                <a16:creationId xmlns="" xmlns:a16="http://schemas.microsoft.com/office/drawing/2014/main" id="{85D13705-127A-4D1A-BFAF-B04C911DAB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149"/>
          <a:stretch/>
        </p:blipFill>
        <p:spPr>
          <a:xfrm>
            <a:off x="1907703" y="2276872"/>
            <a:ext cx="5936859" cy="3895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8001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5719" y="513612"/>
            <a:ext cx="7420599" cy="1031216"/>
          </a:xfrm>
        </p:spPr>
        <p:txBody>
          <a:bodyPr anchor="b">
            <a:normAutofit/>
          </a:bodyPr>
          <a:lstStyle/>
          <a:p>
            <a:r>
              <a:rPr lang="en-ZA" b="1" dirty="0">
                <a:solidFill>
                  <a:schemeClr val="accent1"/>
                </a:solidFill>
              </a:rPr>
              <a:t>Protection of the eye</a:t>
            </a:r>
          </a:p>
        </p:txBody>
      </p:sp>
      <p:pic>
        <p:nvPicPr>
          <p:cNvPr id="6" name="Picture 5">
            <a:extLst>
              <a:ext uri="{FF2B5EF4-FFF2-40B4-BE49-F238E27FC236}">
                <a16:creationId xmlns="" xmlns:a16="http://schemas.microsoft.com/office/drawing/2014/main" id="{A7F76E1D-E8C5-476B-A738-D7FF201B8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376" y="2589086"/>
            <a:ext cx="3580722" cy="2755478"/>
          </a:xfrm>
          <a:prstGeom prst="rect">
            <a:avLst/>
          </a:prstGeom>
        </p:spPr>
      </p:pic>
      <p:sp>
        <p:nvSpPr>
          <p:cNvPr id="26" name="Freeform: Shape 25">
            <a:extLst>
              <a:ext uri="{FF2B5EF4-FFF2-40B4-BE49-F238E27FC236}">
                <a16:creationId xmlns="" xmlns:a16="http://schemas.microsoft.com/office/drawing/2014/main" id="{C607803A-4E99-444E-94F7-8785CDDF58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flipV="1">
            <a:off x="585115" y="1884045"/>
            <a:ext cx="2456751"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28" name="Freeform: Shape 27">
            <a:extLst>
              <a:ext uri="{FF2B5EF4-FFF2-40B4-BE49-F238E27FC236}">
                <a16:creationId xmlns="" xmlns:a16="http://schemas.microsoft.com/office/drawing/2014/main" id="{2989BE6A-C309-418E-8ADD-1616A98057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041866" y="3222529"/>
            <a:ext cx="2432214"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836029" y="2279151"/>
            <a:ext cx="2720298" cy="3387145"/>
          </a:xfrm>
        </p:spPr>
        <p:txBody>
          <a:bodyPr anchor="ctr">
            <a:normAutofit/>
          </a:bodyPr>
          <a:lstStyle/>
          <a:p>
            <a:pPr>
              <a:lnSpc>
                <a:spcPct val="90000"/>
              </a:lnSpc>
            </a:pPr>
            <a:r>
              <a:rPr lang="en-ZA" sz="2100" dirty="0"/>
              <a:t>Orbit</a:t>
            </a:r>
          </a:p>
          <a:p>
            <a:pPr>
              <a:lnSpc>
                <a:spcPct val="90000"/>
              </a:lnSpc>
            </a:pPr>
            <a:r>
              <a:rPr lang="en-ZA" sz="2100" dirty="0"/>
              <a:t>Adipose tissue</a:t>
            </a:r>
          </a:p>
          <a:p>
            <a:pPr>
              <a:lnSpc>
                <a:spcPct val="90000"/>
              </a:lnSpc>
            </a:pPr>
            <a:r>
              <a:rPr lang="en-ZA" sz="2100" dirty="0"/>
              <a:t>Eyebrows</a:t>
            </a:r>
          </a:p>
          <a:p>
            <a:pPr>
              <a:lnSpc>
                <a:spcPct val="90000"/>
              </a:lnSpc>
            </a:pPr>
            <a:r>
              <a:rPr lang="en-ZA" sz="2100" dirty="0"/>
              <a:t>Eye lashes </a:t>
            </a:r>
          </a:p>
          <a:p>
            <a:pPr>
              <a:lnSpc>
                <a:spcPct val="90000"/>
              </a:lnSpc>
            </a:pPr>
            <a:r>
              <a:rPr lang="en-ZA" sz="2100" dirty="0"/>
              <a:t>Eyelid</a:t>
            </a:r>
          </a:p>
          <a:p>
            <a:pPr>
              <a:lnSpc>
                <a:spcPct val="90000"/>
              </a:lnSpc>
            </a:pPr>
            <a:r>
              <a:rPr lang="en-ZA" sz="2100" dirty="0"/>
              <a:t>Lacrimal fluid</a:t>
            </a:r>
          </a:p>
          <a:p>
            <a:pPr>
              <a:lnSpc>
                <a:spcPct val="90000"/>
              </a:lnSpc>
            </a:pPr>
            <a:r>
              <a:rPr lang="en-ZA" sz="2100" dirty="0"/>
              <a:t>Glands of Meibum</a:t>
            </a:r>
          </a:p>
          <a:p>
            <a:pPr>
              <a:lnSpc>
                <a:spcPct val="90000"/>
              </a:lnSpc>
            </a:pPr>
            <a:r>
              <a:rPr lang="en-ZA" sz="2100" dirty="0"/>
              <a:t>Sclera</a:t>
            </a:r>
          </a:p>
          <a:p>
            <a:pPr>
              <a:lnSpc>
                <a:spcPct val="90000"/>
              </a:lnSpc>
            </a:pPr>
            <a:r>
              <a:rPr lang="en-ZA" sz="2100" dirty="0"/>
              <a:t>Conjunctiva </a:t>
            </a:r>
          </a:p>
          <a:p>
            <a:pPr marL="0" indent="0">
              <a:lnSpc>
                <a:spcPct val="90000"/>
              </a:lnSpc>
              <a:buNone/>
            </a:pPr>
            <a:endParaRPr lang="en-ZA" sz="2100" dirty="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12BB25A2-5507-4CDA-801B-CF7C4493D501}" type="slidenum">
              <a:rPr lang="en-GB" sz="1000">
                <a:solidFill>
                  <a:prstClr val="black">
                    <a:tint val="75000"/>
                  </a:prstClr>
                </a:solidFill>
              </a:rPr>
              <a:pPr>
                <a:spcAft>
                  <a:spcPts val="600"/>
                </a:spcAft>
              </a:pPr>
              <a:t>13</a:t>
            </a:fld>
            <a:endParaRPr lang="en-GB" sz="1000">
              <a:solidFill>
                <a:prstClr val="black">
                  <a:tint val="75000"/>
                </a:prstClr>
              </a:solidFill>
            </a:endParaRPr>
          </a:p>
        </p:txBody>
      </p:sp>
    </p:spTree>
    <p:extLst>
      <p:ext uri="{BB962C8B-B14F-4D97-AF65-F5344CB8AC3E}">
        <p14:creationId xmlns:p14="http://schemas.microsoft.com/office/powerpoint/2010/main" val="190973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51797"/>
            <a:ext cx="8229600" cy="1143000"/>
          </a:xfrm>
        </p:spPr>
        <p:txBody>
          <a:bodyPr>
            <a:normAutofit/>
          </a:bodyPr>
          <a:lstStyle/>
          <a:p>
            <a:r>
              <a:rPr lang="en-US" b="1" dirty="0">
                <a:solidFill>
                  <a:schemeClr val="accent1"/>
                </a:solidFill>
              </a:rPr>
              <a:t>INTERNAL STRUCTURE OF THE EYE</a:t>
            </a:r>
            <a:endParaRPr lang="en-ZA" b="1" dirty="0">
              <a:solidFill>
                <a:schemeClr val="accent1"/>
              </a:solidFill>
            </a:endParaRPr>
          </a:p>
        </p:txBody>
      </p:sp>
      <p:sp>
        <p:nvSpPr>
          <p:cNvPr id="3" name="Content Placeholder 2"/>
          <p:cNvSpPr>
            <a:spLocks noGrp="1"/>
          </p:cNvSpPr>
          <p:nvPr>
            <p:ph idx="1"/>
          </p:nvPr>
        </p:nvSpPr>
        <p:spPr>
          <a:xfrm>
            <a:off x="539552" y="1628800"/>
            <a:ext cx="8229600" cy="4525963"/>
          </a:xfrm>
        </p:spPr>
        <p:txBody>
          <a:bodyPr>
            <a:normAutofit/>
          </a:bodyPr>
          <a:lstStyle/>
          <a:p>
            <a:pPr marL="0" indent="0">
              <a:buNone/>
            </a:pPr>
            <a:endParaRPr lang="en-US"/>
          </a:p>
          <a:p>
            <a:pPr marL="0" indent="0" algn="ctr">
              <a:buNone/>
            </a:pPr>
            <a:endParaRPr lang="en-US"/>
          </a:p>
          <a:p>
            <a:pPr marL="0" indent="0">
              <a:buNone/>
            </a:pPr>
            <a:r>
              <a:rPr lang="en-US"/>
              <a:t> </a:t>
            </a:r>
            <a:endParaRPr lang="en-ZA" dirty="0"/>
          </a:p>
        </p:txBody>
      </p:sp>
      <p:sp>
        <p:nvSpPr>
          <p:cNvPr id="4" name="Slide Number Placeholder 3"/>
          <p:cNvSpPr>
            <a:spLocks noGrp="1"/>
          </p:cNvSpPr>
          <p:nvPr>
            <p:ph type="sldNum" sz="quarter" idx="12"/>
          </p:nvPr>
        </p:nvSpPr>
        <p:spPr>
          <a:xfrm>
            <a:off x="7010400" y="6467475"/>
            <a:ext cx="2133600" cy="365125"/>
          </a:xfrm>
        </p:spPr>
        <p:txBody>
          <a:bodyPr/>
          <a:lstStyle/>
          <a:p>
            <a:fld id="{12BB25A2-5507-4CDA-801B-CF7C4493D501}" type="slidenum">
              <a:rPr lang="en-GB" smtClean="0"/>
              <a:t>14</a:t>
            </a:fld>
            <a:endParaRPr lang="en-GB"/>
          </a:p>
        </p:txBody>
      </p:sp>
      <p:pic>
        <p:nvPicPr>
          <p:cNvPr id="6" name="Picture 6">
            <a:extLst>
              <a:ext uri="{FF2B5EF4-FFF2-40B4-BE49-F238E27FC236}">
                <a16:creationId xmlns="" xmlns:a16="http://schemas.microsoft.com/office/drawing/2014/main" id="{CE60DC6E-9FAB-4AF1-AA31-C0A9110C9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935"/>
          <a:stretch>
            <a:fillRect/>
          </a:stretch>
        </p:blipFill>
        <p:spPr bwMode="auto">
          <a:xfrm>
            <a:off x="945218" y="1406131"/>
            <a:ext cx="725356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5958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8EF5FAB8-F086-4CC4-AFB4-FB600BC4E2E9}"/>
              </a:ext>
            </a:extLst>
          </p:cNvPr>
          <p:cNvSpPr>
            <a:spLocks noGrp="1"/>
          </p:cNvSpPr>
          <p:nvPr>
            <p:ph type="title"/>
          </p:nvPr>
        </p:nvSpPr>
        <p:spPr>
          <a:xfrm>
            <a:off x="464778" y="260648"/>
            <a:ext cx="3819190" cy="598388"/>
          </a:xfrm>
        </p:spPr>
        <p:txBody>
          <a:bodyPr>
            <a:noAutofit/>
          </a:bodyPr>
          <a:lstStyle/>
          <a:p>
            <a:r>
              <a:rPr lang="en-US" sz="3600" dirty="0">
                <a:solidFill>
                  <a:schemeClr val="accent1"/>
                </a:solidFill>
              </a:rPr>
              <a:t>PARTS OF THE EYE </a:t>
            </a:r>
            <a:endParaRPr lang="en-GB" sz="3600" dirty="0">
              <a:solidFill>
                <a:schemeClr val="accent1"/>
              </a:solidFill>
            </a:endParaRPr>
          </a:p>
        </p:txBody>
      </p:sp>
      <p:pic>
        <p:nvPicPr>
          <p:cNvPr id="5" name="Picture 7" descr="pupil&amp;iris">
            <a:extLst>
              <a:ext uri="{FF2B5EF4-FFF2-40B4-BE49-F238E27FC236}">
                <a16:creationId xmlns="" xmlns:a16="http://schemas.microsoft.com/office/drawing/2014/main" id="{545BC058-D26E-4321-9D21-D8E7883582BF}"/>
              </a:ext>
            </a:extLst>
          </p:cNvPr>
          <p:cNvPicPr>
            <a:picLocks noGrp="1" noChangeAspect="1" noChangeArrowheads="1"/>
          </p:cNvPicPr>
          <p:nvPr>
            <p:ph idx="1"/>
          </p:nvPr>
        </p:nvPicPr>
        <p:blipFill>
          <a:blip r:embed="rId2" cstate="print"/>
          <a:srcRect l="3529" r="18251" b="1"/>
          <a:stretch>
            <a:fillRect/>
          </a:stretch>
        </p:blipFill>
        <p:spPr bwMode="auto">
          <a:xfrm>
            <a:off x="4670332" y="563268"/>
            <a:ext cx="3963863" cy="2597745"/>
          </a:xfrm>
          <a:prstGeom prst="rect">
            <a:avLst/>
          </a:prstGeom>
          <a:ln>
            <a:noFill/>
          </a:ln>
          <a:effectLst>
            <a:outerShdw blurRad="190500" algn="tl" rotWithShape="0">
              <a:srgbClr val="000000">
                <a:alpha val="70000"/>
              </a:srgbClr>
            </a:outerShdw>
          </a:effectLst>
        </p:spPr>
      </p:pic>
      <p:sp>
        <p:nvSpPr>
          <p:cNvPr id="7" name="Text Placeholder 6">
            <a:extLst>
              <a:ext uri="{FF2B5EF4-FFF2-40B4-BE49-F238E27FC236}">
                <a16:creationId xmlns="" xmlns:a16="http://schemas.microsoft.com/office/drawing/2014/main" id="{4EE60FE0-96BF-476A-BCE3-DA335C9F3F1B}"/>
              </a:ext>
            </a:extLst>
          </p:cNvPr>
          <p:cNvSpPr>
            <a:spLocks noGrp="1"/>
          </p:cNvSpPr>
          <p:nvPr>
            <p:ph type="body" sz="half" idx="2"/>
          </p:nvPr>
        </p:nvSpPr>
        <p:spPr>
          <a:xfrm>
            <a:off x="395536" y="1268760"/>
            <a:ext cx="3963863" cy="4691063"/>
          </a:xfrm>
        </p:spPr>
        <p:txBody>
          <a:bodyPr>
            <a:normAutofit fontScale="85000" lnSpcReduction="20000"/>
          </a:bodyPr>
          <a:lstStyle/>
          <a:p>
            <a:pPr>
              <a:lnSpc>
                <a:spcPct val="90000"/>
              </a:lnSpc>
            </a:pPr>
            <a:r>
              <a:rPr lang="en-US" sz="2400" dirty="0">
                <a:solidFill>
                  <a:schemeClr val="accent1"/>
                </a:solidFill>
              </a:rPr>
              <a:t>SCLERA </a:t>
            </a:r>
          </a:p>
          <a:p>
            <a:pPr marL="800100" lvl="1" indent="-342900">
              <a:lnSpc>
                <a:spcPct val="90000"/>
              </a:lnSpc>
              <a:buFont typeface="Arial" panose="020B0604020202020204" pitchFamily="34" charset="0"/>
              <a:buChar char="•"/>
            </a:pPr>
            <a:r>
              <a:rPr lang="en-US" sz="2400" dirty="0">
                <a:solidFill>
                  <a:schemeClr val="accent1"/>
                </a:solidFill>
              </a:rPr>
              <a:t>white of the eye</a:t>
            </a:r>
          </a:p>
          <a:p>
            <a:pPr marL="800100" lvl="1" indent="-342900">
              <a:lnSpc>
                <a:spcPct val="90000"/>
              </a:lnSpc>
              <a:buFont typeface="Arial" panose="020B0604020202020204" pitchFamily="34" charset="0"/>
              <a:buChar char="•"/>
            </a:pPr>
            <a:r>
              <a:rPr lang="en-US" sz="2400" dirty="0">
                <a:solidFill>
                  <a:schemeClr val="accent1"/>
                </a:solidFill>
              </a:rPr>
              <a:t>supports eyeball</a:t>
            </a:r>
          </a:p>
          <a:p>
            <a:pPr marL="800100" lvl="1" indent="-342900">
              <a:lnSpc>
                <a:spcPct val="90000"/>
              </a:lnSpc>
              <a:buFont typeface="Arial" panose="020B0604020202020204" pitchFamily="34" charset="0"/>
              <a:buChar char="•"/>
            </a:pPr>
            <a:r>
              <a:rPr lang="en-US" sz="2400" dirty="0">
                <a:solidFill>
                  <a:schemeClr val="accent1"/>
                </a:solidFill>
              </a:rPr>
              <a:t>provides attachment for muscles</a:t>
            </a:r>
          </a:p>
          <a:p>
            <a:pPr>
              <a:lnSpc>
                <a:spcPct val="90000"/>
              </a:lnSpc>
            </a:pPr>
            <a:r>
              <a:rPr lang="en-US" sz="2600" dirty="0">
                <a:solidFill>
                  <a:schemeClr val="accent1"/>
                </a:solidFill>
              </a:rPr>
              <a:t>CORNEA </a:t>
            </a:r>
          </a:p>
          <a:p>
            <a:pPr marL="800100" lvl="1" indent="-342900">
              <a:lnSpc>
                <a:spcPct val="90000"/>
              </a:lnSpc>
              <a:buFont typeface="Arial" panose="020B0604020202020204" pitchFamily="34" charset="0"/>
              <a:buChar char="•"/>
            </a:pPr>
            <a:r>
              <a:rPr lang="en-US" sz="2200" dirty="0">
                <a:solidFill>
                  <a:schemeClr val="accent1"/>
                </a:solidFill>
              </a:rPr>
              <a:t>transparent bulge over pupil</a:t>
            </a:r>
          </a:p>
          <a:p>
            <a:pPr marL="800100" lvl="1" indent="-342900">
              <a:lnSpc>
                <a:spcPct val="90000"/>
              </a:lnSpc>
              <a:buFont typeface="Arial" panose="020B0604020202020204" pitchFamily="34" charset="0"/>
              <a:buChar char="•"/>
            </a:pPr>
            <a:r>
              <a:rPr lang="en-US" sz="2200" dirty="0">
                <a:solidFill>
                  <a:schemeClr val="accent1"/>
                </a:solidFill>
              </a:rPr>
              <a:t>focuses light (refracts) onto retina</a:t>
            </a:r>
          </a:p>
          <a:p>
            <a:r>
              <a:rPr lang="en-US" sz="2400" dirty="0">
                <a:solidFill>
                  <a:schemeClr val="accent1"/>
                </a:solidFill>
              </a:rPr>
              <a:t>IRIS </a:t>
            </a:r>
          </a:p>
          <a:p>
            <a:pPr marL="800100" lvl="1" indent="-342900">
              <a:buFont typeface="Arial" panose="020B0604020202020204" pitchFamily="34" charset="0"/>
              <a:buChar char="•"/>
            </a:pPr>
            <a:r>
              <a:rPr lang="en-US" sz="2400" dirty="0">
                <a:solidFill>
                  <a:schemeClr val="accent1"/>
                </a:solidFill>
              </a:rPr>
              <a:t>coloured part of eye</a:t>
            </a:r>
          </a:p>
          <a:p>
            <a:pPr marL="800100" lvl="1" indent="-342900">
              <a:buFont typeface="Arial" panose="020B0604020202020204" pitchFamily="34" charset="0"/>
              <a:buChar char="•"/>
            </a:pPr>
            <a:r>
              <a:rPr lang="en-US" sz="2400" dirty="0">
                <a:solidFill>
                  <a:schemeClr val="accent1"/>
                </a:solidFill>
              </a:rPr>
              <a:t>controls light entering</a:t>
            </a:r>
          </a:p>
          <a:p>
            <a:pPr lvl="1"/>
            <a:endParaRPr lang="en-US" dirty="0">
              <a:solidFill>
                <a:schemeClr val="accent1"/>
              </a:solidFill>
            </a:endParaRPr>
          </a:p>
          <a:p>
            <a:r>
              <a:rPr lang="en-US" sz="2400" dirty="0">
                <a:solidFill>
                  <a:schemeClr val="accent1"/>
                </a:solidFill>
              </a:rPr>
              <a:t>PUPIL</a:t>
            </a:r>
          </a:p>
          <a:p>
            <a:pPr marL="800100" lvl="1" indent="-342900">
              <a:buFont typeface="Arial" panose="020B0604020202020204" pitchFamily="34" charset="0"/>
              <a:buChar char="•"/>
            </a:pPr>
            <a:r>
              <a:rPr lang="en-US" sz="2400" dirty="0">
                <a:solidFill>
                  <a:schemeClr val="accent1"/>
                </a:solidFill>
              </a:rPr>
              <a:t>black hole in iris</a:t>
            </a:r>
          </a:p>
          <a:p>
            <a:pPr marL="800100" lvl="1" indent="-342900">
              <a:buFont typeface="Arial" panose="020B0604020202020204" pitchFamily="34" charset="0"/>
              <a:buChar char="•"/>
            </a:pPr>
            <a:r>
              <a:rPr lang="en-US" sz="2400" dirty="0">
                <a:solidFill>
                  <a:schemeClr val="accent1"/>
                </a:solidFill>
              </a:rPr>
              <a:t>where light enters</a:t>
            </a:r>
          </a:p>
          <a:p>
            <a:endParaRPr lang="en-GB" dirty="0"/>
          </a:p>
        </p:txBody>
      </p:sp>
      <p:sp>
        <p:nvSpPr>
          <p:cNvPr id="4" name="Slide Number Placeholder 3">
            <a:extLst>
              <a:ext uri="{FF2B5EF4-FFF2-40B4-BE49-F238E27FC236}">
                <a16:creationId xmlns="" xmlns:a16="http://schemas.microsoft.com/office/drawing/2014/main" id="{C582A8EA-D620-4E7E-A172-571464D65772}"/>
              </a:ext>
            </a:extLst>
          </p:cNvPr>
          <p:cNvSpPr>
            <a:spLocks noGrp="1"/>
          </p:cNvSpPr>
          <p:nvPr>
            <p:ph type="sldNum" sz="quarter" idx="12"/>
          </p:nvPr>
        </p:nvSpPr>
        <p:spPr>
          <a:xfrm>
            <a:off x="7010400" y="6467475"/>
            <a:ext cx="2133600" cy="365125"/>
          </a:xfrm>
        </p:spPr>
        <p:txBody>
          <a:bodyPr/>
          <a:lstStyle/>
          <a:p>
            <a:fld id="{12BB25A2-5507-4CDA-801B-CF7C4493D501}" type="slidenum">
              <a:rPr lang="en-GB" smtClean="0"/>
              <a:t>15</a:t>
            </a:fld>
            <a:endParaRPr lang="en-GB"/>
          </a:p>
        </p:txBody>
      </p:sp>
      <p:pic>
        <p:nvPicPr>
          <p:cNvPr id="8" name="Picture 7" descr="cornea">
            <a:extLst>
              <a:ext uri="{FF2B5EF4-FFF2-40B4-BE49-F238E27FC236}">
                <a16:creationId xmlns="" xmlns:a16="http://schemas.microsoft.com/office/drawing/2014/main" id="{E610B57F-6F36-4E89-8CD3-95E47E57899F}"/>
              </a:ext>
            </a:extLst>
          </p:cNvPr>
          <p:cNvPicPr>
            <a:picLocks noChangeAspect="1" noChangeArrowheads="1"/>
          </p:cNvPicPr>
          <p:nvPr/>
        </p:nvPicPr>
        <p:blipFill rotWithShape="1">
          <a:blip r:embed="rId3" cstate="print"/>
          <a:srcRect l="10277"/>
          <a:stretch/>
        </p:blipFill>
        <p:spPr bwMode="auto">
          <a:xfrm>
            <a:off x="4368721" y="3552738"/>
            <a:ext cx="3327799" cy="25230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10896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dartmouth.edu/~rpsmith/lens.gif">
            <a:extLst>
              <a:ext uri="{FF2B5EF4-FFF2-40B4-BE49-F238E27FC236}">
                <a16:creationId xmlns="" xmlns:a16="http://schemas.microsoft.com/office/drawing/2014/main" id="{ABD5BD21-3963-4A9A-94D8-10AD4BAC3BA4}"/>
              </a:ext>
            </a:extLst>
          </p:cNvPr>
          <p:cNvPicPr>
            <a:picLocks noChangeAspect="1" noChangeArrowheads="1"/>
          </p:cNvPicPr>
          <p:nvPr/>
        </p:nvPicPr>
        <p:blipFill>
          <a:blip r:embed="rId2" cstate="print"/>
          <a:srcRect/>
          <a:stretch>
            <a:fillRect/>
          </a:stretch>
        </p:blipFill>
        <p:spPr bwMode="auto">
          <a:xfrm>
            <a:off x="880785" y="3140968"/>
            <a:ext cx="7446963" cy="2908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a:extLst>
              <a:ext uri="{FF2B5EF4-FFF2-40B4-BE49-F238E27FC236}">
                <a16:creationId xmlns="" xmlns:a16="http://schemas.microsoft.com/office/drawing/2014/main" id="{41D3C043-05C6-4828-B329-F215630AAEE3}"/>
              </a:ext>
            </a:extLst>
          </p:cNvPr>
          <p:cNvSpPr>
            <a:spLocks noGrp="1"/>
          </p:cNvSpPr>
          <p:nvPr>
            <p:ph type="body" sz="half" idx="2"/>
          </p:nvPr>
        </p:nvSpPr>
        <p:spPr>
          <a:xfrm>
            <a:off x="395536" y="300885"/>
            <a:ext cx="3008313" cy="4691063"/>
          </a:xfrm>
        </p:spPr>
        <p:txBody>
          <a:bodyPr/>
          <a:lstStyle/>
          <a:p>
            <a:pPr>
              <a:lnSpc>
                <a:spcPct val="90000"/>
              </a:lnSpc>
            </a:pPr>
            <a:r>
              <a:rPr lang="en-US" sz="2400" b="1" dirty="0">
                <a:solidFill>
                  <a:schemeClr val="accent1"/>
                </a:solidFill>
              </a:rPr>
              <a:t>LENS</a:t>
            </a:r>
          </a:p>
          <a:p>
            <a:pPr lvl="1">
              <a:lnSpc>
                <a:spcPct val="90000"/>
              </a:lnSpc>
            </a:pPr>
            <a:r>
              <a:rPr lang="en-US" sz="2400" dirty="0">
                <a:solidFill>
                  <a:schemeClr val="accent1"/>
                </a:solidFill>
              </a:rPr>
              <a:t>Flexible disc of transparent cells</a:t>
            </a:r>
          </a:p>
          <a:p>
            <a:pPr lvl="1">
              <a:lnSpc>
                <a:spcPct val="90000"/>
              </a:lnSpc>
            </a:pPr>
            <a:r>
              <a:rPr lang="en-US" sz="2400" dirty="0">
                <a:solidFill>
                  <a:schemeClr val="accent1"/>
                </a:solidFill>
              </a:rPr>
              <a:t>converging lens</a:t>
            </a:r>
          </a:p>
          <a:p>
            <a:pPr lvl="1">
              <a:lnSpc>
                <a:spcPct val="90000"/>
              </a:lnSpc>
            </a:pPr>
            <a:r>
              <a:rPr lang="en-US" sz="2400" dirty="0">
                <a:solidFill>
                  <a:schemeClr val="accent1"/>
                </a:solidFill>
              </a:rPr>
              <a:t>allows us to see objects near and far</a:t>
            </a:r>
            <a:endParaRPr lang="en-US" sz="2600" dirty="0">
              <a:solidFill>
                <a:schemeClr val="accent1"/>
              </a:solidFill>
            </a:endParaRPr>
          </a:p>
          <a:p>
            <a:endParaRPr lang="en-GB" dirty="0"/>
          </a:p>
        </p:txBody>
      </p:sp>
      <p:sp>
        <p:nvSpPr>
          <p:cNvPr id="5" name="Slide Number Placeholder 4">
            <a:extLst>
              <a:ext uri="{FF2B5EF4-FFF2-40B4-BE49-F238E27FC236}">
                <a16:creationId xmlns="" xmlns:a16="http://schemas.microsoft.com/office/drawing/2014/main" id="{B8DE15C4-A4B8-43D2-ACB7-D631223AE029}"/>
              </a:ext>
            </a:extLst>
          </p:cNvPr>
          <p:cNvSpPr>
            <a:spLocks noGrp="1"/>
          </p:cNvSpPr>
          <p:nvPr>
            <p:ph type="sldNum" sz="quarter" idx="12"/>
          </p:nvPr>
        </p:nvSpPr>
        <p:spPr>
          <a:xfrm>
            <a:off x="7010400" y="6467475"/>
            <a:ext cx="2133600" cy="365125"/>
          </a:xfrm>
        </p:spPr>
        <p:txBody>
          <a:bodyPr/>
          <a:lstStyle/>
          <a:p>
            <a:fld id="{12BB25A2-5507-4CDA-801B-CF7C4493D501}" type="slidenum">
              <a:rPr lang="en-GB" smtClean="0"/>
              <a:t>16</a:t>
            </a:fld>
            <a:endParaRPr lang="en-GB"/>
          </a:p>
        </p:txBody>
      </p:sp>
      <p:pic>
        <p:nvPicPr>
          <p:cNvPr id="6" name="Picture 4" descr="http://www.daviddarling.info/images/ciliary_muscle.gif">
            <a:extLst>
              <a:ext uri="{FF2B5EF4-FFF2-40B4-BE49-F238E27FC236}">
                <a16:creationId xmlns="" xmlns:a16="http://schemas.microsoft.com/office/drawing/2014/main" id="{65626321-14EF-484F-9D10-9832F7065454}"/>
              </a:ext>
            </a:extLst>
          </p:cNvPr>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r="4530"/>
          <a:stretch>
            <a:fillRect/>
          </a:stretch>
        </p:blipFill>
        <p:spPr bwMode="auto">
          <a:xfrm>
            <a:off x="5148064" y="430109"/>
            <a:ext cx="3274124" cy="25816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7069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8" descr="retina-picture-c">
            <a:extLst>
              <a:ext uri="{FF2B5EF4-FFF2-40B4-BE49-F238E27FC236}">
                <a16:creationId xmlns="" xmlns:a16="http://schemas.microsoft.com/office/drawing/2014/main" id="{DD0656BD-AB82-44E9-87C8-4EE3D36B0492}"/>
              </a:ext>
            </a:extLst>
          </p:cNvPr>
          <p:cNvPicPr>
            <a:picLocks noGrp="1" noChangeAspect="1" noChangeArrowheads="1"/>
          </p:cNvPicPr>
          <p:nvPr>
            <p:ph idx="4294967295"/>
          </p:nvPr>
        </p:nvPicPr>
        <p:blipFill>
          <a:blip r:embed="rId2" cstate="print"/>
          <a:srcRect/>
          <a:stretch>
            <a:fillRect/>
          </a:stretch>
        </p:blipFill>
        <p:spPr bwMode="auto">
          <a:xfrm>
            <a:off x="840358" y="1323108"/>
            <a:ext cx="5257047" cy="4205637"/>
          </a:xfrm>
          <a:prstGeom prst="rect">
            <a:avLst/>
          </a:prstGeom>
        </p:spPr>
      </p:pic>
      <p:cxnSp>
        <p:nvCxnSpPr>
          <p:cNvPr id="8" name="Straight Connector 10">
            <a:extLst>
              <a:ext uri="{FF2B5EF4-FFF2-40B4-BE49-F238E27FC236}">
                <a16:creationId xmlns="" xmlns:a16="http://schemas.microsoft.com/office/drawing/2014/main" id="{E12350F3-DB83-413A-980B-1CEB9249866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339948" y="1570814"/>
            <a:ext cx="0" cy="3710227"/>
          </a:xfrm>
          <a:prstGeom prst="line">
            <a:avLst/>
          </a:prstGeom>
          <a:ln w="19050">
            <a:solidFill>
              <a:srgbClr val="FFC165"/>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 xmlns:a16="http://schemas.microsoft.com/office/drawing/2014/main" id="{23124CFE-7610-4176-802B-8662956AFC64}"/>
              </a:ext>
            </a:extLst>
          </p:cNvPr>
          <p:cNvSpPr>
            <a:spLocks noGrp="1"/>
          </p:cNvSpPr>
          <p:nvPr>
            <p:ph type="sldNum" sz="quarter" idx="12"/>
          </p:nvPr>
        </p:nvSpPr>
        <p:spPr>
          <a:xfrm>
            <a:off x="6457950" y="6356350"/>
            <a:ext cx="2057400" cy="365125"/>
          </a:xfrm>
        </p:spPr>
        <p:txBody>
          <a:bodyPr vert="horz" lIns="91440" tIns="45720" rIns="91440" bIns="45720" rtlCol="0">
            <a:normAutofit/>
          </a:bodyPr>
          <a:lstStyle/>
          <a:p>
            <a:pPr>
              <a:spcAft>
                <a:spcPts val="600"/>
              </a:spcAft>
            </a:pPr>
            <a:fld id="{12BB25A2-5507-4CDA-801B-CF7C4493D501}" type="slidenum">
              <a:rPr lang="en-US"/>
              <a:pPr>
                <a:spcAft>
                  <a:spcPts val="600"/>
                </a:spcAft>
              </a:pPr>
              <a:t>17</a:t>
            </a:fld>
            <a:endParaRPr lang="en-US"/>
          </a:p>
        </p:txBody>
      </p:sp>
      <p:sp>
        <p:nvSpPr>
          <p:cNvPr id="4" name="Text Placeholder 3">
            <a:extLst>
              <a:ext uri="{FF2B5EF4-FFF2-40B4-BE49-F238E27FC236}">
                <a16:creationId xmlns="" xmlns:a16="http://schemas.microsoft.com/office/drawing/2014/main" id="{F9825DE0-CB55-4848-BFDA-81D1F1D5037F}"/>
              </a:ext>
            </a:extLst>
          </p:cNvPr>
          <p:cNvSpPr>
            <a:spLocks noGrp="1"/>
          </p:cNvSpPr>
          <p:nvPr>
            <p:ph type="body" sz="half" idx="4294967295"/>
          </p:nvPr>
        </p:nvSpPr>
        <p:spPr>
          <a:xfrm>
            <a:off x="6423025" y="1323108"/>
            <a:ext cx="2720975" cy="4342680"/>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2400" b="1" dirty="0">
                <a:solidFill>
                  <a:schemeClr val="accent1"/>
                </a:solidFill>
              </a:rPr>
              <a:t>RETINA</a:t>
            </a:r>
          </a:p>
          <a:p>
            <a:pPr lvl="1" indent="-228600">
              <a:lnSpc>
                <a:spcPct val="90000"/>
              </a:lnSpc>
              <a:buFont typeface="Arial" panose="020B0604020202020204" pitchFamily="34" charset="0"/>
              <a:buChar char="•"/>
            </a:pPr>
            <a:r>
              <a:rPr lang="en-US" sz="2400" dirty="0">
                <a:solidFill>
                  <a:schemeClr val="accent1"/>
                </a:solidFill>
              </a:rPr>
              <a:t>internal membrane</a:t>
            </a:r>
          </a:p>
          <a:p>
            <a:pPr lvl="1" indent="-228600">
              <a:lnSpc>
                <a:spcPct val="90000"/>
              </a:lnSpc>
              <a:buFont typeface="Arial" panose="020B0604020202020204" pitchFamily="34" charset="0"/>
              <a:buChar char="•"/>
            </a:pPr>
            <a:r>
              <a:rPr lang="en-US" sz="2400" dirty="0">
                <a:solidFill>
                  <a:schemeClr val="accent1"/>
                </a:solidFill>
              </a:rPr>
              <a:t>contain light-receptive cells (rods &amp; cones)</a:t>
            </a:r>
          </a:p>
          <a:p>
            <a:pPr lvl="1" indent="-228600">
              <a:lnSpc>
                <a:spcPct val="90000"/>
              </a:lnSpc>
              <a:buFont typeface="Arial" panose="020B0604020202020204" pitchFamily="34" charset="0"/>
              <a:buChar char="•"/>
            </a:pPr>
            <a:r>
              <a:rPr lang="en-US" sz="2400" dirty="0">
                <a:solidFill>
                  <a:schemeClr val="accent1"/>
                </a:solidFill>
              </a:rPr>
              <a:t>converts light to electrical signal </a:t>
            </a:r>
          </a:p>
          <a:p>
            <a:pPr indent="-228600">
              <a:lnSpc>
                <a:spcPct val="90000"/>
              </a:lnSpc>
              <a:buFont typeface="Arial" panose="020B0604020202020204" pitchFamily="34" charset="0"/>
              <a:buChar char="•"/>
            </a:pPr>
            <a:endParaRPr lang="en-US" sz="2100" dirty="0"/>
          </a:p>
        </p:txBody>
      </p:sp>
    </p:spTree>
    <p:extLst>
      <p:ext uri="{BB962C8B-B14F-4D97-AF65-F5344CB8AC3E}">
        <p14:creationId xmlns:p14="http://schemas.microsoft.com/office/powerpoint/2010/main" val="1313932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9D3945-2885-4879-B8A8-7CFC40595486}"/>
              </a:ext>
            </a:extLst>
          </p:cNvPr>
          <p:cNvSpPr>
            <a:spLocks noGrp="1"/>
          </p:cNvSpPr>
          <p:nvPr>
            <p:ph type="title"/>
          </p:nvPr>
        </p:nvSpPr>
        <p:spPr>
          <a:xfrm>
            <a:off x="486696" y="629266"/>
            <a:ext cx="2738601" cy="1676603"/>
          </a:xfrm>
        </p:spPr>
        <p:txBody>
          <a:bodyPr>
            <a:normAutofit/>
          </a:bodyPr>
          <a:lstStyle/>
          <a:p>
            <a:r>
              <a:rPr lang="en-US" dirty="0"/>
              <a:t>Activity 3.2</a:t>
            </a:r>
            <a:endParaRPr lang="en-GB" dirty="0"/>
          </a:p>
        </p:txBody>
      </p:sp>
      <p:pic>
        <p:nvPicPr>
          <p:cNvPr id="8" name="Content Placeholder 4">
            <a:extLst>
              <a:ext uri="{FF2B5EF4-FFF2-40B4-BE49-F238E27FC236}">
                <a16:creationId xmlns="" xmlns:a16="http://schemas.microsoft.com/office/drawing/2014/main" id="{F5270D45-A51D-4F9B-9932-286126807726}"/>
              </a:ext>
            </a:extLst>
          </p:cNvPr>
          <p:cNvPicPr>
            <a:picLocks noChangeAspect="1"/>
          </p:cNvPicPr>
          <p:nvPr/>
        </p:nvPicPr>
        <p:blipFill rotWithShape="1">
          <a:blip r:embed="rId2"/>
          <a:srcRect l="8355" r="17924"/>
          <a:stretch/>
        </p:blipFill>
        <p:spPr>
          <a:xfrm>
            <a:off x="3479292" y="10"/>
            <a:ext cx="5664708" cy="6857990"/>
          </a:xfrm>
          <a:prstGeom prst="rect">
            <a:avLst/>
          </a:prstGeom>
          <a:effectLst/>
        </p:spPr>
      </p:pic>
      <p:sp>
        <p:nvSpPr>
          <p:cNvPr id="4" name="Slide Number Placeholder 3">
            <a:extLst>
              <a:ext uri="{FF2B5EF4-FFF2-40B4-BE49-F238E27FC236}">
                <a16:creationId xmlns="" xmlns:a16="http://schemas.microsoft.com/office/drawing/2014/main" id="{DE537A1F-A1B3-46A8-8018-8F100838D9D8}"/>
              </a:ext>
            </a:extLst>
          </p:cNvPr>
          <p:cNvSpPr>
            <a:spLocks noGrp="1"/>
          </p:cNvSpPr>
          <p:nvPr>
            <p:ph type="sldNum" sz="quarter" idx="12"/>
          </p:nvPr>
        </p:nvSpPr>
        <p:spPr>
          <a:xfrm>
            <a:off x="8140446" y="6356350"/>
            <a:ext cx="514350" cy="365125"/>
          </a:xfrm>
        </p:spPr>
        <p:txBody>
          <a:bodyPr>
            <a:normAutofit/>
          </a:bodyPr>
          <a:lstStyle/>
          <a:p>
            <a:pPr algn="l">
              <a:spcAft>
                <a:spcPts val="600"/>
              </a:spcAft>
            </a:pPr>
            <a:fld id="{12BB25A2-5507-4CDA-801B-CF7C4493D501}" type="slidenum">
              <a:rPr lang="en-GB">
                <a:solidFill>
                  <a:srgbClr val="FFFFFF"/>
                </a:solidFill>
              </a:rPr>
              <a:pPr algn="l">
                <a:spcAft>
                  <a:spcPts val="600"/>
                </a:spcAft>
              </a:pPr>
              <a:t>18</a:t>
            </a:fld>
            <a:endParaRPr lang="en-GB">
              <a:solidFill>
                <a:srgbClr val="FFFFFF"/>
              </a:solidFill>
            </a:endParaRPr>
          </a:p>
        </p:txBody>
      </p:sp>
      <p:sp>
        <p:nvSpPr>
          <p:cNvPr id="6" name="Content Placeholder 5">
            <a:extLst>
              <a:ext uri="{FF2B5EF4-FFF2-40B4-BE49-F238E27FC236}">
                <a16:creationId xmlns="" xmlns:a16="http://schemas.microsoft.com/office/drawing/2014/main" id="{62A0DB63-5690-4D22-B80D-0B470DF27C86}"/>
              </a:ext>
            </a:extLst>
          </p:cNvPr>
          <p:cNvSpPr>
            <a:spLocks noGrp="1"/>
          </p:cNvSpPr>
          <p:nvPr>
            <p:ph idx="1"/>
          </p:nvPr>
        </p:nvSpPr>
        <p:spPr>
          <a:xfrm>
            <a:off x="457200" y="1988840"/>
            <a:ext cx="3178696" cy="3412976"/>
          </a:xfrm>
        </p:spPr>
        <p:txBody>
          <a:bodyPr>
            <a:normAutofit/>
          </a:bodyPr>
          <a:lstStyle/>
          <a:p>
            <a:r>
              <a:rPr lang="en-US" dirty="0"/>
              <a:t>Label the parts of the eye in </a:t>
            </a:r>
            <a:r>
              <a:rPr lang="en-US" dirty="0">
                <a:solidFill>
                  <a:schemeClr val="tx2">
                    <a:lumMod val="60000"/>
                    <a:lumOff val="40000"/>
                  </a:schemeClr>
                </a:solidFill>
              </a:rPr>
              <a:t>blue</a:t>
            </a:r>
            <a:r>
              <a:rPr lang="en-US" dirty="0"/>
              <a:t> and add the functions of each part in </a:t>
            </a:r>
            <a:r>
              <a:rPr lang="en-US" dirty="0">
                <a:solidFill>
                  <a:srgbClr val="FF0000"/>
                </a:solidFill>
              </a:rPr>
              <a:t>red</a:t>
            </a:r>
            <a:endParaRPr lang="en-GB" dirty="0">
              <a:solidFill>
                <a:srgbClr val="FF0000"/>
              </a:solidFill>
            </a:endParaRPr>
          </a:p>
        </p:txBody>
      </p:sp>
    </p:spTree>
    <p:extLst>
      <p:ext uri="{BB962C8B-B14F-4D97-AF65-F5344CB8AC3E}">
        <p14:creationId xmlns:p14="http://schemas.microsoft.com/office/powerpoint/2010/main" val="678785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ds and cones in retina: colourized scanning electron micrograph (SEM) of rods and cones, showing the structure of the eye retina. Rods (green) are long nerve cells which respond to dim light, enabling images to be detected. Cones (blue) are shorter cone-like cells which detect colour. Rods and cones pass visual signals through the optic nerve to the brain. Pigment cells block light from passing further. Magnification: unknown."/>
          <p:cNvPicPr>
            <a:picLocks noChangeAspect="1" noChangeArrowheads="1"/>
          </p:cNvPicPr>
          <p:nvPr/>
        </p:nvPicPr>
        <p:blipFill>
          <a:blip r:embed="rId2" cstate="print"/>
          <a:srcRect/>
          <a:stretch>
            <a:fillRect/>
          </a:stretch>
        </p:blipFill>
        <p:spPr bwMode="auto">
          <a:xfrm>
            <a:off x="609600" y="990600"/>
            <a:ext cx="4267200" cy="4216400"/>
          </a:xfrm>
          <a:prstGeom prst="rect">
            <a:avLst/>
          </a:prstGeom>
          <a:noFill/>
          <a:ln w="38100">
            <a:solidFill>
              <a:srgbClr val="05F510"/>
            </a:solidFill>
            <a:miter lim="800000"/>
            <a:headEnd/>
            <a:tailEnd/>
          </a:ln>
        </p:spPr>
      </p:pic>
      <p:pic>
        <p:nvPicPr>
          <p:cNvPr id="5" name="Picture 12" descr="RodAndConeFull"/>
          <p:cNvPicPr>
            <a:picLocks noChangeAspect="1" noChangeArrowheads="1"/>
          </p:cNvPicPr>
          <p:nvPr/>
        </p:nvPicPr>
        <p:blipFill>
          <a:blip r:embed="rId3" cstate="print"/>
          <a:srcRect/>
          <a:stretch>
            <a:fillRect/>
          </a:stretch>
        </p:blipFill>
        <p:spPr bwMode="auto">
          <a:xfrm>
            <a:off x="5807263" y="3501009"/>
            <a:ext cx="2278063" cy="2438400"/>
          </a:xfrm>
          <a:prstGeom prst="rect">
            <a:avLst/>
          </a:prstGeom>
          <a:noFill/>
          <a:ln w="38100">
            <a:solidFill>
              <a:srgbClr val="05F510"/>
            </a:solidFill>
          </a:ln>
        </p:spPr>
      </p:pic>
      <p:sp>
        <p:nvSpPr>
          <p:cNvPr id="6" name="TextBox 8"/>
          <p:cNvSpPr txBox="1">
            <a:spLocks noChangeArrowheads="1"/>
          </p:cNvSpPr>
          <p:nvPr/>
        </p:nvSpPr>
        <p:spPr bwMode="auto">
          <a:xfrm>
            <a:off x="3200400" y="5562600"/>
            <a:ext cx="790575" cy="461963"/>
          </a:xfrm>
          <a:prstGeom prst="rect">
            <a:avLst/>
          </a:prstGeom>
          <a:noFill/>
          <a:ln w="38100">
            <a:solidFill>
              <a:srgbClr val="05F510"/>
            </a:solidFill>
            <a:miter lim="800000"/>
            <a:headEnd/>
            <a:tailEnd/>
          </a:ln>
        </p:spPr>
        <p:txBody>
          <a:bodyPr wrap="none">
            <a:spAutoFit/>
          </a:bodyPr>
          <a:lstStyle/>
          <a:p>
            <a:r>
              <a:rPr lang="en-US" sz="2400" dirty="0">
                <a:solidFill>
                  <a:srgbClr val="00B050"/>
                </a:solidFill>
              </a:rPr>
              <a:t>cone</a:t>
            </a:r>
          </a:p>
        </p:txBody>
      </p:sp>
      <p:sp>
        <p:nvSpPr>
          <p:cNvPr id="8" name="TextBox 4"/>
          <p:cNvSpPr txBox="1">
            <a:spLocks noChangeArrowheads="1"/>
          </p:cNvSpPr>
          <p:nvPr/>
        </p:nvSpPr>
        <p:spPr bwMode="auto">
          <a:xfrm>
            <a:off x="6055057" y="1150050"/>
            <a:ext cx="611188" cy="461963"/>
          </a:xfrm>
          <a:prstGeom prst="rect">
            <a:avLst/>
          </a:prstGeom>
          <a:noFill/>
          <a:ln w="38100">
            <a:solidFill>
              <a:srgbClr val="05F510"/>
            </a:solidFill>
            <a:miter lim="800000"/>
            <a:headEnd/>
            <a:tailEnd/>
          </a:ln>
        </p:spPr>
        <p:txBody>
          <a:bodyPr wrap="none">
            <a:spAutoFit/>
          </a:bodyPr>
          <a:lstStyle/>
          <a:p>
            <a:r>
              <a:rPr lang="en-US" sz="2400" dirty="0">
                <a:solidFill>
                  <a:srgbClr val="00B050"/>
                </a:solidFill>
              </a:rPr>
              <a:t>rod</a:t>
            </a:r>
          </a:p>
        </p:txBody>
      </p:sp>
      <p:cxnSp>
        <p:nvCxnSpPr>
          <p:cNvPr id="9" name="Straight Arrow Connector 8"/>
          <p:cNvCxnSpPr/>
          <p:nvPr/>
        </p:nvCxnSpPr>
        <p:spPr bwMode="auto">
          <a:xfrm flipH="1">
            <a:off x="4572000" y="1600200"/>
            <a:ext cx="1447800" cy="1498600"/>
          </a:xfrm>
          <a:prstGeom prst="straightConnector1">
            <a:avLst/>
          </a:prstGeom>
          <a:solidFill>
            <a:srgbClr val="333399"/>
          </a:solidFill>
          <a:ln w="38100" cap="flat" cmpd="sng" algn="ctr">
            <a:solidFill>
              <a:srgbClr val="05F510"/>
            </a:solidFill>
            <a:prstDash val="solid"/>
            <a:round/>
            <a:headEnd type="none" w="med" len="med"/>
            <a:tailEnd type="arrow"/>
          </a:ln>
          <a:effectLst>
            <a:glow rad="25400">
              <a:schemeClr val="accent4">
                <a:satMod val="175000"/>
                <a:alpha val="40000"/>
              </a:schemeClr>
            </a:glow>
          </a:effectLst>
        </p:spPr>
      </p:cxnSp>
      <p:cxnSp>
        <p:nvCxnSpPr>
          <p:cNvPr id="12" name="Straight Arrow Connector 11"/>
          <p:cNvCxnSpPr>
            <a:stCxn id="6" idx="0"/>
          </p:cNvCxnSpPr>
          <p:nvPr/>
        </p:nvCxnSpPr>
        <p:spPr bwMode="auto">
          <a:xfrm flipH="1" flipV="1">
            <a:off x="2058762" y="2908300"/>
            <a:ext cx="1536926" cy="2654300"/>
          </a:xfrm>
          <a:prstGeom prst="straightConnector1">
            <a:avLst/>
          </a:prstGeom>
          <a:solidFill>
            <a:srgbClr val="333399"/>
          </a:solidFill>
          <a:ln w="38100" cap="flat" cmpd="sng" algn="ctr">
            <a:solidFill>
              <a:srgbClr val="05F510"/>
            </a:solidFill>
            <a:prstDash val="solid"/>
            <a:round/>
            <a:headEnd type="none" w="med" len="med"/>
            <a:tailEnd type="arrow"/>
          </a:ln>
          <a:effectLst>
            <a:glow rad="25400">
              <a:schemeClr val="accent4">
                <a:satMod val="175000"/>
                <a:alpha val="40000"/>
              </a:schemeClr>
            </a:glow>
          </a:effectLst>
        </p:spPr>
      </p:cxnSp>
      <p:cxnSp>
        <p:nvCxnSpPr>
          <p:cNvPr id="14" name="Straight Arrow Connector 13"/>
          <p:cNvCxnSpPr>
            <a:cxnSpLocks/>
          </p:cNvCxnSpPr>
          <p:nvPr/>
        </p:nvCxnSpPr>
        <p:spPr>
          <a:xfrm>
            <a:off x="6168445" y="1665241"/>
            <a:ext cx="157517" cy="1691751"/>
          </a:xfrm>
          <a:prstGeom prst="straightConnector1">
            <a:avLst/>
          </a:prstGeom>
          <a:ln w="38100">
            <a:solidFill>
              <a:srgbClr val="05F510"/>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4016739" y="5333999"/>
            <a:ext cx="3548922" cy="459582"/>
          </a:xfrm>
          <a:prstGeom prst="straightConnector1">
            <a:avLst/>
          </a:prstGeom>
          <a:ln w="38100">
            <a:solidFill>
              <a:srgbClr val="05F51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354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002060"/>
                </a:solidFill>
              </a:rPr>
              <a:t>SSIP AIMS/GOALS </a:t>
            </a:r>
            <a:endParaRPr lang="en-ZA" b="1" dirty="0">
              <a:solidFill>
                <a:srgbClr val="002060"/>
              </a:solidFill>
            </a:endParaRPr>
          </a:p>
        </p:txBody>
      </p:sp>
      <p:sp>
        <p:nvSpPr>
          <p:cNvPr id="4" name="Content Placeholder 3"/>
          <p:cNvSpPr>
            <a:spLocks noGrp="1"/>
          </p:cNvSpPr>
          <p:nvPr>
            <p:ph idx="1"/>
          </p:nvPr>
        </p:nvSpPr>
        <p:spPr/>
        <p:txBody>
          <a:bodyPr>
            <a:normAutofit fontScale="77500" lnSpcReduction="20000"/>
          </a:bodyPr>
          <a:lstStyle/>
          <a:p>
            <a:pPr marL="0" indent="0">
              <a:buNone/>
            </a:pPr>
            <a:r>
              <a:rPr lang="en-ZA" dirty="0"/>
              <a:t>The four interconnected outcomes that drive the professional development activities for SSIP are:</a:t>
            </a:r>
          </a:p>
          <a:p>
            <a:pPr marL="514350" lvl="0" indent="-514350">
              <a:buFont typeface="+mj-lt"/>
              <a:buAutoNum type="arabicPeriod"/>
            </a:pPr>
            <a:r>
              <a:rPr lang="en-ZA" dirty="0"/>
              <a:t>Enhancing  Teachers knowledge: deep understanding  of subject matter knowledge and students ideas on the content   </a:t>
            </a:r>
          </a:p>
          <a:p>
            <a:pPr marL="514350" lvl="0" indent="-514350">
              <a:buFont typeface="+mj-lt"/>
              <a:buAutoNum type="arabicPeriod"/>
            </a:pPr>
            <a:r>
              <a:rPr lang="en-ZA" dirty="0"/>
              <a:t>Enhancing quality teaching and assessment for learning: effective instructional approaches that teachers may use to ensure improved understanding by most learners.  </a:t>
            </a:r>
          </a:p>
          <a:p>
            <a:pPr marL="514350" lvl="0" indent="-514350">
              <a:buFont typeface="+mj-lt"/>
              <a:buAutoNum type="arabicPeriod"/>
            </a:pPr>
            <a:r>
              <a:rPr lang="en-ZA" dirty="0"/>
              <a:t>Developing ICT integration skills :Use of ICT  to improve teaching and learning </a:t>
            </a:r>
          </a:p>
          <a:p>
            <a:pPr marL="514350" lvl="0" indent="-514350">
              <a:buFont typeface="+mj-lt"/>
              <a:buAutoNum type="arabicPeriod"/>
            </a:pPr>
            <a:r>
              <a:rPr lang="en-ZA" dirty="0"/>
              <a:t>Building professional  learning communities: allow teachers to start collaborating and form professional networks in non-formal settings in context of their schools </a:t>
            </a:r>
          </a:p>
          <a:p>
            <a:endParaRPr lang="en-ZA" dirty="0"/>
          </a:p>
        </p:txBody>
      </p:sp>
      <p:sp>
        <p:nvSpPr>
          <p:cNvPr id="2" name="Slide Number Placeholder 1"/>
          <p:cNvSpPr>
            <a:spLocks noGrp="1"/>
          </p:cNvSpPr>
          <p:nvPr>
            <p:ph type="sldNum" sz="quarter" idx="12"/>
          </p:nvPr>
        </p:nvSpPr>
        <p:spPr/>
        <p:txBody>
          <a:bodyPr/>
          <a:lstStyle/>
          <a:p>
            <a:fld id="{12BB25A2-5507-4CDA-801B-CF7C4493D501}" type="slidenum">
              <a:rPr lang="en-GB" smtClean="0"/>
              <a:t>2</a:t>
            </a:fld>
            <a:endParaRPr lang="en-GB" dirty="0"/>
          </a:p>
        </p:txBody>
      </p:sp>
    </p:spTree>
    <p:extLst>
      <p:ext uri="{BB962C8B-B14F-4D97-AF65-F5344CB8AC3E}">
        <p14:creationId xmlns:p14="http://schemas.microsoft.com/office/powerpoint/2010/main" val="2079554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b="1" dirty="0">
                <a:solidFill>
                  <a:schemeClr val="accent1"/>
                </a:solidFill>
                <a:ea typeface="ＭＳ Ｐゴシック" pitchFamily="34" charset="-128"/>
              </a:rPr>
              <a:t>Dark Adaptation</a:t>
            </a:r>
          </a:p>
        </p:txBody>
      </p:sp>
      <p:sp>
        <p:nvSpPr>
          <p:cNvPr id="29699" name="Content Placeholder 2"/>
          <p:cNvSpPr>
            <a:spLocks noGrp="1"/>
          </p:cNvSpPr>
          <p:nvPr>
            <p:ph idx="1"/>
          </p:nvPr>
        </p:nvSpPr>
        <p:spPr>
          <a:xfrm>
            <a:off x="609599" y="1447800"/>
            <a:ext cx="6347714" cy="4593563"/>
          </a:xfrm>
        </p:spPr>
        <p:txBody>
          <a:bodyPr>
            <a:normAutofit lnSpcReduction="10000"/>
          </a:bodyPr>
          <a:lstStyle/>
          <a:p>
            <a:r>
              <a:rPr lang="en-US" sz="2400" dirty="0">
                <a:solidFill>
                  <a:schemeClr val="accent1"/>
                </a:solidFill>
                <a:ea typeface="ＭＳ Ｐゴシック" pitchFamily="34" charset="-128"/>
              </a:rPr>
              <a:t>After about thirty minutes, your eyes are completely dark adapted and can see an amount of light equivalent to a candle 16 km away</a:t>
            </a:r>
            <a:r>
              <a:rPr lang="en-US" sz="2400" dirty="0">
                <a:solidFill>
                  <a:schemeClr val="accent1">
                    <a:lumMod val="60000"/>
                    <a:lumOff val="40000"/>
                  </a:schemeClr>
                </a:solidFill>
                <a:ea typeface="ＭＳ Ｐゴシック" pitchFamily="34" charset="-128"/>
              </a:rPr>
              <a:t>. </a:t>
            </a: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endParaRPr lang="en-US" dirty="0">
              <a:ea typeface="ＭＳ Ｐゴシック" pitchFamily="34" charset="-128"/>
            </a:endParaRPr>
          </a:p>
          <a:p>
            <a:r>
              <a:rPr lang="en-US" sz="2400" dirty="0">
                <a:solidFill>
                  <a:schemeClr val="accent1"/>
                </a:solidFill>
                <a:ea typeface="ＭＳ Ｐゴシック" pitchFamily="34" charset="-128"/>
              </a:rPr>
              <a:t>Dark adaptation is a slow process, but allows us to see in a huge range of light levels</a:t>
            </a:r>
          </a:p>
        </p:txBody>
      </p:sp>
      <p:pic>
        <p:nvPicPr>
          <p:cNvPr id="29700" name="Picture 2" descr="C:\Users\Ellen\AppData\Local\Microsoft\Windows\Temporary Internet Files\Content.IE5\0I6CX326\MC900412784[1].wmf"/>
          <p:cNvPicPr>
            <a:picLocks noChangeAspect="1" noChangeArrowheads="1"/>
          </p:cNvPicPr>
          <p:nvPr/>
        </p:nvPicPr>
        <p:blipFill>
          <a:blip r:embed="rId3" cstate="print">
            <a:lum bright="-40000" contrast="40000"/>
          </a:blip>
          <a:srcRect/>
          <a:stretch>
            <a:fillRect/>
          </a:stretch>
        </p:blipFill>
        <p:spPr bwMode="auto">
          <a:xfrm flipH="1">
            <a:off x="618699" y="3200401"/>
            <a:ext cx="852913" cy="1295400"/>
          </a:xfrm>
          <a:prstGeom prst="rect">
            <a:avLst/>
          </a:prstGeom>
          <a:noFill/>
          <a:ln w="9525">
            <a:noFill/>
            <a:miter lim="800000"/>
            <a:headEnd/>
            <a:tailEnd/>
          </a:ln>
        </p:spPr>
      </p:pic>
      <p:pic>
        <p:nvPicPr>
          <p:cNvPr id="29701" name="Picture 3" descr="C:\Users\Ellen\AppData\Local\Microsoft\Windows\Temporary Internet Files\Content.IE5\M3II7C7U\MC900281284[1].wmf"/>
          <p:cNvPicPr>
            <a:picLocks noChangeAspect="1" noChangeArrowheads="1"/>
          </p:cNvPicPr>
          <p:nvPr/>
        </p:nvPicPr>
        <p:blipFill>
          <a:blip r:embed="rId4" cstate="print">
            <a:lum bright="-40000" contrast="40000"/>
          </a:blip>
          <a:srcRect/>
          <a:stretch>
            <a:fillRect/>
          </a:stretch>
        </p:blipFill>
        <p:spPr bwMode="auto">
          <a:xfrm>
            <a:off x="7483474" y="3429000"/>
            <a:ext cx="1260929" cy="819151"/>
          </a:xfrm>
          <a:prstGeom prst="rect">
            <a:avLst/>
          </a:prstGeom>
          <a:noFill/>
          <a:ln w="9525">
            <a:noFill/>
            <a:miter lim="800000"/>
            <a:headEnd/>
            <a:tailEnd/>
          </a:ln>
        </p:spPr>
      </p:pic>
      <p:cxnSp>
        <p:nvCxnSpPr>
          <p:cNvPr id="29702" name="Straight Arrow Connector 4"/>
          <p:cNvCxnSpPr>
            <a:cxnSpLocks noChangeShapeType="1"/>
          </p:cNvCxnSpPr>
          <p:nvPr/>
        </p:nvCxnSpPr>
        <p:spPr bwMode="auto">
          <a:xfrm>
            <a:off x="1471613" y="4014788"/>
            <a:ext cx="5767387" cy="0"/>
          </a:xfrm>
          <a:prstGeom prst="straightConnector1">
            <a:avLst/>
          </a:prstGeom>
          <a:ln>
            <a:headEnd type="stealth" w="med" len="med"/>
            <a:tailEnd type="stealth" w="med" len="med"/>
          </a:ln>
        </p:spPr>
        <p:style>
          <a:lnRef idx="2">
            <a:schemeClr val="dk1"/>
          </a:lnRef>
          <a:fillRef idx="0">
            <a:schemeClr val="dk1"/>
          </a:fillRef>
          <a:effectRef idx="1">
            <a:schemeClr val="dk1"/>
          </a:effectRef>
          <a:fontRef idx="minor">
            <a:schemeClr val="tx1"/>
          </a:fontRef>
        </p:style>
      </p:cxnSp>
      <p:sp>
        <p:nvSpPr>
          <p:cNvPr id="29703" name="TextBox 5"/>
          <p:cNvSpPr txBox="1">
            <a:spLocks noChangeArrowheads="1"/>
          </p:cNvSpPr>
          <p:nvPr/>
        </p:nvSpPr>
        <p:spPr bwMode="auto">
          <a:xfrm>
            <a:off x="3833813" y="4025899"/>
            <a:ext cx="966787" cy="400110"/>
          </a:xfrm>
          <a:prstGeom prst="rect">
            <a:avLst/>
          </a:prstGeom>
          <a:noFill/>
          <a:ln w="9525">
            <a:noFill/>
            <a:miter lim="800000"/>
            <a:headEnd/>
            <a:tailEnd/>
          </a:ln>
        </p:spPr>
        <p:txBody>
          <a:bodyPr wrap="square">
            <a:spAutoFit/>
          </a:bodyPr>
          <a:lstStyle/>
          <a:p>
            <a:r>
              <a:rPr lang="en-US" sz="2000" dirty="0">
                <a:solidFill>
                  <a:schemeClr val="bg1"/>
                </a:solidFill>
              </a:rPr>
              <a:t>16 km</a:t>
            </a:r>
          </a:p>
        </p:txBody>
      </p:sp>
    </p:spTree>
    <p:extLst>
      <p:ext uri="{BB962C8B-B14F-4D97-AF65-F5344CB8AC3E}">
        <p14:creationId xmlns:p14="http://schemas.microsoft.com/office/powerpoint/2010/main" val="2566823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81" name="Picture 9" descr="optic_nerve"/>
          <p:cNvPicPr>
            <a:picLocks noChangeAspect="1" noChangeArrowheads="1"/>
          </p:cNvPicPr>
          <p:nvPr/>
        </p:nvPicPr>
        <p:blipFill>
          <a:blip r:embed="rId2" cstate="print"/>
          <a:srcRect/>
          <a:stretch>
            <a:fillRect/>
          </a:stretch>
        </p:blipFill>
        <p:spPr bwMode="auto">
          <a:xfrm>
            <a:off x="5188708" y="932834"/>
            <a:ext cx="3524250" cy="3249613"/>
          </a:xfrm>
          <a:prstGeom prst="rect">
            <a:avLst/>
          </a:prstGeom>
          <a:ln>
            <a:noFill/>
          </a:ln>
          <a:effectLst>
            <a:outerShdw blurRad="190500" algn="tl" rotWithShape="0">
              <a:srgbClr val="000000">
                <a:alpha val="70000"/>
              </a:srgbClr>
            </a:outerShdw>
          </a:effectLst>
        </p:spPr>
      </p:pic>
      <p:sp>
        <p:nvSpPr>
          <p:cNvPr id="105476" name="Rectangle 4"/>
          <p:cNvSpPr>
            <a:spLocks noGrp="1" noChangeArrowheads="1"/>
          </p:cNvSpPr>
          <p:nvPr>
            <p:ph type="body" sz="half" idx="1"/>
          </p:nvPr>
        </p:nvSpPr>
        <p:spPr>
          <a:xfrm>
            <a:off x="420664" y="1108467"/>
            <a:ext cx="4038600" cy="4530725"/>
          </a:xfrm>
        </p:spPr>
        <p:txBody>
          <a:bodyPr/>
          <a:lstStyle/>
          <a:p>
            <a:pPr>
              <a:buFont typeface="Wingdings" pitchFamily="2" charset="2"/>
              <a:buNone/>
            </a:pPr>
            <a:r>
              <a:rPr lang="en-US" sz="2600" b="1" dirty="0">
                <a:solidFill>
                  <a:schemeClr val="accent1"/>
                </a:solidFill>
              </a:rPr>
              <a:t>OPTIC NERVE</a:t>
            </a:r>
          </a:p>
          <a:p>
            <a:r>
              <a:rPr lang="en-US" sz="2600" dirty="0">
                <a:solidFill>
                  <a:schemeClr val="accent1"/>
                </a:solidFill>
              </a:rPr>
              <a:t>Transmits electrical impulses from retina to the brain</a:t>
            </a:r>
          </a:p>
          <a:p>
            <a:r>
              <a:rPr lang="en-US" sz="2600" dirty="0">
                <a:solidFill>
                  <a:schemeClr val="accent1"/>
                </a:solidFill>
              </a:rPr>
              <a:t>Creates blind spot</a:t>
            </a:r>
          </a:p>
          <a:p>
            <a:r>
              <a:rPr lang="en-US" sz="2600" dirty="0">
                <a:solidFill>
                  <a:schemeClr val="accent1"/>
                </a:solidFill>
              </a:rPr>
              <a:t>Brain takes inverted image and flips it so we can see</a:t>
            </a:r>
          </a:p>
          <a:p>
            <a:pPr marL="0" indent="0">
              <a:buNone/>
            </a:pPr>
            <a:endParaRPr lang="en-US" sz="2600" dirty="0"/>
          </a:p>
        </p:txBody>
      </p:sp>
      <p:pic>
        <p:nvPicPr>
          <p:cNvPr id="105479" name="Picture 7" descr="Figure%2010%20Optic%20Nerve"/>
          <p:cNvPicPr>
            <a:picLocks noChangeAspect="1" noChangeArrowheads="1"/>
          </p:cNvPicPr>
          <p:nvPr/>
        </p:nvPicPr>
        <p:blipFill>
          <a:blip r:embed="rId3" cstate="print"/>
          <a:srcRect/>
          <a:stretch>
            <a:fillRect/>
          </a:stretch>
        </p:blipFill>
        <p:spPr bwMode="auto">
          <a:xfrm>
            <a:off x="4267200" y="4365009"/>
            <a:ext cx="32004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607" y="4650759"/>
            <a:ext cx="2914650" cy="15621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9DE74ED2-C460-49B9-A247-F15C4ECAAD3E}"/>
              </a:ext>
            </a:extLst>
          </p:cNvPr>
          <p:cNvSpPr>
            <a:spLocks noGrp="1"/>
          </p:cNvSpPr>
          <p:nvPr>
            <p:ph type="title"/>
          </p:nvPr>
        </p:nvSpPr>
        <p:spPr/>
        <p:txBody>
          <a:bodyPr>
            <a:normAutofit fontScale="90000"/>
          </a:bodyPr>
          <a:lstStyle/>
          <a:p>
            <a:r>
              <a:rPr lang="en-US" dirty="0"/>
              <a:t>Refraction by concave &amp; convex lenses </a:t>
            </a:r>
            <a:endParaRPr lang="en-GB" dirty="0"/>
          </a:p>
        </p:txBody>
      </p:sp>
      <p:sp>
        <p:nvSpPr>
          <p:cNvPr id="5" name="Slide Number Placeholder 4">
            <a:extLst>
              <a:ext uri="{FF2B5EF4-FFF2-40B4-BE49-F238E27FC236}">
                <a16:creationId xmlns="" xmlns:a16="http://schemas.microsoft.com/office/drawing/2014/main" id="{B6FA6099-D8FE-4E14-BA23-37994FE3491D}"/>
              </a:ext>
            </a:extLst>
          </p:cNvPr>
          <p:cNvSpPr>
            <a:spLocks noGrp="1"/>
          </p:cNvSpPr>
          <p:nvPr>
            <p:ph type="sldNum" sz="quarter" idx="12"/>
          </p:nvPr>
        </p:nvSpPr>
        <p:spPr/>
        <p:txBody>
          <a:bodyPr/>
          <a:lstStyle/>
          <a:p>
            <a:fld id="{9E7A7B87-BDF6-414A-B9F0-8881E02B3A1A}" type="slidenum">
              <a:rPr lang="en-US" altLang="en-US" smtClean="0"/>
              <a:pPr/>
              <a:t>22</a:t>
            </a:fld>
            <a:endParaRPr lang="en-US" alt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3794400" cy="310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787150"/>
            <a:ext cx="3573677"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08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rmAutofit/>
          </a:bodyPr>
          <a:lstStyle/>
          <a:p>
            <a:r>
              <a:rPr lang="en-US" sz="5400" b="1" dirty="0">
                <a:solidFill>
                  <a:schemeClr val="accent1"/>
                </a:solidFill>
              </a:rPr>
              <a:t>Blind Spot</a:t>
            </a:r>
          </a:p>
        </p:txBody>
      </p:sp>
      <p:sp>
        <p:nvSpPr>
          <p:cNvPr id="107524" name="Rectangle 4"/>
          <p:cNvSpPr>
            <a:spLocks noGrp="1" noChangeArrowheads="1"/>
          </p:cNvSpPr>
          <p:nvPr>
            <p:ph type="body" sz="half" idx="1"/>
          </p:nvPr>
        </p:nvSpPr>
        <p:spPr/>
        <p:txBody>
          <a:bodyPr/>
          <a:lstStyle/>
          <a:p>
            <a:r>
              <a:rPr lang="en-US" sz="2600" dirty="0">
                <a:solidFill>
                  <a:schemeClr val="accent1"/>
                </a:solidFill>
              </a:rPr>
              <a:t>On retina where the optic nerve leads back into the brain</a:t>
            </a:r>
          </a:p>
          <a:p>
            <a:r>
              <a:rPr lang="en-US" sz="2600" dirty="0">
                <a:solidFill>
                  <a:schemeClr val="accent1"/>
                </a:solidFill>
              </a:rPr>
              <a:t>No rod or cone cells occur</a:t>
            </a:r>
          </a:p>
          <a:p>
            <a:r>
              <a:rPr lang="en-US" sz="2600" dirty="0">
                <a:solidFill>
                  <a:schemeClr val="accent1"/>
                </a:solidFill>
              </a:rPr>
              <a:t>Other eye compensates for this area</a:t>
            </a:r>
          </a:p>
          <a:p>
            <a:r>
              <a:rPr lang="en-US" sz="2600" dirty="0">
                <a:solidFill>
                  <a:schemeClr val="accent1"/>
                </a:solidFill>
              </a:rPr>
              <a:t>Try this test to prove you have a blind spot…</a:t>
            </a:r>
          </a:p>
        </p:txBody>
      </p:sp>
      <p:pic>
        <p:nvPicPr>
          <p:cNvPr id="107527" name="Picture 7" descr="illustration-blind-spot"/>
          <p:cNvPicPr>
            <a:picLocks noChangeAspect="1" noChangeArrowheads="1"/>
          </p:cNvPicPr>
          <p:nvPr/>
        </p:nvPicPr>
        <p:blipFill>
          <a:blip r:embed="rId2" cstate="print"/>
          <a:srcRect/>
          <a:stretch>
            <a:fillRect/>
          </a:stretch>
        </p:blipFill>
        <p:spPr bwMode="auto">
          <a:xfrm>
            <a:off x="4876800" y="1417638"/>
            <a:ext cx="38100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5" name="Rectangle 7"/>
          <p:cNvSpPr>
            <a:spLocks noGrp="1" noChangeArrowheads="1"/>
          </p:cNvSpPr>
          <p:nvPr>
            <p:ph type="title"/>
          </p:nvPr>
        </p:nvSpPr>
        <p:spPr>
          <a:xfrm>
            <a:off x="1338797" y="476672"/>
            <a:ext cx="6781800" cy="1320800"/>
          </a:xfrm>
        </p:spPr>
        <p:txBody>
          <a:bodyPr>
            <a:normAutofit/>
          </a:bodyPr>
          <a:lstStyle/>
          <a:p>
            <a:r>
              <a:rPr lang="en-US" sz="2400" dirty="0"/>
              <a:t>ACTIVITY </a:t>
            </a:r>
            <a:r>
              <a:rPr lang="en-US" sz="2400" dirty="0" smtClean="0"/>
              <a:t>3.3 (p.91)</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348880"/>
            <a:ext cx="66294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device&#10;&#10;Description automatically generated">
            <a:extLst>
              <a:ext uri="{FF2B5EF4-FFF2-40B4-BE49-F238E27FC236}">
                <a16:creationId xmlns="" xmlns:a16="http://schemas.microsoft.com/office/drawing/2014/main" id="{6B6BC51A-6BD6-4ECC-B17C-052EFAF7A67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177" r="5854" b="2"/>
          <a:stretch/>
        </p:blipFill>
        <p:spPr>
          <a:xfrm>
            <a:off x="4562839" y="-168318"/>
            <a:ext cx="4695998" cy="3932313"/>
          </a:xfrm>
          <a:prstGeom prst="rect">
            <a:avLst/>
          </a:prstGeom>
          <a:effectLst>
            <a:softEdge rad="533400"/>
          </a:effectLst>
        </p:spPr>
      </p:pic>
      <p:pic>
        <p:nvPicPr>
          <p:cNvPr id="10244" name="Picture 4" descr="ANd9GcQ3UBXkubY6cR1m51cN1PJyif5G35F1uDegOqqTSlbIURTVADbs">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913"/>
          <a:stretch/>
        </p:blipFill>
        <p:spPr bwMode="auto">
          <a:xfrm>
            <a:off x="4567428" y="2487168"/>
            <a:ext cx="4697730" cy="4215384"/>
          </a:xfrm>
          <a:prstGeom prst="rect">
            <a:avLst/>
          </a:prstGeom>
          <a:effectLst>
            <a:softEdge rad="533400"/>
          </a:effectLst>
          <a:extLst>
            <a:ext uri="{91240B29-F687-4F45-9708-019B960494DF}">
              <a14:hiddenLine xmlns:a14="http://schemas.microsoft.com/office/drawing/2010/main" w="9525">
                <a:solidFill>
                  <a:srgbClr val="000000"/>
                </a:solidFill>
                <a:miter lim="800000"/>
                <a:headEnd/>
                <a:tailEnd/>
              </a14:hiddenLine>
            </a:ext>
          </a:extLst>
        </p:spPr>
      </p:pic>
      <p:pic>
        <p:nvPicPr>
          <p:cNvPr id="73" name="Picture 72">
            <a:extLst>
              <a:ext uri="{FF2B5EF4-FFF2-40B4-BE49-F238E27FC236}">
                <a16:creationId xmlns="" xmlns:a16="http://schemas.microsoft.com/office/drawing/2014/main" id="{22901FED-4FC9-4ED5-8123-C98BCD1616B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5842" name="Rectangle 2"/>
          <p:cNvSpPr>
            <a:spLocks noGrp="1" noChangeArrowheads="1"/>
          </p:cNvSpPr>
          <p:nvPr>
            <p:ph type="title"/>
          </p:nvPr>
        </p:nvSpPr>
        <p:spPr>
          <a:xfrm>
            <a:off x="467544" y="28636"/>
            <a:ext cx="3602727" cy="1311664"/>
          </a:xfrm>
        </p:spPr>
        <p:txBody>
          <a:bodyPr>
            <a:normAutofit/>
          </a:bodyPr>
          <a:lstStyle/>
          <a:p>
            <a:pPr eaLnBrk="1" hangingPunct="1">
              <a:defRPr/>
            </a:pPr>
            <a:r>
              <a:rPr lang="en-US" sz="3500" dirty="0">
                <a:solidFill>
                  <a:schemeClr val="accent1"/>
                </a:solidFill>
                <a:latin typeface="Tahoma" pitchFamily="34" charset="0"/>
                <a:cs typeface="Tahoma" pitchFamily="34" charset="0"/>
              </a:rPr>
              <a:t>Unit 2:</a:t>
            </a:r>
            <a:br>
              <a:rPr lang="en-US" sz="3500" dirty="0">
                <a:solidFill>
                  <a:schemeClr val="accent1"/>
                </a:solidFill>
                <a:latin typeface="Tahoma" pitchFamily="34" charset="0"/>
                <a:cs typeface="Tahoma" pitchFamily="34" charset="0"/>
              </a:rPr>
            </a:br>
            <a:r>
              <a:rPr lang="en-US" sz="3500" dirty="0">
                <a:solidFill>
                  <a:schemeClr val="accent1"/>
                </a:solidFill>
                <a:latin typeface="Tahoma" pitchFamily="34" charset="0"/>
                <a:cs typeface="Tahoma" pitchFamily="34" charset="0"/>
              </a:rPr>
              <a:t>Binocular vision</a:t>
            </a:r>
          </a:p>
        </p:txBody>
      </p:sp>
      <p:sp>
        <p:nvSpPr>
          <p:cNvPr id="10243" name="Rectangle 3"/>
          <p:cNvSpPr>
            <a:spLocks noGrp="1" noChangeArrowheads="1"/>
          </p:cNvSpPr>
          <p:nvPr>
            <p:ph type="body" idx="1"/>
          </p:nvPr>
        </p:nvSpPr>
        <p:spPr>
          <a:xfrm>
            <a:off x="603746" y="1124744"/>
            <a:ext cx="4112269" cy="5577807"/>
          </a:xfrm>
        </p:spPr>
        <p:txBody>
          <a:bodyPr anchor="ctr">
            <a:normAutofit fontScale="47500" lnSpcReduction="20000"/>
          </a:bodyPr>
          <a:lstStyle/>
          <a:p>
            <a:pPr marL="0" indent="0" eaLnBrk="1" hangingPunct="1">
              <a:lnSpc>
                <a:spcPct val="120000"/>
              </a:lnSpc>
              <a:buNone/>
            </a:pPr>
            <a:r>
              <a:rPr lang="en-US" sz="4200" b="1" dirty="0">
                <a:solidFill>
                  <a:schemeClr val="accent1"/>
                </a:solidFill>
                <a:cs typeface="Tahoma" panose="020B0604030504040204" pitchFamily="34" charset="0"/>
              </a:rPr>
              <a:t>What it is </a:t>
            </a:r>
          </a:p>
          <a:p>
            <a:pPr eaLnBrk="1" hangingPunct="1">
              <a:lnSpc>
                <a:spcPct val="120000"/>
              </a:lnSpc>
            </a:pPr>
            <a:r>
              <a:rPr lang="en-US" sz="3800" dirty="0">
                <a:solidFill>
                  <a:schemeClr val="accent1"/>
                </a:solidFill>
                <a:cs typeface="Tahoma" panose="020B0604030504040204" pitchFamily="34" charset="0"/>
              </a:rPr>
              <a:t>Refers to the ability to focus on an object with both eyes, creating a single image</a:t>
            </a:r>
          </a:p>
          <a:p>
            <a:pPr eaLnBrk="1" hangingPunct="1">
              <a:lnSpc>
                <a:spcPct val="120000"/>
              </a:lnSpc>
            </a:pPr>
            <a:r>
              <a:rPr lang="en-US" sz="3800" dirty="0">
                <a:solidFill>
                  <a:schemeClr val="accent1"/>
                </a:solidFill>
                <a:cs typeface="Tahoma" panose="020B0604030504040204" pitchFamily="34" charset="0"/>
              </a:rPr>
              <a:t>During binocular vision the three pairs of muscles on the outside of each eye enable the eye to see three dimensionally.</a:t>
            </a:r>
          </a:p>
          <a:p>
            <a:pPr>
              <a:lnSpc>
                <a:spcPct val="120000"/>
              </a:lnSpc>
            </a:pPr>
            <a:r>
              <a:rPr lang="en-US" sz="3800" dirty="0">
                <a:solidFill>
                  <a:schemeClr val="accent1"/>
                </a:solidFill>
                <a:cs typeface="Tahoma" panose="020B0604030504040204" pitchFamily="34" charset="0"/>
              </a:rPr>
              <a:t>The ability to perceive depth is known as stereoscopy or stereoscopic vision</a:t>
            </a:r>
          </a:p>
          <a:p>
            <a:pPr marL="0" indent="0" eaLnBrk="1" hangingPunct="1">
              <a:lnSpc>
                <a:spcPct val="120000"/>
              </a:lnSpc>
              <a:buNone/>
            </a:pPr>
            <a:r>
              <a:rPr lang="en-US" sz="4200" b="1" dirty="0">
                <a:solidFill>
                  <a:schemeClr val="accent1"/>
                </a:solidFill>
                <a:cs typeface="Tahoma" panose="020B0604030504040204" pitchFamily="34" charset="0"/>
              </a:rPr>
              <a:t>Significance </a:t>
            </a:r>
          </a:p>
          <a:p>
            <a:pPr>
              <a:lnSpc>
                <a:spcPct val="120000"/>
              </a:lnSpc>
            </a:pPr>
            <a:r>
              <a:rPr lang="en-US" sz="3800" dirty="0">
                <a:solidFill>
                  <a:schemeClr val="accent1"/>
                </a:solidFill>
                <a:cs typeface="Tahoma" panose="020B0604030504040204" pitchFamily="34" charset="0"/>
              </a:rPr>
              <a:t>Depth of perception enables us to walk up/ down stairs.</a:t>
            </a:r>
            <a:endParaRPr lang="en-GB" sz="3800" dirty="0">
              <a:solidFill>
                <a:schemeClr val="accent1"/>
              </a:solidFill>
            </a:endParaRPr>
          </a:p>
          <a:p>
            <a:pPr>
              <a:lnSpc>
                <a:spcPct val="120000"/>
              </a:lnSpc>
            </a:pPr>
            <a:r>
              <a:rPr lang="en-US" sz="3800" dirty="0">
                <a:solidFill>
                  <a:schemeClr val="accent1"/>
                </a:solidFill>
              </a:rPr>
              <a:t>It gives a wider </a:t>
            </a:r>
            <a:r>
              <a:rPr lang="en-US" sz="3800" dirty="0">
                <a:solidFill>
                  <a:schemeClr val="accent1"/>
                </a:solidFill>
                <a:hlinkClick r:id="rId6" tooltip="Field of view">
                  <a:extLst>
                    <a:ext uri="{A12FA001-AC4F-418D-AE19-62706E023703}">
                      <ahyp:hlinkClr xmlns="" xmlns:ahyp="http://schemas.microsoft.com/office/drawing/2018/hyperlinkcolor" val="tx"/>
                    </a:ext>
                  </a:extLst>
                </a:hlinkClick>
              </a:rPr>
              <a:t>field of view</a:t>
            </a:r>
            <a:endParaRPr lang="en-US" sz="3800" dirty="0">
              <a:solidFill>
                <a:schemeClr val="accent1"/>
              </a:solidFill>
            </a:endParaRPr>
          </a:p>
          <a:p>
            <a:pPr>
              <a:lnSpc>
                <a:spcPct val="120000"/>
              </a:lnSpc>
            </a:pPr>
            <a:r>
              <a:rPr lang="en-GB" sz="3800" dirty="0">
                <a:solidFill>
                  <a:schemeClr val="accent1"/>
                </a:solidFill>
              </a:rPr>
              <a:t>gives precise </a:t>
            </a:r>
            <a:r>
              <a:rPr lang="en-GB" sz="3800" dirty="0">
                <a:solidFill>
                  <a:schemeClr val="accent1"/>
                </a:solidFill>
                <a:hlinkClick r:id="rId7">
                  <a:extLst>
                    <a:ext uri="{A12FA001-AC4F-418D-AE19-62706E023703}">
                      <ahyp:hlinkClr xmlns="" xmlns:ahyp="http://schemas.microsoft.com/office/drawing/2018/hyperlinkcolor" val="tx"/>
                    </a:ext>
                  </a:extLst>
                </a:hlinkClick>
              </a:rPr>
              <a:t>depth perception</a:t>
            </a:r>
            <a:endParaRPr lang="en-GB" sz="3800" dirty="0">
              <a:solidFill>
                <a:schemeClr val="accent1"/>
              </a:solidFill>
            </a:endParaRPr>
          </a:p>
          <a:p>
            <a:pPr>
              <a:lnSpc>
                <a:spcPct val="120000"/>
              </a:lnSpc>
            </a:pPr>
            <a:r>
              <a:rPr lang="en-US" sz="3800" dirty="0">
                <a:solidFill>
                  <a:schemeClr val="accent1"/>
                </a:solidFill>
              </a:rPr>
              <a:t>Binocular vision helps with performance skills such as catching, grasping, and locomotion.</a:t>
            </a:r>
            <a:endParaRPr lang="en-US" sz="3800" dirty="0">
              <a:solidFill>
                <a:schemeClr val="accent1"/>
              </a:solidFill>
              <a:cs typeface="Tahoma" panose="020B0604030504040204" pitchFamily="34" charset="0"/>
            </a:endParaRPr>
          </a:p>
          <a:p>
            <a:pPr eaLnBrk="1" hangingPunct="1"/>
            <a:endParaRPr lang="en-US" sz="17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2946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t>
            </a:r>
            <a:r>
              <a:rPr lang="en-US" dirty="0" smtClean="0"/>
              <a:t>3.4 (p.92)</a:t>
            </a:r>
            <a:endParaRPr lang="en-US" dirty="0"/>
          </a:p>
        </p:txBody>
      </p:sp>
      <p:sp>
        <p:nvSpPr>
          <p:cNvPr id="4" name="Slide Number Placeholder 3"/>
          <p:cNvSpPr>
            <a:spLocks noGrp="1"/>
          </p:cNvSpPr>
          <p:nvPr>
            <p:ph type="sldNum" sz="quarter" idx="12"/>
          </p:nvPr>
        </p:nvSpPr>
        <p:spPr/>
        <p:txBody>
          <a:bodyPr/>
          <a:lstStyle/>
          <a:p>
            <a:fld id="{12BB25A2-5507-4CDA-801B-CF7C4493D501}" type="slidenum">
              <a:rPr lang="en-GB" smtClean="0"/>
              <a:t>26</a:t>
            </a:fld>
            <a:endParaRPr lang="en-GB"/>
          </a:p>
        </p:txBody>
      </p:sp>
      <p:pic>
        <p:nvPicPr>
          <p:cNvPr id="5" name="Content Placeholder 4" descr="Illustration of the horizontal Lang two-pencil test"/>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57397" y="1600200"/>
            <a:ext cx="2229205" cy="4525963"/>
          </a:xfrm>
          <a:prstGeom prst="rect">
            <a:avLst/>
          </a:prstGeom>
          <a:noFill/>
          <a:ln>
            <a:noFill/>
          </a:ln>
        </p:spPr>
      </p:pic>
    </p:spTree>
    <p:extLst>
      <p:ext uri="{BB962C8B-B14F-4D97-AF65-F5344CB8AC3E}">
        <p14:creationId xmlns:p14="http://schemas.microsoft.com/office/powerpoint/2010/main" val="2910134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eye lens mov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59839" y="4334241"/>
            <a:ext cx="4283660" cy="23798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Rectangle 2"/>
          <p:cNvSpPr>
            <a:spLocks noGrp="1" noChangeArrowheads="1"/>
          </p:cNvSpPr>
          <p:nvPr>
            <p:ph type="title"/>
          </p:nvPr>
        </p:nvSpPr>
        <p:spPr>
          <a:xfrm>
            <a:off x="685800" y="304800"/>
            <a:ext cx="7772400" cy="1143000"/>
          </a:xfrm>
        </p:spPr>
        <p:txBody>
          <a:bodyPr>
            <a:normAutofit fontScale="90000"/>
          </a:bodyPr>
          <a:lstStyle/>
          <a:p>
            <a:pPr algn="l"/>
            <a:r>
              <a:rPr lang="en-US" sz="4400" dirty="0">
                <a:solidFill>
                  <a:schemeClr val="accent1"/>
                </a:solidFill>
              </a:rPr>
              <a:t>Unit 3:</a:t>
            </a:r>
            <a:br>
              <a:rPr lang="en-US" sz="4400" dirty="0">
                <a:solidFill>
                  <a:schemeClr val="accent1"/>
                </a:solidFill>
              </a:rPr>
            </a:br>
            <a:r>
              <a:rPr lang="en-US" sz="4400" dirty="0">
                <a:solidFill>
                  <a:schemeClr val="accent1"/>
                </a:solidFill>
              </a:rPr>
              <a:t>Accommodation </a:t>
            </a:r>
          </a:p>
        </p:txBody>
      </p:sp>
      <p:sp>
        <p:nvSpPr>
          <p:cNvPr id="2" name="Rectangle 1"/>
          <p:cNvSpPr/>
          <p:nvPr/>
        </p:nvSpPr>
        <p:spPr>
          <a:xfrm>
            <a:off x="533400" y="1445525"/>
            <a:ext cx="4419600" cy="2751522"/>
          </a:xfrm>
          <a:prstGeom prst="rect">
            <a:avLst/>
          </a:prstGeom>
        </p:spPr>
        <p:txBody>
          <a:bodyPr wrap="square">
            <a:spAutoFit/>
          </a:bodyPr>
          <a:lstStyle/>
          <a:p>
            <a:pPr marL="342900" indent="-342900" eaLnBrk="1" hangingPunct="1">
              <a:lnSpc>
                <a:spcPct val="90000"/>
              </a:lnSpc>
              <a:buClr>
                <a:srgbClr val="339933"/>
              </a:buClr>
              <a:buFont typeface="Arial" panose="020B0604020202020204" pitchFamily="34" charset="0"/>
              <a:buChar char="•"/>
            </a:pPr>
            <a:r>
              <a:rPr lang="en-US" altLang="en-US" sz="2400" b="1" dirty="0">
                <a:solidFill>
                  <a:schemeClr val="tx2">
                    <a:lumMod val="60000"/>
                    <a:lumOff val="40000"/>
                  </a:schemeClr>
                </a:solidFill>
              </a:rPr>
              <a:t>Accommodation</a:t>
            </a:r>
            <a:r>
              <a:rPr lang="en-US" altLang="en-US" sz="2400" dirty="0">
                <a:solidFill>
                  <a:schemeClr val="tx2">
                    <a:lumMod val="60000"/>
                    <a:lumOff val="40000"/>
                  </a:schemeClr>
                </a:solidFill>
              </a:rPr>
              <a:t> is the focusing of light in the retina.</a:t>
            </a:r>
          </a:p>
          <a:p>
            <a:pPr marL="342900" indent="-342900" eaLnBrk="1" hangingPunct="1">
              <a:lnSpc>
                <a:spcPct val="90000"/>
              </a:lnSpc>
              <a:buClr>
                <a:srgbClr val="339933"/>
              </a:buClr>
              <a:buFont typeface="Arial" panose="020B0604020202020204" pitchFamily="34" charset="0"/>
              <a:buChar char="•"/>
            </a:pPr>
            <a:r>
              <a:rPr lang="en-US" altLang="en-US" sz="2400" dirty="0">
                <a:solidFill>
                  <a:schemeClr val="tx2">
                    <a:lumMod val="60000"/>
                    <a:lumOff val="40000"/>
                  </a:schemeClr>
                </a:solidFill>
              </a:rPr>
              <a:t>Mammals focus by  changing the shape of the lens.</a:t>
            </a:r>
          </a:p>
          <a:p>
            <a:pPr marL="342900" indent="-342900" eaLnBrk="1" hangingPunct="1">
              <a:lnSpc>
                <a:spcPct val="90000"/>
              </a:lnSpc>
              <a:buClr>
                <a:srgbClr val="339933"/>
              </a:buClr>
              <a:buFont typeface="Arial" panose="020B0604020202020204" pitchFamily="34" charset="0"/>
              <a:buChar char="•"/>
            </a:pPr>
            <a:r>
              <a:rPr lang="en-US" altLang="en-US" sz="2400" dirty="0">
                <a:solidFill>
                  <a:schemeClr val="tx2">
                    <a:lumMod val="60000"/>
                    <a:lumOff val="40000"/>
                  </a:schemeClr>
                </a:solidFill>
              </a:rPr>
              <a:t>The lens is flattened for distant objects.</a:t>
            </a:r>
          </a:p>
          <a:p>
            <a:pPr marL="342900" indent="-342900" eaLnBrk="1" hangingPunct="1">
              <a:lnSpc>
                <a:spcPct val="90000"/>
              </a:lnSpc>
              <a:buClr>
                <a:srgbClr val="339933"/>
              </a:buClr>
              <a:buFont typeface="Arial" panose="020B0604020202020204" pitchFamily="34" charset="0"/>
              <a:buChar char="•"/>
            </a:pPr>
            <a:r>
              <a:rPr lang="en-US" altLang="en-US" sz="2400" dirty="0">
                <a:solidFill>
                  <a:schemeClr val="tx2">
                    <a:lumMod val="60000"/>
                    <a:lumOff val="40000"/>
                  </a:schemeClr>
                </a:solidFill>
              </a:rPr>
              <a:t>The lens is rounded for near objects.</a:t>
            </a:r>
          </a:p>
        </p:txBody>
      </p:sp>
      <p:pic>
        <p:nvPicPr>
          <p:cNvPr id="4" name="Picture 3" descr="A picture containing text, athletic game&#10;&#10;Description automatically generated">
            <a:extLst>
              <a:ext uri="{FF2B5EF4-FFF2-40B4-BE49-F238E27FC236}">
                <a16:creationId xmlns="" xmlns:a16="http://schemas.microsoft.com/office/drawing/2014/main" id="{AEC76CF5-AB39-4BDD-ADBA-753DC59CE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649" y="404664"/>
            <a:ext cx="2933700" cy="3672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747DA66-FA4A-451A-8274-0072B44D6F0E}"/>
              </a:ext>
            </a:extLst>
          </p:cNvPr>
          <p:cNvSpPr>
            <a:spLocks noGrp="1"/>
          </p:cNvSpPr>
          <p:nvPr>
            <p:ph type="title"/>
          </p:nvPr>
        </p:nvSpPr>
        <p:spPr>
          <a:xfrm>
            <a:off x="457200" y="228937"/>
            <a:ext cx="8229600" cy="796950"/>
          </a:xfrm>
        </p:spPr>
        <p:txBody>
          <a:bodyPr/>
          <a:lstStyle/>
          <a:p>
            <a:r>
              <a:rPr lang="en-US" b="1" dirty="0">
                <a:solidFill>
                  <a:schemeClr val="accent1"/>
                </a:solidFill>
              </a:rPr>
              <a:t>Accommodation </a:t>
            </a:r>
            <a:endParaRPr lang="en-GB" b="1" dirty="0">
              <a:solidFill>
                <a:schemeClr val="accent1"/>
              </a:solidFill>
            </a:endParaRPr>
          </a:p>
        </p:txBody>
      </p:sp>
      <p:sp>
        <p:nvSpPr>
          <p:cNvPr id="6" name="Text Placeholder 5">
            <a:extLst>
              <a:ext uri="{FF2B5EF4-FFF2-40B4-BE49-F238E27FC236}">
                <a16:creationId xmlns="" xmlns:a16="http://schemas.microsoft.com/office/drawing/2014/main" id="{5B33E002-15DD-48EC-8036-6442E8767469}"/>
              </a:ext>
            </a:extLst>
          </p:cNvPr>
          <p:cNvSpPr>
            <a:spLocks noGrp="1"/>
          </p:cNvSpPr>
          <p:nvPr>
            <p:ph type="body" idx="1"/>
          </p:nvPr>
        </p:nvSpPr>
        <p:spPr>
          <a:xfrm>
            <a:off x="477352" y="983711"/>
            <a:ext cx="4040188" cy="639762"/>
          </a:xfrm>
        </p:spPr>
        <p:txBody>
          <a:bodyPr>
            <a:normAutofit/>
          </a:bodyPr>
          <a:lstStyle/>
          <a:p>
            <a:pPr marL="342900" indent="-342900" algn="ctr">
              <a:buFont typeface="Arial" panose="020B0604020202020204" pitchFamily="34" charset="0"/>
              <a:buChar char="•"/>
            </a:pPr>
            <a:r>
              <a:rPr lang="en-US" sz="3200" dirty="0">
                <a:solidFill>
                  <a:schemeClr val="accent1"/>
                </a:solidFill>
              </a:rPr>
              <a:t>Near vision	</a:t>
            </a:r>
            <a:endParaRPr lang="en-GB" sz="3200" dirty="0">
              <a:solidFill>
                <a:schemeClr val="accent1"/>
              </a:solidFill>
            </a:endParaRPr>
          </a:p>
        </p:txBody>
      </p:sp>
      <p:sp>
        <p:nvSpPr>
          <p:cNvPr id="7" name="Content Placeholder 6">
            <a:extLst>
              <a:ext uri="{FF2B5EF4-FFF2-40B4-BE49-F238E27FC236}">
                <a16:creationId xmlns="" xmlns:a16="http://schemas.microsoft.com/office/drawing/2014/main" id="{72F2A7E6-AD89-43C5-8388-0213BC5C3E7A}"/>
              </a:ext>
            </a:extLst>
          </p:cNvPr>
          <p:cNvSpPr>
            <a:spLocks noGrp="1"/>
          </p:cNvSpPr>
          <p:nvPr>
            <p:ph sz="half" idx="2"/>
          </p:nvPr>
        </p:nvSpPr>
        <p:spPr>
          <a:xfrm>
            <a:off x="323528" y="1836305"/>
            <a:ext cx="4173860" cy="4631170"/>
          </a:xfrm>
        </p:spPr>
        <p:txBody>
          <a:bodyPr>
            <a:normAutofit fontScale="40000" lnSpcReduction="20000"/>
          </a:bodyPr>
          <a:lstStyle/>
          <a:p>
            <a:pPr>
              <a:lnSpc>
                <a:spcPct val="170000"/>
              </a:lnSpc>
              <a:spcBef>
                <a:spcPct val="50000"/>
              </a:spcBef>
              <a:buFontTx/>
              <a:buChar char="•"/>
            </a:pPr>
            <a:r>
              <a:rPr lang="en-US" sz="4500" b="1" dirty="0">
                <a:solidFill>
                  <a:schemeClr val="accent1"/>
                </a:solidFill>
                <a:cs typeface="Aharoni" pitchFamily="2" charset="-79"/>
              </a:rPr>
              <a:t>When an object is less than 6 m away</a:t>
            </a:r>
            <a:r>
              <a:rPr lang="en-US" sz="4500" dirty="0">
                <a:solidFill>
                  <a:schemeClr val="accent1"/>
                </a:solidFill>
                <a:cs typeface="Aharoni" pitchFamily="2" charset="-79"/>
              </a:rPr>
              <a:t>.</a:t>
            </a:r>
          </a:p>
          <a:p>
            <a:pPr lvl="1">
              <a:lnSpc>
                <a:spcPct val="120000"/>
              </a:lnSpc>
              <a:spcBef>
                <a:spcPts val="600"/>
              </a:spcBef>
              <a:buFontTx/>
              <a:buChar char="•"/>
            </a:pPr>
            <a:r>
              <a:rPr lang="en-US" sz="4500" dirty="0">
                <a:solidFill>
                  <a:schemeClr val="accent1"/>
                </a:solidFill>
                <a:cs typeface="Aharoni" pitchFamily="2" charset="-79"/>
              </a:rPr>
              <a:t> the ciliary muscles </a:t>
            </a:r>
            <a:r>
              <a:rPr lang="en-US" sz="4500" b="1" dirty="0">
                <a:solidFill>
                  <a:schemeClr val="accent1"/>
                </a:solidFill>
                <a:cs typeface="Aharoni" pitchFamily="2" charset="-79"/>
              </a:rPr>
              <a:t>contract</a:t>
            </a:r>
          </a:p>
          <a:p>
            <a:pPr lvl="1">
              <a:lnSpc>
                <a:spcPct val="120000"/>
              </a:lnSpc>
              <a:spcBef>
                <a:spcPts val="600"/>
              </a:spcBef>
              <a:buFontTx/>
              <a:buChar char="•"/>
            </a:pPr>
            <a:r>
              <a:rPr lang="en-US" sz="4500" dirty="0">
                <a:solidFill>
                  <a:schemeClr val="accent1"/>
                </a:solidFill>
                <a:cs typeface="Aharoni" pitchFamily="2" charset="-79"/>
              </a:rPr>
              <a:t> the sclera is pulled forward</a:t>
            </a:r>
          </a:p>
          <a:p>
            <a:pPr lvl="1">
              <a:lnSpc>
                <a:spcPct val="120000"/>
              </a:lnSpc>
              <a:spcBef>
                <a:spcPts val="600"/>
              </a:spcBef>
              <a:buFontTx/>
              <a:buChar char="•"/>
            </a:pPr>
            <a:r>
              <a:rPr lang="en-US" sz="4500" dirty="0">
                <a:solidFill>
                  <a:schemeClr val="accent1"/>
                </a:solidFill>
                <a:cs typeface="Aharoni" pitchFamily="2" charset="-79"/>
              </a:rPr>
              <a:t> the suspensory ligaments </a:t>
            </a:r>
            <a:r>
              <a:rPr lang="en-US" sz="4500" b="1" dirty="0">
                <a:solidFill>
                  <a:schemeClr val="accent1"/>
                </a:solidFill>
                <a:cs typeface="Aharoni" pitchFamily="2" charset="-79"/>
              </a:rPr>
              <a:t>slacken (loosen)</a:t>
            </a:r>
          </a:p>
          <a:p>
            <a:pPr lvl="1">
              <a:lnSpc>
                <a:spcPct val="120000"/>
              </a:lnSpc>
              <a:spcBef>
                <a:spcPts val="600"/>
              </a:spcBef>
              <a:buFontTx/>
              <a:buChar char="•"/>
            </a:pPr>
            <a:r>
              <a:rPr lang="en-US" sz="4500" dirty="0">
                <a:solidFill>
                  <a:schemeClr val="accent1"/>
                </a:solidFill>
                <a:cs typeface="Aharoni" pitchFamily="2" charset="-79"/>
              </a:rPr>
              <a:t> the tension on the lens </a:t>
            </a:r>
            <a:r>
              <a:rPr lang="en-US" sz="4500" b="1" dirty="0">
                <a:solidFill>
                  <a:schemeClr val="accent1"/>
                </a:solidFill>
                <a:cs typeface="Aharoni" pitchFamily="2" charset="-79"/>
              </a:rPr>
              <a:t>decreases</a:t>
            </a:r>
          </a:p>
          <a:p>
            <a:pPr lvl="1">
              <a:lnSpc>
                <a:spcPct val="120000"/>
              </a:lnSpc>
              <a:spcBef>
                <a:spcPts val="600"/>
              </a:spcBef>
              <a:buFontTx/>
              <a:buChar char="•"/>
            </a:pPr>
            <a:r>
              <a:rPr lang="en-US" sz="4500" dirty="0">
                <a:solidFill>
                  <a:schemeClr val="accent1"/>
                </a:solidFill>
                <a:cs typeface="Aharoni" pitchFamily="2" charset="-79"/>
              </a:rPr>
              <a:t> the lens becomes </a:t>
            </a:r>
            <a:r>
              <a:rPr lang="en-US" sz="4500" b="1" dirty="0">
                <a:solidFill>
                  <a:schemeClr val="accent1"/>
                </a:solidFill>
                <a:cs typeface="Aharoni" pitchFamily="2" charset="-79"/>
              </a:rPr>
              <a:t>more convex</a:t>
            </a:r>
          </a:p>
          <a:p>
            <a:pPr lvl="1">
              <a:lnSpc>
                <a:spcPct val="120000"/>
              </a:lnSpc>
              <a:spcBef>
                <a:spcPts val="600"/>
              </a:spcBef>
              <a:buFontTx/>
              <a:buChar char="•"/>
            </a:pPr>
            <a:r>
              <a:rPr lang="en-US" sz="4500" dirty="0">
                <a:solidFill>
                  <a:schemeClr val="accent1"/>
                </a:solidFill>
                <a:cs typeface="Aharoni" pitchFamily="2" charset="-79"/>
              </a:rPr>
              <a:t> the refractive power of the lens </a:t>
            </a:r>
            <a:r>
              <a:rPr lang="en-US" sz="4500" b="1" dirty="0">
                <a:solidFill>
                  <a:schemeClr val="accent1"/>
                </a:solidFill>
                <a:cs typeface="Aharoni" pitchFamily="2" charset="-79"/>
              </a:rPr>
              <a:t>increases</a:t>
            </a:r>
          </a:p>
          <a:p>
            <a:pPr lvl="1">
              <a:lnSpc>
                <a:spcPct val="120000"/>
              </a:lnSpc>
              <a:spcBef>
                <a:spcPts val="600"/>
              </a:spcBef>
              <a:buFontTx/>
              <a:buChar char="•"/>
            </a:pPr>
            <a:r>
              <a:rPr lang="en-US" sz="4500" dirty="0">
                <a:solidFill>
                  <a:schemeClr val="accent1"/>
                </a:solidFill>
                <a:cs typeface="Aharoni" pitchFamily="2" charset="-79"/>
              </a:rPr>
              <a:t> a clear image is formed on the retina</a:t>
            </a:r>
          </a:p>
          <a:p>
            <a:endParaRPr lang="en-GB" dirty="0"/>
          </a:p>
        </p:txBody>
      </p:sp>
      <p:sp>
        <p:nvSpPr>
          <p:cNvPr id="8" name="Text Placeholder 7">
            <a:extLst>
              <a:ext uri="{FF2B5EF4-FFF2-40B4-BE49-F238E27FC236}">
                <a16:creationId xmlns="" xmlns:a16="http://schemas.microsoft.com/office/drawing/2014/main" id="{516F9C5B-E741-473B-A035-F154CFB8ED69}"/>
              </a:ext>
            </a:extLst>
          </p:cNvPr>
          <p:cNvSpPr>
            <a:spLocks noGrp="1"/>
          </p:cNvSpPr>
          <p:nvPr>
            <p:ph type="body" sz="quarter" idx="3"/>
          </p:nvPr>
        </p:nvSpPr>
        <p:spPr>
          <a:xfrm>
            <a:off x="4665177" y="1025887"/>
            <a:ext cx="4041775" cy="639762"/>
          </a:xfrm>
        </p:spPr>
        <p:txBody>
          <a:bodyPr>
            <a:normAutofit/>
          </a:bodyPr>
          <a:lstStyle/>
          <a:p>
            <a:pPr marL="342900" indent="-342900" algn="ctr">
              <a:buFont typeface="Wingdings" panose="05000000000000000000" pitchFamily="2" charset="2"/>
              <a:buChar char="§"/>
            </a:pPr>
            <a:r>
              <a:rPr lang="en-US" sz="3200" dirty="0">
                <a:solidFill>
                  <a:schemeClr val="accent1"/>
                </a:solidFill>
              </a:rPr>
              <a:t>Far vision </a:t>
            </a:r>
            <a:endParaRPr lang="en-GB" sz="3200" dirty="0">
              <a:solidFill>
                <a:schemeClr val="accent1"/>
              </a:solidFill>
            </a:endParaRPr>
          </a:p>
        </p:txBody>
      </p:sp>
      <p:sp>
        <p:nvSpPr>
          <p:cNvPr id="9" name="Content Placeholder 8">
            <a:extLst>
              <a:ext uri="{FF2B5EF4-FFF2-40B4-BE49-F238E27FC236}">
                <a16:creationId xmlns="" xmlns:a16="http://schemas.microsoft.com/office/drawing/2014/main" id="{06CA0652-778F-47A5-BF71-5AB3AA865D5B}"/>
              </a:ext>
            </a:extLst>
          </p:cNvPr>
          <p:cNvSpPr>
            <a:spLocks noGrp="1"/>
          </p:cNvSpPr>
          <p:nvPr>
            <p:ph sz="quarter" idx="4"/>
          </p:nvPr>
        </p:nvSpPr>
        <p:spPr>
          <a:xfrm>
            <a:off x="4572000" y="1836305"/>
            <a:ext cx="4248472" cy="4289858"/>
          </a:xfrm>
        </p:spPr>
        <p:txBody>
          <a:bodyPr>
            <a:normAutofit fontScale="40000" lnSpcReduction="20000"/>
          </a:bodyPr>
          <a:lstStyle/>
          <a:p>
            <a:pPr>
              <a:lnSpc>
                <a:spcPct val="170000"/>
              </a:lnSpc>
              <a:buSzPct val="100000"/>
              <a:buFont typeface="Wingdings" panose="05000000000000000000" pitchFamily="2" charset="2"/>
              <a:buChar char="§"/>
            </a:pPr>
            <a:r>
              <a:rPr lang="en-GB" sz="4500" b="1" dirty="0">
                <a:solidFill>
                  <a:schemeClr val="accent1"/>
                </a:solidFill>
                <a:cs typeface="Tahoma" pitchFamily="34" charset="0"/>
              </a:rPr>
              <a:t>When an object is 6m away and more </a:t>
            </a:r>
          </a:p>
          <a:p>
            <a:pPr lvl="1">
              <a:lnSpc>
                <a:spcPct val="120000"/>
              </a:lnSpc>
              <a:spcBef>
                <a:spcPts val="600"/>
              </a:spcBef>
              <a:buSzPct val="100000"/>
              <a:buFont typeface="Wingdings" panose="05000000000000000000" pitchFamily="2" charset="2"/>
              <a:buChar char="§"/>
            </a:pPr>
            <a:r>
              <a:rPr lang="en-GB" sz="4500" dirty="0">
                <a:solidFill>
                  <a:schemeClr val="accent1"/>
                </a:solidFill>
                <a:cs typeface="Tahoma" pitchFamily="34" charset="0"/>
              </a:rPr>
              <a:t>Ciliary muscles </a:t>
            </a:r>
            <a:r>
              <a:rPr lang="en-GB" sz="4500" b="1" dirty="0">
                <a:solidFill>
                  <a:schemeClr val="accent1"/>
                </a:solidFill>
                <a:cs typeface="Tahoma" pitchFamily="34" charset="0"/>
              </a:rPr>
              <a:t>relax</a:t>
            </a:r>
          </a:p>
          <a:p>
            <a:pPr lvl="1">
              <a:lnSpc>
                <a:spcPct val="120000"/>
              </a:lnSpc>
              <a:spcBef>
                <a:spcPts val="600"/>
              </a:spcBef>
              <a:buSzPct val="100000"/>
              <a:buFont typeface="Wingdings" panose="05000000000000000000" pitchFamily="2" charset="2"/>
              <a:buChar char="§"/>
            </a:pPr>
            <a:r>
              <a:rPr lang="en-GB" sz="4500" dirty="0">
                <a:solidFill>
                  <a:schemeClr val="accent1"/>
                </a:solidFill>
                <a:cs typeface="Tahoma" pitchFamily="34" charset="0"/>
              </a:rPr>
              <a:t>Sclera goes back to normal position</a:t>
            </a:r>
          </a:p>
          <a:p>
            <a:pPr lvl="1">
              <a:lnSpc>
                <a:spcPct val="120000"/>
              </a:lnSpc>
              <a:spcBef>
                <a:spcPts val="600"/>
              </a:spcBef>
              <a:buSzPct val="100000"/>
              <a:buFont typeface="Wingdings" panose="05000000000000000000" pitchFamily="2" charset="2"/>
              <a:buChar char="§"/>
            </a:pPr>
            <a:r>
              <a:rPr lang="en-GB" sz="4500" dirty="0">
                <a:solidFill>
                  <a:schemeClr val="accent1"/>
                </a:solidFill>
                <a:cs typeface="Tahoma" pitchFamily="34" charset="0"/>
              </a:rPr>
              <a:t>Suspensory ligaments become </a:t>
            </a:r>
            <a:r>
              <a:rPr lang="en-GB" sz="4500" b="1" dirty="0">
                <a:solidFill>
                  <a:schemeClr val="accent1"/>
                </a:solidFill>
                <a:cs typeface="Tahoma" pitchFamily="34" charset="0"/>
              </a:rPr>
              <a:t>taut (tight)</a:t>
            </a:r>
          </a:p>
          <a:p>
            <a:pPr lvl="1">
              <a:lnSpc>
                <a:spcPct val="120000"/>
              </a:lnSpc>
              <a:spcBef>
                <a:spcPts val="600"/>
              </a:spcBef>
              <a:buSzPct val="100000"/>
              <a:buFont typeface="Wingdings" panose="05000000000000000000" pitchFamily="2" charset="2"/>
              <a:buChar char="§"/>
            </a:pPr>
            <a:r>
              <a:rPr lang="en-GB" sz="4500" dirty="0">
                <a:solidFill>
                  <a:schemeClr val="accent1"/>
                </a:solidFill>
                <a:cs typeface="Tahoma" pitchFamily="34" charset="0"/>
              </a:rPr>
              <a:t>Tension on the lens </a:t>
            </a:r>
            <a:r>
              <a:rPr lang="en-GB" sz="4500" b="1" dirty="0">
                <a:solidFill>
                  <a:schemeClr val="accent1"/>
                </a:solidFill>
                <a:cs typeface="Tahoma" pitchFamily="34" charset="0"/>
              </a:rPr>
              <a:t>increases</a:t>
            </a:r>
          </a:p>
          <a:p>
            <a:pPr lvl="1">
              <a:lnSpc>
                <a:spcPct val="120000"/>
              </a:lnSpc>
              <a:spcBef>
                <a:spcPts val="600"/>
              </a:spcBef>
              <a:buSzPct val="100000"/>
              <a:buFont typeface="Wingdings" panose="05000000000000000000" pitchFamily="2" charset="2"/>
              <a:buChar char="§"/>
            </a:pPr>
            <a:r>
              <a:rPr lang="en-GB" sz="4500" dirty="0">
                <a:solidFill>
                  <a:schemeClr val="accent1"/>
                </a:solidFill>
                <a:cs typeface="Tahoma" pitchFamily="34" charset="0"/>
              </a:rPr>
              <a:t>The lens becomes </a:t>
            </a:r>
            <a:r>
              <a:rPr lang="en-GB" sz="4500" b="1" dirty="0">
                <a:solidFill>
                  <a:schemeClr val="accent1"/>
                </a:solidFill>
                <a:cs typeface="Tahoma" pitchFamily="34" charset="0"/>
              </a:rPr>
              <a:t>less convex</a:t>
            </a:r>
          </a:p>
          <a:p>
            <a:pPr lvl="1">
              <a:lnSpc>
                <a:spcPct val="120000"/>
              </a:lnSpc>
              <a:spcBef>
                <a:spcPts val="600"/>
              </a:spcBef>
              <a:buSzPct val="100000"/>
              <a:buFont typeface="Wingdings" panose="05000000000000000000" pitchFamily="2" charset="2"/>
              <a:buChar char="§"/>
            </a:pPr>
            <a:r>
              <a:rPr lang="en-GB" sz="4500" dirty="0">
                <a:solidFill>
                  <a:schemeClr val="accent1"/>
                </a:solidFill>
                <a:cs typeface="Tahoma" pitchFamily="34" charset="0"/>
              </a:rPr>
              <a:t>The refractive power of the lens </a:t>
            </a:r>
            <a:r>
              <a:rPr lang="en-GB" sz="4500" b="1" dirty="0">
                <a:solidFill>
                  <a:schemeClr val="accent1"/>
                </a:solidFill>
                <a:cs typeface="Tahoma" pitchFamily="34" charset="0"/>
              </a:rPr>
              <a:t>decreases</a:t>
            </a:r>
          </a:p>
          <a:p>
            <a:pPr lvl="1">
              <a:lnSpc>
                <a:spcPct val="120000"/>
              </a:lnSpc>
              <a:spcBef>
                <a:spcPts val="600"/>
              </a:spcBef>
              <a:buSzPct val="100000"/>
              <a:buFont typeface="Wingdings" panose="05000000000000000000" pitchFamily="2" charset="2"/>
              <a:buChar char="§"/>
            </a:pPr>
            <a:r>
              <a:rPr lang="en-GB" sz="4500" dirty="0">
                <a:solidFill>
                  <a:schemeClr val="accent1"/>
                </a:solidFill>
                <a:cs typeface="Tahoma" pitchFamily="34" charset="0"/>
              </a:rPr>
              <a:t>The clear image is formed on the retina</a:t>
            </a:r>
          </a:p>
          <a:p>
            <a:pPr>
              <a:lnSpc>
                <a:spcPct val="170000"/>
              </a:lnSpc>
            </a:pPr>
            <a:endParaRPr lang="en-GB" dirty="0"/>
          </a:p>
        </p:txBody>
      </p:sp>
      <p:sp>
        <p:nvSpPr>
          <p:cNvPr id="4" name="Slide Number Placeholder 3">
            <a:extLst>
              <a:ext uri="{FF2B5EF4-FFF2-40B4-BE49-F238E27FC236}">
                <a16:creationId xmlns="" xmlns:a16="http://schemas.microsoft.com/office/drawing/2014/main" id="{0F6D5089-D92F-46D6-985E-82003895693C}"/>
              </a:ext>
            </a:extLst>
          </p:cNvPr>
          <p:cNvSpPr>
            <a:spLocks noGrp="1"/>
          </p:cNvSpPr>
          <p:nvPr>
            <p:ph type="sldNum" sz="quarter" idx="12"/>
          </p:nvPr>
        </p:nvSpPr>
        <p:spPr/>
        <p:txBody>
          <a:bodyPr/>
          <a:lstStyle/>
          <a:p>
            <a:fld id="{12BB25A2-5507-4CDA-801B-CF7C4493D501}" type="slidenum">
              <a:rPr lang="en-GB" smtClean="0"/>
              <a:t>28</a:t>
            </a:fld>
            <a:endParaRPr lang="en-GB"/>
          </a:p>
        </p:txBody>
      </p:sp>
      <p:sp>
        <p:nvSpPr>
          <p:cNvPr id="11" name="Thought Bubble: Cloud 10">
            <a:extLst>
              <a:ext uri="{FF2B5EF4-FFF2-40B4-BE49-F238E27FC236}">
                <a16:creationId xmlns="" xmlns:a16="http://schemas.microsoft.com/office/drawing/2014/main" id="{25FEB943-9DC5-4C7F-923D-EDD7F53E1F2A}"/>
              </a:ext>
            </a:extLst>
          </p:cNvPr>
          <p:cNvSpPr/>
          <p:nvPr/>
        </p:nvSpPr>
        <p:spPr>
          <a:xfrm>
            <a:off x="3203848" y="5648674"/>
            <a:ext cx="1605345" cy="878235"/>
          </a:xfrm>
          <a:prstGeom prst="cloudCallout">
            <a:avLst>
              <a:gd name="adj1" fmla="val -47726"/>
              <a:gd name="adj2" fmla="val -748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CC-SS-TD</a:t>
            </a:r>
            <a:endParaRPr lang="en-GB" dirty="0"/>
          </a:p>
        </p:txBody>
      </p:sp>
    </p:spTree>
    <p:extLst>
      <p:ext uri="{BB962C8B-B14F-4D97-AF65-F5344CB8AC3E}">
        <p14:creationId xmlns:p14="http://schemas.microsoft.com/office/powerpoint/2010/main" val="1574349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alphaModFix/>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81000" y="2132856"/>
            <a:ext cx="5353471" cy="3340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6181055" y="4171571"/>
            <a:ext cx="2581945" cy="1730612"/>
          </a:xfrm>
        </p:spPr>
        <p:txBody>
          <a:bodyPr>
            <a:normAutofit/>
          </a:bodyPr>
          <a:lstStyle/>
          <a:p>
            <a:r>
              <a:rPr lang="en-ZA" sz="4400" b="1" dirty="0">
                <a:solidFill>
                  <a:schemeClr val="accent1"/>
                </a:solidFill>
              </a:rPr>
              <a:t>Pupillary reflex</a:t>
            </a:r>
          </a:p>
        </p:txBody>
      </p:sp>
      <p:pic>
        <p:nvPicPr>
          <p:cNvPr id="5" name="Content Placeholder 4"/>
          <p:cNvPicPr>
            <a:picLocks noGrp="1" noChangeAspect="1"/>
          </p:cNvPicPr>
          <p:nvPr>
            <p:ph sz="half" idx="2"/>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012159" y="234375"/>
            <a:ext cx="2750841" cy="2586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8124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PROGRAMME </a:t>
            </a:r>
            <a:endParaRPr lang="en-ZA" dirty="0"/>
          </a:p>
        </p:txBody>
      </p:sp>
      <p:sp>
        <p:nvSpPr>
          <p:cNvPr id="4" name="Slide Number Placeholder 3"/>
          <p:cNvSpPr>
            <a:spLocks noGrp="1"/>
          </p:cNvSpPr>
          <p:nvPr>
            <p:ph type="sldNum" sz="quarter" idx="12"/>
          </p:nvPr>
        </p:nvSpPr>
        <p:spPr/>
        <p:txBody>
          <a:bodyPr/>
          <a:lstStyle/>
          <a:p>
            <a:fld id="{12BB25A2-5507-4CDA-801B-CF7C4493D501}" type="slidenum">
              <a:rPr lang="en-GB" smtClean="0"/>
              <a:t>3</a:t>
            </a:fld>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280920" cy="500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662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79D09B-91F3-4D9A-B7B2-C1A96D335046}"/>
              </a:ext>
            </a:extLst>
          </p:cNvPr>
          <p:cNvSpPr>
            <a:spLocks noGrp="1"/>
          </p:cNvSpPr>
          <p:nvPr>
            <p:ph type="title"/>
          </p:nvPr>
        </p:nvSpPr>
        <p:spPr>
          <a:xfrm>
            <a:off x="457200" y="200279"/>
            <a:ext cx="8229600" cy="744304"/>
          </a:xfrm>
        </p:spPr>
        <p:txBody>
          <a:bodyPr>
            <a:normAutofit fontScale="90000"/>
          </a:bodyPr>
          <a:lstStyle/>
          <a:p>
            <a:r>
              <a:rPr lang="en-US" b="1" dirty="0">
                <a:solidFill>
                  <a:schemeClr val="accent1"/>
                </a:solidFill>
              </a:rPr>
              <a:t>PUPILLARY MECHANISM </a:t>
            </a:r>
            <a:endParaRPr lang="en-GB" b="1" dirty="0">
              <a:solidFill>
                <a:schemeClr val="accent1"/>
              </a:solidFill>
            </a:endParaRPr>
          </a:p>
        </p:txBody>
      </p:sp>
      <p:sp>
        <p:nvSpPr>
          <p:cNvPr id="3" name="Text Placeholder 2">
            <a:extLst>
              <a:ext uri="{FF2B5EF4-FFF2-40B4-BE49-F238E27FC236}">
                <a16:creationId xmlns="" xmlns:a16="http://schemas.microsoft.com/office/drawing/2014/main" id="{CFC462D3-CFB8-45B5-88D2-753BDC3FE9AA}"/>
              </a:ext>
            </a:extLst>
          </p:cNvPr>
          <p:cNvSpPr>
            <a:spLocks noGrp="1"/>
          </p:cNvSpPr>
          <p:nvPr>
            <p:ph type="body" sz="half" idx="1"/>
          </p:nvPr>
        </p:nvSpPr>
        <p:spPr>
          <a:xfrm>
            <a:off x="273858" y="1211505"/>
            <a:ext cx="4038600" cy="4530725"/>
          </a:xfrm>
        </p:spPr>
        <p:txBody>
          <a:bodyPr>
            <a:normAutofit/>
          </a:bodyPr>
          <a:lstStyle/>
          <a:p>
            <a:r>
              <a:rPr lang="en-US" sz="2000" b="1" dirty="0">
                <a:solidFill>
                  <a:schemeClr val="accent1"/>
                </a:solidFill>
                <a:cs typeface="Tahoma" pitchFamily="34" charset="0"/>
              </a:rPr>
              <a:t>In bright light</a:t>
            </a:r>
          </a:p>
          <a:p>
            <a:pPr marL="285750" indent="-285750"/>
            <a:r>
              <a:rPr lang="en-US" sz="2000" dirty="0">
                <a:solidFill>
                  <a:schemeClr val="accent1"/>
                </a:solidFill>
                <a:cs typeface="Tahoma" pitchFamily="34" charset="0"/>
              </a:rPr>
              <a:t>The circular muscles of the iris contract</a:t>
            </a:r>
          </a:p>
          <a:p>
            <a:pPr marL="285750" indent="-285750"/>
            <a:r>
              <a:rPr lang="en-US" sz="2000" dirty="0">
                <a:solidFill>
                  <a:schemeClr val="accent1"/>
                </a:solidFill>
                <a:cs typeface="Tahoma" pitchFamily="34" charset="0"/>
              </a:rPr>
              <a:t>The radial muscles relax</a:t>
            </a:r>
          </a:p>
          <a:p>
            <a:pPr marL="285750" indent="-285750"/>
            <a:r>
              <a:rPr lang="en-US" sz="2000" dirty="0">
                <a:solidFill>
                  <a:schemeClr val="accent1"/>
                </a:solidFill>
                <a:cs typeface="Tahoma" pitchFamily="34" charset="0"/>
              </a:rPr>
              <a:t>The pupil constricts</a:t>
            </a:r>
          </a:p>
          <a:p>
            <a:pPr marL="285750" indent="-285750"/>
            <a:r>
              <a:rPr lang="en-US" sz="2000" dirty="0">
                <a:solidFill>
                  <a:schemeClr val="accent1"/>
                </a:solidFill>
                <a:cs typeface="Tahoma" pitchFamily="34" charset="0"/>
              </a:rPr>
              <a:t>The amount of light entering the eye is reduced</a:t>
            </a:r>
          </a:p>
        </p:txBody>
      </p:sp>
      <p:sp>
        <p:nvSpPr>
          <p:cNvPr id="4" name="Content Placeholder 3">
            <a:extLst>
              <a:ext uri="{FF2B5EF4-FFF2-40B4-BE49-F238E27FC236}">
                <a16:creationId xmlns="" xmlns:a16="http://schemas.microsoft.com/office/drawing/2014/main" id="{EFE62D56-840F-462D-AC1C-31A06799F29C}"/>
              </a:ext>
            </a:extLst>
          </p:cNvPr>
          <p:cNvSpPr>
            <a:spLocks noGrp="1"/>
          </p:cNvSpPr>
          <p:nvPr>
            <p:ph sz="half" idx="2"/>
          </p:nvPr>
        </p:nvSpPr>
        <p:spPr>
          <a:xfrm>
            <a:off x="4788024" y="3412463"/>
            <a:ext cx="4038600" cy="2796167"/>
          </a:xfrm>
        </p:spPr>
        <p:txBody>
          <a:bodyPr>
            <a:normAutofit/>
          </a:bodyPr>
          <a:lstStyle/>
          <a:p>
            <a:r>
              <a:rPr lang="en-US" sz="2000" b="1" dirty="0">
                <a:solidFill>
                  <a:schemeClr val="accent1"/>
                </a:solidFill>
                <a:cs typeface="Tahoma" pitchFamily="34" charset="0"/>
              </a:rPr>
              <a:t>In dim light</a:t>
            </a:r>
          </a:p>
          <a:p>
            <a:pPr marL="285750" indent="-285750"/>
            <a:r>
              <a:rPr lang="en-US" sz="2000" dirty="0">
                <a:solidFill>
                  <a:schemeClr val="accent1"/>
                </a:solidFill>
                <a:cs typeface="Tahoma" pitchFamily="34" charset="0"/>
              </a:rPr>
              <a:t>The radial muscles of the iris contracts</a:t>
            </a:r>
          </a:p>
          <a:p>
            <a:pPr marL="285750" indent="-285750"/>
            <a:r>
              <a:rPr lang="en-US" sz="2000" dirty="0">
                <a:solidFill>
                  <a:schemeClr val="accent1"/>
                </a:solidFill>
                <a:cs typeface="Tahoma" pitchFamily="34" charset="0"/>
              </a:rPr>
              <a:t>The circular muscles relax</a:t>
            </a:r>
          </a:p>
          <a:p>
            <a:pPr marL="285750" indent="-285750"/>
            <a:r>
              <a:rPr lang="en-US" sz="2000" dirty="0">
                <a:solidFill>
                  <a:schemeClr val="accent1"/>
                </a:solidFill>
                <a:cs typeface="Tahoma" pitchFamily="34" charset="0"/>
              </a:rPr>
              <a:t>The pupil dilates</a:t>
            </a:r>
          </a:p>
          <a:p>
            <a:pPr marL="285750" indent="-285750"/>
            <a:r>
              <a:rPr lang="en-US" sz="2000" dirty="0">
                <a:solidFill>
                  <a:schemeClr val="accent1"/>
                </a:solidFill>
                <a:cs typeface="Tahoma" pitchFamily="34" charset="0"/>
              </a:rPr>
              <a:t>The amount of light entering the eye is increased.</a:t>
            </a:r>
          </a:p>
        </p:txBody>
      </p:sp>
      <p:sp>
        <p:nvSpPr>
          <p:cNvPr id="5" name="Slide Number Placeholder 4">
            <a:extLst>
              <a:ext uri="{FF2B5EF4-FFF2-40B4-BE49-F238E27FC236}">
                <a16:creationId xmlns="" xmlns:a16="http://schemas.microsoft.com/office/drawing/2014/main" id="{2C63904B-554B-4819-8F4F-459FDD1FA906}"/>
              </a:ext>
            </a:extLst>
          </p:cNvPr>
          <p:cNvSpPr>
            <a:spLocks noGrp="1"/>
          </p:cNvSpPr>
          <p:nvPr>
            <p:ph type="sldNum" sz="quarter" idx="12"/>
          </p:nvPr>
        </p:nvSpPr>
        <p:spPr/>
        <p:txBody>
          <a:bodyPr/>
          <a:lstStyle/>
          <a:p>
            <a:fld id="{9E7A7B87-BDF6-414A-B9F0-8881E02B3A1A}" type="slidenum">
              <a:rPr lang="en-US" altLang="en-US" smtClean="0"/>
              <a:pPr/>
              <a:t>30</a:t>
            </a:fld>
            <a:endParaRPr lang="en-US" altLang="en-US"/>
          </a:p>
        </p:txBody>
      </p:sp>
      <p:sp>
        <p:nvSpPr>
          <p:cNvPr id="6" name="Thought Bubble: Cloud 5">
            <a:extLst>
              <a:ext uri="{FF2B5EF4-FFF2-40B4-BE49-F238E27FC236}">
                <a16:creationId xmlns="" xmlns:a16="http://schemas.microsoft.com/office/drawing/2014/main" id="{38526BE3-CA91-4D4C-8D2C-31A5681DCC77}"/>
              </a:ext>
            </a:extLst>
          </p:cNvPr>
          <p:cNvSpPr/>
          <p:nvPr/>
        </p:nvSpPr>
        <p:spPr>
          <a:xfrm rot="21168917">
            <a:off x="2044205" y="4414236"/>
            <a:ext cx="1728192" cy="1139825"/>
          </a:xfrm>
          <a:prstGeom prst="cloudCallout">
            <a:avLst>
              <a:gd name="adj1" fmla="val -38248"/>
              <a:gd name="adj2" fmla="val -1043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BCCRR</a:t>
            </a:r>
          </a:p>
        </p:txBody>
      </p:sp>
      <p:pic>
        <p:nvPicPr>
          <p:cNvPr id="8" name="Picture 7">
            <a:extLst>
              <a:ext uri="{FF2B5EF4-FFF2-40B4-BE49-F238E27FC236}">
                <a16:creationId xmlns="" xmlns:a16="http://schemas.microsoft.com/office/drawing/2014/main" id="{2BCB30C5-6949-42EE-A879-723517899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7675" y="1208425"/>
            <a:ext cx="4429125" cy="1952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88864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t>
            </a:r>
            <a:r>
              <a:rPr lang="en-US" dirty="0" smtClean="0"/>
              <a:t>3.5 (p.94)</a:t>
            </a:r>
            <a:endParaRPr lang="en-US" dirty="0"/>
          </a:p>
        </p:txBody>
      </p:sp>
      <p:sp>
        <p:nvSpPr>
          <p:cNvPr id="5" name="Slide Number Placeholder 4"/>
          <p:cNvSpPr>
            <a:spLocks noGrp="1"/>
          </p:cNvSpPr>
          <p:nvPr>
            <p:ph type="sldNum" sz="quarter" idx="12"/>
          </p:nvPr>
        </p:nvSpPr>
        <p:spPr/>
        <p:txBody>
          <a:bodyPr/>
          <a:lstStyle/>
          <a:p>
            <a:fld id="{9E7A7B87-BDF6-414A-B9F0-8881E02B3A1A}" type="slidenum">
              <a:rPr lang="en-US" altLang="en-US" smtClean="0"/>
              <a:pPr/>
              <a:t>31</a:t>
            </a:fld>
            <a:endParaRPr lang="en-US" alt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20400"/>
            <a:ext cx="4377922" cy="2304255"/>
          </a:xfrm>
          <a:prstGeom prst="rect">
            <a:avLst/>
          </a:prstGeom>
          <a:noFill/>
          <a:ln>
            <a:noFill/>
          </a:ln>
        </p:spPr>
      </p:pic>
      <p:pic>
        <p:nvPicPr>
          <p:cNvPr id="8" name="Picture 7" descr="A picture containing game, basketball, drawing&#10;&#10;Description automatically generated">
            <a:extLst>
              <a:ext uri="{FF2B5EF4-FFF2-40B4-BE49-F238E27FC236}">
                <a16:creationId xmlns="" xmlns:a16="http://schemas.microsoft.com/office/drawing/2014/main" id="{ACB5B2F1-3F80-4098-8EB0-E3CCC0FCF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217" y="4293096"/>
            <a:ext cx="5151566" cy="1722269"/>
          </a:xfrm>
          <a:prstGeom prst="rect">
            <a:avLst/>
          </a:prstGeom>
        </p:spPr>
      </p:pic>
      <p:sp>
        <p:nvSpPr>
          <p:cNvPr id="9" name="TextBox 8">
            <a:extLst>
              <a:ext uri="{FF2B5EF4-FFF2-40B4-BE49-F238E27FC236}">
                <a16:creationId xmlns="" xmlns:a16="http://schemas.microsoft.com/office/drawing/2014/main" id="{FE79629C-61C0-4B94-81EF-40F098CED856}"/>
              </a:ext>
            </a:extLst>
          </p:cNvPr>
          <p:cNvSpPr txBox="1"/>
          <p:nvPr/>
        </p:nvSpPr>
        <p:spPr>
          <a:xfrm>
            <a:off x="1043608" y="1196752"/>
            <a:ext cx="7776864" cy="369332"/>
          </a:xfrm>
          <a:prstGeom prst="rect">
            <a:avLst/>
          </a:prstGeom>
          <a:noFill/>
        </p:spPr>
        <p:txBody>
          <a:bodyPr wrap="square" rtlCol="0">
            <a:spAutoFit/>
          </a:bodyPr>
          <a:lstStyle/>
          <a:p>
            <a:r>
              <a:rPr lang="en-US" dirty="0"/>
              <a:t>Annotate the diagrams to describe the two processes taking place in the eye </a:t>
            </a:r>
            <a:endParaRPr lang="en-GB" dirty="0"/>
          </a:p>
        </p:txBody>
      </p:sp>
    </p:spTree>
    <p:extLst>
      <p:ext uri="{BB962C8B-B14F-4D97-AF65-F5344CB8AC3E}">
        <p14:creationId xmlns:p14="http://schemas.microsoft.com/office/powerpoint/2010/main" val="2328588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newspaper&#10;&#10;Description automatically generated"/>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1947" r="2385" b="-2"/>
          <a:stretch/>
        </p:blipFill>
        <p:spPr>
          <a:xfrm>
            <a:off x="20" y="10"/>
            <a:ext cx="9143980" cy="6857990"/>
          </a:xfrm>
          <a:prstGeom prst="rect">
            <a:avLst/>
          </a:prstGeom>
        </p:spPr>
      </p:pic>
      <p:sp>
        <p:nvSpPr>
          <p:cNvPr id="11" name="Freeform: Shape 10">
            <a:extLst>
              <a:ext uri="{FF2B5EF4-FFF2-40B4-BE49-F238E27FC236}">
                <a16:creationId xmlns="" xmlns:a16="http://schemas.microsoft.com/office/drawing/2014/main" id="{22C6C9C9-83BF-4A6C-A1BF-C1735C61B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72393" y="1"/>
            <a:ext cx="547160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icture containing floor, sport, indoor&#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25966" r="20985" b="2"/>
          <a:stretch/>
        </p:blipFill>
        <p:spPr>
          <a:xfrm>
            <a:off x="3797316" y="1"/>
            <a:ext cx="5346685" cy="6853457"/>
          </a:xfrm>
          <a:custGeom>
            <a:avLst/>
            <a:gdLst>
              <a:gd name="connsiteX0" fmla="*/ 2343548 w 7128913"/>
              <a:gd name="connsiteY0" fmla="*/ 0 h 6853457"/>
              <a:gd name="connsiteX1" fmla="*/ 5168877 w 7128913"/>
              <a:gd name="connsiteY1" fmla="*/ 0 h 6853457"/>
              <a:gd name="connsiteX2" fmla="*/ 5218299 w 7128913"/>
              <a:gd name="connsiteY2" fmla="*/ 19487 h 6853457"/>
              <a:gd name="connsiteX3" fmla="*/ 7014769 w 7128913"/>
              <a:gd name="connsiteY3" fmla="*/ 1610837 h 6853457"/>
              <a:gd name="connsiteX4" fmla="*/ 7128913 w 7128913"/>
              <a:gd name="connsiteY4" fmla="*/ 1827198 h 6853457"/>
              <a:gd name="connsiteX5" fmla="*/ 7128913 w 7128913"/>
              <a:gd name="connsiteY5" fmla="*/ 5131581 h 6853457"/>
              <a:gd name="connsiteX6" fmla="*/ 7091067 w 7128913"/>
              <a:gd name="connsiteY6" fmla="*/ 5210750 h 6853457"/>
              <a:gd name="connsiteX7" fmla="*/ 5546646 w 7128913"/>
              <a:gd name="connsiteY7" fmla="*/ 6783375 h 6853457"/>
              <a:gd name="connsiteX8" fmla="*/ 5409811 w 7128913"/>
              <a:gd name="connsiteY8" fmla="*/ 6853457 h 6853457"/>
              <a:gd name="connsiteX9" fmla="*/ 2102613 w 7128913"/>
              <a:gd name="connsiteY9" fmla="*/ 6853457 h 6853457"/>
              <a:gd name="connsiteX10" fmla="*/ 1965779 w 7128913"/>
              <a:gd name="connsiteY10" fmla="*/ 6783375 h 6853457"/>
              <a:gd name="connsiteX11" fmla="*/ 0 w 7128913"/>
              <a:gd name="connsiteY11" fmla="*/ 3480517 h 6853457"/>
              <a:gd name="connsiteX12" fmla="*/ 2294125 w 7128913"/>
              <a:gd name="connsiteY12" fmla="*/ 19487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
        <p:nvSpPr>
          <p:cNvPr id="7" name="Rectangle 6">
            <a:extLst>
              <a:ext uri="{FF2B5EF4-FFF2-40B4-BE49-F238E27FC236}">
                <a16:creationId xmlns="" xmlns:a16="http://schemas.microsoft.com/office/drawing/2014/main" id="{8AA8120B-1EA7-47F8-B732-CC0ED33B70C5}"/>
              </a:ext>
            </a:extLst>
          </p:cNvPr>
          <p:cNvSpPr/>
          <p:nvPr/>
        </p:nvSpPr>
        <p:spPr>
          <a:xfrm>
            <a:off x="251520" y="404664"/>
            <a:ext cx="576064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Unit 4: Defects of the eye </a:t>
            </a:r>
            <a:endParaRPr lang="en-GB" sz="4000" dirty="0"/>
          </a:p>
        </p:txBody>
      </p:sp>
    </p:spTree>
    <p:extLst>
      <p:ext uri="{BB962C8B-B14F-4D97-AF65-F5344CB8AC3E}">
        <p14:creationId xmlns:p14="http://schemas.microsoft.com/office/powerpoint/2010/main" val="2058637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b="1" dirty="0">
                <a:solidFill>
                  <a:schemeClr val="accent1"/>
                </a:solidFill>
              </a:rPr>
              <a:t>Focusing Problems</a:t>
            </a:r>
          </a:p>
        </p:txBody>
      </p:sp>
      <p:sp>
        <p:nvSpPr>
          <p:cNvPr id="86019" name="Rectangle 3"/>
          <p:cNvSpPr>
            <a:spLocks noGrp="1" noChangeArrowheads="1"/>
          </p:cNvSpPr>
          <p:nvPr>
            <p:ph type="body" sz="half" idx="1"/>
          </p:nvPr>
        </p:nvSpPr>
        <p:spPr>
          <a:xfrm>
            <a:off x="457200" y="1066800"/>
            <a:ext cx="3124200" cy="5181600"/>
          </a:xfrm>
        </p:spPr>
        <p:txBody>
          <a:bodyPr>
            <a:normAutofit/>
          </a:bodyPr>
          <a:lstStyle/>
          <a:p>
            <a:pPr>
              <a:buFont typeface="Wingdings" pitchFamily="2" charset="2"/>
              <a:buNone/>
            </a:pPr>
            <a:r>
              <a:rPr lang="en-US" b="1" dirty="0">
                <a:solidFill>
                  <a:schemeClr val="accent1"/>
                </a:solidFill>
              </a:rPr>
              <a:t>MYOPIA</a:t>
            </a:r>
          </a:p>
          <a:p>
            <a:r>
              <a:rPr lang="en-US" sz="2600" dirty="0">
                <a:solidFill>
                  <a:schemeClr val="accent1"/>
                </a:solidFill>
              </a:rPr>
              <a:t>Near-sightedness</a:t>
            </a:r>
          </a:p>
          <a:p>
            <a:r>
              <a:rPr lang="en-US" sz="2600" dirty="0">
                <a:solidFill>
                  <a:schemeClr val="accent1"/>
                </a:solidFill>
              </a:rPr>
              <a:t>Problem seeing objects far away</a:t>
            </a:r>
          </a:p>
          <a:p>
            <a:r>
              <a:rPr lang="en-US" sz="2600" dirty="0">
                <a:solidFill>
                  <a:schemeClr val="accent1"/>
                </a:solidFill>
              </a:rPr>
              <a:t>Distance between lens and retina too large</a:t>
            </a:r>
          </a:p>
          <a:p>
            <a:r>
              <a:rPr lang="en-US" sz="2600" dirty="0">
                <a:solidFill>
                  <a:schemeClr val="accent1"/>
                </a:solidFill>
              </a:rPr>
              <a:t>Light focused in front of retina</a:t>
            </a:r>
          </a:p>
          <a:p>
            <a:r>
              <a:rPr lang="en-US" sz="2600" dirty="0">
                <a:solidFill>
                  <a:schemeClr val="accent1"/>
                </a:solidFill>
              </a:rPr>
              <a:t>Correct with diverging lenses</a:t>
            </a:r>
          </a:p>
        </p:txBody>
      </p:sp>
      <p:pic>
        <p:nvPicPr>
          <p:cNvPr id="5" name="Picture 2" descr="myopia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417638"/>
            <a:ext cx="50990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02" name="Rectangle 2"/>
          <p:cNvSpPr>
            <a:spLocks noGrp="1" noChangeArrowheads="1"/>
          </p:cNvSpPr>
          <p:nvPr>
            <p:ph type="title"/>
          </p:nvPr>
        </p:nvSpPr>
        <p:spPr>
          <a:xfrm>
            <a:off x="409763" y="433545"/>
            <a:ext cx="8354890" cy="930447"/>
          </a:xfrm>
        </p:spPr>
        <p:txBody>
          <a:bodyPr vert="horz" lIns="91440" tIns="45720" rIns="91440" bIns="45720" rtlCol="0" anchor="b">
            <a:normAutofit/>
          </a:bodyPr>
          <a:lstStyle/>
          <a:p>
            <a:pPr>
              <a:lnSpc>
                <a:spcPct val="90000"/>
              </a:lnSpc>
            </a:pPr>
            <a:r>
              <a:rPr lang="en-US" sz="4700">
                <a:solidFill>
                  <a:srgbClr val="FFFFFF"/>
                </a:solidFill>
              </a:rPr>
              <a:t>Near-Sighted (Myopia)</a:t>
            </a:r>
          </a:p>
        </p:txBody>
      </p:sp>
      <p:cxnSp>
        <p:nvCxnSpPr>
          <p:cNvPr id="73" name="Straight Connector 72">
            <a:extLst>
              <a:ext uri="{FF2B5EF4-FFF2-40B4-BE49-F238E27FC236}">
                <a16:creationId xmlns=""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DB146403-F3D6-484B-B2ED-97F9565D03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il_fi" descr="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804" y="2891160"/>
            <a:ext cx="4091938" cy="30689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person&#10;&#10;Description automatically generated">
            <a:extLst>
              <a:ext uri="{FF2B5EF4-FFF2-40B4-BE49-F238E27FC236}">
                <a16:creationId xmlns="" xmlns:a16="http://schemas.microsoft.com/office/drawing/2014/main" id="{6BF4763B-C5AE-45A5-8D12-30B1E35B52CC}"/>
              </a:ext>
            </a:extLst>
          </p:cNvPr>
          <p:cNvPicPr>
            <a:picLocks noChangeAspect="1"/>
          </p:cNvPicPr>
          <p:nvPr/>
        </p:nvPicPr>
        <p:blipFill rotWithShape="1">
          <a:blip r:embed="rId3">
            <a:extLst>
              <a:ext uri="{28A0092B-C50C-407E-A947-70E740481C1C}">
                <a14:useLocalDpi xmlns:a14="http://schemas.microsoft.com/office/drawing/2010/main" val="0"/>
              </a:ext>
            </a:extLst>
          </a:blip>
          <a:srcRect l="51091"/>
          <a:stretch/>
        </p:blipFill>
        <p:spPr>
          <a:xfrm>
            <a:off x="373950" y="2891160"/>
            <a:ext cx="3966657" cy="276680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body" sz="half" idx="1"/>
          </p:nvPr>
        </p:nvSpPr>
        <p:spPr>
          <a:xfrm>
            <a:off x="683568" y="404664"/>
            <a:ext cx="3276600" cy="5243607"/>
          </a:xfrm>
        </p:spPr>
        <p:txBody>
          <a:bodyPr>
            <a:normAutofit/>
          </a:bodyPr>
          <a:lstStyle/>
          <a:p>
            <a:pPr>
              <a:buFont typeface="Wingdings" pitchFamily="2" charset="2"/>
              <a:buNone/>
            </a:pPr>
            <a:r>
              <a:rPr lang="en-US" b="1" dirty="0">
                <a:solidFill>
                  <a:schemeClr val="accent1"/>
                </a:solidFill>
              </a:rPr>
              <a:t>HYPEROPIA</a:t>
            </a:r>
          </a:p>
          <a:p>
            <a:r>
              <a:rPr lang="en-US" sz="2600" dirty="0">
                <a:solidFill>
                  <a:schemeClr val="accent1"/>
                </a:solidFill>
              </a:rPr>
              <a:t>Far-sightedness</a:t>
            </a:r>
          </a:p>
          <a:p>
            <a:r>
              <a:rPr lang="en-US" sz="2600" dirty="0">
                <a:solidFill>
                  <a:schemeClr val="accent1"/>
                </a:solidFill>
              </a:rPr>
              <a:t>Problem seeing close objects</a:t>
            </a:r>
          </a:p>
          <a:p>
            <a:r>
              <a:rPr lang="en-US" sz="2600" dirty="0">
                <a:solidFill>
                  <a:schemeClr val="accent1"/>
                </a:solidFill>
              </a:rPr>
              <a:t>Distance between lens and retina too small</a:t>
            </a:r>
          </a:p>
          <a:p>
            <a:r>
              <a:rPr lang="en-US" sz="2600" dirty="0">
                <a:solidFill>
                  <a:schemeClr val="accent1"/>
                </a:solidFill>
              </a:rPr>
              <a:t>Light focused behind retina</a:t>
            </a:r>
          </a:p>
          <a:p>
            <a:r>
              <a:rPr lang="en-US" sz="2600" dirty="0">
                <a:solidFill>
                  <a:schemeClr val="accent1"/>
                </a:solidFill>
              </a:rPr>
              <a:t>Corrected with converging lenses</a:t>
            </a:r>
          </a:p>
        </p:txBody>
      </p:sp>
      <p:pic>
        <p:nvPicPr>
          <p:cNvPr id="5" name="Picture 1" descr="hyperopia diagram"/>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736075" y="1676400"/>
            <a:ext cx="5215719"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94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94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9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409763" y="433545"/>
            <a:ext cx="8354890" cy="930447"/>
          </a:xfrm>
        </p:spPr>
        <p:txBody>
          <a:bodyPr vert="horz" lIns="91440" tIns="45720" rIns="91440" bIns="45720" rtlCol="0" anchor="b">
            <a:normAutofit/>
          </a:bodyPr>
          <a:lstStyle/>
          <a:p>
            <a:pPr>
              <a:lnSpc>
                <a:spcPct val="90000"/>
              </a:lnSpc>
            </a:pPr>
            <a:r>
              <a:rPr lang="en-US" sz="4700">
                <a:solidFill>
                  <a:srgbClr val="FFFFFF"/>
                </a:solidFill>
                <a:latin typeface="+mj-lt"/>
                <a:cs typeface="+mj-cs"/>
              </a:rPr>
              <a:t>Far-Sighted  (Hyperopia)</a:t>
            </a:r>
          </a:p>
        </p:txBody>
      </p:sp>
      <p:cxnSp>
        <p:nvCxnSpPr>
          <p:cNvPr id="77" name="Straight Connector 76">
            <a:extLst>
              <a:ext uri="{FF2B5EF4-FFF2-40B4-BE49-F238E27FC236}">
                <a16:creationId xmlns=""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DB146403-F3D6-484B-B2ED-97F9565D03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804" y="2891160"/>
            <a:ext cx="4091938" cy="3068953"/>
          </a:xfrm>
          <a:prstGeom prst="rect">
            <a:avLst/>
          </a:prstGeom>
        </p:spPr>
      </p:pic>
      <p:pic>
        <p:nvPicPr>
          <p:cNvPr id="5" name="Picture 4" descr="A picture containing person&#10;&#10;Description automatically generated">
            <a:extLst>
              <a:ext uri="{FF2B5EF4-FFF2-40B4-BE49-F238E27FC236}">
                <a16:creationId xmlns="" xmlns:a16="http://schemas.microsoft.com/office/drawing/2014/main" id="{93A26EB5-E023-4C1D-BB77-25B58DCCFF11}"/>
              </a:ext>
            </a:extLst>
          </p:cNvPr>
          <p:cNvPicPr>
            <a:picLocks noChangeAspect="1"/>
          </p:cNvPicPr>
          <p:nvPr/>
        </p:nvPicPr>
        <p:blipFill rotWithShape="1">
          <a:blip r:embed="rId3">
            <a:extLst>
              <a:ext uri="{28A0092B-C50C-407E-A947-70E740481C1C}">
                <a14:useLocalDpi xmlns:a14="http://schemas.microsoft.com/office/drawing/2010/main" val="0"/>
              </a:ext>
            </a:extLst>
          </a:blip>
          <a:srcRect r="50782"/>
          <a:stretch/>
        </p:blipFill>
        <p:spPr>
          <a:xfrm>
            <a:off x="405050" y="2893647"/>
            <a:ext cx="3901818" cy="283960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sz="half" idx="1"/>
          </p:nvPr>
        </p:nvSpPr>
        <p:spPr>
          <a:xfrm>
            <a:off x="457200" y="2204864"/>
            <a:ext cx="4038600" cy="3926061"/>
          </a:xfrm>
        </p:spPr>
        <p:txBody>
          <a:bodyPr/>
          <a:lstStyle/>
          <a:p>
            <a:pPr>
              <a:buFont typeface="Wingdings" pitchFamily="2" charset="2"/>
              <a:buNone/>
            </a:pPr>
            <a:r>
              <a:rPr lang="en-US" b="1" dirty="0">
                <a:solidFill>
                  <a:schemeClr val="accent1"/>
                </a:solidFill>
              </a:rPr>
              <a:t>PRESBYOPIA</a:t>
            </a:r>
          </a:p>
          <a:p>
            <a:r>
              <a:rPr lang="en-US" sz="2600" dirty="0">
                <a:solidFill>
                  <a:schemeClr val="accent1"/>
                </a:solidFill>
              </a:rPr>
              <a:t>Form of far-sightedness</a:t>
            </a:r>
          </a:p>
          <a:p>
            <a:r>
              <a:rPr lang="en-US" sz="2600" dirty="0">
                <a:solidFill>
                  <a:schemeClr val="accent1"/>
                </a:solidFill>
              </a:rPr>
              <a:t>Harder for people to read as they age</a:t>
            </a:r>
          </a:p>
          <a:p>
            <a:r>
              <a:rPr lang="en-US" sz="2600" dirty="0">
                <a:solidFill>
                  <a:schemeClr val="accent1"/>
                </a:solidFill>
              </a:rPr>
              <a:t>Lens loses elasticity</a:t>
            </a:r>
          </a:p>
          <a:p>
            <a:r>
              <a:rPr lang="en-US" sz="2600" dirty="0">
                <a:solidFill>
                  <a:schemeClr val="accent1"/>
                </a:solidFill>
              </a:rPr>
              <a:t>Corrected by glasses with converging lenses</a:t>
            </a:r>
          </a:p>
        </p:txBody>
      </p:sp>
      <p:pic>
        <p:nvPicPr>
          <p:cNvPr id="84998" name="Picture 6" descr="presbyopia_menu_demo"/>
          <p:cNvPicPr>
            <a:picLocks noChangeAspect="1" noChangeArrowheads="1" noCrop="1"/>
          </p:cNvPicPr>
          <p:nvPr/>
        </p:nvPicPr>
        <p:blipFill>
          <a:blip r:embed="rId2" cstate="print"/>
          <a:srcRect/>
          <a:stretch>
            <a:fillRect/>
          </a:stretch>
        </p:blipFill>
        <p:spPr bwMode="auto">
          <a:xfrm>
            <a:off x="5377647" y="476672"/>
            <a:ext cx="3214276" cy="26231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descr="A screenshot of a cell phone&#10;&#10;Description automatically generated">
            <a:extLst>
              <a:ext uri="{FF2B5EF4-FFF2-40B4-BE49-F238E27FC236}">
                <a16:creationId xmlns="" xmlns:a16="http://schemas.microsoft.com/office/drawing/2014/main" id="{803D77C2-0220-4DE4-9BBD-FC2615C8CC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386" t="1113" r="7476" b="13601"/>
          <a:stretch/>
        </p:blipFill>
        <p:spPr>
          <a:xfrm>
            <a:off x="5004048" y="3861048"/>
            <a:ext cx="3312321" cy="1866429"/>
          </a:xfrm>
          <a:prstGeom prst="rect">
            <a:avLst/>
          </a:prstGeom>
          <a:ln>
            <a:noFill/>
          </a:ln>
          <a:effectLst>
            <a:outerShdw blurRad="292100" dist="139700" dir="2700000" algn="tl" rotWithShape="0">
              <a:srgbClr val="333333">
                <a:alpha val="65000"/>
              </a:srgbClr>
            </a:outerShdw>
          </a:effectLst>
        </p:spPr>
      </p:pic>
      <p:pic>
        <p:nvPicPr>
          <p:cNvPr id="7" name="Picture 6" descr="A black and white photo of a person&#10;&#10;Description automatically generated">
            <a:extLst>
              <a:ext uri="{FF2B5EF4-FFF2-40B4-BE49-F238E27FC236}">
                <a16:creationId xmlns="" xmlns:a16="http://schemas.microsoft.com/office/drawing/2014/main" id="{095D7786-571C-45BD-B706-934149BB33B1}"/>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5405" t="16703" r="5405" b="17637"/>
          <a:stretch/>
        </p:blipFill>
        <p:spPr>
          <a:xfrm>
            <a:off x="683569" y="222331"/>
            <a:ext cx="3384376" cy="16945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sz="half" idx="1"/>
          </p:nvPr>
        </p:nvSpPr>
        <p:spPr>
          <a:xfrm>
            <a:off x="476249" y="496887"/>
            <a:ext cx="4038600" cy="4530725"/>
          </a:xfrm>
        </p:spPr>
        <p:txBody>
          <a:bodyPr/>
          <a:lstStyle/>
          <a:p>
            <a:pPr>
              <a:buFont typeface="Wingdings" pitchFamily="2" charset="2"/>
              <a:buNone/>
            </a:pPr>
            <a:r>
              <a:rPr lang="en-US" b="1" dirty="0">
                <a:solidFill>
                  <a:schemeClr val="accent1"/>
                </a:solidFill>
              </a:rPr>
              <a:t>ASTIGMATISM</a:t>
            </a:r>
          </a:p>
          <a:p>
            <a:r>
              <a:rPr lang="en-US" sz="2600" dirty="0">
                <a:solidFill>
                  <a:schemeClr val="accent1"/>
                </a:solidFill>
              </a:rPr>
              <a:t>Eye cannot focus an object’s image on a single point on retina</a:t>
            </a:r>
          </a:p>
          <a:p>
            <a:r>
              <a:rPr lang="en-US" sz="2600" dirty="0">
                <a:solidFill>
                  <a:schemeClr val="accent1"/>
                </a:solidFill>
              </a:rPr>
              <a:t>Cornea is oval instead of spherical</a:t>
            </a:r>
          </a:p>
          <a:p>
            <a:r>
              <a:rPr lang="en-US" sz="2600" dirty="0">
                <a:solidFill>
                  <a:schemeClr val="accent1"/>
                </a:solidFill>
              </a:rPr>
              <a:t>Causes blurred vision</a:t>
            </a:r>
          </a:p>
          <a:p>
            <a:r>
              <a:rPr lang="en-US" sz="2600" dirty="0">
                <a:solidFill>
                  <a:schemeClr val="accent1"/>
                </a:solidFill>
              </a:rPr>
              <a:t>Some types can be corrected with lenses</a:t>
            </a:r>
          </a:p>
          <a:p>
            <a:endParaRPr lang="en-US" sz="2600" dirty="0">
              <a:solidFill>
                <a:schemeClr val="accent1">
                  <a:lumMod val="60000"/>
                  <a:lumOff val="40000"/>
                </a:schemeClr>
              </a:solidFill>
            </a:endParaRPr>
          </a:p>
        </p:txBody>
      </p:sp>
      <p:pic>
        <p:nvPicPr>
          <p:cNvPr id="7" name="Picture 6" descr="A picture containing sky, outdoor, water, building&#10;&#10;Description automatically generated">
            <a:extLst>
              <a:ext uri="{FF2B5EF4-FFF2-40B4-BE49-F238E27FC236}">
                <a16:creationId xmlns="" xmlns:a16="http://schemas.microsoft.com/office/drawing/2014/main" id="{6FB7C5B7-0EF4-41A5-9FC5-18C56F5DB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2970437"/>
            <a:ext cx="4527798" cy="3011512"/>
          </a:xfrm>
          <a:prstGeom prst="rect">
            <a:avLst/>
          </a:prstGeom>
        </p:spPr>
      </p:pic>
      <p:pic>
        <p:nvPicPr>
          <p:cNvPr id="9" name="Picture 8">
            <a:extLst>
              <a:ext uri="{FF2B5EF4-FFF2-40B4-BE49-F238E27FC236}">
                <a16:creationId xmlns="" xmlns:a16="http://schemas.microsoft.com/office/drawing/2014/main" id="{68A763E9-5DE8-4960-BE1E-93F6E480CDE1}"/>
              </a:ext>
            </a:extLst>
          </p:cNvPr>
          <p:cNvPicPr>
            <a:picLocks noChangeAspect="1"/>
          </p:cNvPicPr>
          <p:nvPr/>
        </p:nvPicPr>
        <p:blipFill rotWithShape="1">
          <a:blip r:embed="rId3">
            <a:extLst>
              <a:ext uri="{28A0092B-C50C-407E-A947-70E740481C1C}">
                <a14:useLocalDpi xmlns:a14="http://schemas.microsoft.com/office/drawing/2010/main" val="0"/>
              </a:ext>
            </a:extLst>
          </a:blip>
          <a:srcRect l="50399"/>
          <a:stretch/>
        </p:blipFill>
        <p:spPr>
          <a:xfrm>
            <a:off x="5364088" y="188640"/>
            <a:ext cx="2834680" cy="23241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l"/>
            <a:r>
              <a:rPr lang="en-US" b="1" dirty="0">
                <a:solidFill>
                  <a:schemeClr val="accent1"/>
                </a:solidFill>
              </a:rPr>
              <a:t>Diseases of the Eye</a:t>
            </a:r>
          </a:p>
        </p:txBody>
      </p:sp>
      <p:sp>
        <p:nvSpPr>
          <p:cNvPr id="91139" name="Rectangle 3"/>
          <p:cNvSpPr>
            <a:spLocks noGrp="1" noChangeArrowheads="1"/>
          </p:cNvSpPr>
          <p:nvPr>
            <p:ph type="body" sz="half" idx="1"/>
          </p:nvPr>
        </p:nvSpPr>
        <p:spPr>
          <a:xfrm>
            <a:off x="457200" y="1219200"/>
            <a:ext cx="4038600" cy="4530725"/>
          </a:xfrm>
        </p:spPr>
        <p:txBody>
          <a:bodyPr>
            <a:normAutofit/>
          </a:bodyPr>
          <a:lstStyle/>
          <a:p>
            <a:pPr>
              <a:buFont typeface="Wingdings" pitchFamily="2" charset="2"/>
              <a:buNone/>
            </a:pPr>
            <a:r>
              <a:rPr lang="en-US" sz="2600" b="1" dirty="0">
                <a:solidFill>
                  <a:schemeClr val="accent1"/>
                </a:solidFill>
              </a:rPr>
              <a:t>CATARACTS</a:t>
            </a:r>
          </a:p>
          <a:p>
            <a:r>
              <a:rPr lang="en-US" sz="2600" dirty="0">
                <a:solidFill>
                  <a:schemeClr val="accent1"/>
                </a:solidFill>
              </a:rPr>
              <a:t>Clouding forms in the lens due to denaturing of lens protein</a:t>
            </a:r>
          </a:p>
          <a:p>
            <a:r>
              <a:rPr lang="en-US" sz="2600" dirty="0">
                <a:solidFill>
                  <a:schemeClr val="accent1"/>
                </a:solidFill>
              </a:rPr>
              <a:t>Obstructs passage of light</a:t>
            </a:r>
          </a:p>
          <a:p>
            <a:r>
              <a:rPr lang="en-US" sz="2600" dirty="0">
                <a:solidFill>
                  <a:schemeClr val="accent1"/>
                </a:solidFill>
              </a:rPr>
              <a:t>Caused by age, chronic exposure to UV, or due to trauma</a:t>
            </a:r>
          </a:p>
          <a:p>
            <a:r>
              <a:rPr lang="en-US" sz="2600" dirty="0">
                <a:solidFill>
                  <a:schemeClr val="accent1"/>
                </a:solidFill>
              </a:rPr>
              <a:t>Removed by surgery</a:t>
            </a:r>
          </a:p>
          <a:p>
            <a:endParaRPr lang="en-US" sz="2600" dirty="0"/>
          </a:p>
        </p:txBody>
      </p:sp>
      <p:pic>
        <p:nvPicPr>
          <p:cNvPr id="91143" name="Picture 7" descr="cataract_complete%20cataract"/>
          <p:cNvPicPr>
            <a:picLocks noChangeAspect="1" noChangeArrowheads="1"/>
          </p:cNvPicPr>
          <p:nvPr/>
        </p:nvPicPr>
        <p:blipFill>
          <a:blip r:embed="rId2" cstate="print"/>
          <a:srcRect/>
          <a:stretch>
            <a:fillRect/>
          </a:stretch>
        </p:blipFill>
        <p:spPr bwMode="auto">
          <a:xfrm>
            <a:off x="5436096" y="524644"/>
            <a:ext cx="3086100" cy="2614613"/>
          </a:xfrm>
          <a:prstGeom prst="rect">
            <a:avLst/>
          </a:prstGeom>
          <a:ln>
            <a:noFill/>
          </a:ln>
          <a:effectLst>
            <a:outerShdw blurRad="292100" dist="139700" dir="2700000" algn="tl" rotWithShape="0">
              <a:srgbClr val="333333">
                <a:alpha val="65000"/>
              </a:srgbClr>
            </a:outerShdw>
          </a:effectLst>
        </p:spPr>
      </p:pic>
      <p:pic>
        <p:nvPicPr>
          <p:cNvPr id="91145" name="Picture 9" descr="Cataract"/>
          <p:cNvPicPr>
            <a:picLocks noChangeAspect="1" noChangeArrowheads="1"/>
          </p:cNvPicPr>
          <p:nvPr/>
        </p:nvPicPr>
        <p:blipFill>
          <a:blip r:embed="rId3" cstate="print"/>
          <a:srcRect/>
          <a:stretch>
            <a:fillRect/>
          </a:stretch>
        </p:blipFill>
        <p:spPr bwMode="auto">
          <a:xfrm>
            <a:off x="4648202" y="3573016"/>
            <a:ext cx="2857500" cy="24003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ATP FOR TERM 2 </a:t>
            </a:r>
            <a:endParaRPr lang="en-ZA" b="1" dirty="0">
              <a:solidFill>
                <a:srgbClr val="002060"/>
              </a:solidFill>
            </a:endParaRPr>
          </a:p>
        </p:txBody>
      </p:sp>
      <p:sp>
        <p:nvSpPr>
          <p:cNvPr id="4" name="Slide Number Placeholder 3"/>
          <p:cNvSpPr>
            <a:spLocks noGrp="1"/>
          </p:cNvSpPr>
          <p:nvPr>
            <p:ph type="sldNum" sz="quarter" idx="12"/>
          </p:nvPr>
        </p:nvSpPr>
        <p:spPr/>
        <p:txBody>
          <a:bodyPr/>
          <a:lstStyle/>
          <a:p>
            <a:fld id="{12BB25A2-5507-4CDA-801B-CF7C4493D501}" type="slidenum">
              <a:rPr lang="en-GB" smtClean="0"/>
              <a:t>4</a:t>
            </a:fld>
            <a:endParaRPr lang="en-GB"/>
          </a:p>
        </p:txBody>
      </p:sp>
      <p:graphicFrame>
        <p:nvGraphicFramePr>
          <p:cNvPr id="5" name="Table 4">
            <a:extLst>
              <a:ext uri="{FF2B5EF4-FFF2-40B4-BE49-F238E27FC236}">
                <a16:creationId xmlns="" xmlns:a16="http://schemas.microsoft.com/office/drawing/2014/main" id="{4FA99DB0-C64A-4137-838D-6CA5647CCE39}"/>
              </a:ext>
            </a:extLst>
          </p:cNvPr>
          <p:cNvGraphicFramePr>
            <a:graphicFrameLocks noGrp="1"/>
          </p:cNvGraphicFramePr>
          <p:nvPr>
            <p:extLst>
              <p:ext uri="{D42A27DB-BD31-4B8C-83A1-F6EECF244321}">
                <p14:modId xmlns:p14="http://schemas.microsoft.com/office/powerpoint/2010/main" val="4153409118"/>
              </p:ext>
            </p:extLst>
          </p:nvPr>
        </p:nvGraphicFramePr>
        <p:xfrm>
          <a:off x="899592" y="1124744"/>
          <a:ext cx="7344816" cy="5029200"/>
        </p:xfrm>
        <a:graphic>
          <a:graphicData uri="http://schemas.openxmlformats.org/drawingml/2006/table">
            <a:tbl>
              <a:tblPr firstRow="1" firstCol="1" lastRow="1" lastCol="1" bandRow="1" bandCol="1"/>
              <a:tblGrid>
                <a:gridCol w="736891">
                  <a:extLst>
                    <a:ext uri="{9D8B030D-6E8A-4147-A177-3AD203B41FA5}">
                      <a16:colId xmlns="" xmlns:a16="http://schemas.microsoft.com/office/drawing/2014/main" val="3371045576"/>
                    </a:ext>
                  </a:extLst>
                </a:gridCol>
                <a:gridCol w="284449">
                  <a:extLst>
                    <a:ext uri="{9D8B030D-6E8A-4147-A177-3AD203B41FA5}">
                      <a16:colId xmlns="" xmlns:a16="http://schemas.microsoft.com/office/drawing/2014/main" val="513556697"/>
                    </a:ext>
                  </a:extLst>
                </a:gridCol>
                <a:gridCol w="305198">
                  <a:extLst>
                    <a:ext uri="{9D8B030D-6E8A-4147-A177-3AD203B41FA5}">
                      <a16:colId xmlns="" xmlns:a16="http://schemas.microsoft.com/office/drawing/2014/main" val="118230430"/>
                    </a:ext>
                  </a:extLst>
                </a:gridCol>
                <a:gridCol w="948388">
                  <a:extLst>
                    <a:ext uri="{9D8B030D-6E8A-4147-A177-3AD203B41FA5}">
                      <a16:colId xmlns="" xmlns:a16="http://schemas.microsoft.com/office/drawing/2014/main" val="2579089930"/>
                    </a:ext>
                  </a:extLst>
                </a:gridCol>
                <a:gridCol w="2751461">
                  <a:extLst>
                    <a:ext uri="{9D8B030D-6E8A-4147-A177-3AD203B41FA5}">
                      <a16:colId xmlns="" xmlns:a16="http://schemas.microsoft.com/office/drawing/2014/main" val="1589819376"/>
                    </a:ext>
                  </a:extLst>
                </a:gridCol>
                <a:gridCol w="694055">
                  <a:extLst>
                    <a:ext uri="{9D8B030D-6E8A-4147-A177-3AD203B41FA5}">
                      <a16:colId xmlns="" xmlns:a16="http://schemas.microsoft.com/office/drawing/2014/main" val="802266568"/>
                    </a:ext>
                  </a:extLst>
                </a:gridCol>
                <a:gridCol w="444410">
                  <a:extLst>
                    <a:ext uri="{9D8B030D-6E8A-4147-A177-3AD203B41FA5}">
                      <a16:colId xmlns="" xmlns:a16="http://schemas.microsoft.com/office/drawing/2014/main" val="921934925"/>
                    </a:ext>
                  </a:extLst>
                </a:gridCol>
                <a:gridCol w="305198">
                  <a:extLst>
                    <a:ext uri="{9D8B030D-6E8A-4147-A177-3AD203B41FA5}">
                      <a16:colId xmlns="" xmlns:a16="http://schemas.microsoft.com/office/drawing/2014/main" val="2110913341"/>
                    </a:ext>
                  </a:extLst>
                </a:gridCol>
                <a:gridCol w="305198">
                  <a:extLst>
                    <a:ext uri="{9D8B030D-6E8A-4147-A177-3AD203B41FA5}">
                      <a16:colId xmlns="" xmlns:a16="http://schemas.microsoft.com/office/drawing/2014/main" val="1673945114"/>
                    </a:ext>
                  </a:extLst>
                </a:gridCol>
                <a:gridCol w="569568">
                  <a:extLst>
                    <a:ext uri="{9D8B030D-6E8A-4147-A177-3AD203B41FA5}">
                      <a16:colId xmlns="" xmlns:a16="http://schemas.microsoft.com/office/drawing/2014/main" val="2406489056"/>
                    </a:ext>
                  </a:extLst>
                </a:gridCol>
              </a:tblGrid>
              <a:tr h="4603650">
                <a:tc>
                  <a:txBody>
                    <a:bodyPr/>
                    <a:lstStyle/>
                    <a:p>
                      <a:pPr algn="l">
                        <a:spcAft>
                          <a:spcPts val="0"/>
                        </a:spcAft>
                      </a:pPr>
                      <a:r>
                        <a:rPr lang="en-US" sz="1000" b="1" dirty="0" smtClean="0">
                          <a:effectLst/>
                          <a:latin typeface="Arial" panose="020B0604020202020204" pitchFamily="34" charset="0"/>
                          <a:ea typeface="Times New Roman" panose="02020603050405020304" pitchFamily="18" charset="0"/>
                        </a:rPr>
                        <a:t>28/04 </a:t>
                      </a:r>
                      <a:r>
                        <a:rPr lang="en-US" sz="1000" b="1" dirty="0">
                          <a:effectLst/>
                          <a:latin typeface="Arial" panose="020B0604020202020204" pitchFamily="34" charset="0"/>
                          <a:ea typeface="Times New Roman" panose="02020603050405020304" pitchFamily="18" charset="0"/>
                        </a:rPr>
                        <a:t>– </a:t>
                      </a:r>
                      <a:r>
                        <a:rPr lang="en-US" sz="1000" b="1" dirty="0" smtClean="0">
                          <a:effectLst/>
                          <a:latin typeface="Arial" panose="020B0604020202020204" pitchFamily="34" charset="0"/>
                          <a:ea typeface="Times New Roman" panose="02020603050405020304" pitchFamily="18" charset="0"/>
                        </a:rPr>
                        <a:t>30/04</a:t>
                      </a:r>
                      <a:endParaRPr lang="en-GB" sz="1000" dirty="0">
                        <a:effectLst/>
                        <a:latin typeface="Times New Roman" panose="02020603050405020304" pitchFamily="18" charset="0"/>
                        <a:ea typeface="Times New Roman" panose="02020603050405020304" pitchFamily="18" charset="0"/>
                      </a:endParaRPr>
                    </a:p>
                    <a:p>
                      <a:pPr algn="l">
                        <a:spcAft>
                          <a:spcPts val="0"/>
                        </a:spcAft>
                      </a:pPr>
                      <a:r>
                        <a:rPr lang="en-US" sz="1000" b="1" dirty="0" smtClean="0">
                          <a:effectLst/>
                          <a:latin typeface="Arial" panose="020B0604020202020204" pitchFamily="34" charset="0"/>
                          <a:ea typeface="Times New Roman" panose="02020603050405020304" pitchFamily="18" charset="0"/>
                        </a:rPr>
                        <a:t>(3 </a:t>
                      </a:r>
                      <a:r>
                        <a:rPr lang="en-US" sz="1000" b="1" dirty="0">
                          <a:effectLst/>
                          <a:latin typeface="Arial" panose="020B0604020202020204" pitchFamily="34" charset="0"/>
                          <a:ea typeface="Times New Roman" panose="02020603050405020304" pitchFamily="18" charset="0"/>
                        </a:rPr>
                        <a:t>days)</a:t>
                      </a:r>
                      <a:endParaRPr lang="en-GB" sz="1000" dirty="0">
                        <a:effectLst/>
                        <a:latin typeface="Times New Roman" panose="02020603050405020304" pitchFamily="18" charset="0"/>
                        <a:ea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00" dirty="0">
                          <a:effectLst/>
                          <a:latin typeface="Arial" panose="020B0604020202020204" pitchFamily="34" charset="0"/>
                          <a:ea typeface="Times New Roman" panose="02020603050405020304" pitchFamily="18" charset="0"/>
                        </a:rPr>
                        <a:t>15</a:t>
                      </a:r>
                      <a:endParaRPr lang="en-GB" sz="1000" dirty="0">
                        <a:effectLst/>
                        <a:latin typeface="Times New Roman" panose="02020603050405020304" pitchFamily="18" charset="0"/>
                        <a:ea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US" sz="1000">
                          <a:effectLst/>
                          <a:latin typeface="Arial" panose="020B0604020202020204" pitchFamily="34" charset="0"/>
                          <a:ea typeface="Times New Roman" panose="02020603050405020304" pitchFamily="18" charset="0"/>
                        </a:rPr>
                        <a:t> </a:t>
                      </a:r>
                      <a:endParaRPr lang="en-GB" sz="1000">
                        <a:effectLst/>
                        <a:latin typeface="Times New Roman" panose="02020603050405020304" pitchFamily="18" charset="0"/>
                        <a:ea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US" sz="1000">
                          <a:effectLst/>
                          <a:latin typeface="Arial" panose="020B0604020202020204" pitchFamily="34" charset="0"/>
                          <a:ea typeface="Times New Roman" panose="02020603050405020304" pitchFamily="18" charset="0"/>
                        </a:rPr>
                        <a:t> </a:t>
                      </a:r>
                      <a:endParaRPr lang="en-GB" sz="1000">
                        <a:effectLst/>
                        <a:latin typeface="Times New Roman" panose="02020603050405020304" pitchFamily="18" charset="0"/>
                        <a:ea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US" sz="1000" b="1" dirty="0">
                          <a:effectLst/>
                          <a:latin typeface="Arial" panose="020B0604020202020204" pitchFamily="34" charset="0"/>
                          <a:ea typeface="Times New Roman" panose="02020603050405020304" pitchFamily="18" charset="0"/>
                        </a:rPr>
                        <a:t>Receptors</a:t>
                      </a:r>
                      <a:endParaRPr lang="en-GB" sz="1000" dirty="0">
                        <a:effectLst/>
                        <a:latin typeface="Times New Roman" panose="02020603050405020304" pitchFamily="18" charset="0"/>
                        <a:ea typeface="Times New Roman" panose="02020603050405020304" pitchFamily="18" charset="0"/>
                      </a:endParaRPr>
                    </a:p>
                    <a:p>
                      <a:pPr marL="342900" lvl="0" indent="-342900" algn="l">
                        <a:spcAft>
                          <a:spcPts val="0"/>
                        </a:spcAft>
                        <a:buSzPts val="800"/>
                        <a:buFont typeface="Wingdings" panose="05000000000000000000" pitchFamily="2" charset="2"/>
                        <a:buChar char=""/>
                        <a:tabLst>
                          <a:tab pos="228600" algn="l"/>
                        </a:tabLst>
                      </a:pPr>
                      <a:r>
                        <a:rPr lang="en-US" sz="1000" dirty="0">
                          <a:effectLst/>
                          <a:latin typeface="Arial" panose="020B0604020202020204" pitchFamily="34" charset="0"/>
                          <a:ea typeface="Times New Roman" panose="02020603050405020304" pitchFamily="18" charset="0"/>
                        </a:rPr>
                        <a:t>Functions of receptors, neurons and effectors in responding to the environment</a:t>
                      </a:r>
                      <a:endParaRPr lang="en-GB" sz="1000" dirty="0">
                        <a:effectLst/>
                        <a:latin typeface="Times New Roman" panose="02020603050405020304" pitchFamily="18" charset="0"/>
                        <a:ea typeface="Times New Roman" panose="02020603050405020304" pitchFamily="18" charset="0"/>
                      </a:endParaRPr>
                    </a:p>
                    <a:p>
                      <a:pPr marL="228600" algn="l">
                        <a:spcAft>
                          <a:spcPts val="0"/>
                        </a:spcAft>
                      </a:pPr>
                      <a:r>
                        <a:rPr lang="en-US" sz="1000" dirty="0">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p>
                      <a:pPr marL="342900" lvl="0" indent="-342900" algn="l">
                        <a:spcAft>
                          <a:spcPts val="0"/>
                        </a:spcAft>
                        <a:buSzPts val="800"/>
                        <a:buFont typeface="Wingdings" panose="05000000000000000000" pitchFamily="2" charset="2"/>
                        <a:buChar char=""/>
                        <a:tabLst>
                          <a:tab pos="228600" algn="l"/>
                        </a:tabLst>
                      </a:pPr>
                      <a:r>
                        <a:rPr lang="en-US" sz="1000" dirty="0">
                          <a:effectLst/>
                          <a:latin typeface="Arial" panose="020B0604020202020204" pitchFamily="34" charset="0"/>
                          <a:ea typeface="Times New Roman" panose="02020603050405020304" pitchFamily="18" charset="0"/>
                        </a:rPr>
                        <a:t>The body responds to a variety of different stimuli such as light, sound, touch, temperature, pressure, pain and chemicals (taste and smell). (No structure and names necessary except for names of the receptors in the eye and ear).</a:t>
                      </a:r>
                      <a:endParaRPr lang="en-GB" sz="1000" dirty="0">
                        <a:effectLst/>
                        <a:latin typeface="Times New Roman" panose="02020603050405020304" pitchFamily="18" charset="0"/>
                        <a:ea typeface="Times New Roman" panose="02020603050405020304" pitchFamily="18" charset="0"/>
                      </a:endParaRPr>
                    </a:p>
                    <a:p>
                      <a:pPr algn="l">
                        <a:spcAft>
                          <a:spcPts val="0"/>
                        </a:spcAft>
                      </a:pPr>
                      <a:r>
                        <a:rPr lang="en-US" sz="1000" b="1" dirty="0">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p>
                      <a:pPr algn="l">
                        <a:spcAft>
                          <a:spcPts val="0"/>
                        </a:spcAft>
                      </a:pPr>
                      <a:r>
                        <a:rPr lang="en-US" sz="1000" b="1" dirty="0">
                          <a:effectLst/>
                          <a:latin typeface="Arial" panose="020B0604020202020204" pitchFamily="34" charset="0"/>
                          <a:ea typeface="Times New Roman" panose="02020603050405020304" pitchFamily="18" charset="0"/>
                        </a:rPr>
                        <a:t>Human eye</a:t>
                      </a:r>
                      <a:endParaRPr lang="en-GB" sz="1000" dirty="0">
                        <a:effectLst/>
                        <a:latin typeface="Times New Roman" panose="02020603050405020304" pitchFamily="18" charset="0"/>
                        <a:ea typeface="Times New Roman" panose="02020603050405020304" pitchFamily="18" charset="0"/>
                      </a:endParaRPr>
                    </a:p>
                    <a:p>
                      <a:pPr marL="342900" lvl="0" indent="-342900" algn="l">
                        <a:spcAft>
                          <a:spcPts val="0"/>
                        </a:spcAft>
                        <a:buSzPts val="800"/>
                        <a:buFont typeface="Wingdings" panose="05000000000000000000" pitchFamily="2" charset="2"/>
                        <a:buChar char=""/>
                        <a:tabLst>
                          <a:tab pos="228600" algn="l"/>
                        </a:tabLst>
                      </a:pPr>
                      <a:r>
                        <a:rPr lang="en-US" sz="1000" dirty="0">
                          <a:effectLst/>
                          <a:latin typeface="Arial" panose="020B0604020202020204" pitchFamily="34" charset="0"/>
                          <a:ea typeface="Times New Roman" panose="02020603050405020304" pitchFamily="18" charset="0"/>
                        </a:rPr>
                        <a:t>Structure and functions of the parts of the human eye, using a diagram</a:t>
                      </a:r>
                      <a:endParaRPr lang="en-GB" sz="1000" dirty="0">
                        <a:effectLst/>
                        <a:latin typeface="Times New Roman" panose="02020603050405020304" pitchFamily="18" charset="0"/>
                        <a:ea typeface="Times New Roman" panose="02020603050405020304" pitchFamily="18" charset="0"/>
                      </a:endParaRPr>
                    </a:p>
                    <a:p>
                      <a:pPr marL="228600" algn="l">
                        <a:spcAft>
                          <a:spcPts val="0"/>
                        </a:spcAft>
                      </a:pPr>
                      <a:r>
                        <a:rPr lang="en-US" sz="1000" dirty="0">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p>
                      <a:pPr marL="342900" lvl="0" indent="-342900" algn="l">
                        <a:spcAft>
                          <a:spcPts val="0"/>
                        </a:spcAft>
                        <a:buSzPts val="800"/>
                        <a:buFont typeface="Wingdings" panose="05000000000000000000" pitchFamily="2" charset="2"/>
                        <a:buChar char=""/>
                        <a:tabLst>
                          <a:tab pos="228600" algn="l"/>
                        </a:tabLst>
                      </a:pPr>
                      <a:r>
                        <a:rPr lang="en-US" sz="1000" dirty="0">
                          <a:effectLst/>
                          <a:latin typeface="Arial" panose="020B0604020202020204" pitchFamily="34" charset="0"/>
                          <a:ea typeface="Times New Roman" panose="02020603050405020304" pitchFamily="18" charset="0"/>
                        </a:rPr>
                        <a:t>Binocular vision and its importance</a:t>
                      </a:r>
                      <a:endParaRPr lang="en-GB" sz="1000" dirty="0">
                        <a:effectLst/>
                        <a:latin typeface="Times New Roman" panose="02020603050405020304" pitchFamily="18" charset="0"/>
                        <a:ea typeface="Times New Roman" panose="02020603050405020304" pitchFamily="18" charset="0"/>
                      </a:endParaRPr>
                    </a:p>
                    <a:p>
                      <a:pPr marL="228600" algn="l">
                        <a:spcAft>
                          <a:spcPts val="0"/>
                        </a:spcAft>
                      </a:pPr>
                      <a:r>
                        <a:rPr lang="en-US" sz="1000" dirty="0">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p>
                      <a:pPr marL="342900" lvl="0" indent="-342900" algn="l">
                        <a:spcAft>
                          <a:spcPts val="0"/>
                        </a:spcAft>
                        <a:buSzPts val="800"/>
                        <a:buFont typeface="Wingdings" panose="05000000000000000000" pitchFamily="2" charset="2"/>
                        <a:buChar char=""/>
                        <a:tabLst>
                          <a:tab pos="228600" algn="l"/>
                        </a:tabLst>
                      </a:pPr>
                      <a:r>
                        <a:rPr lang="en-US" sz="1000" dirty="0">
                          <a:effectLst/>
                          <a:latin typeface="Arial" panose="020B0604020202020204" pitchFamily="34" charset="0"/>
                          <a:ea typeface="Times New Roman" panose="02020603050405020304" pitchFamily="18" charset="0"/>
                        </a:rPr>
                        <a:t>The changes that occur in the human eye for each of the following, using diagrams:</a:t>
                      </a:r>
                      <a:endParaRPr lang="en-GB" sz="1000" dirty="0">
                        <a:effectLst/>
                        <a:latin typeface="Times New Roman" panose="02020603050405020304" pitchFamily="18" charset="0"/>
                        <a:ea typeface="Times New Roman" panose="02020603050405020304" pitchFamily="18" charset="0"/>
                      </a:endParaRPr>
                    </a:p>
                    <a:p>
                      <a:pPr marL="342900" lvl="0" indent="-342900" algn="l">
                        <a:spcAft>
                          <a:spcPts val="0"/>
                        </a:spcAft>
                        <a:buSzPts val="800"/>
                        <a:buFont typeface="Wingdings" panose="05000000000000000000" pitchFamily="2" charset="2"/>
                        <a:buChar char=""/>
                        <a:tabLst>
                          <a:tab pos="228600" algn="l"/>
                        </a:tabLst>
                      </a:pPr>
                      <a:r>
                        <a:rPr lang="en-US" sz="1000" dirty="0">
                          <a:effectLst/>
                          <a:latin typeface="Arial" panose="020B0604020202020204" pitchFamily="34" charset="0"/>
                          <a:ea typeface="Times New Roman" panose="02020603050405020304" pitchFamily="18" charset="0"/>
                        </a:rPr>
                        <a:t>Accommodation </a:t>
                      </a:r>
                      <a:endParaRPr lang="en-GB" sz="1000" dirty="0">
                        <a:effectLst/>
                        <a:latin typeface="Times New Roman" panose="02020603050405020304" pitchFamily="18" charset="0"/>
                        <a:ea typeface="Times New Roman" panose="02020603050405020304" pitchFamily="18" charset="0"/>
                      </a:endParaRPr>
                    </a:p>
                    <a:p>
                      <a:pPr marL="342900" lvl="0" indent="-342900" algn="l">
                        <a:spcAft>
                          <a:spcPts val="0"/>
                        </a:spcAft>
                        <a:buSzPts val="800"/>
                        <a:buFont typeface="Wingdings" panose="05000000000000000000" pitchFamily="2" charset="2"/>
                        <a:buChar char=""/>
                        <a:tabLst>
                          <a:tab pos="228600" algn="l"/>
                        </a:tabLst>
                      </a:pPr>
                      <a:r>
                        <a:rPr lang="en-US" sz="1000" dirty="0">
                          <a:effectLst/>
                          <a:latin typeface="Arial" panose="020B0604020202020204" pitchFamily="34" charset="0"/>
                          <a:ea typeface="Times New Roman" panose="02020603050405020304" pitchFamily="18" charset="0"/>
                        </a:rPr>
                        <a:t>Pupillary mechanism </a:t>
                      </a:r>
                      <a:endParaRPr lang="en-GB" sz="1000" dirty="0">
                        <a:effectLst/>
                        <a:latin typeface="Times New Roman" panose="02020603050405020304" pitchFamily="18" charset="0"/>
                        <a:ea typeface="Times New Roman" panose="02020603050405020304" pitchFamily="18" charset="0"/>
                      </a:endParaRPr>
                    </a:p>
                    <a:p>
                      <a:pPr marL="228600" algn="l">
                        <a:spcAft>
                          <a:spcPts val="0"/>
                        </a:spcAft>
                      </a:pPr>
                      <a:r>
                        <a:rPr lang="en-US" sz="1000" dirty="0">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p>
                      <a:pPr marL="342900" lvl="0" indent="-342900" algn="l">
                        <a:spcAft>
                          <a:spcPts val="0"/>
                        </a:spcAft>
                        <a:buSzPts val="800"/>
                        <a:buFont typeface="Wingdings" panose="05000000000000000000" pitchFamily="2" charset="2"/>
                        <a:buChar char=""/>
                        <a:tabLst>
                          <a:tab pos="228600" algn="l"/>
                        </a:tabLst>
                      </a:pPr>
                      <a:r>
                        <a:rPr lang="en-US" sz="1000" dirty="0">
                          <a:effectLst/>
                          <a:latin typeface="Arial" panose="020B0604020202020204" pitchFamily="34" charset="0"/>
                          <a:ea typeface="Times New Roman" panose="02020603050405020304" pitchFamily="18" charset="0"/>
                        </a:rPr>
                        <a:t>The nature and treatment of the following visual defects, using diagrams:</a:t>
                      </a:r>
                      <a:endParaRPr lang="en-GB" sz="1000" dirty="0">
                        <a:effectLst/>
                        <a:latin typeface="Times New Roman" panose="02020603050405020304" pitchFamily="18" charset="0"/>
                        <a:ea typeface="Times New Roman" panose="02020603050405020304" pitchFamily="18" charset="0"/>
                      </a:endParaRPr>
                    </a:p>
                    <a:p>
                      <a:pPr marL="342900" lvl="0" indent="-342900" algn="l">
                        <a:spcAft>
                          <a:spcPts val="0"/>
                        </a:spcAft>
                        <a:buFont typeface="Symbol" panose="05050102010706020507" pitchFamily="18" charset="2"/>
                        <a:buChar char=""/>
                      </a:pPr>
                      <a:r>
                        <a:rPr lang="en-US" sz="1000" dirty="0">
                          <a:effectLst/>
                          <a:latin typeface="Arial" panose="020B0604020202020204" pitchFamily="34" charset="0"/>
                          <a:ea typeface="Times New Roman" panose="02020603050405020304" pitchFamily="18" charset="0"/>
                        </a:rPr>
                        <a:t>Short-sightedness</a:t>
                      </a:r>
                      <a:endParaRPr lang="en-GB" sz="1000" dirty="0">
                        <a:effectLst/>
                        <a:latin typeface="Times New Roman" panose="02020603050405020304" pitchFamily="18" charset="0"/>
                        <a:ea typeface="Times New Roman" panose="02020603050405020304" pitchFamily="18" charset="0"/>
                      </a:endParaRPr>
                    </a:p>
                    <a:p>
                      <a:pPr marL="342900" lvl="0" indent="-342900" algn="l">
                        <a:spcAft>
                          <a:spcPts val="0"/>
                        </a:spcAft>
                        <a:buFont typeface="Symbol" panose="05050102010706020507" pitchFamily="18" charset="2"/>
                        <a:buChar char=""/>
                      </a:pPr>
                      <a:r>
                        <a:rPr lang="en-US" sz="1000" dirty="0">
                          <a:effectLst/>
                          <a:latin typeface="Arial" panose="020B0604020202020204" pitchFamily="34" charset="0"/>
                          <a:ea typeface="Times New Roman" panose="02020603050405020304" pitchFamily="18" charset="0"/>
                        </a:rPr>
                        <a:t>Long-sightedness</a:t>
                      </a:r>
                      <a:endParaRPr lang="en-GB" sz="1000" dirty="0">
                        <a:effectLst/>
                        <a:latin typeface="Times New Roman" panose="02020603050405020304" pitchFamily="18" charset="0"/>
                        <a:ea typeface="Times New Roman" panose="02020603050405020304" pitchFamily="18" charset="0"/>
                      </a:endParaRPr>
                    </a:p>
                    <a:p>
                      <a:pPr marL="342900" lvl="0" indent="-342900" algn="l">
                        <a:spcAft>
                          <a:spcPts val="0"/>
                        </a:spcAft>
                        <a:buFont typeface="Symbol" panose="05050102010706020507" pitchFamily="18" charset="2"/>
                        <a:buChar char=""/>
                      </a:pPr>
                      <a:r>
                        <a:rPr lang="en-US" sz="1000" dirty="0">
                          <a:effectLst/>
                          <a:latin typeface="Arial" panose="020B0604020202020204" pitchFamily="34" charset="0"/>
                          <a:ea typeface="Times New Roman" panose="02020603050405020304" pitchFamily="18" charset="0"/>
                        </a:rPr>
                        <a:t>Astigmatism </a:t>
                      </a:r>
                      <a:endParaRPr lang="en-GB" sz="1000" dirty="0">
                        <a:effectLst/>
                        <a:latin typeface="Times New Roman" panose="02020603050405020304" pitchFamily="18" charset="0"/>
                        <a:ea typeface="Times New Roman" panose="02020603050405020304" pitchFamily="18" charset="0"/>
                      </a:endParaRPr>
                    </a:p>
                    <a:p>
                      <a:pPr marL="342900" lvl="0" indent="-342900" algn="l">
                        <a:spcAft>
                          <a:spcPts val="0"/>
                        </a:spcAft>
                        <a:buFont typeface="Symbol" panose="05050102010706020507" pitchFamily="18" charset="2"/>
                        <a:buChar char=""/>
                      </a:pPr>
                      <a:r>
                        <a:rPr lang="en-US" sz="1000" dirty="0">
                          <a:effectLst/>
                          <a:latin typeface="Arial" panose="020B0604020202020204" pitchFamily="34" charset="0"/>
                          <a:ea typeface="Times New Roman" panose="02020603050405020304" pitchFamily="18" charset="0"/>
                        </a:rPr>
                        <a:t>Cataracts </a:t>
                      </a:r>
                      <a:endParaRPr lang="en-GB" sz="1000" dirty="0">
                        <a:effectLst/>
                        <a:latin typeface="Times New Roman" panose="02020603050405020304" pitchFamily="18" charset="0"/>
                        <a:ea typeface="Times New Roman" panose="02020603050405020304" pitchFamily="18" charset="0"/>
                      </a:endParaRPr>
                    </a:p>
                    <a:p>
                      <a:pPr algn="l">
                        <a:spcAft>
                          <a:spcPts val="0"/>
                        </a:spcAft>
                      </a:pPr>
                      <a:r>
                        <a:rPr lang="en-US" sz="1000" dirty="0">
                          <a:effectLst/>
                          <a:latin typeface="Arial" panose="020B0604020202020204" pitchFamily="34" charset="0"/>
                          <a:ea typeface="Times New Roman" panose="02020603050405020304" pitchFamily="18" charset="0"/>
                        </a:rPr>
                        <a:t> </a:t>
                      </a:r>
                      <a:r>
                        <a:rPr lang="en-US" sz="1000" i="1" dirty="0">
                          <a:effectLst/>
                          <a:latin typeface="Arial" panose="020B0604020202020204" pitchFamily="34" charset="0"/>
                          <a:ea typeface="Times New Roman" panose="02020603050405020304" pitchFamily="18" charset="0"/>
                          <a:hlinkClick r:id="rId2" action="ppaction://hlinkfile"/>
                        </a:rPr>
                        <a:t>Practical worksheet 7</a:t>
                      </a:r>
                      <a:endParaRPr lang="en-GB" sz="1000" dirty="0">
                        <a:effectLst/>
                        <a:latin typeface="Times New Roman" panose="02020603050405020304" pitchFamily="18" charset="0"/>
                        <a:ea typeface="Times New Roman" panose="02020603050405020304" pitchFamily="18" charset="0"/>
                      </a:endParaRPr>
                    </a:p>
                    <a:p>
                      <a:pPr algn="l">
                        <a:spcAft>
                          <a:spcPts val="0"/>
                        </a:spcAft>
                      </a:pPr>
                      <a:r>
                        <a:rPr lang="en-US" sz="1000" i="1" dirty="0">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en-US" sz="1000" b="1" dirty="0">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b="1">
                          <a:effectLst/>
                          <a:latin typeface="Arial" panose="020B0604020202020204" pitchFamily="34" charset="0"/>
                          <a:ea typeface="Times New Roman" panose="02020603050405020304" pitchFamily="18" charset="0"/>
                        </a:rPr>
                        <a:t> </a:t>
                      </a:r>
                      <a:endParaRPr lang="en-GB" sz="1000">
                        <a:effectLst/>
                        <a:latin typeface="Times New Roman" panose="02020603050405020304" pitchFamily="18" charset="0"/>
                        <a:ea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a:effectLst/>
                          <a:latin typeface="Arial" panose="020B0604020202020204" pitchFamily="34" charset="0"/>
                          <a:ea typeface="Times New Roman" panose="02020603050405020304" pitchFamily="18" charset="0"/>
                        </a:rPr>
                        <a:t>60</a:t>
                      </a:r>
                      <a:endParaRPr lang="en-GB" sz="1000">
                        <a:effectLst/>
                        <a:latin typeface="Times New Roman" panose="02020603050405020304" pitchFamily="18" charset="0"/>
                        <a:ea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a:effectLst/>
                          <a:latin typeface="Arial" panose="020B0604020202020204" pitchFamily="34" charset="0"/>
                          <a:ea typeface="Times New Roman" panose="02020603050405020304" pitchFamily="18" charset="0"/>
                        </a:rPr>
                        <a:t> </a:t>
                      </a:r>
                      <a:endParaRPr lang="en-GB" sz="1000">
                        <a:effectLst/>
                        <a:latin typeface="Times New Roman" panose="02020603050405020304" pitchFamily="18" charset="0"/>
                        <a:ea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00" dirty="0">
                          <a:effectLst/>
                          <a:latin typeface="Arial" panose="020B0604020202020204" pitchFamily="34"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47758632"/>
                  </a:ext>
                </a:extLst>
              </a:tr>
            </a:tbl>
          </a:graphicData>
        </a:graphic>
      </p:graphicFrame>
    </p:spTree>
    <p:extLst>
      <p:ext uri="{BB962C8B-B14F-4D97-AF65-F5344CB8AC3E}">
        <p14:creationId xmlns:p14="http://schemas.microsoft.com/office/powerpoint/2010/main" val="69762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sz="half" idx="1"/>
          </p:nvPr>
        </p:nvSpPr>
        <p:spPr>
          <a:xfrm>
            <a:off x="515879" y="764704"/>
            <a:ext cx="4038600" cy="4530725"/>
          </a:xfrm>
        </p:spPr>
        <p:txBody>
          <a:bodyPr>
            <a:normAutofit lnSpcReduction="10000"/>
          </a:bodyPr>
          <a:lstStyle/>
          <a:p>
            <a:pPr>
              <a:buFont typeface="Wingdings" pitchFamily="2" charset="2"/>
              <a:buNone/>
            </a:pPr>
            <a:r>
              <a:rPr lang="en-US" b="1" dirty="0">
                <a:solidFill>
                  <a:schemeClr val="accent1"/>
                </a:solidFill>
              </a:rPr>
              <a:t>GLAUCOMA</a:t>
            </a:r>
          </a:p>
          <a:p>
            <a:r>
              <a:rPr lang="en-US" sz="2600" dirty="0">
                <a:solidFill>
                  <a:schemeClr val="accent1"/>
                </a:solidFill>
              </a:rPr>
              <a:t>Group of diseases</a:t>
            </a:r>
          </a:p>
          <a:p>
            <a:r>
              <a:rPr lang="en-US" sz="2600" dirty="0">
                <a:solidFill>
                  <a:schemeClr val="accent1"/>
                </a:solidFill>
              </a:rPr>
              <a:t>Pressure builds up in the eye which affects the optic nerve</a:t>
            </a:r>
          </a:p>
          <a:p>
            <a:r>
              <a:rPr lang="en-US" sz="2600" dirty="0">
                <a:solidFill>
                  <a:schemeClr val="accent1"/>
                </a:solidFill>
              </a:rPr>
              <a:t>Loss of ganglion cells</a:t>
            </a:r>
          </a:p>
          <a:p>
            <a:r>
              <a:rPr lang="en-US" sz="2600" dirty="0">
                <a:solidFill>
                  <a:schemeClr val="accent1"/>
                </a:solidFill>
              </a:rPr>
              <a:t>Gradual loss of sight and eventual blindness</a:t>
            </a:r>
          </a:p>
          <a:p>
            <a:r>
              <a:rPr lang="en-US" sz="2600" dirty="0">
                <a:solidFill>
                  <a:schemeClr val="accent1"/>
                </a:solidFill>
              </a:rPr>
              <a:t>Check eyes regularly</a:t>
            </a:r>
          </a:p>
          <a:p>
            <a:r>
              <a:rPr lang="en-US" sz="2600" dirty="0">
                <a:solidFill>
                  <a:schemeClr val="accent1"/>
                </a:solidFill>
              </a:rPr>
              <a:t>Can be treated</a:t>
            </a:r>
          </a:p>
          <a:p>
            <a:endParaRPr lang="en-US" sz="2600" dirty="0"/>
          </a:p>
        </p:txBody>
      </p:sp>
      <p:pic>
        <p:nvPicPr>
          <p:cNvPr id="92166" name="Picture 6" descr="Glaucoma"/>
          <p:cNvPicPr>
            <a:picLocks noChangeAspect="1" noChangeArrowheads="1"/>
          </p:cNvPicPr>
          <p:nvPr/>
        </p:nvPicPr>
        <p:blipFill>
          <a:blip r:embed="rId2" cstate="print"/>
          <a:srcRect/>
          <a:stretch>
            <a:fillRect/>
          </a:stretch>
        </p:blipFill>
        <p:spPr bwMode="auto">
          <a:xfrm>
            <a:off x="4707516" y="3429000"/>
            <a:ext cx="3914775" cy="2481263"/>
          </a:xfrm>
          <a:prstGeom prst="rect">
            <a:avLst/>
          </a:prstGeom>
          <a:ln>
            <a:noFill/>
          </a:ln>
          <a:effectLst>
            <a:outerShdw blurRad="292100" dist="139700" dir="2700000" algn="tl" rotWithShape="0">
              <a:srgbClr val="333333">
                <a:alpha val="65000"/>
              </a:srgbClr>
            </a:outerShdw>
          </a:effectLst>
        </p:spPr>
      </p:pic>
      <p:pic>
        <p:nvPicPr>
          <p:cNvPr id="92168" name="Picture 8" descr="ts020014"/>
          <p:cNvPicPr>
            <a:picLocks noChangeAspect="1" noChangeArrowheads="1"/>
          </p:cNvPicPr>
          <p:nvPr/>
        </p:nvPicPr>
        <p:blipFill>
          <a:blip r:embed="rId3" cstate="print"/>
          <a:srcRect/>
          <a:stretch>
            <a:fillRect/>
          </a:stretch>
        </p:blipFill>
        <p:spPr bwMode="auto">
          <a:xfrm>
            <a:off x="5148064" y="403225"/>
            <a:ext cx="3686175" cy="2393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6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1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1">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44C5B12-91B3-4AF2-B14B-66A95AEBBFDA}"/>
              </a:ext>
            </a:extLst>
          </p:cNvPr>
          <p:cNvSpPr>
            <a:spLocks noGrp="1"/>
          </p:cNvSpPr>
          <p:nvPr>
            <p:ph type="title"/>
          </p:nvPr>
        </p:nvSpPr>
        <p:spPr>
          <a:xfrm>
            <a:off x="482600" y="643467"/>
            <a:ext cx="2522980" cy="1597315"/>
          </a:xfrm>
          <a:noFill/>
          <a:ln w="19050">
            <a:solidFill>
              <a:schemeClr val="bg1"/>
            </a:solidFill>
          </a:ln>
        </p:spPr>
        <p:txBody>
          <a:bodyPr wrap="square">
            <a:normAutofit/>
          </a:bodyPr>
          <a:lstStyle/>
          <a:p>
            <a:r>
              <a:rPr lang="en-US" sz="2400" dirty="0">
                <a:solidFill>
                  <a:schemeClr val="bg1"/>
                </a:solidFill>
              </a:rPr>
              <a:t>Activity </a:t>
            </a:r>
            <a:r>
              <a:rPr lang="en-US" sz="2400" dirty="0" smtClean="0">
                <a:solidFill>
                  <a:schemeClr val="bg1"/>
                </a:solidFill>
              </a:rPr>
              <a:t>3.6</a:t>
            </a:r>
            <a:br>
              <a:rPr lang="en-US" sz="2400" dirty="0" smtClean="0">
                <a:solidFill>
                  <a:schemeClr val="bg1"/>
                </a:solidFill>
              </a:rPr>
            </a:br>
            <a:r>
              <a:rPr lang="en-US" sz="2400" dirty="0" smtClean="0">
                <a:solidFill>
                  <a:schemeClr val="bg1"/>
                </a:solidFill>
              </a:rPr>
              <a:t>(p.100)</a:t>
            </a:r>
            <a:endParaRPr lang="en-GB" sz="2400" dirty="0">
              <a:solidFill>
                <a:schemeClr val="bg1"/>
              </a:solidFill>
            </a:endParaRPr>
          </a:p>
        </p:txBody>
      </p:sp>
      <p:sp>
        <p:nvSpPr>
          <p:cNvPr id="4" name="Content Placeholder 3">
            <a:extLst>
              <a:ext uri="{FF2B5EF4-FFF2-40B4-BE49-F238E27FC236}">
                <a16:creationId xmlns="" xmlns:a16="http://schemas.microsoft.com/office/drawing/2014/main" id="{53EFDF60-DE49-46F9-B763-E2EE5116A6D0}"/>
              </a:ext>
            </a:extLst>
          </p:cNvPr>
          <p:cNvSpPr>
            <a:spLocks noGrp="1"/>
          </p:cNvSpPr>
          <p:nvPr>
            <p:ph idx="1"/>
          </p:nvPr>
        </p:nvSpPr>
        <p:spPr>
          <a:xfrm>
            <a:off x="482600" y="2638043"/>
            <a:ext cx="2721247" cy="3576489"/>
          </a:xfrm>
        </p:spPr>
        <p:txBody>
          <a:bodyPr>
            <a:normAutofit fontScale="62500" lnSpcReduction="20000"/>
          </a:bodyPr>
          <a:lstStyle/>
          <a:p>
            <a:pPr>
              <a:lnSpc>
                <a:spcPct val="120000"/>
              </a:lnSpc>
            </a:pPr>
            <a:r>
              <a:rPr lang="en-ZA" sz="2300" dirty="0">
                <a:solidFill>
                  <a:schemeClr val="bg1"/>
                </a:solidFill>
              </a:rPr>
              <a:t>In an investigation a learner was asked to thread a cotton thread through the ‘eye’ (hole) of a needle 10 times with both eyes open and then with only the right eye open. This was done under the same light intensity and at a distance of 30 cm from the eyes. The results are recorded in the table below. </a:t>
            </a:r>
          </a:p>
          <a:p>
            <a:pPr>
              <a:lnSpc>
                <a:spcPct val="120000"/>
              </a:lnSpc>
            </a:pPr>
            <a:r>
              <a:rPr lang="en-US" sz="2300" b="1" dirty="0">
                <a:solidFill>
                  <a:schemeClr val="bg1"/>
                </a:solidFill>
              </a:rPr>
              <a:t>Set 5 questions incorporating all four cognitive levels on the investigation on the eye </a:t>
            </a:r>
            <a:endParaRPr lang="en-GB" sz="2300" dirty="0">
              <a:solidFill>
                <a:schemeClr val="bg1"/>
              </a:solidFill>
            </a:endParaRPr>
          </a:p>
          <a:p>
            <a:pPr>
              <a:lnSpc>
                <a:spcPct val="120000"/>
              </a:lnSpc>
            </a:pPr>
            <a:endParaRPr lang="en-US" sz="2300" dirty="0">
              <a:solidFill>
                <a:schemeClr val="bg1"/>
              </a:solidFill>
            </a:endParaRPr>
          </a:p>
          <a:p>
            <a:pPr>
              <a:lnSpc>
                <a:spcPct val="90000"/>
              </a:lnSpc>
            </a:pPr>
            <a:endParaRPr lang="en-GB" sz="1400" dirty="0">
              <a:solidFill>
                <a:schemeClr val="bg1"/>
              </a:solidFill>
            </a:endParaRPr>
          </a:p>
        </p:txBody>
      </p:sp>
      <p:sp>
        <p:nvSpPr>
          <p:cNvPr id="5" name="Slide Number Placeholder 4">
            <a:extLst>
              <a:ext uri="{FF2B5EF4-FFF2-40B4-BE49-F238E27FC236}">
                <a16:creationId xmlns="" xmlns:a16="http://schemas.microsoft.com/office/drawing/2014/main" id="{C21C3A66-7EE9-4EC1-9CD1-13981FBB0364}"/>
              </a:ext>
            </a:extLst>
          </p:cNvPr>
          <p:cNvSpPr>
            <a:spLocks noGrp="1"/>
          </p:cNvSpPr>
          <p:nvPr>
            <p:ph type="sldNum" sz="quarter" idx="12"/>
          </p:nvPr>
        </p:nvSpPr>
        <p:spPr>
          <a:xfrm>
            <a:off x="7717134" y="6356350"/>
            <a:ext cx="798215" cy="365125"/>
          </a:xfrm>
        </p:spPr>
        <p:txBody>
          <a:bodyPr>
            <a:normAutofit/>
          </a:bodyPr>
          <a:lstStyle/>
          <a:p>
            <a:pPr>
              <a:spcAft>
                <a:spcPts val="600"/>
              </a:spcAft>
            </a:pPr>
            <a:fld id="{9E7A7B87-BDF6-414A-B9F0-8881E02B3A1A}" type="slidenum">
              <a:rPr lang="en-US" altLang="en-US" smtClean="0">
                <a:solidFill>
                  <a:schemeClr val="tx1">
                    <a:alpha val="80000"/>
                  </a:schemeClr>
                </a:solidFill>
              </a:rPr>
              <a:pPr>
                <a:spcAft>
                  <a:spcPts val="600"/>
                </a:spcAft>
              </a:pPr>
              <a:t>41</a:t>
            </a:fld>
            <a:endParaRPr lang="en-US" altLang="en-US">
              <a:solidFill>
                <a:schemeClr val="tx1">
                  <a:alpha val="80000"/>
                </a:schemeClr>
              </a:solidFill>
            </a:endParaRPr>
          </a:p>
        </p:txBody>
      </p:sp>
      <p:graphicFrame>
        <p:nvGraphicFramePr>
          <p:cNvPr id="6" name="Table 5">
            <a:extLst>
              <a:ext uri="{FF2B5EF4-FFF2-40B4-BE49-F238E27FC236}">
                <a16:creationId xmlns="" xmlns:a16="http://schemas.microsoft.com/office/drawing/2014/main" id="{72720678-9A50-4012-9DE3-F33BC09CD5D5}"/>
              </a:ext>
            </a:extLst>
          </p:cNvPr>
          <p:cNvGraphicFramePr>
            <a:graphicFrameLocks noGrp="1"/>
          </p:cNvGraphicFramePr>
          <p:nvPr>
            <p:extLst>
              <p:ext uri="{D42A27DB-BD31-4B8C-83A1-F6EECF244321}">
                <p14:modId xmlns:p14="http://schemas.microsoft.com/office/powerpoint/2010/main" val="2290175192"/>
              </p:ext>
            </p:extLst>
          </p:nvPr>
        </p:nvGraphicFramePr>
        <p:xfrm>
          <a:off x="3973322" y="1168095"/>
          <a:ext cx="4688079" cy="4465564"/>
        </p:xfrm>
        <a:graphic>
          <a:graphicData uri="http://schemas.openxmlformats.org/drawingml/2006/table">
            <a:tbl>
              <a:tblPr firstRow="1" firstCol="1" bandRow="1"/>
              <a:tblGrid>
                <a:gridCol w="1086584">
                  <a:extLst>
                    <a:ext uri="{9D8B030D-6E8A-4147-A177-3AD203B41FA5}">
                      <a16:colId xmlns="" xmlns:a16="http://schemas.microsoft.com/office/drawing/2014/main" val="455682758"/>
                    </a:ext>
                  </a:extLst>
                </a:gridCol>
                <a:gridCol w="1801596">
                  <a:extLst>
                    <a:ext uri="{9D8B030D-6E8A-4147-A177-3AD203B41FA5}">
                      <a16:colId xmlns="" xmlns:a16="http://schemas.microsoft.com/office/drawing/2014/main" val="3877028367"/>
                    </a:ext>
                  </a:extLst>
                </a:gridCol>
                <a:gridCol w="1799899">
                  <a:extLst>
                    <a:ext uri="{9D8B030D-6E8A-4147-A177-3AD203B41FA5}">
                      <a16:colId xmlns="" xmlns:a16="http://schemas.microsoft.com/office/drawing/2014/main" val="2934509575"/>
                    </a:ext>
                  </a:extLst>
                </a:gridCol>
              </a:tblGrid>
              <a:tr h="625084">
                <a:tc>
                  <a:txBody>
                    <a:bodyPr/>
                    <a:lstStyle/>
                    <a:p>
                      <a:pPr algn="l"/>
                      <a:endParaRPr lang="en-GB" sz="1200">
                        <a:effectLst/>
                        <a:latin typeface="Calibri" panose="020F0502020204030204" pitchFamily="34" charset="0"/>
                        <a:cs typeface="Times New Roman" panose="02020603050405020304" pitchFamily="18" charset="0"/>
                      </a:endParaRPr>
                    </a:p>
                  </a:txBody>
                  <a:tcPr marL="135807" marR="81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n-ZA" sz="1400">
                          <a:effectLst/>
                        </a:rPr>
                        <a:t>TIME TAKEN TO THREAD THE NEEDLE</a:t>
                      </a:r>
                      <a:endParaRPr lang="en-GB" sz="1400">
                        <a:effectLst/>
                      </a:endParaRPr>
                    </a:p>
                    <a:p>
                      <a:pPr algn="ctr">
                        <a:lnSpc>
                          <a:spcPct val="150000"/>
                        </a:lnSpc>
                        <a:spcAft>
                          <a:spcPts val="0"/>
                        </a:spcAft>
                      </a:pPr>
                      <a:r>
                        <a:rPr lang="en-ZA" sz="1400">
                          <a:effectLst/>
                        </a:rPr>
                        <a:t>in seconds(s)</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 xmlns:a16="http://schemas.microsoft.com/office/drawing/2014/main" val="1584487928"/>
                  </a:ext>
                </a:extLst>
              </a:tr>
              <a:tr h="625084">
                <a:tc>
                  <a:txBody>
                    <a:bodyPr/>
                    <a:lstStyle/>
                    <a:p>
                      <a:pPr algn="ctr">
                        <a:lnSpc>
                          <a:spcPct val="150000"/>
                        </a:lnSpc>
                        <a:spcAft>
                          <a:spcPts val="0"/>
                        </a:spcAft>
                      </a:pPr>
                      <a:r>
                        <a:rPr lang="en-ZA" sz="1400">
                          <a:effectLst/>
                        </a:rPr>
                        <a:t>Attempts</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Two eyes open</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Only right eye open</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23786987"/>
                  </a:ext>
                </a:extLst>
              </a:tr>
              <a:tr h="311078">
                <a:tc>
                  <a:txBody>
                    <a:bodyPr/>
                    <a:lstStyle/>
                    <a:p>
                      <a:pPr algn="ctr">
                        <a:lnSpc>
                          <a:spcPct val="150000"/>
                        </a:lnSpc>
                        <a:spcAft>
                          <a:spcPts val="0"/>
                        </a:spcAft>
                      </a:pPr>
                      <a:r>
                        <a:rPr lang="en-ZA" sz="1400">
                          <a:effectLst/>
                        </a:rPr>
                        <a:t>1</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12</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38</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82174745"/>
                  </a:ext>
                </a:extLst>
              </a:tr>
              <a:tr h="311078">
                <a:tc>
                  <a:txBody>
                    <a:bodyPr/>
                    <a:lstStyle/>
                    <a:p>
                      <a:pPr algn="ctr">
                        <a:lnSpc>
                          <a:spcPct val="150000"/>
                        </a:lnSpc>
                        <a:spcAft>
                          <a:spcPts val="0"/>
                        </a:spcAft>
                      </a:pPr>
                      <a:r>
                        <a:rPr lang="en-ZA" sz="1400">
                          <a:effectLst/>
                        </a:rPr>
                        <a:t>2</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12</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35</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6749996"/>
                  </a:ext>
                </a:extLst>
              </a:tr>
              <a:tr h="311078">
                <a:tc>
                  <a:txBody>
                    <a:bodyPr/>
                    <a:lstStyle/>
                    <a:p>
                      <a:pPr algn="ctr">
                        <a:lnSpc>
                          <a:spcPct val="150000"/>
                        </a:lnSpc>
                        <a:spcAft>
                          <a:spcPts val="0"/>
                        </a:spcAft>
                      </a:pPr>
                      <a:r>
                        <a:rPr lang="en-ZA" sz="1400">
                          <a:effectLst/>
                        </a:rPr>
                        <a:t>3</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10</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37</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90769588"/>
                  </a:ext>
                </a:extLst>
              </a:tr>
              <a:tr h="311078">
                <a:tc>
                  <a:txBody>
                    <a:bodyPr/>
                    <a:lstStyle/>
                    <a:p>
                      <a:pPr algn="ctr">
                        <a:lnSpc>
                          <a:spcPct val="150000"/>
                        </a:lnSpc>
                        <a:spcAft>
                          <a:spcPts val="0"/>
                        </a:spcAft>
                      </a:pPr>
                      <a:r>
                        <a:rPr lang="en-ZA" sz="1400">
                          <a:effectLst/>
                        </a:rPr>
                        <a:t>4</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11</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36</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05554330"/>
                  </a:ext>
                </a:extLst>
              </a:tr>
              <a:tr h="311078">
                <a:tc>
                  <a:txBody>
                    <a:bodyPr/>
                    <a:lstStyle/>
                    <a:p>
                      <a:pPr algn="ctr">
                        <a:lnSpc>
                          <a:spcPct val="150000"/>
                        </a:lnSpc>
                        <a:spcAft>
                          <a:spcPts val="0"/>
                        </a:spcAft>
                      </a:pPr>
                      <a:r>
                        <a:rPr lang="en-ZA" sz="1400">
                          <a:effectLst/>
                        </a:rPr>
                        <a:t>5</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9</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34</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96263512"/>
                  </a:ext>
                </a:extLst>
              </a:tr>
              <a:tr h="311078">
                <a:tc>
                  <a:txBody>
                    <a:bodyPr/>
                    <a:lstStyle/>
                    <a:p>
                      <a:pPr algn="ctr">
                        <a:lnSpc>
                          <a:spcPct val="150000"/>
                        </a:lnSpc>
                        <a:spcAft>
                          <a:spcPts val="0"/>
                        </a:spcAft>
                      </a:pPr>
                      <a:r>
                        <a:rPr lang="en-ZA" sz="1400">
                          <a:effectLst/>
                        </a:rPr>
                        <a:t>6</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9</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33</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32918786"/>
                  </a:ext>
                </a:extLst>
              </a:tr>
              <a:tr h="311078">
                <a:tc>
                  <a:txBody>
                    <a:bodyPr/>
                    <a:lstStyle/>
                    <a:p>
                      <a:pPr algn="ctr">
                        <a:lnSpc>
                          <a:spcPct val="150000"/>
                        </a:lnSpc>
                        <a:spcAft>
                          <a:spcPts val="0"/>
                        </a:spcAft>
                      </a:pPr>
                      <a:r>
                        <a:rPr lang="en-ZA" sz="1400">
                          <a:effectLst/>
                        </a:rPr>
                        <a:t>7</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10</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30</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98620979"/>
                  </a:ext>
                </a:extLst>
              </a:tr>
              <a:tr h="311078">
                <a:tc>
                  <a:txBody>
                    <a:bodyPr/>
                    <a:lstStyle/>
                    <a:p>
                      <a:pPr algn="ctr">
                        <a:lnSpc>
                          <a:spcPct val="150000"/>
                        </a:lnSpc>
                        <a:spcAft>
                          <a:spcPts val="0"/>
                        </a:spcAft>
                      </a:pPr>
                      <a:r>
                        <a:rPr lang="en-ZA" sz="1400">
                          <a:effectLst/>
                        </a:rPr>
                        <a:t>8</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8</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31</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33113576"/>
                  </a:ext>
                </a:extLst>
              </a:tr>
              <a:tr h="311078">
                <a:tc>
                  <a:txBody>
                    <a:bodyPr/>
                    <a:lstStyle/>
                    <a:p>
                      <a:pPr algn="ctr">
                        <a:lnSpc>
                          <a:spcPct val="150000"/>
                        </a:lnSpc>
                        <a:spcAft>
                          <a:spcPts val="0"/>
                        </a:spcAft>
                      </a:pPr>
                      <a:r>
                        <a:rPr lang="en-ZA" sz="1400">
                          <a:effectLst/>
                        </a:rPr>
                        <a:t>9</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7</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29</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48123876"/>
                  </a:ext>
                </a:extLst>
              </a:tr>
              <a:tr h="311078">
                <a:tc>
                  <a:txBody>
                    <a:bodyPr/>
                    <a:lstStyle/>
                    <a:p>
                      <a:pPr algn="ctr">
                        <a:lnSpc>
                          <a:spcPct val="150000"/>
                        </a:lnSpc>
                        <a:spcAft>
                          <a:spcPts val="0"/>
                        </a:spcAft>
                      </a:pPr>
                      <a:r>
                        <a:rPr lang="en-ZA" sz="1400">
                          <a:effectLst/>
                        </a:rPr>
                        <a:t>10</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rPr>
                        <a:t>7</a:t>
                      </a:r>
                      <a:endParaRPr lang="en-GB"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dirty="0">
                          <a:effectLst/>
                        </a:rPr>
                        <a:t>28</a:t>
                      </a:r>
                      <a:endParaRPr lang="en-GB"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135807" marR="81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21601079"/>
                  </a:ext>
                </a:extLst>
              </a:tr>
            </a:tbl>
          </a:graphicData>
        </a:graphic>
      </p:graphicFrame>
    </p:spTree>
    <p:extLst>
      <p:ext uri="{BB962C8B-B14F-4D97-AF65-F5344CB8AC3E}">
        <p14:creationId xmlns:p14="http://schemas.microsoft.com/office/powerpoint/2010/main" val="3172857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KEY POINTS FOR THE MODULE </a:t>
            </a:r>
            <a:endParaRPr lang="en-ZA" b="1" dirty="0">
              <a:solidFill>
                <a:srgbClr val="002060"/>
              </a:solidFill>
            </a:endParaRPr>
          </a:p>
        </p:txBody>
      </p:sp>
      <p:sp>
        <p:nvSpPr>
          <p:cNvPr id="3" name="Content Placeholder 2"/>
          <p:cNvSpPr>
            <a:spLocks noGrp="1"/>
          </p:cNvSpPr>
          <p:nvPr>
            <p:ph idx="1"/>
          </p:nvPr>
        </p:nvSpPr>
        <p:spPr>
          <a:xfrm>
            <a:off x="463027" y="1166018"/>
            <a:ext cx="8229600" cy="4525963"/>
          </a:xfrm>
        </p:spPr>
        <p:txBody>
          <a:bodyPr/>
          <a:lstStyle/>
          <a:p>
            <a:r>
              <a:rPr lang="en-ZA" dirty="0"/>
              <a:t>The eye can’t be studied without diagrams.</a:t>
            </a:r>
          </a:p>
          <a:p>
            <a:r>
              <a:rPr lang="en-ZA" dirty="0"/>
              <a:t>Structure and function is NB.</a:t>
            </a:r>
          </a:p>
          <a:p>
            <a:r>
              <a:rPr lang="en-ZA" dirty="0"/>
              <a:t>Accommodation and the pupillary mechanism are asked every year.</a:t>
            </a:r>
          </a:p>
          <a:p>
            <a:r>
              <a:rPr lang="en-ZA" dirty="0"/>
              <a:t>Let the weaker learners only learn accommodation for near vision – accommodation for far vision is just </a:t>
            </a:r>
            <a:r>
              <a:rPr lang="en-ZA"/>
              <a:t>the opposite. </a:t>
            </a:r>
            <a:endParaRPr lang="en-ZA" dirty="0"/>
          </a:p>
        </p:txBody>
      </p:sp>
      <p:sp>
        <p:nvSpPr>
          <p:cNvPr id="4" name="Slide Number Placeholder 3"/>
          <p:cNvSpPr>
            <a:spLocks noGrp="1"/>
          </p:cNvSpPr>
          <p:nvPr>
            <p:ph type="sldNum" sz="quarter" idx="12"/>
          </p:nvPr>
        </p:nvSpPr>
        <p:spPr/>
        <p:txBody>
          <a:bodyPr/>
          <a:lstStyle/>
          <a:p>
            <a:fld id="{12BB25A2-5507-4CDA-801B-CF7C4493D501}" type="slidenum">
              <a:rPr lang="en-GB" smtClean="0"/>
              <a:t>42</a:t>
            </a:fld>
            <a:endParaRPr lang="en-GB"/>
          </a:p>
        </p:txBody>
      </p:sp>
    </p:spTree>
    <p:extLst>
      <p:ext uri="{BB962C8B-B14F-4D97-AF65-F5344CB8AC3E}">
        <p14:creationId xmlns:p14="http://schemas.microsoft.com/office/powerpoint/2010/main" val="2284137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2368"/>
            <a:ext cx="8229600" cy="1143000"/>
          </a:xfrm>
          <a:prstGeom prst="roundRect">
            <a:avLst/>
          </a:prstGeom>
          <a:solidFill>
            <a:srgbClr val="FFC000"/>
          </a:solidFill>
        </p:spPr>
        <p:txBody>
          <a:bodyPr>
            <a:normAutofit fontScale="90000"/>
          </a:bodyPr>
          <a:lstStyle/>
          <a:p>
            <a:r>
              <a:rPr lang="en-ZA" sz="6700" b="1" dirty="0">
                <a:effectLst>
                  <a:outerShdw blurRad="41275" dist="20320" dir="1800000" algn="tl">
                    <a:srgbClr val="000000">
                      <a:alpha val="40000"/>
                    </a:srgbClr>
                  </a:outerShdw>
                </a:effectLst>
              </a:rPr>
              <a:t/>
            </a:r>
            <a:br>
              <a:rPr lang="en-ZA" sz="6700" b="1" dirty="0">
                <a:effectLst>
                  <a:outerShdw blurRad="41275" dist="20320" dir="1800000" algn="tl">
                    <a:srgbClr val="000000">
                      <a:alpha val="40000"/>
                    </a:srgbClr>
                  </a:outerShdw>
                </a:effectLst>
              </a:rPr>
            </a:br>
            <a:r>
              <a:rPr lang="en-ZA" sz="6700" b="1" dirty="0">
                <a:solidFill>
                  <a:srgbClr val="002060"/>
                </a:solidFill>
                <a:effectLst>
                  <a:outerShdw blurRad="41275" dist="20320" dir="1800000" algn="tl">
                    <a:srgbClr val="000000">
                      <a:alpha val="40000"/>
                    </a:srgbClr>
                  </a:outerShdw>
                </a:effectLst>
              </a:rPr>
              <a:t>MODULE 3</a:t>
            </a:r>
            <a:r>
              <a:rPr lang="en-ZA" b="1" dirty="0">
                <a:solidFill>
                  <a:srgbClr val="002060"/>
                </a:solidFill>
                <a:effectLst>
                  <a:outerShdw blurRad="41275" dist="20320" dir="1800000" algn="tl">
                    <a:srgbClr val="000000">
                      <a:alpha val="40000"/>
                    </a:srgbClr>
                  </a:outerShdw>
                </a:effectLst>
              </a:rPr>
              <a:t/>
            </a:r>
            <a:br>
              <a:rPr lang="en-ZA" b="1" dirty="0">
                <a:solidFill>
                  <a:srgbClr val="002060"/>
                </a:solidFill>
                <a:effectLst>
                  <a:outerShdw blurRad="41275" dist="20320" dir="1800000" algn="tl">
                    <a:srgbClr val="000000">
                      <a:alpha val="40000"/>
                    </a:srgbClr>
                  </a:outerShdw>
                </a:effectLst>
              </a:rPr>
            </a:br>
            <a:endParaRPr lang="en-US" b="1" dirty="0">
              <a:solidFill>
                <a:srgbClr val="00206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ZA" dirty="0">
                <a:effectLst>
                  <a:outerShdw blurRad="41275" dist="20320" dir="1800000" algn="tl">
                    <a:srgbClr val="000000">
                      <a:alpha val="40000"/>
                    </a:srgbClr>
                  </a:outerShdw>
                </a:effectLst>
              </a:rPr>
              <a:t>Overview of  Module 3</a:t>
            </a:r>
          </a:p>
          <a:p>
            <a:pPr marL="0" indent="0">
              <a:buNone/>
            </a:pPr>
            <a:r>
              <a:rPr lang="en-ZA" dirty="0"/>
              <a:t>In this module we will look at the concept of  ‘The Eye’ </a:t>
            </a:r>
          </a:p>
          <a:p>
            <a:pPr marL="0" indent="0">
              <a:buNone/>
            </a:pPr>
            <a:r>
              <a:rPr lang="en-US" u="sng" dirty="0"/>
              <a:t>Content</a:t>
            </a:r>
          </a:p>
          <a:p>
            <a:pPr marL="0" indent="0">
              <a:buNone/>
            </a:pPr>
            <a:r>
              <a:rPr lang="en-ZA" dirty="0"/>
              <a:t>You will study this module through the following units:</a:t>
            </a:r>
          </a:p>
          <a:p>
            <a:pPr marL="0" indent="0">
              <a:buNone/>
            </a:pPr>
            <a:r>
              <a:rPr lang="en-US" dirty="0"/>
              <a:t>Unit 1: </a:t>
            </a:r>
            <a:r>
              <a:rPr lang="en-ZA" dirty="0"/>
              <a:t>structure and functions of the parts of the human eye, using a</a:t>
            </a:r>
          </a:p>
          <a:p>
            <a:pPr marL="0" indent="0">
              <a:buNone/>
            </a:pPr>
            <a:r>
              <a:rPr lang="en-ZA" dirty="0"/>
              <a:t>             diagram</a:t>
            </a: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Unit 2: </a:t>
            </a:r>
            <a:r>
              <a:rPr lang="en-ZA" dirty="0"/>
              <a:t> binocular vision and its importance </a:t>
            </a: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Unit 3: </a:t>
            </a:r>
            <a:r>
              <a:rPr lang="en-ZA" dirty="0"/>
              <a:t>changes that occur in the human eye during</a:t>
            </a:r>
          </a:p>
          <a:p>
            <a:pPr marL="0" indent="0">
              <a:buNone/>
            </a:pPr>
            <a:r>
              <a:rPr lang="en-ZA" dirty="0"/>
              <a:t>             accommodation and pupillary reflex, using diagrams </a:t>
            </a:r>
          </a:p>
          <a:p>
            <a:pPr marL="0" indent="0">
              <a:buNone/>
            </a:pPr>
            <a:r>
              <a:rPr lang="en-ZA" dirty="0"/>
              <a:t>Unit 4:  the nature and treatment of visual defects, using diagrams </a:t>
            </a:r>
            <a:endParaRPr lang="en-ZA"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ZA" dirty="0">
                <a:effectLst>
                  <a:outerShdw blurRad="41275" dist="20320" dir="1800000" algn="tl">
                    <a:srgbClr val="000000">
                      <a:alpha val="40000"/>
                    </a:srgbClr>
                  </a:outerShdw>
                </a:effectLst>
              </a:rPr>
              <a:t> </a:t>
            </a:r>
          </a:p>
          <a:p>
            <a:pPr marL="0" indent="0">
              <a:buNone/>
            </a:pPr>
            <a:r>
              <a:rPr lang="en-ZA" dirty="0">
                <a:effectLst>
                  <a:outerShdw blurRad="41275" dist="20320" dir="1800000" algn="tl">
                    <a:srgbClr val="000000">
                      <a:alpha val="40000"/>
                    </a:srgbClr>
                  </a:outerShdw>
                </a:effectLst>
              </a:rPr>
              <a:t> </a:t>
            </a:r>
            <a:r>
              <a:rPr lang="en-US" dirty="0"/>
              <a:t/>
            </a:r>
            <a:br>
              <a:rPr lang="en-US" dirty="0"/>
            </a:br>
            <a:endParaRPr lang="en-ZA" dirty="0"/>
          </a:p>
        </p:txBody>
      </p:sp>
      <p:sp>
        <p:nvSpPr>
          <p:cNvPr id="2" name="Slide Number Placeholder 1"/>
          <p:cNvSpPr>
            <a:spLocks noGrp="1"/>
          </p:cNvSpPr>
          <p:nvPr>
            <p:ph type="sldNum" sz="quarter" idx="12"/>
          </p:nvPr>
        </p:nvSpPr>
        <p:spPr/>
        <p:txBody>
          <a:bodyPr/>
          <a:lstStyle/>
          <a:p>
            <a:fld id="{12BB25A2-5507-4CDA-801B-CF7C4493D501}" type="slidenum">
              <a:rPr lang="en-GB" smtClean="0"/>
              <a:t>5</a:t>
            </a:fld>
            <a:endParaRPr lang="en-GB"/>
          </a:p>
        </p:txBody>
      </p:sp>
    </p:spTree>
    <p:extLst>
      <p:ext uri="{BB962C8B-B14F-4D97-AF65-F5344CB8AC3E}">
        <p14:creationId xmlns:p14="http://schemas.microsoft.com/office/powerpoint/2010/main" val="410449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solidFill>
                  <a:srgbClr val="002060"/>
                </a:solidFill>
              </a:rPr>
              <a:t>OUTCOMES OF THIS MODULE</a:t>
            </a:r>
            <a:endParaRPr lang="en-US" sz="3200" dirty="0">
              <a:solidFill>
                <a:srgbClr val="002060"/>
              </a:solidFill>
            </a:endParaRPr>
          </a:p>
        </p:txBody>
      </p:sp>
      <p:sp>
        <p:nvSpPr>
          <p:cNvPr id="3" name="Content Placeholder 2"/>
          <p:cNvSpPr>
            <a:spLocks noGrp="1"/>
          </p:cNvSpPr>
          <p:nvPr>
            <p:ph idx="1"/>
          </p:nvPr>
        </p:nvSpPr>
        <p:spPr/>
        <p:txBody>
          <a:bodyPr>
            <a:normAutofit fontScale="92500" lnSpcReduction="10000"/>
          </a:bodyPr>
          <a:lstStyle/>
          <a:p>
            <a:pPr marL="0" lvl="0" indent="0">
              <a:buNone/>
            </a:pPr>
            <a:r>
              <a:rPr lang="en-US" dirty="0">
                <a:solidFill>
                  <a:srgbClr val="00B050"/>
                </a:solidFill>
              </a:rPr>
              <a:t>Statement of the learning outcomes/objectives</a:t>
            </a:r>
          </a:p>
          <a:p>
            <a:pPr marL="0" indent="0">
              <a:buNone/>
            </a:pPr>
            <a:r>
              <a:rPr lang="en-ZA" dirty="0">
                <a:solidFill>
                  <a:schemeClr val="accent4">
                    <a:lumMod val="75000"/>
                  </a:schemeClr>
                </a:solidFill>
              </a:rPr>
              <a:t>When you complete this module you will be able to</a:t>
            </a:r>
            <a:r>
              <a:rPr lang="en-GB" spc="-50" dirty="0">
                <a:solidFill>
                  <a:schemeClr val="accent4">
                    <a:lumMod val="75000"/>
                  </a:schemeClr>
                </a:solidFill>
              </a:rPr>
              <a:t>:</a:t>
            </a:r>
            <a:endParaRPr lang="en-ZA" dirty="0">
              <a:solidFill>
                <a:schemeClr val="accent4">
                  <a:lumMod val="75000"/>
                </a:schemeClr>
              </a:solidFill>
            </a:endParaRPr>
          </a:p>
          <a:p>
            <a:pPr lvl="0"/>
            <a:r>
              <a:rPr lang="en-ZA" dirty="0"/>
              <a:t>Draw and label the parts of the eye</a:t>
            </a:r>
            <a:r>
              <a:rPr lang="en-ZA" i="1" dirty="0"/>
              <a:t>. </a:t>
            </a:r>
          </a:p>
          <a:p>
            <a:pPr lvl="0"/>
            <a:r>
              <a:rPr lang="en-ZA" dirty="0"/>
              <a:t>Describe  the functions of the different parts.</a:t>
            </a:r>
          </a:p>
          <a:p>
            <a:pPr lvl="0"/>
            <a:r>
              <a:rPr lang="en-ZA" dirty="0"/>
              <a:t>Briefly explain the changes occurring in the eye during accommodation and pupillary reflex</a:t>
            </a:r>
          </a:p>
          <a:p>
            <a:r>
              <a:rPr lang="en-ZA" dirty="0"/>
              <a:t>Identify and describe the various defects of the eye</a:t>
            </a:r>
          </a:p>
          <a:p>
            <a:r>
              <a:rPr lang="en-ZA" dirty="0"/>
              <a:t>Conduct a dissection of the eye</a:t>
            </a:r>
          </a:p>
          <a:p>
            <a:pPr lvl="0"/>
            <a:endParaRPr lang="en-ZA" dirty="0"/>
          </a:p>
          <a:p>
            <a:endParaRPr lang="en-US" dirty="0"/>
          </a:p>
        </p:txBody>
      </p:sp>
      <p:sp>
        <p:nvSpPr>
          <p:cNvPr id="4" name="Slide Number Placeholder 3"/>
          <p:cNvSpPr>
            <a:spLocks noGrp="1"/>
          </p:cNvSpPr>
          <p:nvPr>
            <p:ph type="sldNum" sz="quarter" idx="12"/>
          </p:nvPr>
        </p:nvSpPr>
        <p:spPr/>
        <p:txBody>
          <a:bodyPr/>
          <a:lstStyle/>
          <a:p>
            <a:fld id="{12BB25A2-5507-4CDA-801B-CF7C4493D501}" type="slidenum">
              <a:rPr lang="en-GB" smtClean="0"/>
              <a:t>6</a:t>
            </a:fld>
            <a:endParaRPr lang="en-GB"/>
          </a:p>
        </p:txBody>
      </p:sp>
    </p:spTree>
    <p:extLst>
      <p:ext uri="{BB962C8B-B14F-4D97-AF65-F5344CB8AC3E}">
        <p14:creationId xmlns:p14="http://schemas.microsoft.com/office/powerpoint/2010/main" val="147933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 xmlns:a16="http://schemas.microsoft.com/office/drawing/2014/main" id="{231244F5-F5BE-4B19-8F1D-40F09D933139}"/>
              </a:ext>
            </a:extLst>
          </p:cNvPr>
          <p:cNvSpPr>
            <a:spLocks noGrp="1"/>
          </p:cNvSpPr>
          <p:nvPr>
            <p:ph type="title"/>
          </p:nvPr>
        </p:nvSpPr>
        <p:spPr>
          <a:xfrm>
            <a:off x="417399" y="643467"/>
            <a:ext cx="8408193" cy="744836"/>
          </a:xfrm>
          <a:prstGeom prst="ellipse">
            <a:avLst/>
          </a:prstGeom>
        </p:spPr>
        <p:txBody>
          <a:bodyPr vert="horz" lIns="91440" tIns="45720" rIns="91440" bIns="45720" rtlCol="0" anchor="ctr">
            <a:normAutofit fontScale="90000"/>
          </a:bodyPr>
          <a:lstStyle/>
          <a:p>
            <a:pPr>
              <a:lnSpc>
                <a:spcPct val="90000"/>
              </a:lnSpc>
            </a:pPr>
            <a:r>
              <a:rPr lang="en-US" sz="2800" kern="1200" dirty="0">
                <a:solidFill>
                  <a:schemeClr val="bg1"/>
                </a:solidFill>
                <a:latin typeface="+mj-lt"/>
                <a:ea typeface="+mj-ea"/>
                <a:cs typeface="+mj-cs"/>
              </a:rPr>
              <a:t>Unit 1 - The human eye (structure and function)</a:t>
            </a:r>
          </a:p>
        </p:txBody>
      </p:sp>
      <p:pic>
        <p:nvPicPr>
          <p:cNvPr id="21" name="Content Placeholder 6" descr="A picture containing plane&#10;&#10;Description automatically generate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0683" y="1675227"/>
            <a:ext cx="7422633" cy="4394199"/>
          </a:xfrm>
          <a:prstGeom prst="rect">
            <a:avLst/>
          </a:prstGeom>
          <a:solidFill>
            <a:srgbClr val="FFFFFF">
              <a:shade val="85000"/>
            </a:srgbClr>
          </a:solidFill>
        </p:spPr>
      </p:pic>
    </p:spTree>
    <p:extLst>
      <p:ext uri="{BB962C8B-B14F-4D97-AF65-F5344CB8AC3E}">
        <p14:creationId xmlns:p14="http://schemas.microsoft.com/office/powerpoint/2010/main" val="21332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normAutofit/>
          </a:bodyPr>
          <a:lstStyle/>
          <a:p>
            <a:r>
              <a:rPr lang="en-US" dirty="0"/>
              <a:t>Activity 3.1</a:t>
            </a:r>
          </a:p>
        </p:txBody>
      </p:sp>
      <p:pic>
        <p:nvPicPr>
          <p:cNvPr id="7" name="Picture 6" descr="A picture containing hanging, different, group&#10;&#10;Description automatically generated">
            <a:extLst>
              <a:ext uri="{FF2B5EF4-FFF2-40B4-BE49-F238E27FC236}">
                <a16:creationId xmlns="" xmlns:a16="http://schemas.microsoft.com/office/drawing/2014/main" id="{40218232-A662-4F21-A8C0-4CCE2DD574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586" y="687220"/>
            <a:ext cx="6586790" cy="3818105"/>
          </a:xfrm>
          <a:prstGeom prst="rect">
            <a:avLst/>
          </a:prstGeom>
          <a:noFill/>
        </p:spPr>
      </p:pic>
      <p:sp>
        <p:nvSpPr>
          <p:cNvPr id="3" name="Content Placeholder 2"/>
          <p:cNvSpPr>
            <a:spLocks noGrp="1"/>
          </p:cNvSpPr>
          <p:nvPr>
            <p:ph type="body" sz="half" idx="2"/>
          </p:nvPr>
        </p:nvSpPr>
        <p:spPr>
          <a:xfrm>
            <a:off x="1792288" y="5367338"/>
            <a:ext cx="5486400" cy="804862"/>
          </a:xfrm>
          <a:prstGeom prst="rect">
            <a:avLst/>
          </a:prstGeom>
        </p:spPr>
        <p:txBody>
          <a:bodyPr>
            <a:normAutofit/>
          </a:bodyPr>
          <a:lstStyle/>
          <a:p>
            <a:r>
              <a:rPr lang="en-US" dirty="0"/>
              <a:t>Practical activity </a:t>
            </a:r>
          </a:p>
          <a:p>
            <a:pPr lvl="1"/>
            <a:r>
              <a:rPr lang="en-US" sz="1400"/>
              <a:t>Dissection of sheep’s eye (worksheet 7)</a:t>
            </a:r>
          </a:p>
          <a:p>
            <a:pPr marL="457200" lvl="1" indent="0">
              <a:buNone/>
            </a:pPr>
            <a:endParaRPr lang="en-US" sz="1400"/>
          </a:p>
        </p:txBody>
      </p:sp>
      <p:sp>
        <p:nvSpPr>
          <p:cNvPr id="4" name="Slide Number Placeholder 3"/>
          <p:cNvSpPr>
            <a:spLocks noGrp="1"/>
          </p:cNvSpPr>
          <p:nvPr>
            <p:ph type="sldNum" sz="quarter" idx="12"/>
          </p:nvPr>
        </p:nvSpPr>
        <p:spPr>
          <a:xfrm>
            <a:off x="7010400" y="6467475"/>
            <a:ext cx="2133600" cy="365125"/>
          </a:xfrm>
          <a:prstGeom prst="rect">
            <a:avLst/>
          </a:prstGeom>
        </p:spPr>
        <p:txBody>
          <a:bodyPr anchor="ctr">
            <a:normAutofit/>
          </a:bodyPr>
          <a:lstStyle/>
          <a:p>
            <a:pPr>
              <a:spcAft>
                <a:spcPts val="600"/>
              </a:spcAft>
            </a:pPr>
            <a:fld id="{12BB25A2-5507-4CDA-801B-CF7C4493D501}" type="slidenum">
              <a:rPr lang="en-GB" smtClean="0"/>
              <a:pPr>
                <a:spcAft>
                  <a:spcPts val="600"/>
                </a:spcAft>
              </a:pPr>
              <a:t>8</a:t>
            </a:fld>
            <a:endParaRPr lang="en-GB"/>
          </a:p>
        </p:txBody>
      </p:sp>
    </p:spTree>
    <p:extLst>
      <p:ext uri="{BB962C8B-B14F-4D97-AF65-F5344CB8AC3E}">
        <p14:creationId xmlns:p14="http://schemas.microsoft.com/office/powerpoint/2010/main" val="536105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2BB25A2-5507-4CDA-801B-CF7C4493D501}" type="slidenum">
              <a:rPr lang="en-GB" smtClean="0"/>
              <a:t>9</a:t>
            </a:fld>
            <a:endParaRPr lang="en-GB"/>
          </a:p>
        </p:txBody>
      </p:sp>
      <p:sp>
        <p:nvSpPr>
          <p:cNvPr id="6" name="TextBox 5"/>
          <p:cNvSpPr txBox="1"/>
          <p:nvPr/>
        </p:nvSpPr>
        <p:spPr>
          <a:xfrm>
            <a:off x="683568" y="476672"/>
            <a:ext cx="7704856" cy="5909310"/>
          </a:xfrm>
          <a:prstGeom prst="rect">
            <a:avLst/>
          </a:prstGeom>
          <a:noFill/>
        </p:spPr>
        <p:txBody>
          <a:bodyPr wrap="square" rtlCol="0">
            <a:spAutoFit/>
          </a:bodyPr>
          <a:lstStyle/>
          <a:p>
            <a:r>
              <a:rPr lang="en-US" b="1" dirty="0" smtClean="0"/>
              <a:t>Memo</a:t>
            </a:r>
          </a:p>
          <a:p>
            <a:r>
              <a:rPr lang="en-US" b="1" dirty="0" smtClean="0"/>
              <a:t>Question 1</a:t>
            </a:r>
          </a:p>
          <a:p>
            <a:endParaRPr lang="en-US" b="1" dirty="0" smtClean="0"/>
          </a:p>
          <a:p>
            <a:r>
              <a:rPr lang="en-US" dirty="0" smtClean="0"/>
              <a:t>1 - Lens</a:t>
            </a:r>
          </a:p>
          <a:p>
            <a:r>
              <a:rPr lang="en-US" dirty="0" smtClean="0"/>
              <a:t>2 - Cornea</a:t>
            </a:r>
          </a:p>
          <a:p>
            <a:r>
              <a:rPr lang="en-US" dirty="0" smtClean="0"/>
              <a:t>3 - Sclera</a:t>
            </a:r>
          </a:p>
          <a:p>
            <a:r>
              <a:rPr lang="en-US" dirty="0" smtClean="0"/>
              <a:t>4 - </a:t>
            </a:r>
            <a:r>
              <a:rPr lang="en-US" dirty="0"/>
              <a:t>Vitreous Humor</a:t>
            </a:r>
            <a:endParaRPr lang="en-US" dirty="0" smtClean="0"/>
          </a:p>
          <a:p>
            <a:r>
              <a:rPr lang="en-US" dirty="0" smtClean="0"/>
              <a:t>5 – Blind spot</a:t>
            </a:r>
          </a:p>
          <a:p>
            <a:r>
              <a:rPr lang="en-US" dirty="0" smtClean="0"/>
              <a:t>6 – Optic nerve</a:t>
            </a:r>
          </a:p>
          <a:p>
            <a:r>
              <a:rPr lang="en-US" dirty="0" smtClean="0"/>
              <a:t>7 - </a:t>
            </a:r>
            <a:r>
              <a:rPr lang="en-US" dirty="0"/>
              <a:t>Choroid Coat</a:t>
            </a:r>
          </a:p>
          <a:p>
            <a:r>
              <a:rPr lang="en-US" dirty="0" smtClean="0"/>
              <a:t>8 - Retina</a:t>
            </a:r>
          </a:p>
          <a:p>
            <a:r>
              <a:rPr lang="en-US" dirty="0" smtClean="0"/>
              <a:t>9 - </a:t>
            </a:r>
            <a:r>
              <a:rPr lang="en-US" dirty="0"/>
              <a:t>Ciliary Body</a:t>
            </a:r>
            <a:endParaRPr lang="en-US" dirty="0" smtClean="0"/>
          </a:p>
          <a:p>
            <a:r>
              <a:rPr lang="en-US" dirty="0" smtClean="0"/>
              <a:t>10- </a:t>
            </a:r>
            <a:r>
              <a:rPr lang="en-US" dirty="0"/>
              <a:t>Suspensory </a:t>
            </a:r>
            <a:r>
              <a:rPr lang="en-US" dirty="0" smtClean="0"/>
              <a:t>Ligaments</a:t>
            </a:r>
          </a:p>
          <a:p>
            <a:r>
              <a:rPr lang="en-US" dirty="0" smtClean="0"/>
              <a:t>11 – Iris</a:t>
            </a:r>
          </a:p>
          <a:p>
            <a:r>
              <a:rPr lang="en-US" b="1" dirty="0" smtClean="0"/>
              <a:t>Question 2</a:t>
            </a:r>
            <a:endParaRPr lang="en-US" b="1" dirty="0"/>
          </a:p>
          <a:p>
            <a:endParaRPr lang="en-US" dirty="0"/>
          </a:p>
          <a:p>
            <a:r>
              <a:rPr lang="en-US" dirty="0"/>
              <a:t>1. Sclera</a:t>
            </a:r>
          </a:p>
          <a:p>
            <a:r>
              <a:rPr lang="en-US" dirty="0"/>
              <a:t>2. Iris</a:t>
            </a:r>
          </a:p>
          <a:p>
            <a:r>
              <a:rPr lang="en-US" dirty="0"/>
              <a:t>3. Pupil</a:t>
            </a:r>
          </a:p>
          <a:p>
            <a:r>
              <a:rPr lang="en-US" dirty="0"/>
              <a:t>4. Cornea</a:t>
            </a:r>
          </a:p>
          <a:p>
            <a:endParaRPr lang="en-US" dirty="0"/>
          </a:p>
        </p:txBody>
      </p:sp>
      <p:pic>
        <p:nvPicPr>
          <p:cNvPr id="2051" name="Picture 19" descr="http://science.jburroughs.org/resources/skeleton/eye/ey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438119"/>
            <a:ext cx="2897188"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439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1451</Words>
  <Application>Microsoft Office PowerPoint</Application>
  <PresentationFormat>On-screen Show (4:3)</PresentationFormat>
  <Paragraphs>330</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SSIP AIMS/GOALS </vt:lpstr>
      <vt:lpstr>PROGRAMME </vt:lpstr>
      <vt:lpstr>ATP FOR TERM 2 </vt:lpstr>
      <vt:lpstr> MODULE 3 </vt:lpstr>
      <vt:lpstr>OUTCOMES OF THIS MODULE</vt:lpstr>
      <vt:lpstr>Unit 1 - The human eye (structure and function)</vt:lpstr>
      <vt:lpstr>Activity 3.1</vt:lpstr>
      <vt:lpstr>PowerPoint Presentation</vt:lpstr>
      <vt:lpstr>PowerPoint Presentation</vt:lpstr>
      <vt:lpstr>PowerPoint Presentation</vt:lpstr>
      <vt:lpstr>STRUCTURE OF THE EYE </vt:lpstr>
      <vt:lpstr>Protection of the eye</vt:lpstr>
      <vt:lpstr>INTERNAL STRUCTURE OF THE EYE</vt:lpstr>
      <vt:lpstr>PARTS OF THE EYE </vt:lpstr>
      <vt:lpstr>PowerPoint Presentation</vt:lpstr>
      <vt:lpstr>PowerPoint Presentation</vt:lpstr>
      <vt:lpstr>Activity 3.2</vt:lpstr>
      <vt:lpstr>PowerPoint Presentation</vt:lpstr>
      <vt:lpstr>Dark Adaptation</vt:lpstr>
      <vt:lpstr>PowerPoint Presentation</vt:lpstr>
      <vt:lpstr>Refraction by concave &amp; convex lenses </vt:lpstr>
      <vt:lpstr>Blind Spot</vt:lpstr>
      <vt:lpstr>ACTIVITY 3.3 (p.91)</vt:lpstr>
      <vt:lpstr>Unit 2: Binocular vision</vt:lpstr>
      <vt:lpstr>Activity 3.4 (p.92)</vt:lpstr>
      <vt:lpstr>Unit 3: Accommodation </vt:lpstr>
      <vt:lpstr>Accommodation </vt:lpstr>
      <vt:lpstr>Pupillary reflex</vt:lpstr>
      <vt:lpstr>PUPILLARY MECHANISM </vt:lpstr>
      <vt:lpstr>Activity 3.5 (p.94)</vt:lpstr>
      <vt:lpstr>PowerPoint Presentation</vt:lpstr>
      <vt:lpstr>Focusing Problems</vt:lpstr>
      <vt:lpstr>Near-Sighted (Myopia)</vt:lpstr>
      <vt:lpstr>PowerPoint Presentation</vt:lpstr>
      <vt:lpstr>Far-Sighted  (Hyperopia)</vt:lpstr>
      <vt:lpstr>PowerPoint Presentation</vt:lpstr>
      <vt:lpstr>PowerPoint Presentation</vt:lpstr>
      <vt:lpstr>Diseases of the Eye</vt:lpstr>
      <vt:lpstr>PowerPoint Presentation</vt:lpstr>
      <vt:lpstr>Activity 3.6 (p.100)</vt:lpstr>
      <vt:lpstr>KEY POINTS FOR THE MODULE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Raedene Kruger</dc:creator>
  <cp:lastModifiedBy>Susan Wiese (GPEDU)</cp:lastModifiedBy>
  <cp:revision>16</cp:revision>
  <dcterms:created xsi:type="dcterms:W3CDTF">2020-03-05T18:49:39Z</dcterms:created>
  <dcterms:modified xsi:type="dcterms:W3CDTF">2020-03-11T08:25:09Z</dcterms:modified>
</cp:coreProperties>
</file>