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75" r:id="rId2"/>
    <p:sldId id="476" r:id="rId3"/>
    <p:sldId id="478" r:id="rId4"/>
    <p:sldId id="349" r:id="rId5"/>
    <p:sldId id="479" r:id="rId6"/>
    <p:sldId id="471" r:id="rId7"/>
    <p:sldId id="472" r:id="rId8"/>
    <p:sldId id="484" r:id="rId9"/>
    <p:sldId id="481" r:id="rId10"/>
    <p:sldId id="482" r:id="rId11"/>
    <p:sldId id="492" r:id="rId12"/>
    <p:sldId id="496" r:id="rId13"/>
    <p:sldId id="473" r:id="rId14"/>
    <p:sldId id="485" r:id="rId15"/>
    <p:sldId id="483" r:id="rId16"/>
    <p:sldId id="487" r:id="rId17"/>
    <p:sldId id="486" r:id="rId18"/>
    <p:sldId id="488" r:id="rId19"/>
    <p:sldId id="493" r:id="rId20"/>
    <p:sldId id="489" r:id="rId21"/>
    <p:sldId id="491" r:id="rId22"/>
    <p:sldId id="490" r:id="rId23"/>
    <p:sldId id="278" r:id="rId24"/>
    <p:sldId id="494" r:id="rId25"/>
    <p:sldId id="503" r:id="rId26"/>
    <p:sldId id="497" r:id="rId27"/>
    <p:sldId id="498" r:id="rId28"/>
    <p:sldId id="499" r:id="rId29"/>
    <p:sldId id="500" r:id="rId30"/>
    <p:sldId id="501" r:id="rId31"/>
    <p:sldId id="502" r:id="rId32"/>
    <p:sldId id="49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son" initials="A" lastIdx="1" clrIdx="0"/>
  <p:cmAuthor id="1" name="Lee-Ann Lamb" initials="L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EE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6355" autoAdjust="0"/>
  </p:normalViewPr>
  <p:slideViewPr>
    <p:cSldViewPr>
      <p:cViewPr>
        <p:scale>
          <a:sx n="70" d="100"/>
          <a:sy n="70" d="100"/>
        </p:scale>
        <p:origin x="-1374" y="-66"/>
      </p:cViewPr>
      <p:guideLst>
        <p:guide orient="horz" pos="2160"/>
        <p:guide pos="2880"/>
      </p:guideLst>
    </p:cSldViewPr>
  </p:slideViewPr>
  <p:outlineViewPr>
    <p:cViewPr>
      <p:scale>
        <a:sx n="33" d="100"/>
        <a:sy n="33" d="100"/>
      </p:scale>
      <p:origin x="0" y="-450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753E7E-52B9-4AD8-A05B-9C3133FD5DC4}" type="datetimeFigureOut">
              <a:rPr lang="en-US" smtClean="0"/>
              <a:t>3/11/2020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72CA8-38A2-45C5-B61C-3A44D9E1C751}" type="slidenum">
              <a:rPr lang="en-US" smtClean="0"/>
              <a:t>‹#›</a:t>
            </a:fld>
            <a:endParaRPr lang="en-US"/>
          </a:p>
        </p:txBody>
      </p:sp>
    </p:spTree>
    <p:extLst>
      <p:ext uri="{BB962C8B-B14F-4D97-AF65-F5344CB8AC3E}">
        <p14:creationId xmlns:p14="http://schemas.microsoft.com/office/powerpoint/2010/main" val="3095127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an overview of the module  and give the key content and or index that  you will be covering in the Module </a:t>
            </a:r>
            <a:endParaRPr lang="en-ZA" dirty="0"/>
          </a:p>
        </p:txBody>
      </p:sp>
      <p:sp>
        <p:nvSpPr>
          <p:cNvPr id="4" name="Slide Number Placeholder 3"/>
          <p:cNvSpPr>
            <a:spLocks noGrp="1"/>
          </p:cNvSpPr>
          <p:nvPr>
            <p:ph type="sldNum" sz="quarter" idx="10"/>
          </p:nvPr>
        </p:nvSpPr>
        <p:spPr/>
        <p:txBody>
          <a:bodyPr/>
          <a:lstStyle/>
          <a:p>
            <a:fld id="{1E572CA8-38A2-45C5-B61C-3A44D9E1C751}" type="slidenum">
              <a:rPr lang="en-US" smtClean="0"/>
              <a:t>4</a:t>
            </a:fld>
            <a:endParaRPr lang="en-US"/>
          </a:p>
        </p:txBody>
      </p:sp>
    </p:spTree>
    <p:extLst>
      <p:ext uri="{BB962C8B-B14F-4D97-AF65-F5344CB8AC3E}">
        <p14:creationId xmlns:p14="http://schemas.microsoft.com/office/powerpoint/2010/main" val="2491893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state  these very simple and explicit  and in the FG  you</a:t>
            </a:r>
            <a:r>
              <a:rPr lang="en-US" baseline="0" dirty="0"/>
              <a:t> may ask  one participant to read those out loud  and make sure they are linked to the activities that you have in the Manual. </a:t>
            </a:r>
            <a:endParaRPr lang="en-ZA" dirty="0"/>
          </a:p>
        </p:txBody>
      </p:sp>
      <p:sp>
        <p:nvSpPr>
          <p:cNvPr id="4" name="Slide Number Placeholder 3"/>
          <p:cNvSpPr>
            <a:spLocks noGrp="1"/>
          </p:cNvSpPr>
          <p:nvPr>
            <p:ph type="sldNum" sz="quarter" idx="10"/>
          </p:nvPr>
        </p:nvSpPr>
        <p:spPr/>
        <p:txBody>
          <a:bodyPr/>
          <a:lstStyle/>
          <a:p>
            <a:fld id="{1E572CA8-38A2-45C5-B61C-3A44D9E1C751}" type="slidenum">
              <a:rPr lang="en-US" smtClean="0"/>
              <a:t>5</a:t>
            </a:fld>
            <a:endParaRPr lang="en-US"/>
          </a:p>
        </p:txBody>
      </p:sp>
    </p:spTree>
    <p:extLst>
      <p:ext uri="{BB962C8B-B14F-4D97-AF65-F5344CB8AC3E}">
        <p14:creationId xmlns:p14="http://schemas.microsoft.com/office/powerpoint/2010/main" val="359528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several  definitions of PBL  found in literature   and here are  some of the key definitions of PBL as a teaching and learning strategy. </a:t>
            </a:r>
            <a:endParaRPr lang="en-ZA" dirty="0"/>
          </a:p>
        </p:txBody>
      </p:sp>
      <p:sp>
        <p:nvSpPr>
          <p:cNvPr id="4" name="Slide Number Placeholder 3"/>
          <p:cNvSpPr>
            <a:spLocks noGrp="1"/>
          </p:cNvSpPr>
          <p:nvPr>
            <p:ph type="sldNum" sz="quarter" idx="10"/>
          </p:nvPr>
        </p:nvSpPr>
        <p:spPr/>
        <p:txBody>
          <a:bodyPr/>
          <a:lstStyle/>
          <a:p>
            <a:fld id="{1E572CA8-38A2-45C5-B61C-3A44D9E1C751}" type="slidenum">
              <a:rPr lang="en-US" smtClean="0"/>
              <a:t>6</a:t>
            </a:fld>
            <a:endParaRPr lang="en-US"/>
          </a:p>
        </p:txBody>
      </p:sp>
    </p:spTree>
    <p:extLst>
      <p:ext uri="{BB962C8B-B14F-4D97-AF65-F5344CB8AC3E}">
        <p14:creationId xmlns:p14="http://schemas.microsoft.com/office/powerpoint/2010/main" val="492724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24408"/>
            <a:ext cx="9144000" cy="6858000"/>
          </a:xfrm>
          <a:prstGeom prst="rect">
            <a:avLst/>
          </a:prstGeom>
          <a:solidFill>
            <a:srgbClr val="FEE0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ctrTitle"/>
          </p:nvPr>
        </p:nvSpPr>
        <p:spPr>
          <a:xfrm>
            <a:off x="685800" y="2130425"/>
            <a:ext cx="7772400" cy="1470025"/>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4361A9C3-8426-4DA3-B3AD-E25D68B5E5CF}" type="datetime1">
              <a:rPr lang="en-GB" smtClean="0"/>
              <a:t>11/03/2020</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2BB25A2-5507-4CDA-801B-CF7C4493D501}" type="slidenum">
              <a:rPr lang="en-GB" smtClean="0"/>
              <a:t>‹#›</a:t>
            </a:fld>
            <a:endParaRPr lang="en-GB"/>
          </a:p>
        </p:txBody>
      </p:sp>
      <p:pic>
        <p:nvPicPr>
          <p:cNvPr id="8" name="Picture 7" descr="Description: C:\Users\NishaV\AppData\Local\Microsoft\Windows\Temporary Internet Files\Content.Outlook\QSBNIMQ1\Education Logo final (2).JPG"/>
          <p:cNvPicPr/>
          <p:nvPr userDrawn="1"/>
        </p:nvPicPr>
        <p:blipFill>
          <a:blip r:embed="rId2">
            <a:extLst>
              <a:ext uri="{28A0092B-C50C-407E-A947-70E740481C1C}">
                <a14:useLocalDpi xmlns:a14="http://schemas.microsoft.com/office/drawing/2010/main" val="0"/>
              </a:ext>
            </a:extLst>
          </a:blip>
          <a:srcRect l="6609" t="15958" r="7048" b="22871"/>
          <a:stretch>
            <a:fillRect/>
          </a:stretch>
        </p:blipFill>
        <p:spPr bwMode="auto">
          <a:xfrm>
            <a:off x="107149" y="6021288"/>
            <a:ext cx="2162175" cy="781050"/>
          </a:xfrm>
          <a:prstGeom prst="rect">
            <a:avLst/>
          </a:prstGeom>
          <a:noFill/>
        </p:spPr>
      </p:pic>
      <p:pic>
        <p:nvPicPr>
          <p:cNvPr id="9" name="Picture 8" descr="Matthew goniwe letterhead new"/>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24328" y="5979368"/>
            <a:ext cx="1282700" cy="762000"/>
          </a:xfrm>
          <a:prstGeom prst="rect">
            <a:avLst/>
          </a:prstGeom>
          <a:noFill/>
          <a:ln>
            <a:noFill/>
          </a:ln>
        </p:spPr>
      </p:pic>
    </p:spTree>
    <p:extLst>
      <p:ext uri="{BB962C8B-B14F-4D97-AF65-F5344CB8AC3E}">
        <p14:creationId xmlns:p14="http://schemas.microsoft.com/office/powerpoint/2010/main" val="2242599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F4ACC6-353F-46D1-BCF5-044F35FD3D2A}" type="datetime1">
              <a:rPr lang="en-GB" smtClean="0"/>
              <a:t>11/03/2020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BB25A2-5507-4CDA-801B-CF7C4493D501}" type="slidenum">
              <a:rPr lang="en-GB" smtClean="0"/>
              <a:t>‹#›</a:t>
            </a:fld>
            <a:endParaRPr lang="en-GB"/>
          </a:p>
        </p:txBody>
      </p:sp>
    </p:spTree>
    <p:extLst>
      <p:ext uri="{BB962C8B-B14F-4D97-AF65-F5344CB8AC3E}">
        <p14:creationId xmlns:p14="http://schemas.microsoft.com/office/powerpoint/2010/main" val="372197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045A06-62F9-4C22-8C63-604B6FF07CFF}" type="datetime1">
              <a:rPr lang="en-GB" smtClean="0"/>
              <a:t>11/03/2020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BB25A2-5507-4CDA-801B-CF7C4493D501}" type="slidenum">
              <a:rPr lang="en-GB" smtClean="0"/>
              <a:t>‹#›</a:t>
            </a:fld>
            <a:endParaRPr lang="en-GB"/>
          </a:p>
        </p:txBody>
      </p:sp>
    </p:spTree>
    <p:extLst>
      <p:ext uri="{BB962C8B-B14F-4D97-AF65-F5344CB8AC3E}">
        <p14:creationId xmlns:p14="http://schemas.microsoft.com/office/powerpoint/2010/main" val="2990456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69077C-EC4F-4F1B-A450-A6A9C173911D}" type="datetime1">
              <a:rPr lang="en-GB" smtClean="0"/>
              <a:t>11/03/2020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BB25A2-5507-4CDA-801B-CF7C4493D501}" type="slidenum">
              <a:rPr lang="en-GB" smtClean="0"/>
              <a:t>‹#›</a:t>
            </a:fld>
            <a:endParaRPr lang="en-GB"/>
          </a:p>
        </p:txBody>
      </p:sp>
    </p:spTree>
    <p:extLst>
      <p:ext uri="{BB962C8B-B14F-4D97-AF65-F5344CB8AC3E}">
        <p14:creationId xmlns:p14="http://schemas.microsoft.com/office/powerpoint/2010/main" val="888331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019996-09C8-4012-8A67-6342FEDA6D8C}" type="datetime1">
              <a:rPr lang="en-GB" smtClean="0"/>
              <a:t>11/03/2020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BB25A2-5507-4CDA-801B-CF7C4493D501}" type="slidenum">
              <a:rPr lang="en-GB" smtClean="0"/>
              <a:t>‹#›</a:t>
            </a:fld>
            <a:endParaRPr lang="en-GB"/>
          </a:p>
        </p:txBody>
      </p:sp>
    </p:spTree>
    <p:extLst>
      <p:ext uri="{BB962C8B-B14F-4D97-AF65-F5344CB8AC3E}">
        <p14:creationId xmlns:p14="http://schemas.microsoft.com/office/powerpoint/2010/main" val="1578974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24408"/>
            <a:ext cx="91440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ctrTitle"/>
          </p:nvPr>
        </p:nvSpPr>
        <p:spPr>
          <a:xfrm>
            <a:off x="685800" y="2130425"/>
            <a:ext cx="7772400" cy="1470025"/>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4361A9C3-8426-4DA3-B3AD-E25D68B5E5CF}" type="datetime1">
              <a:rPr lang="en-GB" smtClean="0"/>
              <a:t>11/03/2020</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2BB25A2-5507-4CDA-801B-CF7C4493D501}" type="slidenum">
              <a:rPr lang="en-GB" smtClean="0"/>
              <a:t>‹#›</a:t>
            </a:fld>
            <a:endParaRPr lang="en-GB"/>
          </a:p>
        </p:txBody>
      </p:sp>
      <p:pic>
        <p:nvPicPr>
          <p:cNvPr id="8" name="Picture 7" descr="Description: C:\Users\NishaV\AppData\Local\Microsoft\Windows\Temporary Internet Files\Content.Outlook\QSBNIMQ1\Education Logo final (2).JPG"/>
          <p:cNvPicPr/>
          <p:nvPr userDrawn="1"/>
        </p:nvPicPr>
        <p:blipFill>
          <a:blip r:embed="rId2">
            <a:extLst>
              <a:ext uri="{28A0092B-C50C-407E-A947-70E740481C1C}">
                <a14:useLocalDpi xmlns:a14="http://schemas.microsoft.com/office/drawing/2010/main" val="0"/>
              </a:ext>
            </a:extLst>
          </a:blip>
          <a:srcRect l="6609" t="15958" r="7048" b="22871"/>
          <a:stretch>
            <a:fillRect/>
          </a:stretch>
        </p:blipFill>
        <p:spPr bwMode="auto">
          <a:xfrm>
            <a:off x="107149" y="6021288"/>
            <a:ext cx="2162175" cy="781050"/>
          </a:xfrm>
          <a:prstGeom prst="rect">
            <a:avLst/>
          </a:prstGeom>
          <a:noFill/>
        </p:spPr>
      </p:pic>
      <p:pic>
        <p:nvPicPr>
          <p:cNvPr id="9" name="Picture 8" descr="Matthew goniwe letterhead new"/>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24328" y="5979368"/>
            <a:ext cx="1282700" cy="762000"/>
          </a:xfrm>
          <a:prstGeom prst="rect">
            <a:avLst/>
          </a:prstGeom>
          <a:noFill/>
          <a:ln>
            <a:noFill/>
          </a:ln>
        </p:spPr>
      </p:pic>
    </p:spTree>
    <p:extLst>
      <p:ext uri="{BB962C8B-B14F-4D97-AF65-F5344CB8AC3E}">
        <p14:creationId xmlns:p14="http://schemas.microsoft.com/office/powerpoint/2010/main" val="3696111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0" y="-24408"/>
            <a:ext cx="9144000" cy="685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ctrTitle"/>
          </p:nvPr>
        </p:nvSpPr>
        <p:spPr>
          <a:xfrm>
            <a:off x="685800" y="2130425"/>
            <a:ext cx="7772400" cy="1470025"/>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4361A9C3-8426-4DA3-B3AD-E25D68B5E5CF}" type="datetime1">
              <a:rPr lang="en-GB" smtClean="0"/>
              <a:t>11/03/2020</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2BB25A2-5507-4CDA-801B-CF7C4493D501}" type="slidenum">
              <a:rPr lang="en-GB" smtClean="0"/>
              <a:t>‹#›</a:t>
            </a:fld>
            <a:endParaRPr lang="en-GB"/>
          </a:p>
        </p:txBody>
      </p:sp>
      <p:pic>
        <p:nvPicPr>
          <p:cNvPr id="8" name="Picture 7" descr="Description: C:\Users\NishaV\AppData\Local\Microsoft\Windows\Temporary Internet Files\Content.Outlook\QSBNIMQ1\Education Logo final (2).JPG"/>
          <p:cNvPicPr/>
          <p:nvPr userDrawn="1"/>
        </p:nvPicPr>
        <p:blipFill>
          <a:blip r:embed="rId2">
            <a:extLst>
              <a:ext uri="{28A0092B-C50C-407E-A947-70E740481C1C}">
                <a14:useLocalDpi xmlns:a14="http://schemas.microsoft.com/office/drawing/2010/main" val="0"/>
              </a:ext>
            </a:extLst>
          </a:blip>
          <a:srcRect l="6609" t="15958" r="7048" b="22871"/>
          <a:stretch>
            <a:fillRect/>
          </a:stretch>
        </p:blipFill>
        <p:spPr bwMode="auto">
          <a:xfrm>
            <a:off x="107149" y="6021288"/>
            <a:ext cx="2162175" cy="781050"/>
          </a:xfrm>
          <a:prstGeom prst="rect">
            <a:avLst/>
          </a:prstGeom>
          <a:noFill/>
        </p:spPr>
      </p:pic>
      <p:pic>
        <p:nvPicPr>
          <p:cNvPr id="9" name="Picture 8" descr="Matthew goniwe letterhead new"/>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24328" y="5979368"/>
            <a:ext cx="1282700" cy="762000"/>
          </a:xfrm>
          <a:prstGeom prst="rect">
            <a:avLst/>
          </a:prstGeom>
          <a:noFill/>
          <a:ln>
            <a:noFill/>
          </a:ln>
        </p:spPr>
      </p:pic>
    </p:spTree>
    <p:extLst>
      <p:ext uri="{BB962C8B-B14F-4D97-AF65-F5344CB8AC3E}">
        <p14:creationId xmlns:p14="http://schemas.microsoft.com/office/powerpoint/2010/main" val="2483504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7B400F-24C3-4FE3-8BC9-E291E32D775C}" type="datetime1">
              <a:rPr lang="en-GB" smtClean="0"/>
              <a:t>11/03/2020</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2BB25A2-5507-4CDA-801B-CF7C4493D501}" type="slidenum">
              <a:rPr lang="en-GB" smtClean="0"/>
              <a:t>‹#›</a:t>
            </a:fld>
            <a:endParaRPr lang="en-GB"/>
          </a:p>
        </p:txBody>
      </p:sp>
    </p:spTree>
    <p:extLst>
      <p:ext uri="{BB962C8B-B14F-4D97-AF65-F5344CB8AC3E}">
        <p14:creationId xmlns:p14="http://schemas.microsoft.com/office/powerpoint/2010/main" val="3434820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EA9FDF-546D-425D-B0E1-E17B7C6F36A8}" type="datetime1">
              <a:rPr lang="en-GB" smtClean="0"/>
              <a:t>11/03/2020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BB25A2-5507-4CDA-801B-CF7C4493D501}" type="slidenum">
              <a:rPr lang="en-GB" smtClean="0"/>
              <a:t>‹#›</a:t>
            </a:fld>
            <a:endParaRPr lang="en-GB"/>
          </a:p>
        </p:txBody>
      </p:sp>
    </p:spTree>
    <p:extLst>
      <p:ext uri="{BB962C8B-B14F-4D97-AF65-F5344CB8AC3E}">
        <p14:creationId xmlns:p14="http://schemas.microsoft.com/office/powerpoint/2010/main" val="2568860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9113D8B-B619-439F-869A-3FB238E20D0F}" type="datetime1">
              <a:rPr lang="en-GB" smtClean="0"/>
              <a:t>11/03/2020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BB25A2-5507-4CDA-801B-CF7C4493D501}" type="slidenum">
              <a:rPr lang="en-GB" smtClean="0"/>
              <a:t>‹#›</a:t>
            </a:fld>
            <a:endParaRPr lang="en-GB"/>
          </a:p>
        </p:txBody>
      </p:sp>
    </p:spTree>
    <p:extLst>
      <p:ext uri="{BB962C8B-B14F-4D97-AF65-F5344CB8AC3E}">
        <p14:creationId xmlns:p14="http://schemas.microsoft.com/office/powerpoint/2010/main" val="2508713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03BE659-D35E-421A-956F-ADF577F0AC26}" type="datetime1">
              <a:rPr lang="en-GB" smtClean="0"/>
              <a:t>11/03/2020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BB25A2-5507-4CDA-801B-CF7C4493D501}" type="slidenum">
              <a:rPr lang="en-GB" smtClean="0"/>
              <a:t>‹#›</a:t>
            </a:fld>
            <a:endParaRPr lang="en-GB"/>
          </a:p>
        </p:txBody>
      </p:sp>
    </p:spTree>
    <p:extLst>
      <p:ext uri="{BB962C8B-B14F-4D97-AF65-F5344CB8AC3E}">
        <p14:creationId xmlns:p14="http://schemas.microsoft.com/office/powerpoint/2010/main" val="2040207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GB" sz="3600" b="1" kern="1200" dirty="0">
                <a:solidFill>
                  <a:schemeClr val="tx1"/>
                </a:solidFill>
                <a:latin typeface="Arial" panose="020B0604020202020204" pitchFamily="34" charset="0"/>
                <a:ea typeface="+mj-ea"/>
                <a:cs typeface="Arial" panose="020B0604020202020204" pitchFamily="34" charset="0"/>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EB114ADD-4311-4EC9-B559-9C728FD93F21}" type="datetime1">
              <a:rPr lang="en-GB" smtClean="0"/>
              <a:t>11/03/2020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BB25A2-5507-4CDA-801B-CF7C4493D501}" type="slidenum">
              <a:rPr lang="en-GB" smtClean="0"/>
              <a:t>‹#›</a:t>
            </a:fld>
            <a:endParaRPr lang="en-GB"/>
          </a:p>
        </p:txBody>
      </p:sp>
    </p:spTree>
    <p:extLst>
      <p:ext uri="{BB962C8B-B14F-4D97-AF65-F5344CB8AC3E}">
        <p14:creationId xmlns:p14="http://schemas.microsoft.com/office/powerpoint/2010/main" val="2303801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40B510-4B93-4C35-BB89-04BCA5ED4B29}" type="datetime1">
              <a:rPr lang="en-GB" smtClean="0"/>
              <a:t>11/03/2020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BB25A2-5507-4CDA-801B-CF7C4493D501}" type="slidenum">
              <a:rPr lang="en-GB" smtClean="0"/>
              <a:t>‹#›</a:t>
            </a:fld>
            <a:endParaRPr lang="en-GB"/>
          </a:p>
        </p:txBody>
      </p:sp>
    </p:spTree>
    <p:extLst>
      <p:ext uri="{BB962C8B-B14F-4D97-AF65-F5344CB8AC3E}">
        <p14:creationId xmlns:p14="http://schemas.microsoft.com/office/powerpoint/2010/main" val="3190057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7C7FA-1D87-4C6A-B3EB-4CFFAC9E8837}" type="datetime1">
              <a:rPr lang="en-GB" smtClean="0"/>
              <a:t>11/03/2020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010400" y="64674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B25A2-5507-4CDA-801B-CF7C4493D501}" type="slidenum">
              <a:rPr lang="en-GB" smtClean="0"/>
              <a:t>‹#›</a:t>
            </a:fld>
            <a:endParaRPr lang="en-GB"/>
          </a:p>
        </p:txBody>
      </p:sp>
      <p:pic>
        <p:nvPicPr>
          <p:cNvPr id="7" name="Picture 6" descr="Description: C:\Users\NishaV\AppData\Local\Microsoft\Windows\Temporary Internet Files\Content.Outlook\QSBNIMQ1\Education Logo final (2).JPG"/>
          <p:cNvPicPr/>
          <p:nvPr userDrawn="1"/>
        </p:nvPicPr>
        <p:blipFill>
          <a:blip r:embed="rId15">
            <a:extLst>
              <a:ext uri="{28A0092B-C50C-407E-A947-70E740481C1C}">
                <a14:useLocalDpi xmlns:a14="http://schemas.microsoft.com/office/drawing/2010/main" val="0"/>
              </a:ext>
            </a:extLst>
          </a:blip>
          <a:srcRect l="6609" t="15958" r="7048" b="22871"/>
          <a:stretch>
            <a:fillRect/>
          </a:stretch>
        </p:blipFill>
        <p:spPr bwMode="auto">
          <a:xfrm>
            <a:off x="107149" y="6021288"/>
            <a:ext cx="2162175" cy="781050"/>
          </a:xfrm>
          <a:prstGeom prst="rect">
            <a:avLst/>
          </a:prstGeom>
          <a:noFill/>
        </p:spPr>
      </p:pic>
      <p:pic>
        <p:nvPicPr>
          <p:cNvPr id="8" name="Picture 7" descr="Matthew goniwe letterhead new"/>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524328" y="5979368"/>
            <a:ext cx="1282700" cy="762000"/>
          </a:xfrm>
          <a:prstGeom prst="rect">
            <a:avLst/>
          </a:prstGeom>
          <a:noFill/>
          <a:ln>
            <a:noFill/>
          </a:ln>
        </p:spPr>
      </p:pic>
    </p:spTree>
    <p:extLst>
      <p:ext uri="{BB962C8B-B14F-4D97-AF65-F5344CB8AC3E}">
        <p14:creationId xmlns:p14="http://schemas.microsoft.com/office/powerpoint/2010/main" val="3727396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8.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4.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BB25A2-5507-4CDA-801B-CF7C4493D501}" type="slidenum">
              <a:rPr lang="en-GB" smtClean="0"/>
              <a:t>1</a:t>
            </a:fld>
            <a:endParaRPr lang="en-GB"/>
          </a:p>
        </p:txBody>
      </p:sp>
      <p:sp>
        <p:nvSpPr>
          <p:cNvPr id="3" name="Rectangle 2"/>
          <p:cNvSpPr/>
          <p:nvPr/>
        </p:nvSpPr>
        <p:spPr>
          <a:xfrm>
            <a:off x="1187624" y="980728"/>
            <a:ext cx="4536504" cy="475252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ZA" sz="2600" dirty="0">
                <a:solidFill>
                  <a:srgbClr val="FFFFFF"/>
                </a:solidFill>
                <a:effectLst/>
                <a:ea typeface="Calibri" panose="020F0502020204030204" pitchFamily="34" charset="0"/>
                <a:cs typeface="Times New Roman" panose="02020603050405020304" pitchFamily="18" charset="0"/>
              </a:rPr>
              <a:t>SSIP </a:t>
            </a:r>
            <a:r>
              <a:rPr lang="en-ZA" sz="2600" dirty="0">
                <a:solidFill>
                  <a:srgbClr val="FFFFFF"/>
                </a:solidFill>
                <a:ea typeface="Calibri" panose="020F0502020204030204" pitchFamily="34" charset="0"/>
                <a:cs typeface="Times New Roman" panose="02020603050405020304" pitchFamily="18" charset="0"/>
              </a:rPr>
              <a:t>April – </a:t>
            </a:r>
            <a:r>
              <a:rPr lang="en-ZA" sz="2600">
                <a:solidFill>
                  <a:srgbClr val="FFFFFF"/>
                </a:solidFill>
                <a:ea typeface="Calibri" panose="020F0502020204030204" pitchFamily="34" charset="0"/>
                <a:cs typeface="Times New Roman" panose="02020603050405020304" pitchFamily="18" charset="0"/>
              </a:rPr>
              <a:t>May 2020</a:t>
            </a:r>
            <a:endParaRPr lang="en-ZA" sz="1100" dirty="0">
              <a:effectLst/>
              <a:ea typeface="Calibri" panose="020F0502020204030204" pitchFamily="34" charset="0"/>
              <a:cs typeface="Times New Roman" panose="02020603050405020304" pitchFamily="18" charset="0"/>
            </a:endParaRPr>
          </a:p>
          <a:p>
            <a:pPr>
              <a:lnSpc>
                <a:spcPct val="107000"/>
              </a:lnSpc>
              <a:spcAft>
                <a:spcPts val="800"/>
              </a:spcAft>
            </a:pPr>
            <a:r>
              <a:rPr lang="en-ZA" sz="2600" dirty="0">
                <a:solidFill>
                  <a:srgbClr val="FFFFFF"/>
                </a:solidFill>
                <a:effectLst/>
                <a:ea typeface="Calibri" panose="020F0502020204030204" pitchFamily="34" charset="0"/>
                <a:cs typeface="Times New Roman" panose="02020603050405020304" pitchFamily="18" charset="0"/>
              </a:rPr>
              <a:t>LIFE SCIENCES</a:t>
            </a:r>
            <a:endParaRPr lang="en-ZA" sz="1100" dirty="0">
              <a:effectLst/>
              <a:ea typeface="Calibri" panose="020F0502020204030204" pitchFamily="34" charset="0"/>
              <a:cs typeface="Times New Roman" panose="02020603050405020304" pitchFamily="18" charset="0"/>
            </a:endParaRPr>
          </a:p>
          <a:p>
            <a:pPr>
              <a:lnSpc>
                <a:spcPct val="107000"/>
              </a:lnSpc>
              <a:spcAft>
                <a:spcPts val="800"/>
              </a:spcAft>
            </a:pPr>
            <a:r>
              <a:rPr lang="en-ZA" sz="2600" dirty="0">
                <a:solidFill>
                  <a:srgbClr val="FFFFFF"/>
                </a:solidFill>
                <a:ea typeface="Calibri" panose="020F0502020204030204" pitchFamily="34" charset="0"/>
                <a:cs typeface="Times New Roman" panose="02020603050405020304" pitchFamily="18" charset="0"/>
              </a:rPr>
              <a:t>Topic(s) : EAR</a:t>
            </a:r>
          </a:p>
          <a:p>
            <a:pPr>
              <a:lnSpc>
                <a:spcPct val="107000"/>
              </a:lnSpc>
              <a:spcAft>
                <a:spcPts val="800"/>
              </a:spcAft>
            </a:pPr>
            <a:r>
              <a:rPr lang="en-ZA" sz="2600" dirty="0">
                <a:solidFill>
                  <a:srgbClr val="FFFFFF"/>
                </a:solidFill>
                <a:ea typeface="Calibri" panose="020F0502020204030204" pitchFamily="34" charset="0"/>
                <a:cs typeface="Times New Roman" panose="02020603050405020304" pitchFamily="18" charset="0"/>
              </a:rPr>
              <a:t>Venue:  </a:t>
            </a:r>
            <a:r>
              <a:rPr lang="en-ZA" sz="2600" dirty="0">
                <a:solidFill>
                  <a:srgbClr val="FFFFFF"/>
                </a:solidFill>
                <a:effectLst/>
                <a:ea typeface="Calibri" panose="020F0502020204030204" pitchFamily="34" charset="0"/>
                <a:cs typeface="Times New Roman" panose="02020603050405020304" pitchFamily="18" charset="0"/>
              </a:rPr>
              <a:t> </a:t>
            </a:r>
            <a:endParaRPr lang="en-ZA" sz="1100" dirty="0">
              <a:effectLst/>
              <a:ea typeface="Calibri" panose="020F0502020204030204" pitchFamily="34" charset="0"/>
              <a:cs typeface="Times New Roman" panose="02020603050405020304" pitchFamily="18" charset="0"/>
            </a:endParaRPr>
          </a:p>
          <a:p>
            <a:pPr>
              <a:lnSpc>
                <a:spcPct val="107000"/>
              </a:lnSpc>
              <a:spcAft>
                <a:spcPts val="800"/>
              </a:spcAft>
            </a:pPr>
            <a:r>
              <a:rPr lang="en-ZA" sz="1400" dirty="0">
                <a:solidFill>
                  <a:srgbClr val="FFFFFF"/>
                </a:solidFill>
                <a:effectLst/>
                <a:ea typeface="Calibri" panose="020F0502020204030204" pitchFamily="34" charset="0"/>
                <a:cs typeface="Times New Roman" panose="02020603050405020304" pitchFamily="18" charset="0"/>
              </a:rPr>
              <a:t> </a:t>
            </a:r>
            <a:endParaRPr lang="en-ZA" sz="1100" dirty="0">
              <a:effectLst/>
              <a:ea typeface="Calibri" panose="020F0502020204030204" pitchFamily="34" charset="0"/>
              <a:cs typeface="Times New Roman" panose="02020603050405020304" pitchFamily="18" charset="0"/>
            </a:endParaRPr>
          </a:p>
        </p:txBody>
      </p:sp>
      <p:sp>
        <p:nvSpPr>
          <p:cNvPr id="4" name="Rectangle 3"/>
          <p:cNvSpPr/>
          <p:nvPr/>
        </p:nvSpPr>
        <p:spPr>
          <a:xfrm>
            <a:off x="6300192" y="980728"/>
            <a:ext cx="1800200" cy="475252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Tree>
    <p:extLst>
      <p:ext uri="{BB962C8B-B14F-4D97-AF65-F5344CB8AC3E}">
        <p14:creationId xmlns:p14="http://schemas.microsoft.com/office/powerpoint/2010/main" val="282127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6BA800-C295-44B7-B192-FD2A6BE36E25}"/>
              </a:ext>
            </a:extLst>
          </p:cNvPr>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Inner ear </a:t>
            </a:r>
            <a:endParaRPr lang="en-GB" dirty="0">
              <a:latin typeface="Verdana" panose="020B0604030504040204" pitchFamily="34" charset="0"/>
              <a:ea typeface="Verdana" panose="020B0604030504040204" pitchFamily="34" charset="0"/>
              <a:cs typeface="Verdana" panose="020B0604030504040204" pitchFamily="34" charset="0"/>
            </a:endParaRPr>
          </a:p>
        </p:txBody>
      </p:sp>
      <p:pic>
        <p:nvPicPr>
          <p:cNvPr id="6" name="Content Placeholder 5">
            <a:extLst>
              <a:ext uri="{FF2B5EF4-FFF2-40B4-BE49-F238E27FC236}">
                <a16:creationId xmlns="" xmlns:a16="http://schemas.microsoft.com/office/drawing/2014/main" id="{1D8D22A4-B73A-4605-9937-57072E50C805}"/>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202591" y="1268760"/>
            <a:ext cx="6738818" cy="4666632"/>
          </a:xfrm>
        </p:spPr>
      </p:pic>
      <p:sp>
        <p:nvSpPr>
          <p:cNvPr id="4" name="Slide Number Placeholder 3">
            <a:extLst>
              <a:ext uri="{FF2B5EF4-FFF2-40B4-BE49-F238E27FC236}">
                <a16:creationId xmlns="" xmlns:a16="http://schemas.microsoft.com/office/drawing/2014/main" id="{70556B6E-48DC-491C-BA50-D8424734B6C3}"/>
              </a:ext>
            </a:extLst>
          </p:cNvPr>
          <p:cNvSpPr>
            <a:spLocks noGrp="1"/>
          </p:cNvSpPr>
          <p:nvPr>
            <p:ph type="sldNum" sz="quarter" idx="12"/>
          </p:nvPr>
        </p:nvSpPr>
        <p:spPr/>
        <p:txBody>
          <a:bodyPr/>
          <a:lstStyle/>
          <a:p>
            <a:fld id="{12BB25A2-5507-4CDA-801B-CF7C4493D501}" type="slidenum">
              <a:rPr lang="en-GB" smtClean="0"/>
              <a:t>10</a:t>
            </a:fld>
            <a:endParaRPr lang="en-GB"/>
          </a:p>
        </p:txBody>
      </p:sp>
    </p:spTree>
    <p:extLst>
      <p:ext uri="{BB962C8B-B14F-4D97-AF65-F5344CB8AC3E}">
        <p14:creationId xmlns:p14="http://schemas.microsoft.com/office/powerpoint/2010/main" val="2284572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a:t>
            </a:r>
            <a:r>
              <a:rPr lang="en-US" dirty="0" smtClean="0"/>
              <a:t>4.1 (p.103)</a:t>
            </a:r>
            <a:endParaRPr lang="en-US" dirty="0"/>
          </a:p>
        </p:txBody>
      </p:sp>
      <p:sp>
        <p:nvSpPr>
          <p:cNvPr id="4" name="Slide Number Placeholder 3"/>
          <p:cNvSpPr>
            <a:spLocks noGrp="1"/>
          </p:cNvSpPr>
          <p:nvPr>
            <p:ph type="sldNum" sz="quarter" idx="12"/>
          </p:nvPr>
        </p:nvSpPr>
        <p:spPr/>
        <p:txBody>
          <a:bodyPr/>
          <a:lstStyle/>
          <a:p>
            <a:fld id="{12BB25A2-5507-4CDA-801B-CF7C4493D501}" type="slidenum">
              <a:rPr lang="en-GB" smtClean="0"/>
              <a:t>11</a:t>
            </a:fld>
            <a:endParaRPr lang="en-GB"/>
          </a:p>
        </p:txBody>
      </p:sp>
      <p:pic>
        <p:nvPicPr>
          <p:cNvPr id="5" name="Content Placeholder 4" descr="A picture containing text&#10;&#10;Description automatically generated"/>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534304" y="1600200"/>
            <a:ext cx="6075391" cy="4525963"/>
          </a:xfrm>
          <a:prstGeom prst="rect">
            <a:avLst/>
          </a:prstGeom>
          <a:ln w="12700">
            <a:solidFill>
              <a:schemeClr val="tx1"/>
            </a:solidFill>
          </a:ln>
        </p:spPr>
      </p:pic>
    </p:spTree>
    <p:extLst>
      <p:ext uri="{BB962C8B-B14F-4D97-AF65-F5344CB8AC3E}">
        <p14:creationId xmlns:p14="http://schemas.microsoft.com/office/powerpoint/2010/main" val="3835942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 4.1</a:t>
            </a:r>
          </a:p>
        </p:txBody>
      </p:sp>
      <p:sp>
        <p:nvSpPr>
          <p:cNvPr id="4" name="Slide Number Placeholder 3"/>
          <p:cNvSpPr>
            <a:spLocks noGrp="1"/>
          </p:cNvSpPr>
          <p:nvPr>
            <p:ph type="sldNum" sz="quarter" idx="12"/>
          </p:nvPr>
        </p:nvSpPr>
        <p:spPr/>
        <p:txBody>
          <a:bodyPr/>
          <a:lstStyle/>
          <a:p>
            <a:fld id="{12BB25A2-5507-4CDA-801B-CF7C4493D501}" type="slidenum">
              <a:rPr lang="en-GB" smtClean="0"/>
              <a:t>12</a:t>
            </a:fld>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771525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2801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il_fi" descr="http://www.learningthroughlistening.org/SiteData/images/How%20the%20Ear%20Hears/4e832295f99dacb904efcfabe43d0878/How%20the%20Ear%20Hears.jpg">
            <a:extLst>
              <a:ext uri="{FF2B5EF4-FFF2-40B4-BE49-F238E27FC236}">
                <a16:creationId xmlns="" xmlns:a16="http://schemas.microsoft.com/office/drawing/2014/main" id="{B1A0E5AA-3D3F-4091-AAFB-E0EC8C1EF4C2}"/>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a:xfrm>
            <a:off x="2634485" y="1426535"/>
            <a:ext cx="6418263" cy="4429125"/>
          </a:xfrm>
          <a:prstGeom prst="rect">
            <a:avLst/>
          </a:prstGeom>
        </p:spPr>
      </p:pic>
      <p:sp>
        <p:nvSpPr>
          <p:cNvPr id="2" name="Title 1"/>
          <p:cNvSpPr>
            <a:spLocks noGrp="1"/>
          </p:cNvSpPr>
          <p:nvPr>
            <p:ph type="title"/>
          </p:nvPr>
        </p:nvSpPr>
        <p:spPr>
          <a:xfrm>
            <a:off x="628650" y="365125"/>
            <a:ext cx="7886700" cy="1325563"/>
          </a:xfrm>
        </p:spPr>
        <p:txBody>
          <a:bodyPr>
            <a:normAutofit/>
          </a:bodyPr>
          <a:lstStyle/>
          <a:p>
            <a:pPr>
              <a:lnSpc>
                <a:spcPct val="90000"/>
              </a:lnSpc>
            </a:pPr>
            <a:r>
              <a:rPr lang="en-US" b="1" dirty="0">
                <a:latin typeface="Verdana" panose="020B0604030504040204" pitchFamily="34" charset="0"/>
                <a:ea typeface="Verdana" panose="020B0604030504040204" pitchFamily="34" charset="0"/>
                <a:cs typeface="Verdana" panose="020B0604030504040204" pitchFamily="34" charset="0"/>
              </a:rPr>
              <a:t>UNIT 2:PATH OF SOUND THROUGH THE EAR </a:t>
            </a:r>
            <a:endParaRPr lang="en-ZA"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323528" y="1215017"/>
            <a:ext cx="2848355" cy="4351338"/>
          </a:xfrm>
        </p:spPr>
        <p:txBody>
          <a:bodyPr>
            <a:normAutofit fontScale="92500" lnSpcReduction="10000"/>
          </a:bodyPr>
          <a:lstStyle/>
          <a:p>
            <a:endParaRPr lang="en-US" sz="1700" dirty="0"/>
          </a:p>
          <a:p>
            <a:endParaRPr lang="en-US" sz="1700" dirty="0"/>
          </a:p>
          <a:p>
            <a:r>
              <a:rPr lang="en-US" sz="2400" dirty="0">
                <a:latin typeface="Verdana" panose="020B0604030504040204" pitchFamily="34" charset="0"/>
              </a:rPr>
              <a:t>Pinna </a:t>
            </a:r>
          </a:p>
          <a:p>
            <a:r>
              <a:rPr lang="en-US" sz="2400" dirty="0">
                <a:latin typeface="Verdana" panose="020B0604030504040204" pitchFamily="34" charset="0"/>
              </a:rPr>
              <a:t>Auditory canal</a:t>
            </a:r>
          </a:p>
          <a:p>
            <a:r>
              <a:rPr lang="en-US" sz="2400" dirty="0">
                <a:latin typeface="Verdana" panose="020B0604030504040204" pitchFamily="34" charset="0"/>
              </a:rPr>
              <a:t>Tympanum </a:t>
            </a:r>
          </a:p>
          <a:p>
            <a:r>
              <a:rPr lang="en-US" sz="2400" dirty="0">
                <a:latin typeface="Verdana" panose="020B0604030504040204" pitchFamily="34" charset="0"/>
              </a:rPr>
              <a:t>Hammer</a:t>
            </a:r>
          </a:p>
          <a:p>
            <a:r>
              <a:rPr lang="en-US" sz="2400" dirty="0">
                <a:latin typeface="Verdana" panose="020B0604030504040204" pitchFamily="34" charset="0"/>
              </a:rPr>
              <a:t>Anvil</a:t>
            </a:r>
          </a:p>
          <a:p>
            <a:r>
              <a:rPr lang="en-US" sz="2400" dirty="0">
                <a:latin typeface="Verdana" panose="020B0604030504040204" pitchFamily="34" charset="0"/>
              </a:rPr>
              <a:t>Stirrup</a:t>
            </a:r>
          </a:p>
          <a:p>
            <a:r>
              <a:rPr lang="en-US" sz="2400" dirty="0">
                <a:latin typeface="Verdana" panose="020B0604030504040204" pitchFamily="34" charset="0"/>
              </a:rPr>
              <a:t>Oval window </a:t>
            </a:r>
          </a:p>
          <a:p>
            <a:r>
              <a:rPr lang="en-US" sz="2400" dirty="0">
                <a:latin typeface="Verdana" panose="020B0604030504040204" pitchFamily="34" charset="0"/>
              </a:rPr>
              <a:t>Cochlea </a:t>
            </a:r>
          </a:p>
          <a:p>
            <a:r>
              <a:rPr lang="en-US" sz="2400" dirty="0">
                <a:latin typeface="Verdana" panose="020B0604030504040204" pitchFamily="34" charset="0"/>
              </a:rPr>
              <a:t>Organ of Corti</a:t>
            </a:r>
          </a:p>
          <a:p>
            <a:r>
              <a:rPr lang="en-US" sz="2400" dirty="0">
                <a:latin typeface="Verdana" panose="020B0604030504040204" pitchFamily="34" charset="0"/>
              </a:rPr>
              <a:t>Auditory nerve </a:t>
            </a:r>
            <a:endParaRPr lang="en-ZA" sz="2400" dirty="0">
              <a:latin typeface="Verdana" panose="020B0604030504040204" pitchFamily="34" charset="0"/>
            </a:endParaRPr>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12BB25A2-5507-4CDA-801B-CF7C4493D501}" type="slidenum">
              <a:rPr lang="en-GB" smtClean="0"/>
              <a:pPr>
                <a:spcAft>
                  <a:spcPts val="600"/>
                </a:spcAft>
              </a:pPr>
              <a:t>13</a:t>
            </a:fld>
            <a:endParaRPr lang="en-GB"/>
          </a:p>
        </p:txBody>
      </p:sp>
    </p:spTree>
    <p:extLst>
      <p:ext uri="{BB962C8B-B14F-4D97-AF65-F5344CB8AC3E}">
        <p14:creationId xmlns:p14="http://schemas.microsoft.com/office/powerpoint/2010/main" val="3485958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AD0387-FE06-4F62-BBCC-D9D085356F13}"/>
              </a:ext>
            </a:extLst>
          </p:cNvPr>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PATH OF SOUND</a:t>
            </a:r>
            <a:endParaRPr lang="en-GB" dirty="0"/>
          </a:p>
        </p:txBody>
      </p:sp>
      <p:sp>
        <p:nvSpPr>
          <p:cNvPr id="4" name="Slide Number Placeholder 3">
            <a:extLst>
              <a:ext uri="{FF2B5EF4-FFF2-40B4-BE49-F238E27FC236}">
                <a16:creationId xmlns="" xmlns:a16="http://schemas.microsoft.com/office/drawing/2014/main" id="{6AD399AE-FD00-472B-B898-C4B9CEFB65C1}"/>
              </a:ext>
            </a:extLst>
          </p:cNvPr>
          <p:cNvSpPr>
            <a:spLocks noGrp="1"/>
          </p:cNvSpPr>
          <p:nvPr>
            <p:ph type="sldNum" sz="quarter" idx="12"/>
          </p:nvPr>
        </p:nvSpPr>
        <p:spPr/>
        <p:txBody>
          <a:bodyPr vert="horz" lIns="91440" tIns="45720" rIns="91440" bIns="45720" rtlCol="0" anchor="ctr">
            <a:normAutofit/>
          </a:bodyPr>
          <a:lstStyle/>
          <a:p>
            <a:pPr>
              <a:spcAft>
                <a:spcPts val="600"/>
              </a:spcAft>
            </a:pPr>
            <a:fld id="{12BB25A2-5507-4CDA-801B-CF7C4493D501}" type="slidenum">
              <a:rPr lang="en-US" smtClean="0"/>
              <a:pPr>
                <a:spcAft>
                  <a:spcPts val="600"/>
                </a:spcAft>
              </a:pPr>
              <a:t>14</a:t>
            </a:fld>
            <a:endParaRPr lang="en-US"/>
          </a:p>
        </p:txBody>
      </p:sp>
      <p:pic>
        <p:nvPicPr>
          <p:cNvPr id="11" name="Content Placeholder 5" descr="A screenshot of a cell phone&#10;&#10;Description automatically generated">
            <a:extLst>
              <a:ext uri="{FF2B5EF4-FFF2-40B4-BE49-F238E27FC236}">
                <a16:creationId xmlns="" xmlns:a16="http://schemas.microsoft.com/office/drawing/2014/main" id="{877E9117-119F-4E73-95F6-381D5A3D9345}"/>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33505" y="2109787"/>
            <a:ext cx="8178800" cy="2638425"/>
          </a:xfrm>
          <a:prstGeom prst="rect">
            <a:avLst/>
          </a:prstGeom>
        </p:spPr>
      </p:pic>
    </p:spTree>
    <p:extLst>
      <p:ext uri="{BB962C8B-B14F-4D97-AF65-F5344CB8AC3E}">
        <p14:creationId xmlns:p14="http://schemas.microsoft.com/office/powerpoint/2010/main" val="2548310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A4759E-3305-4AF3-9D3E-F2775FFE761B}"/>
              </a:ext>
            </a:extLst>
          </p:cNvPr>
          <p:cNvSpPr>
            <a:spLocks noGrp="1"/>
          </p:cNvSpPr>
          <p:nvPr>
            <p:ph type="title"/>
          </p:nvPr>
        </p:nvSpPr>
        <p:spPr/>
        <p:txBody>
          <a:bodyPr>
            <a:normAutofit/>
          </a:bodyPr>
          <a:lstStyle/>
          <a:p>
            <a:r>
              <a:rPr lang="en-US" sz="4400" dirty="0"/>
              <a:t>Hearing </a:t>
            </a:r>
            <a:endParaRPr lang="en-GB" sz="4400" dirty="0"/>
          </a:p>
        </p:txBody>
      </p:sp>
      <p:pic>
        <p:nvPicPr>
          <p:cNvPr id="6" name="Content Placeholder 5">
            <a:extLst>
              <a:ext uri="{FF2B5EF4-FFF2-40B4-BE49-F238E27FC236}">
                <a16:creationId xmlns="" xmlns:a16="http://schemas.microsoft.com/office/drawing/2014/main" id="{154A9141-4772-40E8-BEEC-5FA34DBD6FDE}"/>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732039" y="374043"/>
            <a:ext cx="2880320" cy="2256629"/>
          </a:xfrm>
          <a:prstGeom prst="rect">
            <a:avLst/>
          </a:prstGeom>
          <a:ln>
            <a:noFill/>
          </a:ln>
          <a:effectLst>
            <a:outerShdw blurRad="292100" dist="139700" dir="2700000" algn="tl" rotWithShape="0">
              <a:srgbClr val="333333">
                <a:alpha val="65000"/>
              </a:srgbClr>
            </a:outerShdw>
          </a:effectLst>
        </p:spPr>
      </p:pic>
      <p:sp>
        <p:nvSpPr>
          <p:cNvPr id="10" name="Text Placeholder 9">
            <a:extLst>
              <a:ext uri="{FF2B5EF4-FFF2-40B4-BE49-F238E27FC236}">
                <a16:creationId xmlns="" xmlns:a16="http://schemas.microsoft.com/office/drawing/2014/main" id="{A689F284-F22B-483B-A376-96041C7D0840}"/>
              </a:ext>
            </a:extLst>
          </p:cNvPr>
          <p:cNvSpPr>
            <a:spLocks noGrp="1"/>
          </p:cNvSpPr>
          <p:nvPr>
            <p:ph type="body" sz="half" idx="2"/>
          </p:nvPr>
        </p:nvSpPr>
        <p:spPr/>
        <p:txBody>
          <a:bodyPr>
            <a:normAutofit fontScale="85000" lnSpcReduction="10000"/>
          </a:bodyPr>
          <a:lstStyle/>
          <a:p>
            <a:pPr marL="265176" lvl="0" indent="-265176">
              <a:spcBef>
                <a:spcPts val="250"/>
              </a:spcBef>
              <a:buClr>
                <a:srgbClr val="F07F09"/>
              </a:buClr>
              <a:buSzPct val="80000"/>
              <a:buFont typeface="Wingdings 2"/>
              <a:buChar char=""/>
              <a:defRPr/>
            </a:pPr>
            <a:r>
              <a:rPr lang="en-US" sz="1800" dirty="0">
                <a:solidFill>
                  <a:prstClr val="black"/>
                </a:solidFill>
                <a:latin typeface="Verdana"/>
              </a:rPr>
              <a:t>The stirrup causes the membrane of the oval window to vibrate.</a:t>
            </a:r>
          </a:p>
          <a:p>
            <a:pPr marL="265176" lvl="0" indent="-265176">
              <a:spcBef>
                <a:spcPts val="250"/>
              </a:spcBef>
              <a:buClr>
                <a:srgbClr val="F07F09"/>
              </a:buClr>
              <a:buSzPct val="80000"/>
              <a:buFont typeface="Wingdings 2"/>
              <a:buChar char=""/>
              <a:defRPr/>
            </a:pPr>
            <a:endParaRPr lang="en-US" sz="1800" dirty="0">
              <a:solidFill>
                <a:prstClr val="black"/>
              </a:solidFill>
              <a:latin typeface="Verdana"/>
            </a:endParaRPr>
          </a:p>
          <a:p>
            <a:pPr marL="265176" lvl="0" indent="-265176">
              <a:spcBef>
                <a:spcPts val="250"/>
              </a:spcBef>
              <a:buClr>
                <a:srgbClr val="F07F09"/>
              </a:buClr>
              <a:buSzPct val="80000"/>
              <a:buFont typeface="Wingdings 2"/>
              <a:buChar char=""/>
              <a:defRPr/>
            </a:pPr>
            <a:r>
              <a:rPr lang="en-US" sz="1800" dirty="0">
                <a:solidFill>
                  <a:prstClr val="black"/>
                </a:solidFill>
                <a:latin typeface="Verdana"/>
              </a:rPr>
              <a:t>This sets up waves in the perilymph of vestibular canal.</a:t>
            </a:r>
          </a:p>
          <a:p>
            <a:pPr marL="265176" lvl="0" indent="-265176">
              <a:spcBef>
                <a:spcPts val="250"/>
              </a:spcBef>
              <a:buClr>
                <a:srgbClr val="F07F09"/>
              </a:buClr>
              <a:buSzPct val="80000"/>
              <a:buFont typeface="Wingdings 2"/>
              <a:buChar char=""/>
              <a:defRPr/>
            </a:pPr>
            <a:endParaRPr lang="en-US" sz="1800" dirty="0">
              <a:solidFill>
                <a:prstClr val="black"/>
              </a:solidFill>
              <a:latin typeface="Verdana"/>
            </a:endParaRPr>
          </a:p>
          <a:p>
            <a:pPr marL="265176" lvl="0" indent="-265176">
              <a:spcBef>
                <a:spcPts val="250"/>
              </a:spcBef>
              <a:buClr>
                <a:srgbClr val="F07F09"/>
              </a:buClr>
              <a:buSzPct val="80000"/>
              <a:buFont typeface="Wingdings 2"/>
              <a:buChar char=""/>
              <a:defRPr/>
            </a:pPr>
            <a:r>
              <a:rPr lang="en-US" sz="1800" dirty="0">
                <a:solidFill>
                  <a:prstClr val="black"/>
                </a:solidFill>
                <a:latin typeface="Verdana"/>
              </a:rPr>
              <a:t>The organ of Corti in the cochlea canal becomes stimulated.</a:t>
            </a:r>
          </a:p>
          <a:p>
            <a:pPr marL="265176" lvl="0" indent="-265176">
              <a:spcBef>
                <a:spcPts val="250"/>
              </a:spcBef>
              <a:buClr>
                <a:srgbClr val="F07F09"/>
              </a:buClr>
              <a:buSzPct val="80000"/>
              <a:buFont typeface="Wingdings 2"/>
              <a:buChar char=""/>
              <a:defRPr/>
            </a:pPr>
            <a:endParaRPr lang="en-US" sz="1800" dirty="0">
              <a:solidFill>
                <a:prstClr val="black"/>
              </a:solidFill>
              <a:latin typeface="Verdana"/>
            </a:endParaRPr>
          </a:p>
          <a:p>
            <a:pPr marL="265176" lvl="0" indent="-265176">
              <a:spcBef>
                <a:spcPts val="250"/>
              </a:spcBef>
              <a:buClr>
                <a:srgbClr val="F07F09"/>
              </a:buClr>
              <a:buSzPct val="80000"/>
              <a:buFont typeface="Wingdings 2"/>
              <a:buChar char=""/>
              <a:defRPr/>
            </a:pPr>
            <a:r>
              <a:rPr lang="en-US" sz="1800" dirty="0">
                <a:solidFill>
                  <a:prstClr val="black"/>
                </a:solidFill>
                <a:latin typeface="Verdana"/>
              </a:rPr>
              <a:t>The stimulus is converted to a nerve impulse.</a:t>
            </a:r>
          </a:p>
          <a:p>
            <a:pPr marL="265176" lvl="0" indent="-265176">
              <a:spcBef>
                <a:spcPts val="250"/>
              </a:spcBef>
              <a:buClr>
                <a:srgbClr val="F07F09"/>
              </a:buClr>
              <a:buSzPct val="80000"/>
              <a:buFont typeface="Wingdings 2"/>
              <a:buChar char=""/>
              <a:defRPr/>
            </a:pPr>
            <a:endParaRPr lang="en-US" sz="1800" dirty="0">
              <a:solidFill>
                <a:prstClr val="black"/>
              </a:solidFill>
              <a:latin typeface="Verdana"/>
            </a:endParaRPr>
          </a:p>
          <a:p>
            <a:pPr marL="265176" lvl="0" indent="-265176">
              <a:spcBef>
                <a:spcPts val="250"/>
              </a:spcBef>
              <a:buClr>
                <a:srgbClr val="F07F09"/>
              </a:buClr>
              <a:buSzPct val="80000"/>
              <a:buFont typeface="Wingdings 2"/>
              <a:buChar char=""/>
              <a:defRPr/>
            </a:pPr>
            <a:r>
              <a:rPr lang="en-US" sz="1800" dirty="0">
                <a:solidFill>
                  <a:prstClr val="black"/>
                </a:solidFill>
                <a:latin typeface="Verdana"/>
              </a:rPr>
              <a:t>The nerve impulse is carried by the auditory nerve to the cerebrum where the sound is interpreted.</a:t>
            </a:r>
          </a:p>
          <a:p>
            <a:endParaRPr lang="en-GB" dirty="0"/>
          </a:p>
        </p:txBody>
      </p:sp>
      <p:sp>
        <p:nvSpPr>
          <p:cNvPr id="4" name="Slide Number Placeholder 3">
            <a:extLst>
              <a:ext uri="{FF2B5EF4-FFF2-40B4-BE49-F238E27FC236}">
                <a16:creationId xmlns="" xmlns:a16="http://schemas.microsoft.com/office/drawing/2014/main" id="{BD14D92C-4885-4DB7-AE3E-379661D880F1}"/>
              </a:ext>
            </a:extLst>
          </p:cNvPr>
          <p:cNvSpPr>
            <a:spLocks noGrp="1"/>
          </p:cNvSpPr>
          <p:nvPr>
            <p:ph type="sldNum" sz="quarter" idx="12"/>
          </p:nvPr>
        </p:nvSpPr>
        <p:spPr/>
        <p:txBody>
          <a:bodyPr/>
          <a:lstStyle/>
          <a:p>
            <a:fld id="{12BB25A2-5507-4CDA-801B-CF7C4493D501}" type="slidenum">
              <a:rPr lang="en-GB" smtClean="0"/>
              <a:t>15</a:t>
            </a:fld>
            <a:endParaRPr lang="en-GB"/>
          </a:p>
        </p:txBody>
      </p:sp>
      <p:pic>
        <p:nvPicPr>
          <p:cNvPr id="8" name="Picture 7">
            <a:extLst>
              <a:ext uri="{FF2B5EF4-FFF2-40B4-BE49-F238E27FC236}">
                <a16:creationId xmlns="" xmlns:a16="http://schemas.microsoft.com/office/drawing/2014/main" id="{0E73FD35-68EE-459F-B92F-0E00F47BAA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2989834"/>
            <a:ext cx="5189715" cy="25032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9108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C911F4-F013-4505-B1A7-8B05E50FCB2B}"/>
              </a:ext>
            </a:extLst>
          </p:cNvPr>
          <p:cNvSpPr>
            <a:spLocks noGrp="1"/>
          </p:cNvSpPr>
          <p:nvPr>
            <p:ph type="title"/>
          </p:nvPr>
        </p:nvSpPr>
        <p:spPr>
          <a:xfrm>
            <a:off x="457200" y="274638"/>
            <a:ext cx="8229600" cy="1143000"/>
          </a:xfrm>
        </p:spPr>
        <p:txBody>
          <a:bodyPr/>
          <a:lstStyle/>
          <a:p>
            <a:r>
              <a:rPr lang="en-US"/>
              <a:t>Dynamic balance </a:t>
            </a:r>
            <a:endParaRPr lang="en-GB" dirty="0"/>
          </a:p>
        </p:txBody>
      </p:sp>
      <p:sp>
        <p:nvSpPr>
          <p:cNvPr id="3" name="Slide Number Placeholder 2">
            <a:extLst>
              <a:ext uri="{FF2B5EF4-FFF2-40B4-BE49-F238E27FC236}">
                <a16:creationId xmlns="" xmlns:a16="http://schemas.microsoft.com/office/drawing/2014/main" id="{75746A9B-527A-4F0C-849F-652A5F237A38}"/>
              </a:ext>
            </a:extLst>
          </p:cNvPr>
          <p:cNvSpPr>
            <a:spLocks noGrp="1"/>
          </p:cNvSpPr>
          <p:nvPr>
            <p:ph type="sldNum" sz="quarter" idx="12"/>
          </p:nvPr>
        </p:nvSpPr>
        <p:spPr>
          <a:xfrm>
            <a:off x="7010400" y="6467475"/>
            <a:ext cx="2133600" cy="365125"/>
          </a:xfrm>
        </p:spPr>
        <p:txBody>
          <a:bodyPr/>
          <a:lstStyle/>
          <a:p>
            <a:fld id="{12BB25A2-5507-4CDA-801B-CF7C4493D501}" type="slidenum">
              <a:rPr lang="en-GB" smtClean="0"/>
              <a:t>16</a:t>
            </a:fld>
            <a:endParaRPr lang="en-GB"/>
          </a:p>
        </p:txBody>
      </p:sp>
      <p:pic>
        <p:nvPicPr>
          <p:cNvPr id="5" name="Picture 4" descr="A picture containing text, map&#10;&#10;Description automatically generated">
            <a:extLst>
              <a:ext uri="{FF2B5EF4-FFF2-40B4-BE49-F238E27FC236}">
                <a16:creationId xmlns="" xmlns:a16="http://schemas.microsoft.com/office/drawing/2014/main" id="{F13826AD-311C-426F-9316-EC0FF49725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399" y="1628800"/>
            <a:ext cx="3240920" cy="1656184"/>
          </a:xfrm>
          <a:prstGeom prst="rect">
            <a:avLst/>
          </a:prstGeom>
          <a:ln w="12700">
            <a:solidFill>
              <a:schemeClr val="tx1"/>
            </a:solidFill>
          </a:ln>
        </p:spPr>
      </p:pic>
      <p:pic>
        <p:nvPicPr>
          <p:cNvPr id="7" name="Picture 6" descr="A close up of a logo&#10;&#10;Description automatically generated">
            <a:extLst>
              <a:ext uri="{FF2B5EF4-FFF2-40B4-BE49-F238E27FC236}">
                <a16:creationId xmlns="" xmlns:a16="http://schemas.microsoft.com/office/drawing/2014/main" id="{B625A8B9-22FD-4C29-B1A9-8C01C36C57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4077072"/>
            <a:ext cx="3240920" cy="1585123"/>
          </a:xfrm>
          <a:prstGeom prst="rect">
            <a:avLst/>
          </a:prstGeom>
          <a:ln w="12700">
            <a:solidFill>
              <a:schemeClr val="tx1"/>
            </a:solidFill>
          </a:ln>
        </p:spPr>
      </p:pic>
      <p:pic>
        <p:nvPicPr>
          <p:cNvPr id="9" name="Picture 8" descr="A picture containing text, map&#10;&#10;Description automatically generated">
            <a:extLst>
              <a:ext uri="{FF2B5EF4-FFF2-40B4-BE49-F238E27FC236}">
                <a16:creationId xmlns="" xmlns:a16="http://schemas.microsoft.com/office/drawing/2014/main" id="{E02C43E7-7FE1-4785-B883-BACF660327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132856"/>
            <a:ext cx="4114800" cy="3316544"/>
          </a:xfrm>
          <a:prstGeom prst="rect">
            <a:avLst/>
          </a:prstGeom>
          <a:ln w="12700">
            <a:solidFill>
              <a:schemeClr val="tx1"/>
            </a:solidFill>
          </a:ln>
        </p:spPr>
      </p:pic>
    </p:spTree>
    <p:extLst>
      <p:ext uri="{BB962C8B-B14F-4D97-AF65-F5344CB8AC3E}">
        <p14:creationId xmlns:p14="http://schemas.microsoft.com/office/powerpoint/2010/main" val="567918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958A91-67B4-4E34-8272-6A919367F082}"/>
              </a:ext>
            </a:extLst>
          </p:cNvPr>
          <p:cNvSpPr>
            <a:spLocks noGrp="1"/>
          </p:cNvSpPr>
          <p:nvPr>
            <p:ph type="title"/>
          </p:nvPr>
        </p:nvSpPr>
        <p:spPr/>
        <p:txBody>
          <a:bodyPr/>
          <a:lstStyle/>
          <a:p>
            <a:r>
              <a:rPr lang="en-US" b="1" dirty="0"/>
              <a:t>Balance and equilibrium </a:t>
            </a:r>
            <a:endParaRPr lang="en-GB" b="1" dirty="0"/>
          </a:p>
        </p:txBody>
      </p:sp>
      <p:sp>
        <p:nvSpPr>
          <p:cNvPr id="6" name="Content Placeholder 5">
            <a:extLst>
              <a:ext uri="{FF2B5EF4-FFF2-40B4-BE49-F238E27FC236}">
                <a16:creationId xmlns="" xmlns:a16="http://schemas.microsoft.com/office/drawing/2014/main" id="{AE26FCAA-38E5-44FC-8FD3-7EF1E44058FB}"/>
              </a:ext>
            </a:extLst>
          </p:cNvPr>
          <p:cNvSpPr>
            <a:spLocks noGrp="1"/>
          </p:cNvSpPr>
          <p:nvPr>
            <p:ph sz="half" idx="1"/>
          </p:nvPr>
        </p:nvSpPr>
        <p:spPr/>
        <p:txBody>
          <a:bodyPr/>
          <a:lstStyle/>
          <a:p>
            <a:endParaRPr lang="en-GB"/>
          </a:p>
        </p:txBody>
      </p:sp>
      <p:sp>
        <p:nvSpPr>
          <p:cNvPr id="8" name="Content Placeholder 7">
            <a:extLst>
              <a:ext uri="{FF2B5EF4-FFF2-40B4-BE49-F238E27FC236}">
                <a16:creationId xmlns="" xmlns:a16="http://schemas.microsoft.com/office/drawing/2014/main" id="{904E36CC-E54B-4FDC-8991-3F359ADDBDAE}"/>
              </a:ext>
            </a:extLst>
          </p:cNvPr>
          <p:cNvSpPr>
            <a:spLocks noGrp="1"/>
          </p:cNvSpPr>
          <p:nvPr>
            <p:ph sz="half" idx="2"/>
          </p:nvPr>
        </p:nvSpPr>
        <p:spPr/>
        <p:txBody>
          <a:bodyPr/>
          <a:lstStyle/>
          <a:p>
            <a:pPr marL="285750" indent="-285750">
              <a:lnSpc>
                <a:spcPct val="90000"/>
              </a:lnSpc>
            </a:pPr>
            <a:r>
              <a:rPr lang="en-US" dirty="0"/>
              <a:t>Sudden changes in speed and direction causes the endolymph within the semicircular canals to move.</a:t>
            </a:r>
          </a:p>
          <a:p>
            <a:pPr marL="285750" indent="-285750">
              <a:lnSpc>
                <a:spcPct val="90000"/>
              </a:lnSpc>
            </a:pPr>
            <a:endParaRPr lang="en-US" dirty="0"/>
          </a:p>
          <a:p>
            <a:pPr marL="285750" indent="-285750">
              <a:lnSpc>
                <a:spcPct val="90000"/>
              </a:lnSpc>
            </a:pPr>
            <a:r>
              <a:rPr lang="en-US" dirty="0"/>
              <a:t>The movement of the fluid stimulates the cristae in the ampullae – situated at the base of the semi circular canal.</a:t>
            </a:r>
          </a:p>
          <a:p>
            <a:endParaRPr lang="en-GB" dirty="0"/>
          </a:p>
        </p:txBody>
      </p:sp>
      <p:sp>
        <p:nvSpPr>
          <p:cNvPr id="5" name="Slide Number Placeholder 4">
            <a:extLst>
              <a:ext uri="{FF2B5EF4-FFF2-40B4-BE49-F238E27FC236}">
                <a16:creationId xmlns="" xmlns:a16="http://schemas.microsoft.com/office/drawing/2014/main" id="{D5E3C3A3-2C1D-431B-BDFD-B436CB645421}"/>
              </a:ext>
            </a:extLst>
          </p:cNvPr>
          <p:cNvSpPr>
            <a:spLocks noGrp="1"/>
          </p:cNvSpPr>
          <p:nvPr>
            <p:ph type="sldNum" sz="quarter" idx="12"/>
          </p:nvPr>
        </p:nvSpPr>
        <p:spPr/>
        <p:txBody>
          <a:bodyPr/>
          <a:lstStyle/>
          <a:p>
            <a:fld id="{12BB25A2-5507-4CDA-801B-CF7C4493D501}" type="slidenum">
              <a:rPr lang="en-GB" smtClean="0"/>
              <a:t>17</a:t>
            </a:fld>
            <a:endParaRPr lang="en-GB"/>
          </a:p>
        </p:txBody>
      </p:sp>
      <p:pic>
        <p:nvPicPr>
          <p:cNvPr id="4" name="Picture 3" descr="A close up of text on a white background&#10;&#10;Description automatically generated">
            <a:extLst>
              <a:ext uri="{FF2B5EF4-FFF2-40B4-BE49-F238E27FC236}">
                <a16:creationId xmlns="" xmlns:a16="http://schemas.microsoft.com/office/drawing/2014/main" id="{E3DFFF2C-EB4C-4C3B-BB0F-8063DFF67791}"/>
              </a:ext>
            </a:extLst>
          </p:cNvPr>
          <p:cNvPicPr>
            <a:picLocks noChangeAspect="1"/>
          </p:cNvPicPr>
          <p:nvPr/>
        </p:nvPicPr>
        <p:blipFill rotWithShape="1">
          <a:blip r:embed="rId2">
            <a:extLst>
              <a:ext uri="{28A0092B-C50C-407E-A947-70E740481C1C}">
                <a14:useLocalDpi xmlns:a14="http://schemas.microsoft.com/office/drawing/2010/main" val="0"/>
              </a:ext>
            </a:extLst>
          </a:blip>
          <a:srcRect r="47339"/>
          <a:stretch/>
        </p:blipFill>
        <p:spPr>
          <a:xfrm>
            <a:off x="748308" y="1621931"/>
            <a:ext cx="3456384" cy="4482499"/>
          </a:xfrm>
          <a:prstGeom prst="rect">
            <a:avLst/>
          </a:prstGeom>
        </p:spPr>
      </p:pic>
    </p:spTree>
    <p:extLst>
      <p:ext uri="{BB962C8B-B14F-4D97-AF65-F5344CB8AC3E}">
        <p14:creationId xmlns:p14="http://schemas.microsoft.com/office/powerpoint/2010/main" val="833359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94E88B-506A-4225-8814-1E5DA5580B34}"/>
              </a:ext>
            </a:extLst>
          </p:cNvPr>
          <p:cNvSpPr>
            <a:spLocks noGrp="1"/>
          </p:cNvSpPr>
          <p:nvPr>
            <p:ph type="title"/>
          </p:nvPr>
        </p:nvSpPr>
        <p:spPr/>
        <p:txBody>
          <a:bodyPr/>
          <a:lstStyle/>
          <a:p>
            <a:r>
              <a:rPr lang="en-US" b="1" dirty="0"/>
              <a:t>Balance and equilibrium </a:t>
            </a:r>
            <a:endParaRPr lang="en-GB" b="1" dirty="0"/>
          </a:p>
        </p:txBody>
      </p:sp>
      <p:pic>
        <p:nvPicPr>
          <p:cNvPr id="7" name="Content Placeholder 6" descr="A close up of text on a white background&#10;&#10;Description automatically generated">
            <a:extLst>
              <a:ext uri="{FF2B5EF4-FFF2-40B4-BE49-F238E27FC236}">
                <a16:creationId xmlns="" xmlns:a16="http://schemas.microsoft.com/office/drawing/2014/main" id="{54A47612-B9D6-4825-B66E-1F529F01D86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199" y="1417638"/>
            <a:ext cx="4474693" cy="4387626"/>
          </a:xfrm>
          <a:ln w="12700">
            <a:solidFill>
              <a:schemeClr val="tx1"/>
            </a:solidFill>
          </a:ln>
        </p:spPr>
      </p:pic>
      <p:sp>
        <p:nvSpPr>
          <p:cNvPr id="4" name="Content Placeholder 3">
            <a:extLst>
              <a:ext uri="{FF2B5EF4-FFF2-40B4-BE49-F238E27FC236}">
                <a16:creationId xmlns="" xmlns:a16="http://schemas.microsoft.com/office/drawing/2014/main" id="{74196ADE-9AA4-4756-9F03-B8EB95F289B4}"/>
              </a:ext>
            </a:extLst>
          </p:cNvPr>
          <p:cNvSpPr>
            <a:spLocks noGrp="1"/>
          </p:cNvSpPr>
          <p:nvPr>
            <p:ph sz="half" idx="2"/>
          </p:nvPr>
        </p:nvSpPr>
        <p:spPr/>
        <p:txBody>
          <a:bodyPr>
            <a:normAutofit fontScale="85000" lnSpcReduction="20000"/>
          </a:bodyPr>
          <a:lstStyle/>
          <a:p>
            <a:pPr marL="285750" indent="-285750">
              <a:lnSpc>
                <a:spcPct val="90000"/>
              </a:lnSpc>
            </a:pPr>
            <a:r>
              <a:rPr lang="en-US" dirty="0"/>
              <a:t>When the direction of the head changes, gravitational pull stimulates maculae – in the sacculus and utriculus</a:t>
            </a:r>
          </a:p>
          <a:p>
            <a:pPr marL="285750" indent="-285750">
              <a:lnSpc>
                <a:spcPct val="90000"/>
              </a:lnSpc>
            </a:pPr>
            <a:endParaRPr lang="en-US" dirty="0"/>
          </a:p>
          <a:p>
            <a:pPr marL="285750" indent="-285750">
              <a:lnSpc>
                <a:spcPct val="90000"/>
              </a:lnSpc>
            </a:pPr>
            <a:r>
              <a:rPr lang="en-US" dirty="0"/>
              <a:t>Within the cristae and maculae the stimuli is converted to impulses</a:t>
            </a:r>
          </a:p>
          <a:p>
            <a:pPr marL="285750" indent="-285750">
              <a:lnSpc>
                <a:spcPct val="90000"/>
              </a:lnSpc>
            </a:pPr>
            <a:endParaRPr lang="en-US" dirty="0"/>
          </a:p>
          <a:p>
            <a:pPr marL="285750" indent="-285750">
              <a:lnSpc>
                <a:spcPct val="90000"/>
              </a:lnSpc>
            </a:pPr>
            <a:r>
              <a:rPr lang="en-US" dirty="0"/>
              <a:t>These impulses are sent to the brain by the vestibular branch of the auditory nerve to the cerebellum for interpretation to restore balance.</a:t>
            </a:r>
          </a:p>
          <a:p>
            <a:endParaRPr lang="en-GB" dirty="0"/>
          </a:p>
        </p:txBody>
      </p:sp>
      <p:sp>
        <p:nvSpPr>
          <p:cNvPr id="5" name="Slide Number Placeholder 4">
            <a:extLst>
              <a:ext uri="{FF2B5EF4-FFF2-40B4-BE49-F238E27FC236}">
                <a16:creationId xmlns="" xmlns:a16="http://schemas.microsoft.com/office/drawing/2014/main" id="{BE279929-D7B3-45FF-B6B9-73889DD8E0FC}"/>
              </a:ext>
            </a:extLst>
          </p:cNvPr>
          <p:cNvSpPr>
            <a:spLocks noGrp="1"/>
          </p:cNvSpPr>
          <p:nvPr>
            <p:ph type="sldNum" sz="quarter" idx="12"/>
          </p:nvPr>
        </p:nvSpPr>
        <p:spPr/>
        <p:txBody>
          <a:bodyPr/>
          <a:lstStyle/>
          <a:p>
            <a:fld id="{12BB25A2-5507-4CDA-801B-CF7C4493D501}" type="slidenum">
              <a:rPr lang="en-GB" smtClean="0"/>
              <a:t>18</a:t>
            </a:fld>
            <a:endParaRPr lang="en-GB"/>
          </a:p>
        </p:txBody>
      </p:sp>
    </p:spTree>
    <p:extLst>
      <p:ext uri="{BB962C8B-B14F-4D97-AF65-F5344CB8AC3E}">
        <p14:creationId xmlns:p14="http://schemas.microsoft.com/office/powerpoint/2010/main" val="519972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a:t>
            </a:r>
            <a:r>
              <a:rPr lang="en-US" dirty="0" smtClean="0"/>
              <a:t>4.2 (p.109)</a:t>
            </a:r>
            <a:endParaRPr lang="en-US" dirty="0"/>
          </a:p>
        </p:txBody>
      </p:sp>
      <p:sp>
        <p:nvSpPr>
          <p:cNvPr id="5" name="Slide Number Placeholder 4"/>
          <p:cNvSpPr>
            <a:spLocks noGrp="1"/>
          </p:cNvSpPr>
          <p:nvPr>
            <p:ph type="sldNum" sz="quarter" idx="12"/>
          </p:nvPr>
        </p:nvSpPr>
        <p:spPr/>
        <p:txBody>
          <a:bodyPr/>
          <a:lstStyle/>
          <a:p>
            <a:fld id="{12BB25A2-5507-4CDA-801B-CF7C4493D501}" type="slidenum">
              <a:rPr lang="en-GB" smtClean="0"/>
              <a:t>19</a:t>
            </a:fld>
            <a:endParaRPr lang="en-GB"/>
          </a:p>
        </p:txBody>
      </p:sp>
      <p:pic>
        <p:nvPicPr>
          <p:cNvPr id="6" name="Content Placeholder 5"/>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699792" y="1700808"/>
            <a:ext cx="3986912" cy="4525963"/>
          </a:xfrm>
          <a:prstGeom prst="rect">
            <a:avLst/>
          </a:prstGeom>
          <a:noFill/>
          <a:ln>
            <a:noFill/>
          </a:ln>
        </p:spPr>
      </p:pic>
    </p:spTree>
    <p:extLst>
      <p:ext uri="{BB962C8B-B14F-4D97-AF65-F5344CB8AC3E}">
        <p14:creationId xmlns:p14="http://schemas.microsoft.com/office/powerpoint/2010/main" val="2002659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rgbClr val="002060"/>
                </a:solidFill>
              </a:rPr>
              <a:t>SSIP AIMS/GOALS </a:t>
            </a:r>
            <a:endParaRPr lang="en-ZA" b="1" dirty="0">
              <a:solidFill>
                <a:srgbClr val="002060"/>
              </a:solidFill>
            </a:endParaRPr>
          </a:p>
        </p:txBody>
      </p:sp>
      <p:sp>
        <p:nvSpPr>
          <p:cNvPr id="4" name="Content Placeholder 3"/>
          <p:cNvSpPr>
            <a:spLocks noGrp="1"/>
          </p:cNvSpPr>
          <p:nvPr>
            <p:ph idx="1"/>
          </p:nvPr>
        </p:nvSpPr>
        <p:spPr/>
        <p:txBody>
          <a:bodyPr>
            <a:normAutofit fontScale="77500" lnSpcReduction="20000"/>
          </a:bodyPr>
          <a:lstStyle/>
          <a:p>
            <a:pPr marL="0" indent="0">
              <a:buNone/>
            </a:pPr>
            <a:r>
              <a:rPr lang="en-ZA" dirty="0"/>
              <a:t>The four interconnected outcomes that drive the professional development activities for SSIP are:</a:t>
            </a:r>
          </a:p>
          <a:p>
            <a:pPr marL="514350" lvl="0" indent="-514350">
              <a:buFont typeface="+mj-lt"/>
              <a:buAutoNum type="arabicPeriod"/>
            </a:pPr>
            <a:r>
              <a:rPr lang="en-ZA" dirty="0"/>
              <a:t>Enhancing  Teachers knowledge: deep understanding  of subject matter knowledge and students ideas on the content   </a:t>
            </a:r>
          </a:p>
          <a:p>
            <a:pPr marL="514350" lvl="0" indent="-514350">
              <a:buFont typeface="+mj-lt"/>
              <a:buAutoNum type="arabicPeriod"/>
            </a:pPr>
            <a:r>
              <a:rPr lang="en-ZA" dirty="0"/>
              <a:t>Enhancing quality teaching and assessment for learning: effective instructional approaches that teachers may use to ensure improved understanding by most learners.  </a:t>
            </a:r>
          </a:p>
          <a:p>
            <a:pPr marL="514350" lvl="0" indent="-514350">
              <a:buFont typeface="+mj-lt"/>
              <a:buAutoNum type="arabicPeriod"/>
            </a:pPr>
            <a:r>
              <a:rPr lang="en-ZA" dirty="0"/>
              <a:t>Developing ICT integration skills :Use of ICT  to improve teaching and learning </a:t>
            </a:r>
          </a:p>
          <a:p>
            <a:pPr marL="514350" lvl="0" indent="-514350">
              <a:buFont typeface="+mj-lt"/>
              <a:buAutoNum type="arabicPeriod"/>
            </a:pPr>
            <a:r>
              <a:rPr lang="en-ZA" dirty="0"/>
              <a:t>Building professional  learning communities: allow teachers to start collaborating and form professional networks in non-formal settings in context of their schools </a:t>
            </a:r>
          </a:p>
          <a:p>
            <a:endParaRPr lang="en-ZA" dirty="0"/>
          </a:p>
        </p:txBody>
      </p:sp>
      <p:sp>
        <p:nvSpPr>
          <p:cNvPr id="2" name="Slide Number Placeholder 1"/>
          <p:cNvSpPr>
            <a:spLocks noGrp="1"/>
          </p:cNvSpPr>
          <p:nvPr>
            <p:ph type="sldNum" sz="quarter" idx="12"/>
          </p:nvPr>
        </p:nvSpPr>
        <p:spPr/>
        <p:txBody>
          <a:bodyPr/>
          <a:lstStyle/>
          <a:p>
            <a:fld id="{12BB25A2-5507-4CDA-801B-CF7C4493D501}" type="slidenum">
              <a:rPr lang="en-GB" smtClean="0"/>
              <a:t>2</a:t>
            </a:fld>
            <a:endParaRPr lang="en-GB"/>
          </a:p>
        </p:txBody>
      </p:sp>
    </p:spTree>
    <p:extLst>
      <p:ext uri="{BB962C8B-B14F-4D97-AF65-F5344CB8AC3E}">
        <p14:creationId xmlns:p14="http://schemas.microsoft.com/office/powerpoint/2010/main" val="2079554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C80570-38E7-4047-87B0-A26BF2FE9C6D}"/>
              </a:ext>
            </a:extLst>
          </p:cNvPr>
          <p:cNvSpPr>
            <a:spLocks noGrp="1"/>
          </p:cNvSpPr>
          <p:nvPr>
            <p:ph type="title"/>
          </p:nvPr>
        </p:nvSpPr>
        <p:spPr/>
        <p:txBody>
          <a:bodyPr>
            <a:normAutofit fontScale="90000"/>
          </a:bodyPr>
          <a:lstStyle/>
          <a:p>
            <a:r>
              <a:rPr lang="en-US" b="1" dirty="0"/>
              <a:t>Unit 3: Diseases and disorders of the ear </a:t>
            </a:r>
            <a:endParaRPr lang="en-GB" b="1" dirty="0"/>
          </a:p>
        </p:txBody>
      </p:sp>
      <p:sp>
        <p:nvSpPr>
          <p:cNvPr id="3" name="Content Placeholder 2">
            <a:extLst>
              <a:ext uri="{FF2B5EF4-FFF2-40B4-BE49-F238E27FC236}">
                <a16:creationId xmlns="" xmlns:a16="http://schemas.microsoft.com/office/drawing/2014/main" id="{1E9E99E0-38F9-40AC-A1F5-4B259C8488B7}"/>
              </a:ext>
            </a:extLst>
          </p:cNvPr>
          <p:cNvSpPr>
            <a:spLocks noGrp="1"/>
          </p:cNvSpPr>
          <p:nvPr>
            <p:ph sz="half" idx="1"/>
          </p:nvPr>
        </p:nvSpPr>
        <p:spPr>
          <a:xfrm>
            <a:off x="469363" y="1414436"/>
            <a:ext cx="4038600" cy="4525963"/>
          </a:xfrm>
        </p:spPr>
        <p:txBody>
          <a:bodyPr>
            <a:normAutofit fontScale="77500" lnSpcReduction="20000"/>
          </a:bodyPr>
          <a:lstStyle/>
          <a:p>
            <a:pPr marL="265176" indent="-265176">
              <a:buFont typeface="Wingdings 2"/>
              <a:buChar char=""/>
              <a:defRPr/>
            </a:pPr>
            <a:r>
              <a:rPr lang="en-US" b="1" dirty="0"/>
              <a:t>Middle ear infections </a:t>
            </a:r>
            <a:r>
              <a:rPr lang="en-US" dirty="0"/>
              <a:t>are the most common causes of ear ache.</a:t>
            </a:r>
          </a:p>
          <a:p>
            <a:pPr marL="265176" indent="-265176">
              <a:buFont typeface="Wingdings 2"/>
              <a:buChar char=""/>
              <a:defRPr/>
            </a:pPr>
            <a:endParaRPr lang="en-US" dirty="0"/>
          </a:p>
          <a:p>
            <a:pPr marL="265176" indent="-265176">
              <a:buFont typeface="Wingdings 2"/>
              <a:buChar char=""/>
              <a:defRPr/>
            </a:pPr>
            <a:r>
              <a:rPr lang="en-US" dirty="0"/>
              <a:t>Micro-organisms cause the production of fluids in the middle ear, </a:t>
            </a:r>
          </a:p>
          <a:p>
            <a:pPr marL="665226" lvl="1" indent="-265176">
              <a:buFont typeface="Wingdings 2"/>
              <a:buChar char=""/>
              <a:defRPr/>
            </a:pPr>
            <a:r>
              <a:rPr lang="en-US" dirty="0"/>
              <a:t>the fluid cannot then drain through the eustachian tube as it is swollen, </a:t>
            </a:r>
          </a:p>
          <a:p>
            <a:pPr marL="665226" lvl="1" indent="-265176">
              <a:buFont typeface="Wingdings 2"/>
              <a:buChar char=""/>
              <a:defRPr/>
            </a:pPr>
            <a:r>
              <a:rPr lang="en-US" dirty="0"/>
              <a:t>The fluid caused by the infection makes the Eustachian tube to be swollen, inflamed and clogged.</a:t>
            </a:r>
          </a:p>
          <a:p>
            <a:pPr marL="665226" lvl="1" indent="-265176">
              <a:buFont typeface="Wingdings 2"/>
              <a:buChar char=""/>
              <a:defRPr/>
            </a:pPr>
            <a:r>
              <a:rPr lang="en-US" dirty="0"/>
              <a:t>the accumulation of the fluids increases pressure in the middle ear causing the ear to ache.</a:t>
            </a:r>
          </a:p>
          <a:p>
            <a:endParaRPr lang="en-GB" dirty="0"/>
          </a:p>
        </p:txBody>
      </p:sp>
      <p:sp>
        <p:nvSpPr>
          <p:cNvPr id="4" name="Content Placeholder 3">
            <a:extLst>
              <a:ext uri="{FF2B5EF4-FFF2-40B4-BE49-F238E27FC236}">
                <a16:creationId xmlns="" xmlns:a16="http://schemas.microsoft.com/office/drawing/2014/main" id="{D176C308-62EB-4515-8D74-142BC9DE2E74}"/>
              </a:ext>
            </a:extLst>
          </p:cNvPr>
          <p:cNvSpPr>
            <a:spLocks noGrp="1"/>
          </p:cNvSpPr>
          <p:nvPr>
            <p:ph sz="half" idx="2"/>
          </p:nvPr>
        </p:nvSpPr>
        <p:spPr>
          <a:xfrm>
            <a:off x="4651503" y="1396227"/>
            <a:ext cx="4038600" cy="4525963"/>
          </a:xfrm>
        </p:spPr>
        <p:txBody>
          <a:bodyPr>
            <a:normAutofit fontScale="77500" lnSpcReduction="20000"/>
          </a:bodyPr>
          <a:lstStyle/>
          <a:p>
            <a:r>
              <a:rPr lang="en-US" b="1" dirty="0"/>
              <a:t>Grommets</a:t>
            </a:r>
            <a:r>
              <a:rPr lang="en-US" dirty="0"/>
              <a:t> -tiny plastic buttons with a fine hole down the middle may be inserted into the eardrum to allow drainage of the middle ear until the eustachian tube recovers.</a:t>
            </a:r>
          </a:p>
          <a:p>
            <a:endParaRPr lang="en-GB" dirty="0"/>
          </a:p>
        </p:txBody>
      </p:sp>
      <p:sp>
        <p:nvSpPr>
          <p:cNvPr id="5" name="Slide Number Placeholder 4">
            <a:extLst>
              <a:ext uri="{FF2B5EF4-FFF2-40B4-BE49-F238E27FC236}">
                <a16:creationId xmlns="" xmlns:a16="http://schemas.microsoft.com/office/drawing/2014/main" id="{B8D4F34A-A393-4B35-9C2C-FFC1B9A9D794}"/>
              </a:ext>
            </a:extLst>
          </p:cNvPr>
          <p:cNvSpPr>
            <a:spLocks noGrp="1"/>
          </p:cNvSpPr>
          <p:nvPr>
            <p:ph type="sldNum" sz="quarter" idx="12"/>
          </p:nvPr>
        </p:nvSpPr>
        <p:spPr/>
        <p:txBody>
          <a:bodyPr/>
          <a:lstStyle/>
          <a:p>
            <a:fld id="{12BB25A2-5507-4CDA-801B-CF7C4493D501}" type="slidenum">
              <a:rPr lang="en-GB" smtClean="0"/>
              <a:t>20</a:t>
            </a:fld>
            <a:endParaRPr lang="en-GB"/>
          </a:p>
        </p:txBody>
      </p:sp>
      <p:pic>
        <p:nvPicPr>
          <p:cNvPr id="6" name="Picture 2" descr="http://www.michellewyatt.com/wp-content/uploads/2012/06/ear-grommet.jpg">
            <a:extLst>
              <a:ext uri="{FF2B5EF4-FFF2-40B4-BE49-F238E27FC236}">
                <a16:creationId xmlns="" xmlns:a16="http://schemas.microsoft.com/office/drawing/2014/main" id="{743478A2-40D2-4BDD-99DE-CF8EFDCD3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4690032"/>
            <a:ext cx="2271995" cy="18933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 xmlns:a16="http://schemas.microsoft.com/office/drawing/2014/main" id="{56D8C36D-B51D-41DB-98E0-26932A0EF5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4964" y="3706607"/>
            <a:ext cx="2666093" cy="14968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11835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E02F3C71-C981-4614-98EA-D6C494F809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52662" y="321176"/>
            <a:ext cx="538068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CF78285A-A818-45A8-81EE-0A9136085B87}"/>
              </a:ext>
            </a:extLst>
          </p:cNvPr>
          <p:cNvSpPr>
            <a:spLocks noGrp="1"/>
          </p:cNvSpPr>
          <p:nvPr>
            <p:ph type="title"/>
          </p:nvPr>
        </p:nvSpPr>
        <p:spPr>
          <a:xfrm>
            <a:off x="616137" y="640263"/>
            <a:ext cx="4653738" cy="1344975"/>
          </a:xfrm>
        </p:spPr>
        <p:txBody>
          <a:bodyPr vert="horz" lIns="91440" tIns="45720" rIns="91440" bIns="45720" rtlCol="0" anchor="ctr">
            <a:normAutofit/>
          </a:bodyPr>
          <a:lstStyle/>
          <a:p>
            <a:pPr algn="l">
              <a:lnSpc>
                <a:spcPct val="90000"/>
              </a:lnSpc>
            </a:pPr>
            <a:r>
              <a:rPr lang="en-US" sz="3500"/>
              <a:t>Deafness and difficulty in hearing </a:t>
            </a:r>
          </a:p>
        </p:txBody>
      </p:sp>
      <p:sp>
        <p:nvSpPr>
          <p:cNvPr id="3" name="Content Placeholder 2">
            <a:extLst>
              <a:ext uri="{FF2B5EF4-FFF2-40B4-BE49-F238E27FC236}">
                <a16:creationId xmlns="" xmlns:a16="http://schemas.microsoft.com/office/drawing/2014/main" id="{02960E0C-1391-46AA-B946-E7672F106FE4}"/>
              </a:ext>
            </a:extLst>
          </p:cNvPr>
          <p:cNvSpPr>
            <a:spLocks noGrp="1"/>
          </p:cNvSpPr>
          <p:nvPr>
            <p:ph sz="half" idx="1"/>
          </p:nvPr>
        </p:nvSpPr>
        <p:spPr>
          <a:xfrm>
            <a:off x="616136" y="2121762"/>
            <a:ext cx="4653738" cy="3626917"/>
          </a:xfrm>
        </p:spPr>
        <p:txBody>
          <a:bodyPr vert="horz" lIns="91440" tIns="45720" rIns="91440" bIns="45720" rtlCol="0">
            <a:normAutofit fontScale="92500"/>
          </a:bodyPr>
          <a:lstStyle/>
          <a:p>
            <a:pPr indent="-228600">
              <a:lnSpc>
                <a:spcPct val="90000"/>
              </a:lnSpc>
            </a:pPr>
            <a:r>
              <a:rPr lang="en-US" sz="2100" dirty="0"/>
              <a:t>Causes</a:t>
            </a:r>
          </a:p>
          <a:p>
            <a:pPr lvl="1" indent="-228600">
              <a:lnSpc>
                <a:spcPct val="90000"/>
              </a:lnSpc>
              <a:buFont typeface="Arial" panose="020B0604020202020204" pitchFamily="34" charset="0"/>
              <a:buChar char="•"/>
            </a:pPr>
            <a:r>
              <a:rPr lang="en-US" sz="2100" dirty="0"/>
              <a:t>Damage to hair cells in the cochlea</a:t>
            </a:r>
          </a:p>
          <a:p>
            <a:pPr lvl="1" indent="-228600">
              <a:lnSpc>
                <a:spcPct val="90000"/>
              </a:lnSpc>
              <a:buFont typeface="Arial" panose="020B0604020202020204" pitchFamily="34" charset="0"/>
              <a:buChar char="•"/>
            </a:pPr>
            <a:r>
              <a:rPr lang="en-US" sz="2100" dirty="0"/>
              <a:t>Due to disease, ageing or injury</a:t>
            </a:r>
          </a:p>
          <a:p>
            <a:pPr lvl="1" indent="-228600">
              <a:lnSpc>
                <a:spcPct val="90000"/>
              </a:lnSpc>
              <a:buFont typeface="Arial" panose="020B0604020202020204" pitchFamily="34" charset="0"/>
              <a:buChar char="•"/>
            </a:pPr>
            <a:r>
              <a:rPr lang="en-ZA" sz="2100" dirty="0"/>
              <a:t>Injury to parts of the ear,</a:t>
            </a:r>
            <a:r>
              <a:rPr lang="en-GB" sz="2100" dirty="0"/>
              <a:t> </a:t>
            </a:r>
            <a:r>
              <a:rPr lang="en-ZA" sz="2100" dirty="0"/>
              <a:t>nerves or parts of brain responsible for hearing</a:t>
            </a:r>
            <a:endParaRPr lang="en-GB" sz="2100" dirty="0"/>
          </a:p>
          <a:p>
            <a:pPr lvl="1" indent="-228600">
              <a:lnSpc>
                <a:spcPct val="90000"/>
              </a:lnSpc>
              <a:buFont typeface="Arial" panose="020B0604020202020204" pitchFamily="34" charset="0"/>
              <a:buChar char="•"/>
            </a:pPr>
            <a:r>
              <a:rPr lang="en-ZA" sz="2100" dirty="0"/>
              <a:t>Hardened wax</a:t>
            </a:r>
            <a:endParaRPr lang="en-GB" sz="2100" dirty="0"/>
          </a:p>
          <a:p>
            <a:pPr lvl="1" indent="-228600">
              <a:lnSpc>
                <a:spcPct val="90000"/>
              </a:lnSpc>
              <a:buFont typeface="Arial" panose="020B0604020202020204" pitchFamily="34" charset="0"/>
              <a:buChar char="•"/>
            </a:pPr>
            <a:r>
              <a:rPr lang="en-ZA" sz="2100" dirty="0"/>
              <a:t>Hardening of ear tissues</a:t>
            </a:r>
            <a:r>
              <a:rPr lang="en-GB" sz="2100" dirty="0"/>
              <a:t> </a:t>
            </a:r>
            <a:r>
              <a:rPr lang="en-ZA" sz="2100" dirty="0"/>
              <a:t>such as ossicles</a:t>
            </a:r>
            <a:endParaRPr lang="en-US" sz="2100" dirty="0"/>
          </a:p>
          <a:p>
            <a:pPr indent="-228600">
              <a:lnSpc>
                <a:spcPct val="90000"/>
              </a:lnSpc>
            </a:pPr>
            <a:r>
              <a:rPr lang="en-US" sz="2100" dirty="0"/>
              <a:t>Treatment </a:t>
            </a:r>
          </a:p>
          <a:p>
            <a:pPr lvl="1" indent="-228600">
              <a:lnSpc>
                <a:spcPct val="90000"/>
              </a:lnSpc>
              <a:buFont typeface="Arial" panose="020B0604020202020204" pitchFamily="34" charset="0"/>
              <a:buChar char="•"/>
            </a:pPr>
            <a:r>
              <a:rPr lang="en-US" sz="2100" dirty="0"/>
              <a:t>Hearing  aids </a:t>
            </a:r>
          </a:p>
          <a:p>
            <a:pPr lvl="1" indent="-228600">
              <a:lnSpc>
                <a:spcPct val="90000"/>
              </a:lnSpc>
              <a:buFont typeface="Arial" panose="020B0604020202020204" pitchFamily="34" charset="0"/>
              <a:buChar char="•"/>
            </a:pPr>
            <a:r>
              <a:rPr lang="en-US" sz="2100" dirty="0"/>
              <a:t>Cochlea implants </a:t>
            </a:r>
          </a:p>
        </p:txBody>
      </p:sp>
      <p:pic>
        <p:nvPicPr>
          <p:cNvPr id="6" name="Picture 2" descr="http://enriquem12bio.wikispaces.com/file/view/nr55552038.jpg/77331565/nr55552038.jpg">
            <a:extLst>
              <a:ext uri="{FF2B5EF4-FFF2-40B4-BE49-F238E27FC236}">
                <a16:creationId xmlns="" xmlns:a16="http://schemas.microsoft.com/office/drawing/2014/main" id="{23CA9313-FDA1-4EEF-A6D7-41A4D9C564D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72163" y="640263"/>
            <a:ext cx="3031807" cy="19782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electronics&#10;&#10;Description automatically generated">
            <a:extLst>
              <a:ext uri="{FF2B5EF4-FFF2-40B4-BE49-F238E27FC236}">
                <a16:creationId xmlns="" xmlns:a16="http://schemas.microsoft.com/office/drawing/2014/main" id="{9D62BE59-A39B-444F-BCF3-8F87C72CF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2163" y="3462290"/>
            <a:ext cx="3031807" cy="2122264"/>
          </a:xfrm>
          <a:prstGeom prst="rect">
            <a:avLst/>
          </a:prstGeom>
        </p:spPr>
      </p:pic>
      <p:sp>
        <p:nvSpPr>
          <p:cNvPr id="5" name="Slide Number Placeholder 4">
            <a:extLst>
              <a:ext uri="{FF2B5EF4-FFF2-40B4-BE49-F238E27FC236}">
                <a16:creationId xmlns="" xmlns:a16="http://schemas.microsoft.com/office/drawing/2014/main" id="{565E8702-29DF-4481-8887-BE3413262DD1}"/>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12BB25A2-5507-4CDA-801B-CF7C4493D501}" type="slidenum">
              <a:rPr lang="en-US" smtClean="0"/>
              <a:pPr>
                <a:spcAft>
                  <a:spcPts val="600"/>
                </a:spcAft>
              </a:pPr>
              <a:t>21</a:t>
            </a:fld>
            <a:endParaRPr lang="en-US"/>
          </a:p>
        </p:txBody>
      </p:sp>
    </p:spTree>
    <p:extLst>
      <p:ext uri="{BB962C8B-B14F-4D97-AF65-F5344CB8AC3E}">
        <p14:creationId xmlns:p14="http://schemas.microsoft.com/office/powerpoint/2010/main" val="3918726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descr="http://www.clivir.com/pictures/hearing_loss/cochlear%20implant.jpg">
            <a:extLst>
              <a:ext uri="{FF2B5EF4-FFF2-40B4-BE49-F238E27FC236}">
                <a16:creationId xmlns="" xmlns:a16="http://schemas.microsoft.com/office/drawing/2014/main" id="{C9C898E6-D0B1-4D47-A04B-3836454B193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9768" b="13896"/>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 xmlns:a16="http://schemas.microsoft.com/office/drawing/2014/main" id="{B724688A-C163-40D1-B120-2241CFF423FA}"/>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12BB25A2-5507-4CDA-801B-CF7C4493D501}" type="slidenum">
              <a:rPr lang="en-US">
                <a:solidFill>
                  <a:srgbClr val="FFFFFF"/>
                </a:solidFill>
              </a:rPr>
              <a:pPr>
                <a:spcAft>
                  <a:spcPts val="600"/>
                </a:spcAft>
              </a:pPr>
              <a:t>22</a:t>
            </a:fld>
            <a:endParaRPr lang="en-US">
              <a:solidFill>
                <a:srgbClr val="FFFFFF"/>
              </a:solidFill>
            </a:endParaRPr>
          </a:p>
        </p:txBody>
      </p:sp>
      <p:sp>
        <p:nvSpPr>
          <p:cNvPr id="11" name="Rectangle 10">
            <a:extLst>
              <a:ext uri="{FF2B5EF4-FFF2-40B4-BE49-F238E27FC236}">
                <a16:creationId xmlns="" xmlns:a16="http://schemas.microsoft.com/office/drawing/2014/main" id="{5D3B8547-0ADD-4569-B661-20729386F379}"/>
              </a:ext>
            </a:extLst>
          </p:cNvPr>
          <p:cNvSpPr/>
          <p:nvPr/>
        </p:nvSpPr>
        <p:spPr>
          <a:xfrm>
            <a:off x="404148" y="5777510"/>
            <a:ext cx="4823756" cy="923330"/>
          </a:xfrm>
          <a:prstGeom prst="rect">
            <a:avLst/>
          </a:prstGeom>
          <a:noFill/>
        </p:spPr>
        <p:txBody>
          <a:bodyPr wrap="none">
            <a:spAutoFit/>
          </a:bodyPr>
          <a:lstStyle/>
          <a:p>
            <a:pPr algn="ctr" eaLnBrk="1" fontAlgn="auto" hangingPunct="1">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latin typeface="+mn-lt"/>
              </a:rPr>
              <a:t>Cochlea implant</a:t>
            </a:r>
          </a:p>
        </p:txBody>
      </p:sp>
    </p:spTree>
    <p:extLst>
      <p:ext uri="{BB962C8B-B14F-4D97-AF65-F5344CB8AC3E}">
        <p14:creationId xmlns:p14="http://schemas.microsoft.com/office/powerpoint/2010/main" val="3896556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lifeprint.com/asl101/fingerspelling/images/signlanguageabc02.jpg">
            <a:extLst>
              <a:ext uri="{FF2B5EF4-FFF2-40B4-BE49-F238E27FC236}">
                <a16:creationId xmlns="" xmlns:a16="http://schemas.microsoft.com/office/drawing/2014/main" id="{81C6F134-E1B9-4371-879F-E52CCF6E65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589597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 xmlns:a16="http://schemas.microsoft.com/office/drawing/2014/main" id="{A29CB117-F745-4509-989C-BE203D622992}"/>
              </a:ext>
            </a:extLst>
          </p:cNvPr>
          <p:cNvSpPr/>
          <p:nvPr/>
        </p:nvSpPr>
        <p:spPr>
          <a:xfrm>
            <a:off x="1890564" y="457200"/>
            <a:ext cx="5610510" cy="769441"/>
          </a:xfrm>
          <a:prstGeom prst="rect">
            <a:avLst/>
          </a:prstGeom>
          <a:noFill/>
        </p:spPr>
        <p:txBody>
          <a:bodyPr wrap="none">
            <a:spAutoFit/>
          </a:bodyPr>
          <a:lstStyle/>
          <a:p>
            <a:pPr algn="ctr" eaLnBrk="1" fontAlgn="auto" hangingPunct="1">
              <a:spcBef>
                <a:spcPts val="0"/>
              </a:spcBef>
              <a:spcAft>
                <a:spcPts val="0"/>
              </a:spcAft>
              <a:defRPr/>
            </a:pPr>
            <a:r>
              <a:rPr lang="en-US" sz="4400" b="1"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latin typeface="+mn-lt"/>
              </a:rPr>
              <a:t>Sign language alphabet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a:t>
            </a:r>
            <a:r>
              <a:rPr lang="en-US" dirty="0" smtClean="0"/>
              <a:t>4.3 (p.111)</a:t>
            </a:r>
            <a:endParaRPr lang="en-US" dirty="0"/>
          </a:p>
        </p:txBody>
      </p:sp>
      <p:pic>
        <p:nvPicPr>
          <p:cNvPr id="5" name="Content Placeholder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7200" y="1976454"/>
            <a:ext cx="4191000" cy="3351016"/>
          </a:xfrm>
          <a:prstGeom prst="rect">
            <a:avLst/>
          </a:prstGeom>
          <a:noFill/>
          <a:ln>
            <a:noFill/>
          </a:ln>
        </p:spPr>
      </p:pic>
      <p:graphicFrame>
        <p:nvGraphicFramePr>
          <p:cNvPr id="6" name="Content Placeholder 5">
            <a:extLst>
              <a:ext uri="{FF2B5EF4-FFF2-40B4-BE49-F238E27FC236}">
                <a16:creationId xmlns="" xmlns:a16="http://schemas.microsoft.com/office/drawing/2014/main" id="{D6C71BAC-2E9D-4423-8F54-CA2AE7D56D50}"/>
              </a:ext>
            </a:extLst>
          </p:cNvPr>
          <p:cNvGraphicFramePr>
            <a:graphicFrameLocks noGrp="1"/>
          </p:cNvGraphicFramePr>
          <p:nvPr>
            <p:ph sz="half" idx="2"/>
            <p:extLst>
              <p:ext uri="{D42A27DB-BD31-4B8C-83A1-F6EECF244321}">
                <p14:modId xmlns:p14="http://schemas.microsoft.com/office/powerpoint/2010/main" val="1962875786"/>
              </p:ext>
            </p:extLst>
          </p:nvPr>
        </p:nvGraphicFramePr>
        <p:xfrm>
          <a:off x="4648200" y="1976453"/>
          <a:ext cx="4038600" cy="3474720"/>
        </p:xfrm>
        <a:graphic>
          <a:graphicData uri="http://schemas.openxmlformats.org/drawingml/2006/table">
            <a:tbl>
              <a:tblPr>
                <a:tableStyleId>{5C22544A-7EE6-4342-B048-85BDC9FD1C3A}</a:tableStyleId>
              </a:tblPr>
              <a:tblGrid>
                <a:gridCol w="4038600">
                  <a:extLst>
                    <a:ext uri="{9D8B030D-6E8A-4147-A177-3AD203B41FA5}">
                      <a16:colId xmlns="" xmlns:a16="http://schemas.microsoft.com/office/drawing/2014/main" val="176936803"/>
                    </a:ext>
                  </a:extLst>
                </a:gridCol>
              </a:tblGrid>
              <a:tr h="2928574">
                <a:tc>
                  <a:txBody>
                    <a:bodyPr/>
                    <a:lstStyle/>
                    <a:p>
                      <a:pPr marL="914400" indent="-457200" algn="l">
                        <a:lnSpc>
                          <a:spcPct val="100000"/>
                        </a:lnSpc>
                        <a:spcAft>
                          <a:spcPts val="800"/>
                        </a:spcAft>
                      </a:pPr>
                      <a:r>
                        <a:rPr lang="en-ZA" sz="1400" dirty="0">
                          <a:effectLst/>
                        </a:rPr>
                        <a:t>1.1. Identify:</a:t>
                      </a:r>
                      <a:endParaRPr lang="en-GB" sz="1400" dirty="0">
                        <a:effectLst/>
                      </a:endParaRPr>
                    </a:p>
                    <a:p>
                      <a:pPr marL="914400" indent="-457200" algn="l">
                        <a:lnSpc>
                          <a:spcPct val="100000"/>
                        </a:lnSpc>
                        <a:spcAft>
                          <a:spcPts val="800"/>
                        </a:spcAft>
                        <a:buAutoNum type="alphaLcParenBoth"/>
                      </a:pPr>
                      <a:r>
                        <a:rPr lang="en-ZA" sz="1400" dirty="0">
                          <a:effectLst/>
                        </a:rPr>
                        <a:t>B		</a:t>
                      </a:r>
                      <a:endParaRPr lang="en-GB" sz="1400" dirty="0">
                        <a:effectLst/>
                      </a:endParaRPr>
                    </a:p>
                    <a:p>
                      <a:pPr marL="914400" indent="-457200" algn="l">
                        <a:lnSpc>
                          <a:spcPct val="100000"/>
                        </a:lnSpc>
                        <a:spcAft>
                          <a:spcPts val="800"/>
                        </a:spcAft>
                        <a:buAutoNum type="alphaLcParenBoth"/>
                      </a:pPr>
                      <a:r>
                        <a:rPr lang="en-ZA" sz="1400" dirty="0">
                          <a:effectLst/>
                        </a:rPr>
                        <a:t>D			</a:t>
                      </a:r>
                      <a:endParaRPr lang="en-GB" sz="1400" dirty="0">
                        <a:effectLst/>
                      </a:endParaRPr>
                    </a:p>
                    <a:p>
                      <a:pPr marL="914400" indent="-457200" algn="l">
                        <a:lnSpc>
                          <a:spcPct val="100000"/>
                        </a:lnSpc>
                        <a:spcAft>
                          <a:spcPts val="0"/>
                        </a:spcAft>
                      </a:pPr>
                      <a:r>
                        <a:rPr lang="en-ZA" sz="1400" dirty="0">
                          <a:effectLst/>
                        </a:rPr>
                        <a:t>1.2 Describe the role of the semi-circular canals</a:t>
                      </a:r>
                    </a:p>
                    <a:p>
                      <a:pPr marL="914400" indent="-457200" algn="l">
                        <a:lnSpc>
                          <a:spcPct val="100000"/>
                        </a:lnSpc>
                        <a:spcAft>
                          <a:spcPts val="0"/>
                        </a:spcAft>
                      </a:pPr>
                      <a:r>
                        <a:rPr lang="en-ZA" sz="1400" dirty="0">
                          <a:effectLst/>
                        </a:rPr>
                        <a:t>       in maintaining balance.     </a:t>
                      </a:r>
                      <a:endParaRPr lang="en-GB" sz="1400" dirty="0">
                        <a:effectLst/>
                      </a:endParaRPr>
                    </a:p>
                    <a:p>
                      <a:pPr marL="914400" indent="-457200" algn="l">
                        <a:lnSpc>
                          <a:spcPct val="100000"/>
                        </a:lnSpc>
                        <a:spcAft>
                          <a:spcPts val="800"/>
                        </a:spcAft>
                      </a:pPr>
                      <a:r>
                        <a:rPr lang="en-ZA" sz="1400" dirty="0">
                          <a:effectLst/>
                        </a:rPr>
                        <a:t>1.3 Describe how an increased production of</a:t>
                      </a:r>
                    </a:p>
                    <a:p>
                      <a:pPr marL="914400" indent="-457200" algn="l">
                        <a:lnSpc>
                          <a:spcPct val="100000"/>
                        </a:lnSpc>
                        <a:spcAft>
                          <a:spcPts val="800"/>
                        </a:spcAft>
                      </a:pPr>
                      <a:r>
                        <a:rPr lang="en-ZA" sz="1400" dirty="0">
                          <a:effectLst/>
                        </a:rPr>
                        <a:t>      mucus in the nose and throat may lead to</a:t>
                      </a:r>
                    </a:p>
                    <a:p>
                      <a:pPr marL="914400" indent="-457200" algn="l">
                        <a:lnSpc>
                          <a:spcPct val="100000"/>
                        </a:lnSpc>
                        <a:spcAft>
                          <a:spcPts val="800"/>
                        </a:spcAft>
                      </a:pPr>
                      <a:r>
                        <a:rPr lang="en-ZA" sz="1400" dirty="0">
                          <a:effectLst/>
                        </a:rPr>
                        <a:t>      the bursting of part E.                                                     </a:t>
                      </a:r>
                      <a:endParaRPr lang="en-GB" sz="1400" dirty="0">
                        <a:effectLst/>
                      </a:endParaRPr>
                    </a:p>
                    <a:p>
                      <a:pPr marL="914400" indent="-457200" algn="l">
                        <a:lnSpc>
                          <a:spcPct val="100000"/>
                        </a:lnSpc>
                        <a:spcAft>
                          <a:spcPts val="800"/>
                        </a:spcAft>
                      </a:pPr>
                      <a:r>
                        <a:rPr lang="en-ZA" sz="1400" dirty="0">
                          <a:effectLst/>
                        </a:rPr>
                        <a:t>1.4 Explain why fusion of the structures at A</a:t>
                      </a:r>
                    </a:p>
                    <a:p>
                      <a:pPr marL="914400" indent="-457200" algn="l">
                        <a:lnSpc>
                          <a:spcPct val="100000"/>
                        </a:lnSpc>
                        <a:spcAft>
                          <a:spcPts val="800"/>
                        </a:spcAft>
                      </a:pPr>
                      <a:r>
                        <a:rPr lang="en-ZA" sz="1400" dirty="0">
                          <a:effectLst/>
                        </a:rPr>
                        <a:t>       may lead to hearing loss.        </a:t>
                      </a:r>
                      <a:endParaRPr lang="en-GB" sz="1400" dirty="0">
                        <a:effectLst/>
                      </a:endParaRPr>
                    </a:p>
                    <a:p>
                      <a:pPr marL="914400" indent="-457200" algn="l">
                        <a:lnSpc>
                          <a:spcPct val="100000"/>
                        </a:lnSpc>
                        <a:spcAft>
                          <a:spcPts val="800"/>
                        </a:spcAft>
                      </a:pPr>
                      <a:r>
                        <a:rPr lang="en-ZA" sz="1400" dirty="0">
                          <a:effectLst/>
                        </a:rPr>
                        <a:t>1.5 Which part of the brain will receive</a:t>
                      </a:r>
                    </a:p>
                    <a:p>
                      <a:pPr marL="914400" indent="-457200" algn="l">
                        <a:lnSpc>
                          <a:spcPct val="100000"/>
                        </a:lnSpc>
                        <a:spcAft>
                          <a:spcPts val="800"/>
                        </a:spcAft>
                      </a:pPr>
                      <a:r>
                        <a:rPr lang="en-ZA" sz="1400" dirty="0">
                          <a:effectLst/>
                        </a:rPr>
                        <a:t>      impulses from part C?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092" marR="56092" marT="0" marB="0">
                    <a:noFill/>
                  </a:tcPr>
                </a:tc>
                <a:extLst>
                  <a:ext uri="{0D108BD9-81ED-4DB2-BD59-A6C34878D82A}">
                    <a16:rowId xmlns="" xmlns:a16="http://schemas.microsoft.com/office/drawing/2014/main" val="3049053164"/>
                  </a:ext>
                </a:extLst>
              </a:tr>
            </a:tbl>
          </a:graphicData>
        </a:graphic>
      </p:graphicFrame>
      <p:sp>
        <p:nvSpPr>
          <p:cNvPr id="4" name="Slide Number Placeholder 3"/>
          <p:cNvSpPr>
            <a:spLocks noGrp="1"/>
          </p:cNvSpPr>
          <p:nvPr>
            <p:ph type="sldNum" sz="quarter" idx="12"/>
          </p:nvPr>
        </p:nvSpPr>
        <p:spPr/>
        <p:txBody>
          <a:bodyPr/>
          <a:lstStyle/>
          <a:p>
            <a:fld id="{12BB25A2-5507-4CDA-801B-CF7C4493D501}" type="slidenum">
              <a:rPr lang="en-GB" smtClean="0"/>
              <a:t>24</a:t>
            </a:fld>
            <a:endParaRPr lang="en-GB"/>
          </a:p>
        </p:txBody>
      </p:sp>
    </p:spTree>
    <p:extLst>
      <p:ext uri="{BB962C8B-B14F-4D97-AF65-F5344CB8AC3E}">
        <p14:creationId xmlns:p14="http://schemas.microsoft.com/office/powerpoint/2010/main" val="3921577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 xmlns:a16="http://schemas.microsoft.com/office/drawing/2014/main" id="{453B46CB-469B-44D4-AE58-1AA06B4C0D9A}"/>
              </a:ext>
            </a:extLst>
          </p:cNvPr>
          <p:cNvGraphicFramePr>
            <a:graphicFrameLocks noGrp="1"/>
          </p:cNvGraphicFramePr>
          <p:nvPr>
            <p:ph sz="half" idx="2"/>
            <p:extLst>
              <p:ext uri="{D42A27DB-BD31-4B8C-83A1-F6EECF244321}">
                <p14:modId xmlns:p14="http://schemas.microsoft.com/office/powerpoint/2010/main" val="3559857954"/>
              </p:ext>
            </p:extLst>
          </p:nvPr>
        </p:nvGraphicFramePr>
        <p:xfrm>
          <a:off x="4459315" y="692696"/>
          <a:ext cx="4705821" cy="5669280"/>
        </p:xfrm>
        <a:graphic>
          <a:graphicData uri="http://schemas.openxmlformats.org/drawingml/2006/table">
            <a:tbl>
              <a:tblPr>
                <a:tableStyleId>{5C22544A-7EE6-4342-B048-85BDC9FD1C3A}</a:tableStyleId>
              </a:tblPr>
              <a:tblGrid>
                <a:gridCol w="4705821">
                  <a:extLst>
                    <a:ext uri="{9D8B030D-6E8A-4147-A177-3AD203B41FA5}">
                      <a16:colId xmlns="" xmlns:a16="http://schemas.microsoft.com/office/drawing/2014/main" val="3835930056"/>
                    </a:ext>
                  </a:extLst>
                </a:gridCol>
              </a:tblGrid>
              <a:tr h="5527581">
                <a:tc>
                  <a:txBody>
                    <a:bodyPr/>
                    <a:lstStyle/>
                    <a:p>
                      <a:pPr algn="r">
                        <a:lnSpc>
                          <a:spcPct val="150000"/>
                        </a:lnSpc>
                        <a:spcAft>
                          <a:spcPts val="800"/>
                        </a:spcAft>
                      </a:pPr>
                      <a:r>
                        <a:rPr lang="en-ZA" sz="1400" dirty="0">
                          <a:effectLst/>
                        </a:rPr>
                        <a:t>QUESTION 2:	                                 		     </a:t>
                      </a:r>
                      <a:r>
                        <a:rPr lang="en-ZA" sz="1400" i="1" dirty="0">
                          <a:effectLst/>
                        </a:rPr>
                        <a:t>(Taken from DBE Feb/March 2016)</a:t>
                      </a:r>
                      <a:endParaRPr lang="en-GB" sz="1400" i="1" dirty="0">
                        <a:effectLst/>
                      </a:endParaRPr>
                    </a:p>
                    <a:p>
                      <a:pPr algn="l">
                        <a:lnSpc>
                          <a:spcPct val="150000"/>
                        </a:lnSpc>
                        <a:spcAft>
                          <a:spcPts val="800"/>
                        </a:spcAft>
                      </a:pPr>
                      <a:r>
                        <a:rPr lang="en-ZA" sz="1400" dirty="0">
                          <a:effectLst/>
                        </a:rPr>
                        <a:t>The diagram represents a part of a human ear.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Aft>
                          <a:spcPts val="800"/>
                        </a:spcAft>
                      </a:pPr>
                      <a:r>
                        <a:rPr lang="en-ZA" sz="1400" dirty="0">
                          <a:effectLst/>
                        </a:rPr>
                        <a:t>2.1  Identify part:		</a:t>
                      </a:r>
                      <a:endParaRPr lang="en-GB" sz="1400" dirty="0">
                        <a:effectLst/>
                      </a:endParaRPr>
                    </a:p>
                    <a:p>
                      <a:pPr algn="l">
                        <a:lnSpc>
                          <a:spcPct val="100000"/>
                        </a:lnSpc>
                        <a:spcAft>
                          <a:spcPts val="800"/>
                        </a:spcAft>
                      </a:pPr>
                      <a:r>
                        <a:rPr lang="en-ZA" sz="1400" dirty="0">
                          <a:effectLst/>
                        </a:rPr>
                        <a:t>	a)   A		</a:t>
                      </a:r>
                    </a:p>
                    <a:p>
                      <a:pPr algn="l">
                        <a:lnSpc>
                          <a:spcPct val="100000"/>
                        </a:lnSpc>
                        <a:spcAft>
                          <a:spcPts val="800"/>
                        </a:spcAft>
                      </a:pPr>
                      <a:r>
                        <a:rPr lang="en-ZA" sz="1400" dirty="0">
                          <a:effectLst/>
                        </a:rPr>
                        <a:t>	b)   D			</a:t>
                      </a:r>
                      <a:endParaRPr lang="en-GB" sz="1400" dirty="0">
                        <a:effectLst/>
                      </a:endParaRPr>
                    </a:p>
                    <a:p>
                      <a:pPr algn="l">
                        <a:lnSpc>
                          <a:spcPct val="100000"/>
                        </a:lnSpc>
                        <a:spcAft>
                          <a:spcPts val="800"/>
                        </a:spcAft>
                      </a:pPr>
                      <a:r>
                        <a:rPr lang="en-ZA" sz="1400" dirty="0">
                          <a:effectLst/>
                        </a:rPr>
                        <a:t>2.2  Name the receptors that are found in</a:t>
                      </a:r>
                    </a:p>
                    <a:p>
                      <a:pPr algn="l">
                        <a:lnSpc>
                          <a:spcPct val="100000"/>
                        </a:lnSpc>
                        <a:spcAft>
                          <a:spcPts val="800"/>
                        </a:spcAft>
                      </a:pPr>
                      <a:r>
                        <a:rPr lang="en-ZA" sz="1400" dirty="0">
                          <a:effectLst/>
                        </a:rPr>
                        <a:t>                        part B.			</a:t>
                      </a:r>
                      <a:endParaRPr lang="en-GB" sz="1400" dirty="0">
                        <a:effectLst/>
                      </a:endParaRPr>
                    </a:p>
                    <a:p>
                      <a:pPr algn="l">
                        <a:lnSpc>
                          <a:spcPct val="100000"/>
                        </a:lnSpc>
                        <a:spcAft>
                          <a:spcPts val="800"/>
                        </a:spcAft>
                      </a:pPr>
                      <a:r>
                        <a:rPr lang="en-ZA" sz="1400" dirty="0">
                          <a:effectLst/>
                        </a:rPr>
                        <a:t>2.3  Explain the consequence to the human body if: 		</a:t>
                      </a:r>
                      <a:endParaRPr lang="en-GB" sz="1400" dirty="0">
                        <a:effectLst/>
                      </a:endParaRPr>
                    </a:p>
                    <a:p>
                      <a:pPr indent="457200" algn="l">
                        <a:lnSpc>
                          <a:spcPct val="100000"/>
                        </a:lnSpc>
                        <a:spcAft>
                          <a:spcPts val="800"/>
                        </a:spcAft>
                      </a:pPr>
                      <a:r>
                        <a:rPr lang="en-ZA" sz="1400" dirty="0">
                          <a:effectLst/>
                        </a:rPr>
                        <a:t>a)	Part C is damaged		</a:t>
                      </a:r>
                      <a:endParaRPr lang="en-GB" sz="1400" dirty="0">
                        <a:effectLst/>
                      </a:endParaRPr>
                    </a:p>
                    <a:p>
                      <a:pPr indent="457200" algn="l">
                        <a:lnSpc>
                          <a:spcPct val="100000"/>
                        </a:lnSpc>
                        <a:spcAft>
                          <a:spcPts val="800"/>
                        </a:spcAft>
                      </a:pPr>
                      <a:r>
                        <a:rPr lang="en-ZA" sz="1400" dirty="0">
                          <a:effectLst/>
                        </a:rPr>
                        <a:t>b)	Part A becomes hardened		</a:t>
                      </a:r>
                      <a:endParaRPr lang="en-GB" sz="1400" dirty="0">
                        <a:effectLst/>
                      </a:endParaRPr>
                    </a:p>
                    <a:p>
                      <a:pPr algn="l">
                        <a:lnSpc>
                          <a:spcPct val="100000"/>
                        </a:lnSpc>
                        <a:spcAft>
                          <a:spcPts val="800"/>
                        </a:spcAft>
                      </a:pPr>
                      <a:r>
                        <a:rPr lang="en-ZA" sz="1400" dirty="0">
                          <a:effectLst/>
                        </a:rPr>
                        <a:t>2.4   Explain why people with middle-ear infections are usually</a:t>
                      </a:r>
                    </a:p>
                    <a:p>
                      <a:pPr algn="r">
                        <a:lnSpc>
                          <a:spcPct val="100000"/>
                        </a:lnSpc>
                        <a:spcAft>
                          <a:spcPts val="800"/>
                        </a:spcAft>
                      </a:pPr>
                      <a:r>
                        <a:rPr lang="en-ZA" sz="1400" dirty="0">
                          <a:effectLst/>
                        </a:rPr>
                        <a:t>         advised not to travel by aeroplane.		         QUESTION 3:	                                           		                                                                                                                                              </a:t>
                      </a:r>
                      <a:r>
                        <a:rPr lang="en-ZA" sz="1400" i="1" dirty="0">
                          <a:effectLst/>
                        </a:rPr>
                        <a:t>(Taken from DBE Nov 2015 P1)</a:t>
                      </a:r>
                      <a:endParaRPr lang="en-GB" sz="1400" i="1" dirty="0">
                        <a:effectLst/>
                      </a:endParaRPr>
                    </a:p>
                    <a:p>
                      <a:pPr algn="l">
                        <a:lnSpc>
                          <a:spcPct val="100000"/>
                        </a:lnSpc>
                        <a:spcAft>
                          <a:spcPts val="800"/>
                        </a:spcAft>
                      </a:pPr>
                      <a:r>
                        <a:rPr lang="en-ZA" sz="1400" dirty="0">
                          <a:effectLst/>
                        </a:rPr>
                        <a:t>Describe how the sacculus and utriculus in the human ear maintain balance in the human body.						</a:t>
                      </a:r>
                      <a:r>
                        <a:rPr lang="en-ZA" sz="500" dirty="0">
                          <a:effectLst/>
                        </a:rPr>
                        <a:t>		      		</a:t>
                      </a:r>
                      <a:endParaRPr lang="en-GB" sz="500" dirty="0">
                        <a:effectLst/>
                        <a:latin typeface="Calibri" panose="020F0502020204030204" pitchFamily="34" charset="0"/>
                        <a:ea typeface="Calibri" panose="020F0502020204030204" pitchFamily="34" charset="0"/>
                        <a:cs typeface="Times New Roman" panose="02020603050405020304" pitchFamily="18" charset="0"/>
                      </a:endParaRPr>
                    </a:p>
                  </a:txBody>
                  <a:tcPr marL="56092" marR="56092" marT="0" marB="0">
                    <a:noFill/>
                  </a:tcPr>
                </a:tc>
                <a:extLst>
                  <a:ext uri="{0D108BD9-81ED-4DB2-BD59-A6C34878D82A}">
                    <a16:rowId xmlns="" xmlns:a16="http://schemas.microsoft.com/office/drawing/2014/main" val="3878795707"/>
                  </a:ext>
                </a:extLst>
              </a:tr>
            </a:tbl>
          </a:graphicData>
        </a:graphic>
      </p:graphicFrame>
      <p:sp>
        <p:nvSpPr>
          <p:cNvPr id="4" name="Slide Number Placeholder 3">
            <a:extLst>
              <a:ext uri="{FF2B5EF4-FFF2-40B4-BE49-F238E27FC236}">
                <a16:creationId xmlns="" xmlns:a16="http://schemas.microsoft.com/office/drawing/2014/main" id="{34676491-FDAB-464E-A90A-802D753746E1}"/>
              </a:ext>
            </a:extLst>
          </p:cNvPr>
          <p:cNvSpPr>
            <a:spLocks noGrp="1"/>
          </p:cNvSpPr>
          <p:nvPr>
            <p:ph type="sldNum" sz="quarter" idx="12"/>
          </p:nvPr>
        </p:nvSpPr>
        <p:spPr/>
        <p:txBody>
          <a:bodyPr/>
          <a:lstStyle/>
          <a:p>
            <a:fld id="{12BB25A2-5507-4CDA-801B-CF7C4493D501}" type="slidenum">
              <a:rPr lang="en-GB" smtClean="0"/>
              <a:t>25</a:t>
            </a:fld>
            <a:endParaRPr lang="en-GB"/>
          </a:p>
        </p:txBody>
      </p:sp>
      <p:pic>
        <p:nvPicPr>
          <p:cNvPr id="7" name="Picture 6">
            <a:extLst>
              <a:ext uri="{FF2B5EF4-FFF2-40B4-BE49-F238E27FC236}">
                <a16:creationId xmlns="" xmlns:a16="http://schemas.microsoft.com/office/drawing/2014/main" id="{D366DAA6-7E44-42CF-9D3B-039FA81BEBA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7436" y="2446450"/>
            <a:ext cx="3769717" cy="2285999"/>
          </a:xfrm>
          <a:prstGeom prst="rect">
            <a:avLst/>
          </a:prstGeom>
          <a:noFill/>
          <a:ln>
            <a:noFill/>
          </a:ln>
        </p:spPr>
      </p:pic>
    </p:spTree>
    <p:extLst>
      <p:ext uri="{BB962C8B-B14F-4D97-AF65-F5344CB8AC3E}">
        <p14:creationId xmlns:p14="http://schemas.microsoft.com/office/powerpoint/2010/main" val="1282582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Answers 4.3</a:t>
            </a:r>
          </a:p>
        </p:txBody>
      </p:sp>
      <p:sp>
        <p:nvSpPr>
          <p:cNvPr id="3" name="Content Placeholder 2"/>
          <p:cNvSpPr>
            <a:spLocks noGrp="1"/>
          </p:cNvSpPr>
          <p:nvPr>
            <p:ph idx="1"/>
          </p:nvPr>
        </p:nvSpPr>
        <p:spPr/>
        <p:txBody>
          <a:bodyPr>
            <a:normAutofit fontScale="77500" lnSpcReduction="20000"/>
          </a:bodyPr>
          <a:lstStyle/>
          <a:p>
            <a:pPr marL="0" indent="0">
              <a:buNone/>
            </a:pPr>
            <a:r>
              <a:rPr lang="en-ZA" b="1" dirty="0"/>
              <a:t>Question 1</a:t>
            </a:r>
            <a:endParaRPr lang="en-US" dirty="0"/>
          </a:p>
          <a:p>
            <a:pPr marL="0" indent="0">
              <a:buNone/>
            </a:pPr>
            <a:r>
              <a:rPr lang="en-ZA" dirty="0"/>
              <a:t>1.1.  (a) Auditory nerve √</a:t>
            </a:r>
            <a:endParaRPr lang="en-US" dirty="0"/>
          </a:p>
          <a:p>
            <a:pPr marL="0" indent="0">
              <a:buNone/>
            </a:pPr>
            <a:r>
              <a:rPr lang="en-ZA" dirty="0"/>
              <a:t>         (b) Round window √</a:t>
            </a:r>
            <a:endParaRPr lang="en-US" dirty="0"/>
          </a:p>
          <a:p>
            <a:pPr marL="0" indent="0">
              <a:buNone/>
            </a:pPr>
            <a:r>
              <a:rPr lang="en-ZA" dirty="0"/>
              <a:t>1.2.   </a:t>
            </a:r>
            <a:endParaRPr lang="en-US" dirty="0"/>
          </a:p>
          <a:p>
            <a:pPr marL="0" indent="0">
              <a:buNone/>
            </a:pPr>
            <a:r>
              <a:rPr lang="en-ZA" dirty="0"/>
              <a:t>- The cristae √  in the semi-circular canals</a:t>
            </a:r>
            <a:endParaRPr lang="en-US" dirty="0"/>
          </a:p>
          <a:p>
            <a:pPr marL="0" indent="0">
              <a:buNone/>
            </a:pPr>
            <a:r>
              <a:rPr lang="en-ZA" dirty="0"/>
              <a:t>- are stimulated by changes in speed and direction √ of  </a:t>
            </a:r>
          </a:p>
          <a:p>
            <a:pPr marL="0" indent="0">
              <a:buNone/>
            </a:pPr>
            <a:r>
              <a:rPr lang="en-ZA" dirty="0" smtClean="0"/>
              <a:t>   movement</a:t>
            </a:r>
            <a:endParaRPr lang="en-US" dirty="0"/>
          </a:p>
          <a:p>
            <a:pPr marL="0" indent="0">
              <a:buNone/>
            </a:pPr>
            <a:r>
              <a:rPr lang="en-ZA" dirty="0"/>
              <a:t>- The cristae convert the stimuli to nerve impulses √</a:t>
            </a:r>
            <a:endParaRPr lang="en-US" dirty="0"/>
          </a:p>
          <a:p>
            <a:pPr marL="0" indent="0">
              <a:buNone/>
            </a:pPr>
            <a:r>
              <a:rPr lang="en-ZA" dirty="0" smtClean="0"/>
              <a:t>- The </a:t>
            </a:r>
            <a:r>
              <a:rPr lang="en-ZA" dirty="0"/>
              <a:t>nerve impulses are transported along the auditory </a:t>
            </a:r>
            <a:r>
              <a:rPr lang="en-ZA" dirty="0" smtClean="0"/>
              <a:t>   </a:t>
            </a:r>
          </a:p>
          <a:p>
            <a:pPr marL="0" indent="0">
              <a:buNone/>
            </a:pPr>
            <a:r>
              <a:rPr lang="en-ZA" dirty="0"/>
              <a:t> </a:t>
            </a:r>
            <a:r>
              <a:rPr lang="en-ZA" dirty="0" smtClean="0"/>
              <a:t>  </a:t>
            </a:r>
            <a:r>
              <a:rPr lang="en-ZA" dirty="0" smtClean="0"/>
              <a:t>nerve </a:t>
            </a:r>
            <a:r>
              <a:rPr lang="en-ZA" dirty="0"/>
              <a:t>√</a:t>
            </a:r>
            <a:endParaRPr lang="en-US" dirty="0"/>
          </a:p>
          <a:p>
            <a:pPr marL="0" indent="0">
              <a:buNone/>
            </a:pPr>
            <a:r>
              <a:rPr lang="en-ZA" dirty="0"/>
              <a:t>- to the cerebellum √ to be interpreted</a:t>
            </a:r>
            <a:endParaRPr lang="en-US" dirty="0"/>
          </a:p>
          <a:p>
            <a:endParaRPr lang="en-US" dirty="0"/>
          </a:p>
        </p:txBody>
      </p:sp>
      <p:sp>
        <p:nvSpPr>
          <p:cNvPr id="4" name="Slide Number Placeholder 3"/>
          <p:cNvSpPr>
            <a:spLocks noGrp="1"/>
          </p:cNvSpPr>
          <p:nvPr>
            <p:ph type="sldNum" sz="quarter" idx="12"/>
          </p:nvPr>
        </p:nvSpPr>
        <p:spPr/>
        <p:txBody>
          <a:bodyPr/>
          <a:lstStyle/>
          <a:p>
            <a:fld id="{12BB25A2-5507-4CDA-801B-CF7C4493D501}" type="slidenum">
              <a:rPr lang="en-GB" smtClean="0"/>
              <a:t>26</a:t>
            </a:fld>
            <a:endParaRPr lang="en-GB"/>
          </a:p>
        </p:txBody>
      </p:sp>
    </p:spTree>
    <p:extLst>
      <p:ext uri="{BB962C8B-B14F-4D97-AF65-F5344CB8AC3E}">
        <p14:creationId xmlns:p14="http://schemas.microsoft.com/office/powerpoint/2010/main" val="1461052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fontScale="92500" lnSpcReduction="20000"/>
          </a:bodyPr>
          <a:lstStyle/>
          <a:p>
            <a:pPr marL="0" indent="0">
              <a:buNone/>
            </a:pPr>
            <a:r>
              <a:rPr lang="en-ZA" dirty="0"/>
              <a:t>1.3. </a:t>
            </a:r>
            <a:endParaRPr lang="en-US" dirty="0"/>
          </a:p>
          <a:p>
            <a:pPr marL="0" indent="0">
              <a:buNone/>
            </a:pPr>
            <a:r>
              <a:rPr lang="en-ZA" dirty="0" smtClean="0"/>
              <a:t>- The </a:t>
            </a:r>
            <a:r>
              <a:rPr lang="en-ZA" dirty="0"/>
              <a:t>mucus will block the opening of the </a:t>
            </a:r>
            <a:r>
              <a:rPr lang="en-ZA" dirty="0" smtClean="0"/>
              <a:t>     </a:t>
            </a:r>
          </a:p>
          <a:p>
            <a:pPr marL="0" indent="0">
              <a:buNone/>
            </a:pPr>
            <a:r>
              <a:rPr lang="en-ZA" dirty="0"/>
              <a:t> </a:t>
            </a:r>
            <a:r>
              <a:rPr lang="en-ZA" dirty="0" smtClean="0"/>
              <a:t>  </a:t>
            </a:r>
            <a:r>
              <a:rPr lang="en-ZA" dirty="0" smtClean="0"/>
              <a:t>Eustachian </a:t>
            </a:r>
            <a:r>
              <a:rPr lang="en-ZA" dirty="0"/>
              <a:t>tube √</a:t>
            </a:r>
            <a:endParaRPr lang="en-US" dirty="0"/>
          </a:p>
          <a:p>
            <a:pPr marL="0" indent="0">
              <a:buNone/>
            </a:pPr>
            <a:r>
              <a:rPr lang="en-ZA" dirty="0"/>
              <a:t>- Air cannot enter or leave the middle ear √</a:t>
            </a:r>
            <a:endParaRPr lang="en-US" dirty="0"/>
          </a:p>
          <a:p>
            <a:pPr marL="0" indent="0">
              <a:buNone/>
            </a:pPr>
            <a:r>
              <a:rPr lang="en-ZA" dirty="0"/>
              <a:t>- to equalise pressure √ /causing imbalance in pressure</a:t>
            </a:r>
            <a:endParaRPr lang="en-US" dirty="0"/>
          </a:p>
          <a:p>
            <a:pPr marL="0" indent="0">
              <a:buNone/>
            </a:pPr>
            <a:r>
              <a:rPr lang="en-ZA" dirty="0"/>
              <a:t>OR</a:t>
            </a:r>
            <a:endParaRPr lang="en-US" dirty="0"/>
          </a:p>
          <a:p>
            <a:pPr marL="0" indent="0">
              <a:buNone/>
            </a:pPr>
            <a:r>
              <a:rPr lang="en-ZA" dirty="0" smtClean="0"/>
              <a:t>- Mucus </a:t>
            </a:r>
            <a:r>
              <a:rPr lang="en-ZA" dirty="0"/>
              <a:t>may move through the Eustachian tube to </a:t>
            </a:r>
            <a:r>
              <a:rPr lang="en-ZA" dirty="0" smtClean="0"/>
              <a:t>  </a:t>
            </a:r>
          </a:p>
          <a:p>
            <a:pPr marL="0" indent="0">
              <a:buNone/>
            </a:pPr>
            <a:r>
              <a:rPr lang="en-ZA" dirty="0" smtClean="0"/>
              <a:t>  the </a:t>
            </a:r>
            <a:r>
              <a:rPr lang="en-ZA" dirty="0"/>
              <a:t>middle ear √</a:t>
            </a:r>
            <a:endParaRPr lang="en-US" dirty="0"/>
          </a:p>
          <a:p>
            <a:pPr marL="0" indent="0">
              <a:buNone/>
            </a:pPr>
            <a:r>
              <a:rPr lang="en-ZA" dirty="0" smtClean="0"/>
              <a:t>- Build-up </a:t>
            </a:r>
            <a:r>
              <a:rPr lang="en-ZA" dirty="0"/>
              <a:t>of mucus causes pressure in the middle </a:t>
            </a:r>
            <a:r>
              <a:rPr lang="en-ZA" dirty="0" smtClean="0"/>
              <a:t> </a:t>
            </a:r>
          </a:p>
          <a:p>
            <a:pPr marL="0" indent="0">
              <a:buNone/>
            </a:pPr>
            <a:r>
              <a:rPr lang="en-ZA" dirty="0" smtClean="0"/>
              <a:t>  ear </a:t>
            </a:r>
            <a:r>
              <a:rPr lang="en-ZA" dirty="0"/>
              <a:t>√</a:t>
            </a:r>
            <a:endParaRPr lang="en-US" dirty="0"/>
          </a:p>
          <a:p>
            <a:pPr marL="0" indent="0">
              <a:buNone/>
            </a:pPr>
            <a:r>
              <a:rPr lang="en-ZA" dirty="0"/>
              <a:t>- pushing on the tympanic membrane √ /part E</a:t>
            </a:r>
            <a:endParaRPr lang="en-US" dirty="0"/>
          </a:p>
          <a:p>
            <a:endParaRPr lang="en-US" dirty="0"/>
          </a:p>
        </p:txBody>
      </p:sp>
      <p:sp>
        <p:nvSpPr>
          <p:cNvPr id="4" name="Slide Number Placeholder 3"/>
          <p:cNvSpPr>
            <a:spLocks noGrp="1"/>
          </p:cNvSpPr>
          <p:nvPr>
            <p:ph type="sldNum" sz="quarter" idx="12"/>
          </p:nvPr>
        </p:nvSpPr>
        <p:spPr/>
        <p:txBody>
          <a:bodyPr/>
          <a:lstStyle/>
          <a:p>
            <a:fld id="{12BB25A2-5507-4CDA-801B-CF7C4493D501}" type="slidenum">
              <a:rPr lang="en-GB" smtClean="0"/>
              <a:t>27</a:t>
            </a:fld>
            <a:endParaRPr lang="en-GB"/>
          </a:p>
        </p:txBody>
      </p:sp>
    </p:spTree>
    <p:extLst>
      <p:ext uri="{BB962C8B-B14F-4D97-AF65-F5344CB8AC3E}">
        <p14:creationId xmlns:p14="http://schemas.microsoft.com/office/powerpoint/2010/main" val="1183289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lstStyle/>
          <a:p>
            <a:pPr marL="0" indent="0">
              <a:buNone/>
            </a:pPr>
            <a:r>
              <a:rPr lang="en-ZA" dirty="0"/>
              <a:t>1.4. - The </a:t>
            </a:r>
            <a:r>
              <a:rPr lang="en-ZA" dirty="0" err="1"/>
              <a:t>ossicles</a:t>
            </a:r>
            <a:r>
              <a:rPr lang="en-ZA" dirty="0"/>
              <a:t>/structures at A will not be </a:t>
            </a:r>
            <a:r>
              <a:rPr lang="en-ZA" dirty="0" smtClean="0"/>
              <a:t>able </a:t>
            </a:r>
            <a:r>
              <a:rPr lang="en-ZA" dirty="0"/>
              <a:t>to vibrate √</a:t>
            </a:r>
            <a:endParaRPr lang="en-US" dirty="0"/>
          </a:p>
          <a:p>
            <a:pPr marL="0" indent="0">
              <a:buNone/>
            </a:pPr>
            <a:r>
              <a:rPr lang="en-ZA" dirty="0"/>
              <a:t>- and hence no vibrations will be passed to the inner ear√/cochlea will not be stimulated</a:t>
            </a:r>
            <a:endParaRPr lang="en-US" dirty="0"/>
          </a:p>
          <a:p>
            <a:pPr marL="0" indent="0">
              <a:buNone/>
            </a:pPr>
            <a:r>
              <a:rPr lang="en-ZA" dirty="0"/>
              <a:t>1.5.  Cerebrum √</a:t>
            </a:r>
            <a:endParaRPr lang="en-US" dirty="0"/>
          </a:p>
          <a:p>
            <a:pPr marL="0" indent="0">
              <a:buNone/>
            </a:pPr>
            <a:r>
              <a:rPr lang="en-ZA" b="1" dirty="0"/>
              <a:t>QUESTION 2</a:t>
            </a:r>
            <a:endParaRPr lang="en-US" dirty="0"/>
          </a:p>
          <a:p>
            <a:pPr marL="0" indent="0">
              <a:buNone/>
            </a:pPr>
            <a:r>
              <a:rPr lang="en-ZA" dirty="0"/>
              <a:t>2.1.(a) Round window√</a:t>
            </a:r>
            <a:endParaRPr lang="en-US" dirty="0"/>
          </a:p>
          <a:p>
            <a:pPr marL="0" indent="0">
              <a:buNone/>
            </a:pPr>
            <a:r>
              <a:rPr lang="en-ZA" dirty="0" smtClean="0"/>
              <a:t>       (</a:t>
            </a:r>
            <a:r>
              <a:rPr lang="en-ZA" dirty="0"/>
              <a:t>b) Cochlea√</a:t>
            </a:r>
            <a:endParaRPr lang="en-US" dirty="0"/>
          </a:p>
          <a:p>
            <a:pPr marL="0" indent="0">
              <a:buNone/>
            </a:pPr>
            <a:r>
              <a:rPr lang="en-ZA" dirty="0"/>
              <a:t>2.2   Cristae√</a:t>
            </a:r>
            <a:endParaRPr lang="en-US" dirty="0"/>
          </a:p>
          <a:p>
            <a:endParaRPr lang="en-US" dirty="0"/>
          </a:p>
        </p:txBody>
      </p:sp>
      <p:sp>
        <p:nvSpPr>
          <p:cNvPr id="4" name="Slide Number Placeholder 3"/>
          <p:cNvSpPr>
            <a:spLocks noGrp="1"/>
          </p:cNvSpPr>
          <p:nvPr>
            <p:ph type="sldNum" sz="quarter" idx="12"/>
          </p:nvPr>
        </p:nvSpPr>
        <p:spPr/>
        <p:txBody>
          <a:bodyPr/>
          <a:lstStyle/>
          <a:p>
            <a:fld id="{12BB25A2-5507-4CDA-801B-CF7C4493D501}" type="slidenum">
              <a:rPr lang="en-GB" smtClean="0"/>
              <a:t>28</a:t>
            </a:fld>
            <a:endParaRPr lang="en-GB"/>
          </a:p>
        </p:txBody>
      </p:sp>
    </p:spTree>
    <p:extLst>
      <p:ext uri="{BB962C8B-B14F-4D97-AF65-F5344CB8AC3E}">
        <p14:creationId xmlns:p14="http://schemas.microsoft.com/office/powerpoint/2010/main" val="1918301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normAutofit fontScale="85000" lnSpcReduction="10000"/>
          </a:bodyPr>
          <a:lstStyle/>
          <a:p>
            <a:pPr marL="0" indent="0">
              <a:buNone/>
            </a:pPr>
            <a:r>
              <a:rPr lang="en-ZA" dirty="0"/>
              <a:t>2.3 </a:t>
            </a:r>
            <a:endParaRPr lang="en-ZA" dirty="0" smtClean="0"/>
          </a:p>
          <a:p>
            <a:pPr marL="0" indent="0">
              <a:buNone/>
            </a:pPr>
            <a:r>
              <a:rPr lang="en-ZA" dirty="0" smtClean="0"/>
              <a:t>(</a:t>
            </a:r>
            <a:r>
              <a:rPr lang="en-ZA" dirty="0"/>
              <a:t>a) - Impulses from the cochlea cannot be transmitted to the brain√</a:t>
            </a:r>
            <a:endParaRPr lang="en-US" dirty="0"/>
          </a:p>
          <a:p>
            <a:pPr marL="0" indent="0">
              <a:buNone/>
            </a:pPr>
            <a:r>
              <a:rPr lang="en-ZA" dirty="0"/>
              <a:t>- and therefore hearing will not occur √</a:t>
            </a:r>
            <a:endParaRPr lang="en-US" dirty="0"/>
          </a:p>
          <a:p>
            <a:pPr marL="0" indent="0">
              <a:buNone/>
            </a:pPr>
            <a:r>
              <a:rPr lang="en-ZA" dirty="0"/>
              <a:t>(b)- Part A will not be able to vibrate √</a:t>
            </a:r>
            <a:endParaRPr lang="en-US" dirty="0"/>
          </a:p>
          <a:p>
            <a:pPr marL="0" indent="0">
              <a:buNone/>
            </a:pPr>
            <a:r>
              <a:rPr lang="en-ZA" dirty="0"/>
              <a:t>- The round window will not absorb the sound waves from the cochlea  - and hearing  will be affected</a:t>
            </a:r>
            <a:r>
              <a:rPr lang="en-ZA" dirty="0" smtClean="0"/>
              <a:t>√   (</a:t>
            </a:r>
            <a:r>
              <a:rPr lang="en-ZA" dirty="0"/>
              <a:t>Any 2) </a:t>
            </a:r>
            <a:endParaRPr lang="en-US" dirty="0"/>
          </a:p>
          <a:p>
            <a:pPr marL="0" indent="0">
              <a:buNone/>
            </a:pPr>
            <a:r>
              <a:rPr lang="en-ZA" dirty="0"/>
              <a:t>2.4. - Mucus in the middle ear√</a:t>
            </a:r>
            <a:endParaRPr lang="en-US" dirty="0"/>
          </a:p>
          <a:p>
            <a:pPr marL="0" indent="0">
              <a:buNone/>
            </a:pPr>
            <a:r>
              <a:rPr lang="en-ZA" dirty="0"/>
              <a:t>- will lead to the blockage of the Eustachian tube√ </a:t>
            </a:r>
            <a:endParaRPr lang="en-US" dirty="0"/>
          </a:p>
          <a:p>
            <a:pPr marL="0" indent="0">
              <a:buNone/>
            </a:pPr>
            <a:r>
              <a:rPr lang="en-ZA" dirty="0"/>
              <a:t>- which will not be able to equalise the pressure √  in the middle ear </a:t>
            </a:r>
            <a:endParaRPr lang="en-US" dirty="0"/>
          </a:p>
          <a:p>
            <a:pPr marL="0" indent="0">
              <a:buNone/>
            </a:pPr>
            <a:r>
              <a:rPr lang="en-ZA" dirty="0"/>
              <a:t>- resulting in pressure on the tympanic membrane √  </a:t>
            </a:r>
            <a:endParaRPr lang="en-US" dirty="0"/>
          </a:p>
          <a:p>
            <a:pPr marL="0" indent="0">
              <a:buNone/>
            </a:pPr>
            <a:r>
              <a:rPr lang="en-ZA" dirty="0"/>
              <a:t>- that may cause the tympanic membrane to burst √  </a:t>
            </a:r>
            <a:endParaRPr lang="en-US" dirty="0"/>
          </a:p>
          <a:p>
            <a:pPr marL="0" indent="0">
              <a:buNone/>
            </a:pPr>
            <a:r>
              <a:rPr lang="en-ZA" dirty="0"/>
              <a:t>- leading to hearing loss √</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2BB25A2-5507-4CDA-801B-CF7C4493D501}" type="slidenum">
              <a:rPr lang="en-GB" smtClean="0"/>
              <a:t>29</a:t>
            </a:fld>
            <a:endParaRPr lang="en-GB"/>
          </a:p>
        </p:txBody>
      </p:sp>
    </p:spTree>
    <p:extLst>
      <p:ext uri="{BB962C8B-B14F-4D97-AF65-F5344CB8AC3E}">
        <p14:creationId xmlns:p14="http://schemas.microsoft.com/office/powerpoint/2010/main" val="2606969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ATP FOR TERM 2 </a:t>
            </a:r>
            <a:endParaRPr lang="en-ZA" b="1" dirty="0">
              <a:solidFill>
                <a:srgbClr val="002060"/>
              </a:solidFill>
            </a:endParaRPr>
          </a:p>
        </p:txBody>
      </p:sp>
      <p:sp>
        <p:nvSpPr>
          <p:cNvPr id="4" name="Slide Number Placeholder 3"/>
          <p:cNvSpPr>
            <a:spLocks noGrp="1"/>
          </p:cNvSpPr>
          <p:nvPr>
            <p:ph type="sldNum" sz="quarter" idx="12"/>
          </p:nvPr>
        </p:nvSpPr>
        <p:spPr/>
        <p:txBody>
          <a:bodyPr/>
          <a:lstStyle/>
          <a:p>
            <a:fld id="{12BB25A2-5507-4CDA-801B-CF7C4493D501}" type="slidenum">
              <a:rPr lang="en-GB" smtClean="0"/>
              <a:t>3</a:t>
            </a:fld>
            <a:endParaRPr lang="en-GB"/>
          </a:p>
        </p:txBody>
      </p:sp>
      <p:graphicFrame>
        <p:nvGraphicFramePr>
          <p:cNvPr id="5" name="Table 4">
            <a:extLst>
              <a:ext uri="{FF2B5EF4-FFF2-40B4-BE49-F238E27FC236}">
                <a16:creationId xmlns="" xmlns:a16="http://schemas.microsoft.com/office/drawing/2014/main" id="{CE92026C-4EAA-484C-AE88-6DD792DEBD33}"/>
              </a:ext>
            </a:extLst>
          </p:cNvPr>
          <p:cNvGraphicFramePr>
            <a:graphicFrameLocks noGrp="1"/>
          </p:cNvGraphicFramePr>
          <p:nvPr>
            <p:extLst>
              <p:ext uri="{D42A27DB-BD31-4B8C-83A1-F6EECF244321}">
                <p14:modId xmlns:p14="http://schemas.microsoft.com/office/powerpoint/2010/main" val="2784798085"/>
              </p:ext>
            </p:extLst>
          </p:nvPr>
        </p:nvGraphicFramePr>
        <p:xfrm>
          <a:off x="1043608" y="1417639"/>
          <a:ext cx="7128792" cy="3840480"/>
        </p:xfrm>
        <a:graphic>
          <a:graphicData uri="http://schemas.openxmlformats.org/drawingml/2006/table">
            <a:tbl>
              <a:tblPr firstRow="1" firstCol="1" lastRow="1" lastCol="1" bandRow="1" bandCol="1"/>
              <a:tblGrid>
                <a:gridCol w="700769">
                  <a:extLst>
                    <a:ext uri="{9D8B030D-6E8A-4147-A177-3AD203B41FA5}">
                      <a16:colId xmlns="" xmlns:a16="http://schemas.microsoft.com/office/drawing/2014/main" val="241493016"/>
                    </a:ext>
                  </a:extLst>
                </a:gridCol>
                <a:gridCol w="379351">
                  <a:extLst>
                    <a:ext uri="{9D8B030D-6E8A-4147-A177-3AD203B41FA5}">
                      <a16:colId xmlns="" xmlns:a16="http://schemas.microsoft.com/office/drawing/2014/main" val="4268872256"/>
                    </a:ext>
                  </a:extLst>
                </a:gridCol>
                <a:gridCol w="181391">
                  <a:extLst>
                    <a:ext uri="{9D8B030D-6E8A-4147-A177-3AD203B41FA5}">
                      <a16:colId xmlns="" xmlns:a16="http://schemas.microsoft.com/office/drawing/2014/main" val="4049650963"/>
                    </a:ext>
                  </a:extLst>
                </a:gridCol>
                <a:gridCol w="901898">
                  <a:extLst>
                    <a:ext uri="{9D8B030D-6E8A-4147-A177-3AD203B41FA5}">
                      <a16:colId xmlns="" xmlns:a16="http://schemas.microsoft.com/office/drawing/2014/main" val="942622993"/>
                    </a:ext>
                  </a:extLst>
                </a:gridCol>
                <a:gridCol w="2616587">
                  <a:extLst>
                    <a:ext uri="{9D8B030D-6E8A-4147-A177-3AD203B41FA5}">
                      <a16:colId xmlns="" xmlns:a16="http://schemas.microsoft.com/office/drawing/2014/main" val="2090211392"/>
                    </a:ext>
                  </a:extLst>
                </a:gridCol>
                <a:gridCol w="660033">
                  <a:extLst>
                    <a:ext uri="{9D8B030D-6E8A-4147-A177-3AD203B41FA5}">
                      <a16:colId xmlns="" xmlns:a16="http://schemas.microsoft.com/office/drawing/2014/main" val="505788800"/>
                    </a:ext>
                  </a:extLst>
                </a:gridCol>
                <a:gridCol w="422625">
                  <a:extLst>
                    <a:ext uri="{9D8B030D-6E8A-4147-A177-3AD203B41FA5}">
                      <a16:colId xmlns="" xmlns:a16="http://schemas.microsoft.com/office/drawing/2014/main" val="4222144616"/>
                    </a:ext>
                  </a:extLst>
                </a:gridCol>
                <a:gridCol w="402042">
                  <a:extLst>
                    <a:ext uri="{9D8B030D-6E8A-4147-A177-3AD203B41FA5}">
                      <a16:colId xmlns="" xmlns:a16="http://schemas.microsoft.com/office/drawing/2014/main" val="2740666101"/>
                    </a:ext>
                  </a:extLst>
                </a:gridCol>
                <a:gridCol w="178432">
                  <a:extLst>
                    <a:ext uri="{9D8B030D-6E8A-4147-A177-3AD203B41FA5}">
                      <a16:colId xmlns="" xmlns:a16="http://schemas.microsoft.com/office/drawing/2014/main" val="3271767383"/>
                    </a:ext>
                  </a:extLst>
                </a:gridCol>
                <a:gridCol w="685664">
                  <a:extLst>
                    <a:ext uri="{9D8B030D-6E8A-4147-A177-3AD203B41FA5}">
                      <a16:colId xmlns="" xmlns:a16="http://schemas.microsoft.com/office/drawing/2014/main" val="20742758"/>
                    </a:ext>
                  </a:extLst>
                </a:gridCol>
              </a:tblGrid>
              <a:tr h="2371401">
                <a:tc>
                  <a:txBody>
                    <a:bodyPr/>
                    <a:lstStyle/>
                    <a:p>
                      <a:pPr algn="l">
                        <a:spcAft>
                          <a:spcPts val="0"/>
                        </a:spcAft>
                      </a:pPr>
                      <a:r>
                        <a:rPr lang="en-US" sz="1200" b="1" dirty="0" smtClean="0">
                          <a:effectLst/>
                          <a:latin typeface="Arial" panose="020B0604020202020204" pitchFamily="34" charset="0"/>
                          <a:ea typeface="Times New Roman" panose="02020603050405020304" pitchFamily="18" charset="0"/>
                        </a:rPr>
                        <a:t>04/05 </a:t>
                      </a:r>
                      <a:r>
                        <a:rPr lang="en-US" sz="1200" b="1" dirty="0">
                          <a:effectLst/>
                          <a:latin typeface="Arial" panose="020B0604020202020204" pitchFamily="34" charset="0"/>
                          <a:ea typeface="Times New Roman" panose="02020603050405020304" pitchFamily="18" charset="0"/>
                        </a:rPr>
                        <a:t>– </a:t>
                      </a:r>
                      <a:r>
                        <a:rPr lang="en-US" sz="1200" b="1" dirty="0" smtClean="0">
                          <a:effectLst/>
                          <a:latin typeface="Arial" panose="020B0604020202020204" pitchFamily="34" charset="0"/>
                          <a:ea typeface="Times New Roman" panose="02020603050405020304" pitchFamily="18" charset="0"/>
                        </a:rPr>
                        <a:t>08/05</a:t>
                      </a:r>
                      <a:endParaRPr lang="en-GB" sz="1200" dirty="0">
                        <a:effectLst/>
                        <a:latin typeface="Times New Roman" panose="02020603050405020304" pitchFamily="18" charset="0"/>
                        <a:ea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dirty="0">
                          <a:effectLst/>
                          <a:latin typeface="Arial" panose="020B0604020202020204" pitchFamily="34" charset="0"/>
                          <a:ea typeface="Times New Roman" panose="02020603050405020304" pitchFamily="18" charset="0"/>
                        </a:rPr>
                        <a:t>16</a:t>
                      </a:r>
                      <a:endParaRPr lang="en-GB" sz="1200" dirty="0">
                        <a:effectLst/>
                        <a:latin typeface="Times New Roman" panose="02020603050405020304" pitchFamily="18" charset="0"/>
                        <a:ea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US" sz="1200" dirty="0">
                          <a:effectLst/>
                          <a:latin typeface="Arial" panose="020B0604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dirty="0">
                          <a:effectLst/>
                          <a:latin typeface="Arial" panose="020B0604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US" sz="1200" b="1" dirty="0">
                          <a:effectLst/>
                          <a:latin typeface="Arial" panose="020B0604020202020204" pitchFamily="34" charset="0"/>
                          <a:ea typeface="Times New Roman" panose="02020603050405020304" pitchFamily="18" charset="0"/>
                        </a:rPr>
                        <a:t>Human Ear</a:t>
                      </a:r>
                      <a:endParaRPr lang="en-GB" sz="1200" dirty="0">
                        <a:effectLst/>
                        <a:latin typeface="Times New Roman" panose="02020603050405020304" pitchFamily="18" charset="0"/>
                        <a:ea typeface="Times New Roman" panose="02020603050405020304" pitchFamily="18" charset="0"/>
                      </a:endParaRPr>
                    </a:p>
                    <a:p>
                      <a:pPr marL="342900" lvl="0" indent="-342900" algn="l">
                        <a:spcAft>
                          <a:spcPts val="0"/>
                        </a:spcAft>
                        <a:buSzPts val="800"/>
                        <a:buFont typeface="Wingdings" panose="05000000000000000000" pitchFamily="2" charset="2"/>
                        <a:buChar char=""/>
                        <a:tabLst>
                          <a:tab pos="228600" algn="l"/>
                        </a:tabLst>
                      </a:pPr>
                      <a:r>
                        <a:rPr lang="en-US" sz="1200" dirty="0">
                          <a:effectLst/>
                          <a:latin typeface="Arial" panose="020B0604020202020204" pitchFamily="34" charset="0"/>
                          <a:ea typeface="Times New Roman" panose="02020603050405020304" pitchFamily="18" charset="0"/>
                        </a:rPr>
                        <a:t>Structure of the human ear and the functions of the different parts, using a diagram </a:t>
                      </a:r>
                      <a:endParaRPr lang="en-GB" sz="1200" dirty="0">
                        <a:effectLst/>
                        <a:latin typeface="Times New Roman" panose="02020603050405020304" pitchFamily="18" charset="0"/>
                        <a:ea typeface="Times New Roman" panose="02020603050405020304" pitchFamily="18" charset="0"/>
                      </a:endParaRPr>
                    </a:p>
                    <a:p>
                      <a:pPr marL="228600" algn="l">
                        <a:spcAft>
                          <a:spcPts val="0"/>
                        </a:spcAft>
                      </a:pPr>
                      <a:r>
                        <a:rPr lang="en-US" sz="1200" dirty="0">
                          <a:effectLst/>
                          <a:latin typeface="Arial" panose="020B0604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marL="342900" lvl="0" indent="-342900" algn="l">
                        <a:spcAft>
                          <a:spcPts val="0"/>
                        </a:spcAft>
                        <a:buSzPts val="800"/>
                        <a:buFont typeface="Wingdings" panose="05000000000000000000" pitchFamily="2" charset="2"/>
                        <a:buChar char=""/>
                        <a:tabLst>
                          <a:tab pos="228600" algn="l"/>
                        </a:tabLst>
                      </a:pPr>
                      <a:r>
                        <a:rPr lang="en-US" sz="1200" dirty="0">
                          <a:effectLst/>
                          <a:latin typeface="Arial" panose="020B0604020202020204" pitchFamily="34" charset="0"/>
                          <a:ea typeface="Times New Roman" panose="02020603050405020304" pitchFamily="18" charset="0"/>
                        </a:rPr>
                        <a:t>Functioning of the human ear in:</a:t>
                      </a:r>
                      <a:endParaRPr lang="en-GB" sz="1200" dirty="0">
                        <a:effectLst/>
                        <a:latin typeface="Times New Roman" panose="02020603050405020304" pitchFamily="18" charset="0"/>
                        <a:ea typeface="Times New Roman" panose="02020603050405020304" pitchFamily="18" charset="0"/>
                      </a:endParaRPr>
                    </a:p>
                    <a:p>
                      <a:pPr marL="342900" lvl="0" indent="-342900" algn="l">
                        <a:spcAft>
                          <a:spcPts val="0"/>
                        </a:spcAft>
                        <a:buFont typeface="Symbol" panose="05050102010706020507" pitchFamily="18" charset="2"/>
                        <a:buChar char=""/>
                      </a:pPr>
                      <a:r>
                        <a:rPr lang="en-US" sz="1200" dirty="0">
                          <a:effectLst/>
                          <a:latin typeface="Arial" panose="020B0604020202020204" pitchFamily="34" charset="0"/>
                          <a:ea typeface="Times New Roman" panose="02020603050405020304" pitchFamily="18" charset="0"/>
                        </a:rPr>
                        <a:t>Hearing (include the role of the organ of Corti without details of its structure)</a:t>
                      </a:r>
                      <a:endParaRPr lang="en-GB" sz="1200" dirty="0">
                        <a:effectLst/>
                        <a:latin typeface="Times New Roman" panose="02020603050405020304" pitchFamily="18" charset="0"/>
                        <a:ea typeface="Times New Roman" panose="02020603050405020304" pitchFamily="18" charset="0"/>
                      </a:endParaRPr>
                    </a:p>
                    <a:p>
                      <a:pPr marL="342900" lvl="0" indent="-342900" algn="l">
                        <a:spcAft>
                          <a:spcPts val="0"/>
                        </a:spcAft>
                        <a:buFont typeface="Symbol" panose="05050102010706020507" pitchFamily="18" charset="2"/>
                        <a:buChar char=""/>
                      </a:pPr>
                      <a:r>
                        <a:rPr lang="en-US" sz="1200" dirty="0">
                          <a:effectLst/>
                          <a:latin typeface="Arial" panose="020B0604020202020204" pitchFamily="34" charset="0"/>
                          <a:ea typeface="Times New Roman" panose="02020603050405020304" pitchFamily="18" charset="0"/>
                        </a:rPr>
                        <a:t>Balance (include the role of maculae and cristae without details of their structure)</a:t>
                      </a:r>
                      <a:endParaRPr lang="en-GB" sz="1200" dirty="0">
                        <a:effectLst/>
                        <a:latin typeface="Times New Roman" panose="02020603050405020304" pitchFamily="18" charset="0"/>
                        <a:ea typeface="Times New Roman" panose="02020603050405020304" pitchFamily="18" charset="0"/>
                      </a:endParaRPr>
                    </a:p>
                    <a:p>
                      <a:pPr marL="248920" algn="l">
                        <a:spcAft>
                          <a:spcPts val="0"/>
                        </a:spcAft>
                        <a:tabLst>
                          <a:tab pos="248920" algn="l"/>
                          <a:tab pos="439420" algn="l"/>
                          <a:tab pos="666750" algn="l"/>
                        </a:tabLst>
                      </a:pPr>
                      <a:r>
                        <a:rPr lang="en-US" sz="12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GB" sz="1200" dirty="0">
                        <a:effectLst/>
                        <a:latin typeface="Times New Roman" panose="02020603050405020304" pitchFamily="18" charset="0"/>
                        <a:ea typeface="Times New Roman" panose="02020603050405020304" pitchFamily="18" charset="0"/>
                      </a:endParaRPr>
                    </a:p>
                    <a:p>
                      <a:pPr marL="342900" lvl="0" indent="-342900" algn="l">
                        <a:spcAft>
                          <a:spcPts val="0"/>
                        </a:spcAft>
                        <a:buSzPts val="800"/>
                        <a:buFont typeface="Wingdings" panose="05000000000000000000" pitchFamily="2" charset="2"/>
                        <a:buChar char=""/>
                        <a:tabLst>
                          <a:tab pos="228600" algn="l"/>
                        </a:tabLst>
                      </a:pPr>
                      <a:r>
                        <a:rPr lang="en-US" sz="1200" dirty="0">
                          <a:effectLst/>
                          <a:latin typeface="Arial" panose="020B0604020202020204" pitchFamily="34" charset="0"/>
                          <a:ea typeface="Times New Roman" panose="02020603050405020304" pitchFamily="18" charset="0"/>
                        </a:rPr>
                        <a:t>Cause and treatment of the following hearing defects: </a:t>
                      </a:r>
                      <a:endParaRPr lang="en-GB" sz="1200" dirty="0">
                        <a:effectLst/>
                        <a:latin typeface="Times New Roman" panose="02020603050405020304" pitchFamily="18" charset="0"/>
                        <a:ea typeface="Times New Roman" panose="02020603050405020304" pitchFamily="18" charset="0"/>
                      </a:endParaRPr>
                    </a:p>
                    <a:p>
                      <a:pPr marL="342900" lvl="0" indent="-342900" algn="l">
                        <a:spcAft>
                          <a:spcPts val="0"/>
                        </a:spcAft>
                        <a:buFont typeface="Symbol" panose="05050102010706020507" pitchFamily="18" charset="2"/>
                        <a:buChar char=""/>
                      </a:pPr>
                      <a:r>
                        <a:rPr lang="en-US" sz="1200" dirty="0">
                          <a:effectLst/>
                          <a:latin typeface="Arial" panose="020B0604020202020204" pitchFamily="34" charset="0"/>
                          <a:ea typeface="Times New Roman" panose="02020603050405020304" pitchFamily="18" charset="0"/>
                        </a:rPr>
                        <a:t>Middle ear infections (Use of grommets)</a:t>
                      </a:r>
                      <a:endParaRPr lang="en-GB" sz="1200" dirty="0">
                        <a:effectLst/>
                        <a:latin typeface="Times New Roman" panose="02020603050405020304" pitchFamily="18" charset="0"/>
                        <a:ea typeface="Times New Roman" panose="02020603050405020304" pitchFamily="18" charset="0"/>
                      </a:endParaRPr>
                    </a:p>
                    <a:p>
                      <a:pPr marL="342900" lvl="0" indent="-342900" algn="l">
                        <a:spcAft>
                          <a:spcPts val="0"/>
                        </a:spcAft>
                        <a:buFont typeface="Symbol" panose="05050102010706020507" pitchFamily="18" charset="2"/>
                        <a:buChar char=""/>
                      </a:pPr>
                      <a:r>
                        <a:rPr lang="en-US" sz="1200" dirty="0">
                          <a:effectLst/>
                          <a:latin typeface="Arial" panose="020B0604020202020204" pitchFamily="34" charset="0"/>
                          <a:ea typeface="Times New Roman" panose="02020603050405020304" pitchFamily="18" charset="0"/>
                        </a:rPr>
                        <a:t>Deafness (Use of hearing aids and cochlear implants)</a:t>
                      </a:r>
                      <a:endParaRPr lang="en-GB" sz="1200" dirty="0">
                        <a:effectLst/>
                        <a:latin typeface="Times New Roman" panose="02020603050405020304" pitchFamily="18" charset="0"/>
                        <a:ea typeface="Times New Roman" panose="02020603050405020304" pitchFamily="18" charset="0"/>
                      </a:endParaRPr>
                    </a:p>
                    <a:p>
                      <a:pPr algn="l">
                        <a:spcAft>
                          <a:spcPts val="0"/>
                        </a:spcAft>
                      </a:pPr>
                      <a:r>
                        <a:rPr lang="en-US" sz="1200" b="1" dirty="0">
                          <a:effectLst/>
                          <a:latin typeface="Arial" panose="020B0604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US" sz="1200" b="1" dirty="0">
                          <a:effectLst/>
                          <a:latin typeface="Arial" panose="020B0604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b="1" dirty="0">
                          <a:effectLst/>
                          <a:latin typeface="Arial" panose="020B0604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panose="020B0604020202020204" pitchFamily="34" charset="0"/>
                          <a:ea typeface="Times New Roman" panose="02020603050405020304" pitchFamily="18" charset="0"/>
                        </a:rPr>
                        <a:t>64</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dirty="0">
                          <a:effectLst/>
                          <a:latin typeface="Arial" panose="020B0604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dirty="0">
                          <a:effectLst/>
                          <a:latin typeface="Arial" panose="020B0604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70810514"/>
                  </a:ext>
                </a:extLst>
              </a:tr>
            </a:tbl>
          </a:graphicData>
        </a:graphic>
      </p:graphicFrame>
    </p:spTree>
    <p:extLst>
      <p:ext uri="{BB962C8B-B14F-4D97-AF65-F5344CB8AC3E}">
        <p14:creationId xmlns:p14="http://schemas.microsoft.com/office/powerpoint/2010/main" val="69762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normAutofit fontScale="92500" lnSpcReduction="20000"/>
          </a:bodyPr>
          <a:lstStyle/>
          <a:p>
            <a:pPr marL="0" indent="0">
              <a:buNone/>
            </a:pPr>
            <a:r>
              <a:rPr lang="en-ZA" b="1" dirty="0"/>
              <a:t>Question 3</a:t>
            </a:r>
            <a:endParaRPr lang="en-US" dirty="0"/>
          </a:p>
          <a:p>
            <a:pPr marL="0" indent="0">
              <a:buNone/>
            </a:pPr>
            <a:r>
              <a:rPr lang="en-ZA" dirty="0"/>
              <a:t>Changes in the direction and speed of movement:</a:t>
            </a:r>
            <a:endParaRPr lang="en-US" dirty="0"/>
          </a:p>
          <a:p>
            <a:pPr marL="0" indent="0">
              <a:buNone/>
            </a:pPr>
            <a:r>
              <a:rPr lang="en-ZA" dirty="0"/>
              <a:t>- Causes the endolymph in part D √ /semi-circular canals to move</a:t>
            </a:r>
            <a:endParaRPr lang="en-US" dirty="0"/>
          </a:p>
          <a:p>
            <a:pPr marL="0" indent="0">
              <a:buNone/>
            </a:pPr>
            <a:r>
              <a:rPr lang="en-ZA" dirty="0"/>
              <a:t>- The cristae √ are stimulated</a:t>
            </a:r>
            <a:endParaRPr lang="en-US" dirty="0"/>
          </a:p>
          <a:p>
            <a:pPr marL="0" indent="0">
              <a:buNone/>
            </a:pPr>
            <a:r>
              <a:rPr lang="en-ZA" dirty="0"/>
              <a:t>- and converts the stimulus into an impulse √</a:t>
            </a:r>
            <a:endParaRPr lang="en-US" dirty="0"/>
          </a:p>
          <a:p>
            <a:pPr marL="0" indent="0">
              <a:buNone/>
            </a:pPr>
            <a:r>
              <a:rPr lang="en-ZA" dirty="0"/>
              <a:t>- which is transmitted via the auditory nerve √</a:t>
            </a:r>
            <a:endParaRPr lang="en-US" dirty="0"/>
          </a:p>
          <a:p>
            <a:pPr marL="0" indent="0">
              <a:buNone/>
            </a:pPr>
            <a:r>
              <a:rPr lang="en-ZA" dirty="0"/>
              <a:t>- to the cerebellum √</a:t>
            </a:r>
            <a:endParaRPr lang="en-US" dirty="0"/>
          </a:p>
          <a:p>
            <a:pPr marL="0" lvl="0" indent="0">
              <a:buNone/>
            </a:pPr>
            <a:r>
              <a:rPr lang="en-ZA" dirty="0"/>
              <a:t>from which impulses are transmitted via motor </a:t>
            </a:r>
            <a:endParaRPr lang="en-US" dirty="0"/>
          </a:p>
          <a:p>
            <a:pPr marL="0" indent="0">
              <a:buNone/>
            </a:pPr>
            <a:r>
              <a:rPr lang="en-ZA" dirty="0"/>
              <a:t>    neurons √</a:t>
            </a:r>
            <a:endParaRPr lang="en-US" dirty="0"/>
          </a:p>
          <a:p>
            <a:pPr marL="0" indent="0">
              <a:buNone/>
            </a:pPr>
            <a:r>
              <a:rPr lang="en-ZA" dirty="0"/>
              <a:t>- to the skeletal muscles √ /effector</a:t>
            </a:r>
            <a:endParaRPr lang="en-US" dirty="0"/>
          </a:p>
          <a:p>
            <a:pPr marL="0" indent="0">
              <a:buNone/>
            </a:pPr>
            <a:r>
              <a:rPr lang="en-ZA" dirty="0"/>
              <a:t>- to restore balance of the body √</a:t>
            </a:r>
            <a:endParaRPr lang="en-US" dirty="0"/>
          </a:p>
          <a:p>
            <a:endParaRPr lang="en-US" dirty="0"/>
          </a:p>
        </p:txBody>
      </p:sp>
      <p:sp>
        <p:nvSpPr>
          <p:cNvPr id="4" name="Slide Number Placeholder 3"/>
          <p:cNvSpPr>
            <a:spLocks noGrp="1"/>
          </p:cNvSpPr>
          <p:nvPr>
            <p:ph type="sldNum" sz="quarter" idx="12"/>
          </p:nvPr>
        </p:nvSpPr>
        <p:spPr/>
        <p:txBody>
          <a:bodyPr/>
          <a:lstStyle/>
          <a:p>
            <a:fld id="{12BB25A2-5507-4CDA-801B-CF7C4493D501}" type="slidenum">
              <a:rPr lang="en-GB" smtClean="0"/>
              <a:t>30</a:t>
            </a:fld>
            <a:endParaRPr lang="en-GB"/>
          </a:p>
        </p:txBody>
      </p:sp>
    </p:spTree>
    <p:extLst>
      <p:ext uri="{BB962C8B-B14F-4D97-AF65-F5344CB8AC3E}">
        <p14:creationId xmlns:p14="http://schemas.microsoft.com/office/powerpoint/2010/main" val="2477360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KEY POINTS FOR THE MODULE </a:t>
            </a:r>
            <a:endParaRPr lang="en-ZA" b="1" dirty="0">
              <a:solidFill>
                <a:srgbClr val="002060"/>
              </a:solidFill>
            </a:endParaRPr>
          </a:p>
        </p:txBody>
      </p:sp>
      <p:sp>
        <p:nvSpPr>
          <p:cNvPr id="3" name="Content Placeholder 2"/>
          <p:cNvSpPr>
            <a:spLocks noGrp="1"/>
          </p:cNvSpPr>
          <p:nvPr>
            <p:ph idx="1"/>
          </p:nvPr>
        </p:nvSpPr>
        <p:spPr/>
        <p:txBody>
          <a:bodyPr>
            <a:normAutofit fontScale="70000" lnSpcReduction="20000"/>
          </a:bodyPr>
          <a:lstStyle/>
          <a:p>
            <a:r>
              <a:rPr lang="en-ZA" dirty="0"/>
              <a:t>In the process of hearing, learners need to know that </a:t>
            </a:r>
            <a:r>
              <a:rPr lang="en-ZA" i="1" dirty="0"/>
              <a:t>sound </a:t>
            </a:r>
            <a:r>
              <a:rPr lang="en-ZA" dirty="0"/>
              <a:t>coming from a source is the </a:t>
            </a:r>
            <a:r>
              <a:rPr lang="en-ZA" i="1" dirty="0"/>
              <a:t>stimulus</a:t>
            </a:r>
            <a:r>
              <a:rPr lang="en-ZA" dirty="0"/>
              <a:t>. </a:t>
            </a:r>
          </a:p>
          <a:p>
            <a:r>
              <a:rPr lang="en-ZA" dirty="0"/>
              <a:t>This stimulus moves as </a:t>
            </a:r>
            <a:r>
              <a:rPr lang="en-ZA" i="1" dirty="0"/>
              <a:t>sound waves </a:t>
            </a:r>
            <a:r>
              <a:rPr lang="en-ZA" dirty="0"/>
              <a:t>from the source through the auditory canal until it reaches the tympanic membrane. </a:t>
            </a:r>
          </a:p>
          <a:p>
            <a:r>
              <a:rPr lang="en-ZA" dirty="0"/>
              <a:t>From here the stimulus of sound moves as </a:t>
            </a:r>
            <a:r>
              <a:rPr lang="en-ZA" i="1" dirty="0"/>
              <a:t>vibrations </a:t>
            </a:r>
            <a:r>
              <a:rPr lang="en-ZA" dirty="0"/>
              <a:t>through the tympanic membrane, </a:t>
            </a:r>
            <a:r>
              <a:rPr lang="en-ZA" dirty="0" err="1"/>
              <a:t>ossicles</a:t>
            </a:r>
            <a:r>
              <a:rPr lang="en-ZA" dirty="0"/>
              <a:t> and oval window. </a:t>
            </a:r>
          </a:p>
          <a:p>
            <a:r>
              <a:rPr lang="en-ZA" dirty="0"/>
              <a:t>When the vibrations pass into the </a:t>
            </a:r>
            <a:r>
              <a:rPr lang="en-ZA" dirty="0" err="1"/>
              <a:t>endolymph</a:t>
            </a:r>
            <a:r>
              <a:rPr lang="en-ZA" dirty="0"/>
              <a:t> of the inner ear then the stimulus is in the form of </a:t>
            </a:r>
            <a:r>
              <a:rPr lang="en-ZA" i="1" dirty="0"/>
              <a:t>pressure waves </a:t>
            </a:r>
            <a:r>
              <a:rPr lang="en-ZA" dirty="0"/>
              <a:t>which then</a:t>
            </a:r>
          </a:p>
          <a:p>
            <a:r>
              <a:rPr lang="en-ZA" dirty="0"/>
              <a:t>stimulate the organ of </a:t>
            </a:r>
            <a:r>
              <a:rPr lang="en-ZA" dirty="0" err="1"/>
              <a:t>Corti</a:t>
            </a:r>
            <a:r>
              <a:rPr lang="en-ZA" dirty="0"/>
              <a:t>. </a:t>
            </a:r>
          </a:p>
          <a:p>
            <a:r>
              <a:rPr lang="en-ZA" dirty="0"/>
              <a:t>This is when the stimulus is converted into an </a:t>
            </a:r>
            <a:r>
              <a:rPr lang="en-ZA" i="1" dirty="0"/>
              <a:t>impulse </a:t>
            </a:r>
            <a:r>
              <a:rPr lang="en-ZA" dirty="0"/>
              <a:t>which can be transmitted to the </a:t>
            </a:r>
            <a:r>
              <a:rPr lang="en-US" dirty="0"/>
              <a:t>cerebrum.</a:t>
            </a:r>
          </a:p>
          <a:p>
            <a:r>
              <a:rPr lang="en-US" dirty="0"/>
              <a:t>The ear also plays an important role in maintaining balance.</a:t>
            </a:r>
            <a:endParaRPr lang="en-ZA" dirty="0"/>
          </a:p>
        </p:txBody>
      </p:sp>
      <p:sp>
        <p:nvSpPr>
          <p:cNvPr id="4" name="Slide Number Placeholder 3"/>
          <p:cNvSpPr>
            <a:spLocks noGrp="1"/>
          </p:cNvSpPr>
          <p:nvPr>
            <p:ph type="sldNum" sz="quarter" idx="12"/>
          </p:nvPr>
        </p:nvSpPr>
        <p:spPr/>
        <p:txBody>
          <a:bodyPr/>
          <a:lstStyle/>
          <a:p>
            <a:fld id="{12BB25A2-5507-4CDA-801B-CF7C4493D501}" type="slidenum">
              <a:rPr lang="en-GB" smtClean="0"/>
              <a:t>31</a:t>
            </a:fld>
            <a:endParaRPr lang="en-GB"/>
          </a:p>
        </p:txBody>
      </p:sp>
    </p:spTree>
    <p:extLst>
      <p:ext uri="{BB962C8B-B14F-4D97-AF65-F5344CB8AC3E}">
        <p14:creationId xmlns:p14="http://schemas.microsoft.com/office/powerpoint/2010/main" val="2896708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KEY POINTS FOR THE MODULE </a:t>
            </a:r>
            <a:endParaRPr lang="en-US" dirty="0"/>
          </a:p>
        </p:txBody>
      </p:sp>
      <p:sp>
        <p:nvSpPr>
          <p:cNvPr id="3" name="Content Placeholder 2"/>
          <p:cNvSpPr>
            <a:spLocks noGrp="1"/>
          </p:cNvSpPr>
          <p:nvPr>
            <p:ph idx="1"/>
          </p:nvPr>
        </p:nvSpPr>
        <p:spPr/>
        <p:txBody>
          <a:bodyPr>
            <a:normAutofit fontScale="85000" lnSpcReduction="10000"/>
          </a:bodyPr>
          <a:lstStyle/>
          <a:p>
            <a:r>
              <a:rPr lang="en-ZA" dirty="0"/>
              <a:t>Teachers must emphasise that the parts involved in amplification are the tympanic membrane, the ossicles and the oval window. The following features of the structures involved help in the amplification process:</a:t>
            </a:r>
          </a:p>
          <a:p>
            <a:pPr marL="0" indent="0">
              <a:buNone/>
            </a:pPr>
            <a:r>
              <a:rPr lang="en-ZA" dirty="0"/>
              <a:t>* The sound vibrations move from the large tympanic    </a:t>
            </a:r>
          </a:p>
          <a:p>
            <a:pPr marL="0" indent="0">
              <a:buNone/>
            </a:pPr>
            <a:r>
              <a:rPr lang="en-ZA" dirty="0"/>
              <a:t>    membrane to the smaller oval window</a:t>
            </a:r>
          </a:p>
          <a:p>
            <a:pPr marL="0" indent="0">
              <a:buNone/>
            </a:pPr>
            <a:r>
              <a:rPr lang="en-ZA" dirty="0"/>
              <a:t>* The ossicles that transmit the vibrations decrease in size    </a:t>
            </a:r>
          </a:p>
          <a:p>
            <a:pPr marL="0" indent="0">
              <a:buNone/>
            </a:pPr>
            <a:r>
              <a:rPr lang="en-ZA" dirty="0"/>
              <a:t>    from the hammer to the anvil to the stirrup</a:t>
            </a:r>
          </a:p>
          <a:p>
            <a:r>
              <a:rPr lang="en-ZA" dirty="0"/>
              <a:t>The above features concentrate/intensify the sound vibrations causing it to be amplified.</a:t>
            </a:r>
            <a:endParaRPr lang="en-US" dirty="0"/>
          </a:p>
        </p:txBody>
      </p:sp>
      <p:sp>
        <p:nvSpPr>
          <p:cNvPr id="4" name="Slide Number Placeholder 3"/>
          <p:cNvSpPr>
            <a:spLocks noGrp="1"/>
          </p:cNvSpPr>
          <p:nvPr>
            <p:ph type="sldNum" sz="quarter" idx="12"/>
          </p:nvPr>
        </p:nvSpPr>
        <p:spPr/>
        <p:txBody>
          <a:bodyPr/>
          <a:lstStyle/>
          <a:p>
            <a:fld id="{12BB25A2-5507-4CDA-801B-CF7C4493D501}" type="slidenum">
              <a:rPr lang="en-GB" smtClean="0"/>
              <a:t>32</a:t>
            </a:fld>
            <a:endParaRPr lang="en-GB"/>
          </a:p>
        </p:txBody>
      </p:sp>
    </p:spTree>
    <p:extLst>
      <p:ext uri="{BB962C8B-B14F-4D97-AF65-F5344CB8AC3E}">
        <p14:creationId xmlns:p14="http://schemas.microsoft.com/office/powerpoint/2010/main" val="1685699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2368"/>
            <a:ext cx="8229600" cy="1143000"/>
          </a:xfrm>
          <a:prstGeom prst="roundRect">
            <a:avLst/>
          </a:prstGeom>
          <a:solidFill>
            <a:srgbClr val="FFC000"/>
          </a:solidFill>
        </p:spPr>
        <p:txBody>
          <a:bodyPr>
            <a:normAutofit fontScale="90000"/>
          </a:bodyPr>
          <a:lstStyle/>
          <a:p>
            <a:r>
              <a:rPr lang="en-ZA" sz="6700" b="1" dirty="0">
                <a:effectLst>
                  <a:outerShdw blurRad="41275" dist="20320" dir="1800000" algn="tl">
                    <a:srgbClr val="000000">
                      <a:alpha val="40000"/>
                    </a:srgbClr>
                  </a:outerShdw>
                </a:effectLst>
              </a:rPr>
              <a:t/>
            </a:r>
            <a:br>
              <a:rPr lang="en-ZA" sz="6700" b="1" dirty="0">
                <a:effectLst>
                  <a:outerShdw blurRad="41275" dist="20320" dir="1800000" algn="tl">
                    <a:srgbClr val="000000">
                      <a:alpha val="40000"/>
                    </a:srgbClr>
                  </a:outerShdw>
                </a:effectLst>
              </a:rPr>
            </a:br>
            <a:r>
              <a:rPr lang="en-ZA" sz="6700" b="1" dirty="0">
                <a:solidFill>
                  <a:srgbClr val="002060"/>
                </a:solidFill>
                <a:effectLst>
                  <a:outerShdw blurRad="41275" dist="20320" dir="1800000" algn="tl">
                    <a:srgbClr val="000000">
                      <a:alpha val="40000"/>
                    </a:srgbClr>
                  </a:outerShdw>
                </a:effectLst>
              </a:rPr>
              <a:t>MODULE 4</a:t>
            </a:r>
            <a:r>
              <a:rPr lang="en-ZA" b="1" dirty="0">
                <a:solidFill>
                  <a:srgbClr val="002060"/>
                </a:solidFill>
                <a:effectLst>
                  <a:outerShdw blurRad="41275" dist="20320" dir="1800000" algn="tl">
                    <a:srgbClr val="000000">
                      <a:alpha val="40000"/>
                    </a:srgbClr>
                  </a:outerShdw>
                </a:effectLst>
              </a:rPr>
              <a:t/>
            </a:r>
            <a:br>
              <a:rPr lang="en-ZA" b="1" dirty="0">
                <a:solidFill>
                  <a:srgbClr val="002060"/>
                </a:solidFill>
                <a:effectLst>
                  <a:outerShdw blurRad="41275" dist="20320" dir="1800000" algn="tl">
                    <a:srgbClr val="000000">
                      <a:alpha val="40000"/>
                    </a:srgbClr>
                  </a:outerShdw>
                </a:effectLst>
              </a:rPr>
            </a:br>
            <a:endParaRPr lang="en-US" b="1" dirty="0">
              <a:solidFill>
                <a:srgbClr val="002060"/>
              </a:solidFill>
            </a:endParaRPr>
          </a:p>
        </p:txBody>
      </p:sp>
      <p:sp>
        <p:nvSpPr>
          <p:cNvPr id="3" name="Content Placeholder 2"/>
          <p:cNvSpPr>
            <a:spLocks noGrp="1"/>
          </p:cNvSpPr>
          <p:nvPr>
            <p:ph idx="1"/>
          </p:nvPr>
        </p:nvSpPr>
        <p:spPr/>
        <p:txBody>
          <a:bodyPr>
            <a:normAutofit fontScale="62500" lnSpcReduction="20000"/>
          </a:bodyPr>
          <a:lstStyle/>
          <a:p>
            <a:pPr marL="0" indent="0">
              <a:buNone/>
            </a:pPr>
            <a:r>
              <a:rPr lang="en-ZA" dirty="0">
                <a:effectLst>
                  <a:outerShdw blurRad="41275" dist="20320" dir="1800000" algn="tl">
                    <a:srgbClr val="000000">
                      <a:alpha val="40000"/>
                    </a:srgbClr>
                  </a:outerShdw>
                </a:effectLst>
              </a:rPr>
              <a:t>Overview of  Module </a:t>
            </a:r>
            <a:r>
              <a:rPr lang="en-ZA" dirty="0" smtClean="0">
                <a:effectLst>
                  <a:outerShdw blurRad="41275" dist="20320" dir="1800000" algn="tl">
                    <a:srgbClr val="000000">
                      <a:alpha val="40000"/>
                    </a:srgbClr>
                  </a:outerShdw>
                </a:effectLst>
              </a:rPr>
              <a:t>4</a:t>
            </a:r>
            <a:endParaRPr lang="en-ZA" dirty="0">
              <a:effectLst>
                <a:outerShdw blurRad="41275" dist="20320" dir="1800000" algn="tl">
                  <a:srgbClr val="000000">
                    <a:alpha val="40000"/>
                  </a:srgbClr>
                </a:outerShdw>
              </a:effectLst>
            </a:endParaRPr>
          </a:p>
          <a:p>
            <a:pPr marL="0" indent="0">
              <a:buNone/>
            </a:pPr>
            <a:r>
              <a:rPr lang="en-ZA" dirty="0"/>
              <a:t>In this module we will look at the concept of  ‘The Ear’ </a:t>
            </a:r>
          </a:p>
          <a:p>
            <a:pPr marL="0" indent="0">
              <a:buNone/>
            </a:pPr>
            <a:r>
              <a:rPr lang="en-US" u="sng" dirty="0"/>
              <a:t>Content</a:t>
            </a:r>
          </a:p>
          <a:p>
            <a:pPr marL="0" indent="0">
              <a:buNone/>
            </a:pPr>
            <a:r>
              <a:rPr lang="en-ZA" dirty="0"/>
              <a:t>You will study this module through the following units:</a:t>
            </a:r>
          </a:p>
          <a:p>
            <a:pPr marL="0" indent="0">
              <a:buNone/>
            </a:pPr>
            <a:endParaRPr lang="en-ZA" dirty="0"/>
          </a:p>
          <a:p>
            <a:pPr marL="0" indent="0">
              <a:buNone/>
            </a:pPr>
            <a:r>
              <a:rPr lang="en-US" dirty="0"/>
              <a:t>Unit 1: S</a:t>
            </a:r>
            <a:r>
              <a:rPr lang="en-ZA" dirty="0" err="1"/>
              <a:t>tructure</a:t>
            </a:r>
            <a:r>
              <a:rPr lang="en-ZA" dirty="0"/>
              <a:t> of the human ear and the functions of the different parts, using a diagram</a:t>
            </a: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Unit 2: F</a:t>
            </a:r>
            <a:r>
              <a:rPr lang="en-ZA" dirty="0" err="1"/>
              <a:t>unctioning</a:t>
            </a:r>
            <a:r>
              <a:rPr lang="en-ZA" dirty="0"/>
              <a:t> of the human ear in hearing and balance </a:t>
            </a: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Unit 3: T</a:t>
            </a:r>
            <a:r>
              <a:rPr lang="en-ZA" dirty="0"/>
              <a:t>he nature and treatment of hearing defects</a:t>
            </a:r>
            <a:endParaRPr lang="en-ZA"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ZA" dirty="0">
                <a:effectLst>
                  <a:outerShdw blurRad="41275" dist="20320" dir="1800000" algn="tl">
                    <a:srgbClr val="000000">
                      <a:alpha val="40000"/>
                    </a:srgbClr>
                  </a:outerShdw>
                </a:effectLst>
              </a:rPr>
              <a:t> </a:t>
            </a:r>
          </a:p>
          <a:p>
            <a:pPr marL="0" indent="0">
              <a:buNone/>
            </a:pPr>
            <a:r>
              <a:rPr lang="en-ZA" dirty="0">
                <a:effectLst>
                  <a:outerShdw blurRad="41275" dist="20320" dir="1800000" algn="tl">
                    <a:srgbClr val="000000">
                      <a:alpha val="40000"/>
                    </a:srgbClr>
                  </a:outerShdw>
                </a:effectLst>
              </a:rPr>
              <a:t> </a:t>
            </a:r>
            <a:r>
              <a:rPr lang="en-US" dirty="0"/>
              <a:t/>
            </a:r>
            <a:br>
              <a:rPr lang="en-US" dirty="0"/>
            </a:br>
            <a:endParaRPr lang="en-ZA" dirty="0"/>
          </a:p>
        </p:txBody>
      </p:sp>
      <p:sp>
        <p:nvSpPr>
          <p:cNvPr id="2" name="Slide Number Placeholder 1"/>
          <p:cNvSpPr>
            <a:spLocks noGrp="1"/>
          </p:cNvSpPr>
          <p:nvPr>
            <p:ph type="sldNum" sz="quarter" idx="12"/>
          </p:nvPr>
        </p:nvSpPr>
        <p:spPr/>
        <p:txBody>
          <a:bodyPr/>
          <a:lstStyle/>
          <a:p>
            <a:fld id="{12BB25A2-5507-4CDA-801B-CF7C4493D501}" type="slidenum">
              <a:rPr lang="en-GB" smtClean="0"/>
              <a:t>4</a:t>
            </a:fld>
            <a:endParaRPr lang="en-GB"/>
          </a:p>
        </p:txBody>
      </p:sp>
    </p:spTree>
    <p:extLst>
      <p:ext uri="{BB962C8B-B14F-4D97-AF65-F5344CB8AC3E}">
        <p14:creationId xmlns:p14="http://schemas.microsoft.com/office/powerpoint/2010/main" val="4104496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a:solidFill>
                  <a:srgbClr val="002060"/>
                </a:solidFill>
              </a:rPr>
              <a:t>OUTCOMES OF THIS MODULE</a:t>
            </a:r>
            <a:endParaRPr lang="en-US" sz="3200" dirty="0">
              <a:solidFill>
                <a:srgbClr val="002060"/>
              </a:solidFill>
            </a:endParaRPr>
          </a:p>
        </p:txBody>
      </p:sp>
      <p:sp>
        <p:nvSpPr>
          <p:cNvPr id="3" name="Content Placeholder 2"/>
          <p:cNvSpPr>
            <a:spLocks noGrp="1"/>
          </p:cNvSpPr>
          <p:nvPr>
            <p:ph idx="1"/>
          </p:nvPr>
        </p:nvSpPr>
        <p:spPr/>
        <p:txBody>
          <a:bodyPr>
            <a:normAutofit fontScale="92500" lnSpcReduction="10000"/>
          </a:bodyPr>
          <a:lstStyle/>
          <a:p>
            <a:pPr marL="0" lvl="0" indent="0">
              <a:buNone/>
            </a:pPr>
            <a:r>
              <a:rPr lang="en-US" dirty="0">
                <a:solidFill>
                  <a:srgbClr val="00B050"/>
                </a:solidFill>
              </a:rPr>
              <a:t>Statement of the learning outcomes/objectives</a:t>
            </a:r>
          </a:p>
          <a:p>
            <a:pPr marL="0" indent="0">
              <a:buNone/>
            </a:pPr>
            <a:r>
              <a:rPr lang="en-ZA" dirty="0">
                <a:solidFill>
                  <a:schemeClr val="accent4">
                    <a:lumMod val="75000"/>
                  </a:schemeClr>
                </a:solidFill>
              </a:rPr>
              <a:t>When you complete this module you will be able to</a:t>
            </a:r>
            <a:r>
              <a:rPr lang="en-GB" spc="-50" dirty="0">
                <a:solidFill>
                  <a:schemeClr val="accent4">
                    <a:lumMod val="75000"/>
                  </a:schemeClr>
                </a:solidFill>
              </a:rPr>
              <a:t>:</a:t>
            </a:r>
            <a:endParaRPr lang="en-ZA" dirty="0">
              <a:solidFill>
                <a:schemeClr val="accent4">
                  <a:lumMod val="75000"/>
                </a:schemeClr>
              </a:solidFill>
            </a:endParaRPr>
          </a:p>
          <a:p>
            <a:pPr lvl="0"/>
            <a:r>
              <a:rPr lang="en-ZA" dirty="0"/>
              <a:t>Draw and label the parts of the ear</a:t>
            </a:r>
            <a:r>
              <a:rPr lang="en-ZA" i="1" dirty="0"/>
              <a:t>. </a:t>
            </a:r>
          </a:p>
          <a:p>
            <a:pPr lvl="0"/>
            <a:r>
              <a:rPr lang="en-ZA" dirty="0"/>
              <a:t>Describe  the functions of the different parts.</a:t>
            </a:r>
          </a:p>
          <a:p>
            <a:pPr lvl="0"/>
            <a:r>
              <a:rPr lang="en-ZA" dirty="0"/>
              <a:t>Briefly describe the path of sound as it travels through the ear</a:t>
            </a:r>
          </a:p>
          <a:p>
            <a:pPr lvl="0"/>
            <a:r>
              <a:rPr lang="en-ZA" dirty="0"/>
              <a:t>Briefly describe the functioning of the maculae and cristae and their role in balance</a:t>
            </a:r>
          </a:p>
          <a:p>
            <a:pPr lvl="0"/>
            <a:r>
              <a:rPr lang="en-ZA" dirty="0"/>
              <a:t>Briefly describe the defects of the ear</a:t>
            </a:r>
          </a:p>
          <a:p>
            <a:pPr marL="0" lvl="0" indent="0">
              <a:buNone/>
            </a:pPr>
            <a:endParaRPr lang="en-US" i="1" dirty="0"/>
          </a:p>
          <a:p>
            <a:endParaRPr lang="en-US" sz="1200" dirty="0"/>
          </a:p>
          <a:p>
            <a:endParaRPr lang="en-US" dirty="0"/>
          </a:p>
        </p:txBody>
      </p:sp>
      <p:sp>
        <p:nvSpPr>
          <p:cNvPr id="4" name="Slide Number Placeholder 3"/>
          <p:cNvSpPr>
            <a:spLocks noGrp="1"/>
          </p:cNvSpPr>
          <p:nvPr>
            <p:ph type="sldNum" sz="quarter" idx="12"/>
          </p:nvPr>
        </p:nvSpPr>
        <p:spPr/>
        <p:txBody>
          <a:bodyPr/>
          <a:lstStyle/>
          <a:p>
            <a:fld id="{12BB25A2-5507-4CDA-801B-CF7C4493D501}" type="slidenum">
              <a:rPr lang="en-GB" smtClean="0"/>
              <a:t>5</a:t>
            </a:fld>
            <a:endParaRPr lang="en-GB"/>
          </a:p>
        </p:txBody>
      </p:sp>
    </p:spTree>
    <p:extLst>
      <p:ext uri="{BB962C8B-B14F-4D97-AF65-F5344CB8AC3E}">
        <p14:creationId xmlns:p14="http://schemas.microsoft.com/office/powerpoint/2010/main" val="495250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lowchart: Document 12">
            <a:extLst>
              <a:ext uri="{FF2B5EF4-FFF2-40B4-BE49-F238E27FC236}">
                <a16:creationId xmlns="" xmlns:a16="http://schemas.microsoft.com/office/drawing/2014/main" id="{D12DDE76-C203-4047-9998-63900085B5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8631" y="0"/>
            <a:ext cx="2436019" cy="3400426"/>
          </a:xfrm>
          <a:prstGeom prst="flowChartDocument">
            <a:avLst/>
          </a:prstGeom>
          <a:solidFill>
            <a:srgbClr val="737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171162"/>
            <a:ext cx="2130136" cy="2371148"/>
          </a:xfrm>
        </p:spPr>
        <p:txBody>
          <a:bodyPr vert="horz" lIns="91440" tIns="45720" rIns="91440" bIns="45720" rtlCol="0" anchor="ctr">
            <a:normAutofit/>
          </a:bodyPr>
          <a:lstStyle/>
          <a:p>
            <a:pPr algn="l">
              <a:lnSpc>
                <a:spcPct val="90000"/>
              </a:lnSpc>
            </a:pPr>
            <a:r>
              <a:rPr lang="en-US" sz="2800" b="1" kern="1200" dirty="0">
                <a:solidFill>
                  <a:srgbClr val="FFFFFF"/>
                </a:solidFill>
                <a:latin typeface="+mj-lt"/>
                <a:ea typeface="+mj-ea"/>
                <a:cs typeface="+mj-cs"/>
              </a:rPr>
              <a:t>UNIT 1:</a:t>
            </a:r>
            <a:br>
              <a:rPr lang="en-US" sz="2800" b="1" kern="1200" dirty="0">
                <a:solidFill>
                  <a:srgbClr val="FFFFFF"/>
                </a:solidFill>
                <a:latin typeface="+mj-lt"/>
                <a:ea typeface="+mj-ea"/>
                <a:cs typeface="+mj-cs"/>
              </a:rPr>
            </a:br>
            <a:r>
              <a:rPr lang="en-US" sz="2800" b="1" kern="1200" dirty="0">
                <a:solidFill>
                  <a:srgbClr val="FFFFFF"/>
                </a:solidFill>
                <a:latin typeface="+mj-lt"/>
                <a:ea typeface="+mj-ea"/>
                <a:cs typeface="+mj-cs"/>
              </a:rPr>
              <a:t>STRUCTURE OF THE EAR </a:t>
            </a:r>
          </a:p>
        </p:txBody>
      </p:sp>
      <p:pic>
        <p:nvPicPr>
          <p:cNvPr id="8" name="il_fi" descr="http://images.medicinenet.com/images/illustrations/ear_cutaway.jpg">
            <a:extLst>
              <a:ext uri="{FF2B5EF4-FFF2-40B4-BE49-F238E27FC236}">
                <a16:creationId xmlns="" xmlns:a16="http://schemas.microsoft.com/office/drawing/2014/main" id="{32B2520A-216B-47F7-905B-E051EBFB8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5949" y="1211450"/>
            <a:ext cx="5510653" cy="4436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a:xfrm>
            <a:off x="8194857" y="6356350"/>
            <a:ext cx="469082" cy="365125"/>
          </a:xfrm>
          <a:noFill/>
        </p:spPr>
        <p:txBody>
          <a:bodyPr vert="horz" lIns="91440" tIns="45720" rIns="91440" bIns="45720" rtlCol="0" anchor="ctr">
            <a:normAutofit/>
          </a:bodyPr>
          <a:lstStyle/>
          <a:p>
            <a:pPr algn="l">
              <a:spcAft>
                <a:spcPts val="600"/>
              </a:spcAft>
            </a:pPr>
            <a:fld id="{12BB25A2-5507-4CDA-801B-CF7C4493D501}" type="slidenum">
              <a:rPr lang="en-US" smtClean="0"/>
              <a:pPr algn="l">
                <a:spcAft>
                  <a:spcPts val="600"/>
                </a:spcAft>
              </a:pPr>
              <a:t>6</a:t>
            </a:fld>
            <a:endParaRPr lang="en-US"/>
          </a:p>
        </p:txBody>
      </p:sp>
    </p:spTree>
    <p:extLst>
      <p:ext uri="{BB962C8B-B14F-4D97-AF65-F5344CB8AC3E}">
        <p14:creationId xmlns:p14="http://schemas.microsoft.com/office/powerpoint/2010/main" val="2780014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 xmlns:a16="http://schemas.microsoft.com/office/drawing/2014/main" id="{73DE2CFE-42F2-48F0-8706-5264E012B1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691352" y="799217"/>
            <a:ext cx="2200313" cy="2506881"/>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25214" y="1204108"/>
            <a:ext cx="2002054" cy="1781175"/>
          </a:xfrm>
        </p:spPr>
        <p:txBody>
          <a:bodyPr>
            <a:normAutofit/>
          </a:bodyPr>
          <a:lstStyle/>
          <a:p>
            <a:r>
              <a:rPr lang="en-US" sz="2800" b="1">
                <a:solidFill>
                  <a:srgbClr val="FFFFFF"/>
                </a:solidFill>
              </a:rPr>
              <a:t>THREE PARTS OF THE EAR </a:t>
            </a:r>
            <a:endParaRPr lang="en-ZA" sz="2800" b="1">
              <a:solidFill>
                <a:srgbClr val="FFFFFF"/>
              </a:solidFill>
            </a:endParaRPr>
          </a:p>
        </p:txBody>
      </p:sp>
      <p:sp>
        <p:nvSpPr>
          <p:cNvPr id="3" name="Content Placeholder 2"/>
          <p:cNvSpPr>
            <a:spLocks noGrp="1"/>
          </p:cNvSpPr>
          <p:nvPr>
            <p:ph idx="1"/>
          </p:nvPr>
        </p:nvSpPr>
        <p:spPr>
          <a:xfrm>
            <a:off x="725213" y="3355130"/>
            <a:ext cx="2190603" cy="2427333"/>
          </a:xfrm>
        </p:spPr>
        <p:txBody>
          <a:bodyPr>
            <a:normAutofit/>
          </a:bodyPr>
          <a:lstStyle/>
          <a:p>
            <a:pPr>
              <a:buNone/>
            </a:pPr>
            <a:r>
              <a:rPr lang="en-US" altLang="en-US" sz="2000" dirty="0"/>
              <a:t>The ear consists of three regions:</a:t>
            </a:r>
          </a:p>
          <a:p>
            <a:r>
              <a:rPr lang="en-US" altLang="en-US" sz="2000" dirty="0"/>
              <a:t>Outer ear</a:t>
            </a:r>
          </a:p>
          <a:p>
            <a:r>
              <a:rPr lang="en-US" altLang="en-US" sz="2000" dirty="0"/>
              <a:t>Middle ear</a:t>
            </a:r>
          </a:p>
          <a:p>
            <a:r>
              <a:rPr lang="en-US" altLang="en-US" sz="2000" dirty="0"/>
              <a:t>Inner ear</a:t>
            </a:r>
            <a:endParaRPr lang="en-ZA" sz="2000" dirty="0"/>
          </a:p>
        </p:txBody>
      </p:sp>
      <p:sp>
        <p:nvSpPr>
          <p:cNvPr id="4" name="Slide Number Placeholder 3"/>
          <p:cNvSpPr>
            <a:spLocks noGrp="1"/>
          </p:cNvSpPr>
          <p:nvPr>
            <p:ph type="sldNum" sz="quarter" idx="12"/>
          </p:nvPr>
        </p:nvSpPr>
        <p:spPr>
          <a:xfrm>
            <a:off x="7743825" y="6356350"/>
            <a:ext cx="771525" cy="365125"/>
          </a:xfrm>
        </p:spPr>
        <p:txBody>
          <a:bodyPr>
            <a:normAutofit/>
          </a:bodyPr>
          <a:lstStyle/>
          <a:p>
            <a:pPr>
              <a:spcAft>
                <a:spcPts val="600"/>
              </a:spcAft>
            </a:pPr>
            <a:fld id="{12BB25A2-5507-4CDA-801B-CF7C4493D501}" type="slidenum">
              <a:rPr lang="en-GB" sz="1000">
                <a:solidFill>
                  <a:prstClr val="black">
                    <a:tint val="75000"/>
                  </a:prstClr>
                </a:solidFill>
              </a:rPr>
              <a:pPr>
                <a:spcAft>
                  <a:spcPts val="600"/>
                </a:spcAft>
              </a:pPr>
              <a:t>7</a:t>
            </a:fld>
            <a:endParaRPr lang="en-GB" sz="1000">
              <a:solidFill>
                <a:prstClr val="black">
                  <a:tint val="75000"/>
                </a:prstClr>
              </a:solidFill>
            </a:endParaRPr>
          </a:p>
        </p:txBody>
      </p:sp>
      <p:pic>
        <p:nvPicPr>
          <p:cNvPr id="12" name="Picture 11" descr="A close up of a map&#10;&#10;Description automatically generated">
            <a:extLst>
              <a:ext uri="{FF2B5EF4-FFF2-40B4-BE49-F238E27FC236}">
                <a16:creationId xmlns="" xmlns:a16="http://schemas.microsoft.com/office/drawing/2014/main" id="{EDA77967-2DBA-4CE6-A82C-0FA71F0B6C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5706" y="1640646"/>
            <a:ext cx="5386693" cy="3300521"/>
          </a:xfrm>
          <a:prstGeom prst="rect">
            <a:avLst/>
          </a:prstGeom>
        </p:spPr>
      </p:pic>
    </p:spTree>
    <p:extLst>
      <p:ext uri="{BB962C8B-B14F-4D97-AF65-F5344CB8AC3E}">
        <p14:creationId xmlns:p14="http://schemas.microsoft.com/office/powerpoint/2010/main" val="1909731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63D43A-D370-4DAC-8600-117F5D94163E}"/>
              </a:ext>
            </a:extLst>
          </p:cNvPr>
          <p:cNvSpPr>
            <a:spLocks noGrp="1"/>
          </p:cNvSpPr>
          <p:nvPr>
            <p:ph type="title"/>
          </p:nvPr>
        </p:nvSpPr>
        <p:spPr>
          <a:xfrm>
            <a:off x="774939" y="670572"/>
            <a:ext cx="7941325" cy="1062644"/>
          </a:xfrm>
        </p:spPr>
        <p:txBody>
          <a:bodyPr anchor="b">
            <a:normAutofit/>
          </a:bodyPr>
          <a:lstStyle/>
          <a:p>
            <a:pPr algn="l"/>
            <a:r>
              <a:rPr lang="en-US" dirty="0"/>
              <a:t>Outer ear </a:t>
            </a:r>
            <a:endParaRPr lang="en-GB" dirty="0"/>
          </a:p>
        </p:txBody>
      </p:sp>
      <p:cxnSp>
        <p:nvCxnSpPr>
          <p:cNvPr id="19" name="Straight Connector 18">
            <a:extLst>
              <a:ext uri="{FF2B5EF4-FFF2-40B4-BE49-F238E27FC236}">
                <a16:creationId xmlns="" xmlns:a16="http://schemas.microsoft.com/office/drawing/2014/main" id="{39B7FDC9-F0CE-43A7-9F2A-83DD09DC345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9" name="Content Placeholder 5">
            <a:extLst>
              <a:ext uri="{FF2B5EF4-FFF2-40B4-BE49-F238E27FC236}">
                <a16:creationId xmlns="" xmlns:a16="http://schemas.microsoft.com/office/drawing/2014/main" id="{710E68F6-0B7D-466A-BA1E-FE83FC7BD88A}"/>
              </a:ext>
            </a:extLst>
          </p:cNvPr>
          <p:cNvPicPr>
            <a:picLocks noChangeAspect="1"/>
          </p:cNvPicPr>
          <p:nvPr/>
        </p:nvPicPr>
        <p:blipFill rotWithShape="1">
          <a:blip r:embed="rId2">
            <a:extLst>
              <a:ext uri="{28A0092B-C50C-407E-A947-70E740481C1C}">
                <a14:useLocalDpi xmlns:a14="http://schemas.microsoft.com/office/drawing/2010/main" val="0"/>
              </a:ext>
            </a:extLst>
          </a:blip>
          <a:srcRect t="17158" r="41133"/>
          <a:stretch/>
        </p:blipFill>
        <p:spPr>
          <a:xfrm>
            <a:off x="835516" y="2811104"/>
            <a:ext cx="2728371" cy="2850144"/>
          </a:xfrm>
          <a:prstGeom prst="rect">
            <a:avLst/>
          </a:prstGeom>
        </p:spPr>
      </p:pic>
      <p:sp>
        <p:nvSpPr>
          <p:cNvPr id="11" name="Content Placeholder 10">
            <a:extLst>
              <a:ext uri="{FF2B5EF4-FFF2-40B4-BE49-F238E27FC236}">
                <a16:creationId xmlns="" xmlns:a16="http://schemas.microsoft.com/office/drawing/2014/main" id="{AA4258C7-E877-4886-BEC2-6F3F8BAB644B}"/>
              </a:ext>
            </a:extLst>
          </p:cNvPr>
          <p:cNvSpPr>
            <a:spLocks noGrp="1"/>
          </p:cNvSpPr>
          <p:nvPr>
            <p:ph idx="1"/>
          </p:nvPr>
        </p:nvSpPr>
        <p:spPr>
          <a:xfrm>
            <a:off x="3716515" y="2682433"/>
            <a:ext cx="4711627" cy="3215749"/>
          </a:xfrm>
        </p:spPr>
        <p:txBody>
          <a:bodyPr>
            <a:normAutofit/>
          </a:bodyPr>
          <a:lstStyle/>
          <a:p>
            <a:pPr>
              <a:lnSpc>
                <a:spcPct val="90000"/>
              </a:lnSpc>
            </a:pPr>
            <a:r>
              <a:rPr lang="en-US" sz="1600"/>
              <a:t>Pinna</a:t>
            </a:r>
          </a:p>
          <a:p>
            <a:pPr>
              <a:lnSpc>
                <a:spcPct val="90000"/>
              </a:lnSpc>
            </a:pPr>
            <a:r>
              <a:rPr lang="en-US" sz="1600"/>
              <a:t>External auditory canal </a:t>
            </a:r>
          </a:p>
          <a:p>
            <a:pPr>
              <a:lnSpc>
                <a:spcPct val="90000"/>
              </a:lnSpc>
            </a:pPr>
            <a:r>
              <a:rPr lang="en-US" sz="1600"/>
              <a:t>Tympanic membrane </a:t>
            </a:r>
          </a:p>
          <a:p>
            <a:pPr lvl="1">
              <a:lnSpc>
                <a:spcPct val="90000"/>
              </a:lnSpc>
            </a:pPr>
            <a:r>
              <a:rPr lang="en-US" sz="1600"/>
              <a:t>Transfers sound waves to the bones of the middle ear </a:t>
            </a:r>
          </a:p>
          <a:p>
            <a:pPr>
              <a:lnSpc>
                <a:spcPct val="90000"/>
              </a:lnSpc>
            </a:pPr>
            <a:r>
              <a:rPr lang="en-US" sz="1600"/>
              <a:t>Cerumen glands </a:t>
            </a:r>
          </a:p>
          <a:p>
            <a:pPr lvl="1">
              <a:lnSpc>
                <a:spcPct val="90000"/>
              </a:lnSpc>
            </a:pPr>
            <a:r>
              <a:rPr lang="en-US" sz="1600"/>
              <a:t>Specialized wax glands</a:t>
            </a:r>
          </a:p>
          <a:p>
            <a:pPr lvl="1">
              <a:lnSpc>
                <a:spcPct val="90000"/>
              </a:lnSpc>
            </a:pPr>
            <a:r>
              <a:rPr lang="en-US" sz="1600"/>
              <a:t>trap tiny bits of dirt or other tiny foreign materials and move this debris outward, away from the eardrum</a:t>
            </a:r>
          </a:p>
          <a:p>
            <a:pPr lvl="1">
              <a:lnSpc>
                <a:spcPct val="90000"/>
              </a:lnSpc>
            </a:pPr>
            <a:r>
              <a:rPr lang="en-US" sz="1600"/>
              <a:t>Lubricates the skin of the ear canal and tympanic membrane </a:t>
            </a:r>
          </a:p>
        </p:txBody>
      </p:sp>
      <p:sp>
        <p:nvSpPr>
          <p:cNvPr id="4" name="Slide Number Placeholder 3">
            <a:extLst>
              <a:ext uri="{FF2B5EF4-FFF2-40B4-BE49-F238E27FC236}">
                <a16:creationId xmlns="" xmlns:a16="http://schemas.microsoft.com/office/drawing/2014/main" id="{1899144C-F22E-4403-A23B-43FF6B34A491}"/>
              </a:ext>
            </a:extLst>
          </p:cNvPr>
          <p:cNvSpPr>
            <a:spLocks noGrp="1"/>
          </p:cNvSpPr>
          <p:nvPr>
            <p:ph type="sldNum" sz="quarter" idx="12"/>
          </p:nvPr>
        </p:nvSpPr>
        <p:spPr>
          <a:xfrm>
            <a:off x="7748177" y="6217920"/>
            <a:ext cx="685800" cy="365125"/>
          </a:xfrm>
        </p:spPr>
        <p:txBody>
          <a:bodyPr>
            <a:normAutofit/>
          </a:bodyPr>
          <a:lstStyle/>
          <a:p>
            <a:pPr>
              <a:spcAft>
                <a:spcPts val="600"/>
              </a:spcAft>
            </a:pPr>
            <a:fld id="{12BB25A2-5507-4CDA-801B-CF7C4493D501}" type="slidenum">
              <a:rPr lang="en-GB" sz="1000">
                <a:solidFill>
                  <a:prstClr val="black">
                    <a:lumMod val="50000"/>
                    <a:lumOff val="50000"/>
                  </a:prstClr>
                </a:solidFill>
              </a:rPr>
              <a:pPr>
                <a:spcAft>
                  <a:spcPts val="600"/>
                </a:spcAft>
              </a:pPr>
              <a:t>8</a:t>
            </a:fld>
            <a:endParaRPr lang="en-GB" sz="1000">
              <a:solidFill>
                <a:prstClr val="black">
                  <a:lumMod val="50000"/>
                  <a:lumOff val="50000"/>
                </a:prstClr>
              </a:solidFill>
            </a:endParaRPr>
          </a:p>
        </p:txBody>
      </p:sp>
    </p:spTree>
    <p:extLst>
      <p:ext uri="{BB962C8B-B14F-4D97-AF65-F5344CB8AC3E}">
        <p14:creationId xmlns:p14="http://schemas.microsoft.com/office/powerpoint/2010/main" val="2281247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C95B82D5-A8BB-45BF-BED8-C7B2068921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477006" cy="6858000"/>
          </a:xfrm>
          <a:prstGeom prst="rect">
            <a:avLst/>
          </a:prstGeom>
          <a:solidFill>
            <a:srgbClr val="4F6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 xmlns:a16="http://schemas.microsoft.com/office/drawing/2014/main" id="{296C61EC-FBF4-4216-BE67-6C864D30A0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3474" y="484632"/>
            <a:ext cx="275005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5">
            <a:extLst>
              <a:ext uri="{FF2B5EF4-FFF2-40B4-BE49-F238E27FC236}">
                <a16:creationId xmlns="" xmlns:a16="http://schemas.microsoft.com/office/drawing/2014/main" id="{37BD1491-3AD8-4CE7-8C3C-0205391349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111" y="883482"/>
            <a:ext cx="2192784" cy="2470743"/>
          </a:xfrm>
          <a:prstGeom prst="rect">
            <a:avLst/>
          </a:prstGeom>
          <a:effectLst/>
        </p:spPr>
      </p:pic>
      <p:pic>
        <p:nvPicPr>
          <p:cNvPr id="8" name="Picture 7" descr="A close up of a logo&#10;&#10;Description automatically generated">
            <a:extLst>
              <a:ext uri="{FF2B5EF4-FFF2-40B4-BE49-F238E27FC236}">
                <a16:creationId xmlns="" xmlns:a16="http://schemas.microsoft.com/office/drawing/2014/main" id="{FB8D13D0-EC35-4074-8CD9-0785CACA873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499992" y="3354225"/>
            <a:ext cx="3523674" cy="2160240"/>
          </a:xfrm>
          <a:prstGeom prst="rect">
            <a:avLst/>
          </a:prstGeom>
          <a:ln>
            <a:noFill/>
          </a:ln>
          <a:effectLst>
            <a:outerShdw blurRad="292100" dist="139700" dir="2700000" algn="tl" rotWithShape="0">
              <a:srgbClr val="333333">
                <a:alpha val="65000"/>
              </a:srgbClr>
            </a:outerShdw>
          </a:effectLst>
        </p:spPr>
      </p:pic>
      <p:sp>
        <p:nvSpPr>
          <p:cNvPr id="16" name="Content Placeholder 15">
            <a:extLst>
              <a:ext uri="{FF2B5EF4-FFF2-40B4-BE49-F238E27FC236}">
                <a16:creationId xmlns="" xmlns:a16="http://schemas.microsoft.com/office/drawing/2014/main" id="{2898FC81-579B-4D78-9A76-8E083E4E48CD}"/>
              </a:ext>
            </a:extLst>
          </p:cNvPr>
          <p:cNvSpPr>
            <a:spLocks noGrp="1"/>
          </p:cNvSpPr>
          <p:nvPr>
            <p:ph idx="1"/>
          </p:nvPr>
        </p:nvSpPr>
        <p:spPr>
          <a:xfrm>
            <a:off x="3963390" y="980728"/>
            <a:ext cx="4929090" cy="3785419"/>
          </a:xfrm>
        </p:spPr>
        <p:txBody>
          <a:bodyPr>
            <a:norm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The  area of the tympanic membrane is much larger than the area of the stapes footplate/oval window</a:t>
            </a:r>
          </a:p>
          <a:p>
            <a:r>
              <a:rPr lang="en-US" sz="2000" dirty="0">
                <a:latin typeface="Verdana" panose="020B0604030504040204" pitchFamily="34" charset="0"/>
                <a:ea typeface="Verdana" panose="020B0604030504040204" pitchFamily="34" charset="0"/>
                <a:cs typeface="Verdana" panose="020B0604030504040204" pitchFamily="34" charset="0"/>
              </a:rPr>
              <a:t>Therefore sound is amplified 20X in the middle ear </a:t>
            </a:r>
          </a:p>
        </p:txBody>
      </p:sp>
      <p:sp>
        <p:nvSpPr>
          <p:cNvPr id="4" name="Slide Number Placeholder 3">
            <a:extLst>
              <a:ext uri="{FF2B5EF4-FFF2-40B4-BE49-F238E27FC236}">
                <a16:creationId xmlns="" xmlns:a16="http://schemas.microsoft.com/office/drawing/2014/main" id="{F0EC0C76-CE17-4570-9582-F0B1A06510ED}"/>
              </a:ext>
            </a:extLst>
          </p:cNvPr>
          <p:cNvSpPr>
            <a:spLocks noGrp="1"/>
          </p:cNvSpPr>
          <p:nvPr>
            <p:ph type="sldNum" sz="quarter" idx="12"/>
          </p:nvPr>
        </p:nvSpPr>
        <p:spPr>
          <a:xfrm>
            <a:off x="346329" y="6355080"/>
            <a:ext cx="514350" cy="365125"/>
          </a:xfrm>
        </p:spPr>
        <p:txBody>
          <a:bodyPr vert="horz" lIns="91440" tIns="45720" rIns="91440" bIns="45720" rtlCol="0">
            <a:normAutofit/>
          </a:bodyPr>
          <a:lstStyle/>
          <a:p>
            <a:pPr algn="l">
              <a:spcAft>
                <a:spcPts val="600"/>
              </a:spcAft>
            </a:pPr>
            <a:fld id="{12BB25A2-5507-4CDA-801B-CF7C4493D501}" type="slidenum">
              <a:rPr lang="en-US">
                <a:solidFill>
                  <a:srgbClr val="404040"/>
                </a:solidFill>
              </a:rPr>
              <a:pPr algn="l">
                <a:spcAft>
                  <a:spcPts val="600"/>
                </a:spcAft>
              </a:pPr>
              <a:t>9</a:t>
            </a:fld>
            <a:endParaRPr lang="en-US">
              <a:solidFill>
                <a:srgbClr val="404040"/>
              </a:solidFill>
            </a:endParaRPr>
          </a:p>
        </p:txBody>
      </p:sp>
      <p:sp>
        <p:nvSpPr>
          <p:cNvPr id="9" name="Rectangle 8">
            <a:extLst>
              <a:ext uri="{FF2B5EF4-FFF2-40B4-BE49-F238E27FC236}">
                <a16:creationId xmlns="" xmlns:a16="http://schemas.microsoft.com/office/drawing/2014/main" id="{3838527A-DE79-4D7B-9089-219A6EE9EDB2}"/>
              </a:ext>
            </a:extLst>
          </p:cNvPr>
          <p:cNvSpPr/>
          <p:nvPr/>
        </p:nvSpPr>
        <p:spPr>
          <a:xfrm>
            <a:off x="392610" y="4008974"/>
            <a:ext cx="2471420" cy="1815882"/>
          </a:xfrm>
          <a:prstGeom prst="rect">
            <a:avLst/>
          </a:prstGeom>
        </p:spPr>
        <p:txBody>
          <a:bodyPr wrap="square">
            <a:spAutoFit/>
          </a:bodyPr>
          <a:lstStyle/>
          <a:p>
            <a:pPr algn="ctr"/>
            <a:r>
              <a:rPr lang="en-US" sz="2800" dirty="0">
                <a:latin typeface="Verdana" panose="020B0604030504040204" pitchFamily="34" charset="0"/>
                <a:ea typeface="Verdana" panose="020B0604030504040204" pitchFamily="34" charset="0"/>
                <a:cs typeface="Verdana" panose="020B0604030504040204" pitchFamily="34" charset="0"/>
              </a:rPr>
              <a:t>Middle ear and amplification of sound </a:t>
            </a:r>
            <a:endParaRPr lang="en-GB"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32997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1487</Words>
  <Application>Microsoft Office PowerPoint</Application>
  <PresentationFormat>On-screen Show (4:3)</PresentationFormat>
  <Paragraphs>261</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SSIP AIMS/GOALS </vt:lpstr>
      <vt:lpstr>ATP FOR TERM 2 </vt:lpstr>
      <vt:lpstr> MODULE 4 </vt:lpstr>
      <vt:lpstr>OUTCOMES OF THIS MODULE</vt:lpstr>
      <vt:lpstr>UNIT 1: STRUCTURE OF THE EAR </vt:lpstr>
      <vt:lpstr>THREE PARTS OF THE EAR </vt:lpstr>
      <vt:lpstr>Outer ear </vt:lpstr>
      <vt:lpstr>PowerPoint Presentation</vt:lpstr>
      <vt:lpstr>Inner ear </vt:lpstr>
      <vt:lpstr>Activity 4.1 (p.103)</vt:lpstr>
      <vt:lpstr>Answer 4.1</vt:lpstr>
      <vt:lpstr>UNIT 2:PATH OF SOUND THROUGH THE EAR </vt:lpstr>
      <vt:lpstr>PATH OF SOUND</vt:lpstr>
      <vt:lpstr>Hearing </vt:lpstr>
      <vt:lpstr>Dynamic balance </vt:lpstr>
      <vt:lpstr>Balance and equilibrium </vt:lpstr>
      <vt:lpstr>Balance and equilibrium </vt:lpstr>
      <vt:lpstr>Activity 4.2 (p.109)</vt:lpstr>
      <vt:lpstr>Unit 3: Diseases and disorders of the ear </vt:lpstr>
      <vt:lpstr>Deafness and difficulty in hearing </vt:lpstr>
      <vt:lpstr>PowerPoint Presentation</vt:lpstr>
      <vt:lpstr>PowerPoint Presentation</vt:lpstr>
      <vt:lpstr>Activity 4.3 (p.111)</vt:lpstr>
      <vt:lpstr>PowerPoint Presentation</vt:lpstr>
      <vt:lpstr>Answers 4.3</vt:lpstr>
      <vt:lpstr>PowerPoint Presentation</vt:lpstr>
      <vt:lpstr>PowerPoint Presentation</vt:lpstr>
      <vt:lpstr>PowerPoint Presentation</vt:lpstr>
      <vt:lpstr>PowerPoint Presentation</vt:lpstr>
      <vt:lpstr>KEY POINTS FOR THE MODULE </vt:lpstr>
      <vt:lpstr>KEY POINTS FOR THE MODULE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Raedene Kruger</dc:creator>
  <cp:lastModifiedBy>Susan Wiese (GPEDU)</cp:lastModifiedBy>
  <cp:revision>19</cp:revision>
  <dcterms:created xsi:type="dcterms:W3CDTF">2019-03-20T10:51:19Z</dcterms:created>
  <dcterms:modified xsi:type="dcterms:W3CDTF">2020-03-11T08:35:01Z</dcterms:modified>
</cp:coreProperties>
</file>