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75" r:id="rId2"/>
    <p:sldId id="479" r:id="rId3"/>
    <p:sldId id="496" r:id="rId4"/>
    <p:sldId id="503" r:id="rId5"/>
    <p:sldId id="504" r:id="rId6"/>
    <p:sldId id="518" r:id="rId7"/>
    <p:sldId id="505" r:id="rId8"/>
    <p:sldId id="507" r:id="rId9"/>
    <p:sldId id="497" r:id="rId10"/>
    <p:sldId id="502" r:id="rId11"/>
    <p:sldId id="498" r:id="rId12"/>
    <p:sldId id="499" r:id="rId13"/>
    <p:sldId id="500" r:id="rId14"/>
    <p:sldId id="509" r:id="rId15"/>
    <p:sldId id="501" r:id="rId16"/>
    <p:sldId id="510" r:id="rId17"/>
    <p:sldId id="511" r:id="rId18"/>
    <p:sldId id="513" r:id="rId19"/>
    <p:sldId id="520" r:id="rId20"/>
    <p:sldId id="515" r:id="rId21"/>
    <p:sldId id="512" r:id="rId22"/>
    <p:sldId id="516" r:id="rId23"/>
    <p:sldId id="517" r:id="rId24"/>
    <p:sldId id="519" r:id="rId25"/>
    <p:sldId id="4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" initials="A" lastIdx="1" clrIdx="0"/>
  <p:cmAuthor id="1" name="Lee-Ann Lamb" initials="L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99"/>
    <a:srgbClr val="FE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355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3E7E-52B9-4AD8-A05B-9C3133FD5DC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2CA8-38A2-45C5-B61C-3A44D9E1C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 state  these very simple and explicit  and in the FG  you</a:t>
            </a:r>
            <a:r>
              <a:rPr lang="en-US" baseline="0" dirty="0"/>
              <a:t> may ask  one participant to read those out loud  and make sure they are linked to the activities that you have in the Manual.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rgbClr val="FE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9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ACC6-353F-46D1-BCF5-044F35FD3D2A}" type="datetime1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7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A06-62F9-4C22-8C63-604B6FF07CFF}" type="datetime1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77C-EC4F-4F1B-A450-A6A9C173911D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3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9996-09C8-4012-8A67-6342FEDA6D8C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7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11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F-24C3-4FE3-8BC9-E291E32D775C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2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9FDF-546D-425D-B0E1-E17B7C6F36A8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6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3D8B-B619-439F-869A-3FB238E20D0F}" type="datetime1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1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E659-D35E-421A-956F-ADF577F0AC26}" type="datetime1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GB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4ADD-4311-4EC9-B559-9C728FD93F21}" type="datetime1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510-4B93-4C35-BB89-04BCA5ED4B29}" type="datetime1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C7FA-1D87-4C6A-B3EB-4CFFAC9E8837}" type="datetime1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07149" y="6021288"/>
            <a:ext cx="2162175" cy="781050"/>
          </a:xfrm>
          <a:prstGeom prst="rect">
            <a:avLst/>
          </a:prstGeom>
          <a:noFill/>
        </p:spPr>
      </p:pic>
      <p:pic>
        <p:nvPicPr>
          <p:cNvPr id="8" name="Picture 7" descr="Matthew goniwe letterhead new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79368"/>
            <a:ext cx="12827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7624" y="980728"/>
            <a:ext cx="4536504" cy="47525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SSIP </a:t>
            </a: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April – May </a:t>
            </a:r>
            <a:r>
              <a:rPr lang="en-ZA" sz="260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LIFE SCIENCES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Topic(s) : </a:t>
            </a:r>
            <a:r>
              <a:rPr lang="en-ZA" sz="260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ENDOCRINE SYSTEM</a:t>
            </a:r>
            <a:endParaRPr lang="en-ZA" sz="26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Venue:  </a:t>
            </a:r>
            <a:r>
              <a:rPr lang="en-ZA" sz="2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4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980728"/>
            <a:ext cx="1800200" cy="47525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ZA" sz="4800" dirty="0" smtClean="0"/>
              <a:t>HOMEOSTASIS</a:t>
            </a:r>
            <a:endParaRPr lang="en-ZA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dirty="0" smtClean="0"/>
              <a:t>It is a process of maintaining a constant internal environment (blood and tissue fluid) within the body. This enables the body to function efficiently, despite changes in the external or internal environment</a:t>
            </a:r>
            <a:endParaRPr lang="en-ZA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ZA" sz="4900" dirty="0" smtClean="0"/>
              <a:t/>
            </a:r>
            <a:br>
              <a:rPr lang="en-ZA" sz="4900" dirty="0" smtClean="0"/>
            </a:br>
            <a:r>
              <a:rPr lang="en-ZA" dirty="0" smtClean="0"/>
              <a:t>NEGATIVE FEEDBACK MECHANISMS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800" dirty="0" smtClean="0"/>
              <a:t>They operate in the human body to detect changes or imbalances in the internal environment and to restore the balance.</a:t>
            </a:r>
            <a:endParaRPr lang="en-ZA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 smtClean="0"/>
              <a:t>General sequence of events in a negative feedback mechanism</a:t>
            </a:r>
            <a:endParaRPr lang="en-ZA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ZA" b="1" dirty="0" smtClean="0"/>
              <a:t>STEP 1-  </a:t>
            </a:r>
            <a:r>
              <a:rPr lang="en-ZA" dirty="0" smtClean="0"/>
              <a:t>An </a:t>
            </a:r>
            <a:r>
              <a:rPr lang="en-ZA" b="1" dirty="0" smtClean="0"/>
              <a:t>imbalance</a:t>
            </a:r>
            <a:r>
              <a:rPr lang="en-ZA" dirty="0" smtClean="0"/>
              <a:t> is </a:t>
            </a:r>
            <a:r>
              <a:rPr lang="en-ZA" b="1" dirty="0" smtClean="0"/>
              <a:t>detected</a:t>
            </a:r>
          </a:p>
          <a:p>
            <a:r>
              <a:rPr lang="en-ZA" b="1" dirty="0" smtClean="0"/>
              <a:t>STEP 2 </a:t>
            </a:r>
            <a:r>
              <a:rPr lang="en-ZA" dirty="0"/>
              <a:t>-</a:t>
            </a:r>
            <a:r>
              <a:rPr lang="en-ZA" dirty="0" smtClean="0"/>
              <a:t> A </a:t>
            </a:r>
            <a:r>
              <a:rPr lang="en-ZA" b="1" dirty="0" smtClean="0"/>
              <a:t>control</a:t>
            </a:r>
            <a:r>
              <a:rPr lang="en-ZA" dirty="0" smtClean="0"/>
              <a:t> centre is </a:t>
            </a:r>
            <a:r>
              <a:rPr lang="en-ZA" b="1" dirty="0" smtClean="0"/>
              <a:t>stimulated</a:t>
            </a:r>
          </a:p>
          <a:p>
            <a:r>
              <a:rPr lang="en-ZA" b="1" dirty="0" smtClean="0"/>
              <a:t>STEP 3-  </a:t>
            </a:r>
            <a:r>
              <a:rPr lang="en-ZA" dirty="0" smtClean="0"/>
              <a:t>Control centre </a:t>
            </a:r>
            <a:r>
              <a:rPr lang="en-ZA" b="1" dirty="0" smtClean="0"/>
              <a:t>responds</a:t>
            </a:r>
          </a:p>
          <a:p>
            <a:r>
              <a:rPr lang="en-ZA" b="1" dirty="0" smtClean="0"/>
              <a:t>STEP 4- </a:t>
            </a:r>
            <a:r>
              <a:rPr lang="en-ZA" dirty="0" smtClean="0"/>
              <a:t>Message sent to </a:t>
            </a:r>
            <a:r>
              <a:rPr lang="en-ZA" b="1" dirty="0" smtClean="0"/>
              <a:t>target organ/s</a:t>
            </a:r>
          </a:p>
          <a:p>
            <a:r>
              <a:rPr lang="en-ZA" b="1" dirty="0" smtClean="0"/>
              <a:t>STEP 5- </a:t>
            </a:r>
            <a:r>
              <a:rPr lang="en-ZA" dirty="0" smtClean="0"/>
              <a:t>The </a:t>
            </a:r>
            <a:r>
              <a:rPr lang="en-ZA" b="1" dirty="0" smtClean="0"/>
              <a:t>target organ responds</a:t>
            </a:r>
          </a:p>
          <a:p>
            <a:r>
              <a:rPr lang="en-ZA" b="1" dirty="0" smtClean="0"/>
              <a:t>STEP 6- </a:t>
            </a:r>
            <a:r>
              <a:rPr lang="en-ZA" dirty="0" smtClean="0"/>
              <a:t>It opposes/</a:t>
            </a:r>
            <a:r>
              <a:rPr lang="en-ZA" b="1" dirty="0" smtClean="0"/>
              <a:t>reverses</a:t>
            </a:r>
            <a:r>
              <a:rPr lang="en-ZA" dirty="0" smtClean="0"/>
              <a:t> the </a:t>
            </a:r>
            <a:r>
              <a:rPr lang="en-ZA" b="1" dirty="0" smtClean="0"/>
              <a:t>imbalance</a:t>
            </a:r>
          </a:p>
          <a:p>
            <a:r>
              <a:rPr lang="en-ZA" b="1" dirty="0" smtClean="0"/>
              <a:t>STEP 7- Balance is restored</a:t>
            </a:r>
            <a:endParaRPr lang="en-ZA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Regulation of thyroxin levels in body</a:t>
            </a:r>
            <a:br>
              <a:rPr lang="en-ZA" dirty="0" smtClean="0"/>
            </a:br>
            <a:r>
              <a:rPr lang="en-ZA" dirty="0" smtClean="0"/>
              <a:t>Thyroxin levels are too high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13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5425"/>
            <a:ext cx="9144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/>
              <a:t>Regulation of thyroxin levels in body</a:t>
            </a:r>
            <a:br>
              <a:rPr lang="en-ZA" dirty="0"/>
            </a:br>
            <a:r>
              <a:rPr lang="en-ZA" dirty="0"/>
              <a:t>Thyroxin levels are </a:t>
            </a:r>
            <a:r>
              <a:rPr lang="en-ZA" dirty="0" smtClean="0"/>
              <a:t>too low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14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743075"/>
            <a:ext cx="9115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7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2" y="0"/>
            <a:ext cx="8229600" cy="62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sz="2400" dirty="0" smtClean="0"/>
              <a:t>Regulation of GLUCOSE levels in bloodstream</a:t>
            </a:r>
            <a:endParaRPr lang="en-Z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15</a:t>
            </a:fld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9143999" cy="26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ZA" sz="2000" dirty="0" smtClean="0"/>
              <a:t>Flow chart of negative feedback mechanism involving GLUCOSE levels in bloodstream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9" y="836712"/>
            <a:ext cx="7159000" cy="60212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The regulation of CARBON DIOXIDE levels in body’s internal environment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17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71663"/>
            <a:ext cx="89058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"/>
            <a:ext cx="8352928" cy="113068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ZA" sz="2800" dirty="0" smtClean="0"/>
              <a:t>The regulation of WATER balance in internal environment (OSMOREGULATION)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18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7" y="1130686"/>
            <a:ext cx="89058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" y="4005064"/>
            <a:ext cx="8982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0" y="17748"/>
            <a:ext cx="8229600" cy="1143000"/>
          </a:xfrm>
          <a:solidFill>
            <a:srgbClr val="660066"/>
          </a:solidFill>
        </p:spPr>
        <p:txBody>
          <a:bodyPr/>
          <a:lstStyle/>
          <a:p>
            <a:r>
              <a:rPr lang="en-ZA" dirty="0" smtClean="0"/>
              <a:t>The nephron- throwback to grade 11!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19</a:t>
            </a:fld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809" t="25456" r="37439" b="15939"/>
          <a:stretch/>
        </p:blipFill>
        <p:spPr bwMode="auto">
          <a:xfrm>
            <a:off x="1403648" y="1556792"/>
            <a:ext cx="6192688" cy="4328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4499992" y="1160748"/>
            <a:ext cx="1872208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Distal convoluted tube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6804248" y="4077072"/>
            <a:ext cx="1872208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Collecting ducts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1691680" y="1161508"/>
            <a:ext cx="1872208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Glomerus</a:t>
            </a:r>
            <a:endParaRPr lang="en-Z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68191" y="1953596"/>
            <a:ext cx="119185" cy="3952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>
                <a:solidFill>
                  <a:srgbClr val="002060"/>
                </a:solidFill>
              </a:rPr>
              <a:t>OUTCOMES OF THIS MODULE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0B050"/>
                </a:solidFill>
              </a:rPr>
              <a:t>Statement of the learning outcomes/objectives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4">
                    <a:lumMod val="75000"/>
                  </a:schemeClr>
                </a:solidFill>
              </a:rPr>
              <a:t>When you complete this module you will be able to</a:t>
            </a:r>
            <a:r>
              <a:rPr lang="en-GB" spc="-5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ZA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en-ZA" dirty="0" smtClean="0"/>
              <a:t>differentiate </a:t>
            </a:r>
            <a:r>
              <a:rPr lang="en-ZA" dirty="0"/>
              <a:t>between endocrine and exocrine glands</a:t>
            </a:r>
          </a:p>
          <a:p>
            <a:pPr lvl="0"/>
            <a:r>
              <a:rPr lang="en-ZA" dirty="0"/>
              <a:t>discuss the differences between the nervous system and the endocrine system</a:t>
            </a:r>
          </a:p>
          <a:p>
            <a:pPr lvl="0"/>
            <a:r>
              <a:rPr lang="en-ZA" dirty="0"/>
              <a:t>identify the different endocrine glands and the hormones they secrete</a:t>
            </a:r>
          </a:p>
          <a:p>
            <a:pPr lvl="0"/>
            <a:r>
              <a:rPr lang="en-ZA" dirty="0"/>
              <a:t>discuss the different negative feedback mechanisms</a:t>
            </a:r>
          </a:p>
          <a:p>
            <a:pPr lvl="0"/>
            <a:r>
              <a:rPr lang="en-ZA" dirty="0"/>
              <a:t>define homeostasis</a:t>
            </a:r>
          </a:p>
          <a:p>
            <a:pPr marL="0" lvl="0" indent="0">
              <a:buNone/>
            </a:pPr>
            <a:r>
              <a:rPr lang="en-ZA" dirty="0" smtClean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20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719138"/>
            <a:ext cx="6334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19138"/>
          </a:xfrm>
        </p:spPr>
        <p:txBody>
          <a:bodyPr>
            <a:normAutofit/>
          </a:bodyPr>
          <a:lstStyle/>
          <a:p>
            <a:r>
              <a:rPr lang="en-ZA" dirty="0" smtClean="0"/>
              <a:t> Flow chart of Osmoregulation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9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1021" cy="98072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The regulation of SALT balance in internal environment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21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9" y="980728"/>
            <a:ext cx="89249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1" y="3771553"/>
            <a:ext cx="88773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5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ZA" dirty="0" smtClean="0"/>
              <a:t>Flow chart of regulation of salt balance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22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908720"/>
            <a:ext cx="64103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831" y="13648"/>
            <a:ext cx="4463680" cy="5620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Activity 1.1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6" y="1481878"/>
            <a:ext cx="4870961" cy="439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4704" y="1734552"/>
            <a:ext cx="4572000" cy="31393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ZA" dirty="0"/>
              <a:t>1. Name the hormone in a human body that is responsible for controlling the:</a:t>
            </a:r>
          </a:p>
          <a:p>
            <a:r>
              <a:rPr lang="en-ZA" dirty="0"/>
              <a:t>a) Water content                           	</a:t>
            </a:r>
            <a:r>
              <a:rPr lang="en-ZA" dirty="0" smtClean="0"/>
              <a:t>       (</a:t>
            </a:r>
            <a:r>
              <a:rPr lang="en-ZA" dirty="0"/>
              <a:t>1)</a:t>
            </a:r>
          </a:p>
          <a:p>
            <a:r>
              <a:rPr lang="en-ZA" dirty="0"/>
              <a:t>b) Salt content	</a:t>
            </a:r>
            <a:r>
              <a:rPr lang="en-ZA" dirty="0" smtClean="0"/>
              <a:t>                                          (</a:t>
            </a:r>
            <a:r>
              <a:rPr lang="en-ZA" dirty="0"/>
              <a:t>1)</a:t>
            </a:r>
          </a:p>
          <a:p>
            <a:r>
              <a:rPr lang="en-ZA" dirty="0"/>
              <a:t> 2. Name the gland that secretes the hormone in question 1b.	</a:t>
            </a:r>
            <a:r>
              <a:rPr lang="en-ZA" dirty="0" smtClean="0"/>
              <a:t>                                           (</a:t>
            </a:r>
            <a:r>
              <a:rPr lang="en-ZA" dirty="0"/>
              <a:t>1)</a:t>
            </a:r>
          </a:p>
          <a:p>
            <a:r>
              <a:rPr lang="en-ZA" dirty="0"/>
              <a:t>3. Which diagram (1,2,3) would represent </a:t>
            </a:r>
            <a:r>
              <a:rPr lang="en-ZA" dirty="0" smtClean="0"/>
              <a:t>a person who had eaten salty chips on a hot day without any intake of water?                           (1)</a:t>
            </a:r>
          </a:p>
          <a:p>
            <a:r>
              <a:rPr lang="en-ZA" dirty="0" smtClean="0"/>
              <a:t>4. Explain your answer to question 3.             (</a:t>
            </a:r>
            <a:r>
              <a:rPr lang="en-ZA" dirty="0"/>
              <a:t>5)</a:t>
            </a:r>
            <a:r>
              <a:rPr lang="en-ZA" dirty="0" smtClean="0"/>
              <a:t>                                                                                                       </a:t>
            </a:r>
          </a:p>
          <a:p>
            <a:r>
              <a:rPr lang="en-ZA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361" y="550355"/>
            <a:ext cx="91260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The diagrams below show  the re-absorption of salt and water through the tubules of a nephron in the kidney under three different conditions. The   width of the arrows represents the amounts of salt and water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7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Answers Activity 1.1. 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24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0" y="1268760"/>
            <a:ext cx="74295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KEY POINTS FOR THE MODULE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Emphasis should be placed on   what a hormone is</a:t>
            </a:r>
          </a:p>
          <a:p>
            <a:r>
              <a:rPr lang="en-US" dirty="0" smtClean="0"/>
              <a:t>Learners have to know the “snapshot” diagram </a:t>
            </a:r>
          </a:p>
          <a:p>
            <a:r>
              <a:rPr lang="en-US" dirty="0" smtClean="0"/>
              <a:t>The seven steps of a negative feedback mechanism assists in understanding the 5 different ones. </a:t>
            </a:r>
          </a:p>
          <a:p>
            <a:r>
              <a:rPr lang="en-US" dirty="0" smtClean="0"/>
              <a:t>Learners have to know the 5 different negative feedback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47775"/>
            <a:ext cx="85534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762000"/>
            <a:ext cx="85629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4365104"/>
            <a:ext cx="64087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Will not be dealt with in this training session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The endocrine system vs. nervous system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The nervous system and endocrine system controls different types of activities in the body. </a:t>
            </a:r>
          </a:p>
          <a:p>
            <a:r>
              <a:rPr lang="en-ZA" dirty="0" smtClean="0"/>
              <a:t>They are jointly responsible for the functioning of all the different organs and systems, this is known as coordination</a:t>
            </a:r>
          </a:p>
          <a:p>
            <a:r>
              <a:rPr lang="en-ZA" dirty="0" smtClean="0"/>
              <a:t>The nervous system co-ordinates very quick responses to external stimuli</a:t>
            </a:r>
          </a:p>
          <a:p>
            <a:r>
              <a:rPr lang="en-ZA" dirty="0" smtClean="0"/>
              <a:t>The endocrine system controls responses that are not that fast but are long-lasting and reflect the body’s internal environments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37794"/>
              </p:ext>
            </p:extLst>
          </p:nvPr>
        </p:nvGraphicFramePr>
        <p:xfrm>
          <a:off x="0" y="260648"/>
          <a:ext cx="9144000" cy="5688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1506"/>
                <a:gridCol w="4572494"/>
              </a:tblGrid>
              <a:tr h="5150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Comparison between Endocrine</a:t>
                      </a:r>
                      <a:r>
                        <a:rPr lang="en-ZA" sz="2400" baseline="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 and nervous system</a:t>
                      </a:r>
                      <a:endParaRPr lang="en-ZA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3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/>
                </a:tc>
              </a:tr>
              <a:tr h="515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Endocrine system</a:t>
                      </a:r>
                      <a:endParaRPr lang="en-ZA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Nervous system</a:t>
                      </a:r>
                      <a:endParaRPr lang="en-ZA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/>
                </a:tc>
              </a:tr>
              <a:tr h="46585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Made up of glands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Produces hormones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Hormones transported by the blood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Effects are slower and more general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Hormones control long-term changes (e.g. growth)</a:t>
                      </a:r>
                      <a:endParaRPr lang="en-ZA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Made up of nerves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Produces nerve impulses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Impulses transmitted along the nerves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Effects are very quick and very specific</a:t>
                      </a:r>
                      <a:endParaRPr lang="en-ZA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GB" sz="2400" dirty="0">
                          <a:effectLst/>
                        </a:rPr>
                        <a:t>Nerve impulses control short-term changes (e.g. sneezing, lifting your arm)</a:t>
                      </a:r>
                      <a:endParaRPr lang="en-ZA" sz="2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3975" marR="53975" marT="36195" marB="36195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4988"/>
            <a:ext cx="5400600" cy="63408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The endocrine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726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en-ZA" sz="4400" dirty="0"/>
              <a:t>The Endocrine system works in conjunction with the Nervous system.  </a:t>
            </a:r>
            <a:endParaRPr lang="en-ZA" sz="4400" dirty="0" smtClean="0"/>
          </a:p>
          <a:p>
            <a:pPr lvl="0"/>
            <a:r>
              <a:rPr lang="en-ZA" sz="4400" dirty="0" smtClean="0"/>
              <a:t>The </a:t>
            </a:r>
            <a:r>
              <a:rPr lang="en-ZA" sz="4400" dirty="0"/>
              <a:t>endocrine system is responsible for </a:t>
            </a:r>
            <a:r>
              <a:rPr lang="en-ZA" sz="4400" b="1" dirty="0"/>
              <a:t>chemical coordination</a:t>
            </a:r>
            <a:r>
              <a:rPr lang="en-ZA" sz="4400" dirty="0"/>
              <a:t>, regulating the functioning of all the organs in the body. </a:t>
            </a:r>
          </a:p>
          <a:p>
            <a:pPr lvl="0"/>
            <a:r>
              <a:rPr lang="en-ZA" sz="4400" dirty="0"/>
              <a:t>Consists of glands situated throughout the body</a:t>
            </a:r>
          </a:p>
          <a:p>
            <a:pPr lvl="0"/>
            <a:r>
              <a:rPr lang="en-ZA" sz="4400" dirty="0"/>
              <a:t>These endocrine  glands secrete</a:t>
            </a:r>
            <a:r>
              <a:rPr lang="en-ZA" sz="4400" b="1" dirty="0"/>
              <a:t> </a:t>
            </a:r>
            <a:r>
              <a:rPr lang="en-GB" sz="4400" dirty="0"/>
              <a:t>organic chemical messengers called</a:t>
            </a:r>
            <a:r>
              <a:rPr lang="en-ZA" sz="4400" dirty="0"/>
              <a:t> hormones in the bloodstream</a:t>
            </a:r>
          </a:p>
          <a:p>
            <a:pPr lvl="0"/>
            <a:r>
              <a:rPr lang="en-ZA" sz="4400" b="1" dirty="0"/>
              <a:t>Hormones </a:t>
            </a:r>
            <a:r>
              <a:rPr lang="en-ZA" sz="4400" dirty="0"/>
              <a:t>are organic substances and are mostly proteins, but a few are lipids(fats) (usually the sex hormones)</a:t>
            </a:r>
          </a:p>
          <a:p>
            <a:pPr lvl="0"/>
            <a:r>
              <a:rPr lang="en-ZA" sz="4400" dirty="0"/>
              <a:t>Hormones are produced in small quantities</a:t>
            </a:r>
          </a:p>
          <a:p>
            <a:pPr lvl="0"/>
            <a:r>
              <a:rPr lang="en-ZA" sz="4400" dirty="0"/>
              <a:t>They are carried in blood stream to target organ/tissue where they </a:t>
            </a:r>
            <a:r>
              <a:rPr lang="en-GB" sz="4400" dirty="0"/>
              <a:t>control the activities of a target organ to</a:t>
            </a:r>
            <a:r>
              <a:rPr lang="en-ZA" sz="4400" dirty="0"/>
              <a:t> perform a specific  function</a:t>
            </a:r>
          </a:p>
          <a:p>
            <a:pPr lvl="0"/>
            <a:r>
              <a:rPr lang="en-GB" sz="4400" dirty="0"/>
              <a:t>Hormones work together as an </a:t>
            </a:r>
            <a:r>
              <a:rPr lang="en-GB" sz="4400" b="1" dirty="0"/>
              <a:t>integrated</a:t>
            </a:r>
            <a:r>
              <a:rPr lang="en-GB" sz="4400" dirty="0"/>
              <a:t> </a:t>
            </a:r>
            <a:r>
              <a:rPr lang="en-GB" sz="4400" b="1" dirty="0"/>
              <a:t>system </a:t>
            </a:r>
            <a:r>
              <a:rPr lang="en-GB" sz="4400" dirty="0"/>
              <a:t>where they either stimulate or inhibit organs</a:t>
            </a:r>
            <a:endParaRPr lang="en-ZA" sz="4400" dirty="0"/>
          </a:p>
          <a:p>
            <a:r>
              <a:rPr lang="en-ZA" sz="4400" dirty="0" smtClean="0"/>
              <a:t>Why is adrenalin injected instead of taken orally? </a:t>
            </a:r>
            <a:endParaRPr lang="en-ZA" sz="4400" dirty="0"/>
          </a:p>
          <a:p>
            <a:endParaRPr lang="en-ZA" sz="4400" b="1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>Endocrine glands vs. Exocrine glands 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6060"/>
              </p:ext>
            </p:extLst>
          </p:nvPr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Endocrine glands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Exocrine glands</a:t>
                      </a:r>
                      <a:endParaRPr lang="en-Z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1" dirty="0" smtClean="0"/>
                        <a:t> Glands </a:t>
                      </a:r>
                      <a:r>
                        <a:rPr lang="en-ZA" sz="2800" dirty="0" smtClean="0"/>
                        <a:t>are </a:t>
                      </a:r>
                      <a:r>
                        <a:rPr lang="en-ZA" sz="2800" b="1" dirty="0" smtClean="0"/>
                        <a:t>ductless, </a:t>
                      </a:r>
                      <a:r>
                        <a:rPr lang="en-ZA" sz="2800" b="0" dirty="0" smtClean="0"/>
                        <a:t>secrete </a:t>
                      </a:r>
                      <a:r>
                        <a:rPr lang="en-ZA" sz="2800" b="1" dirty="0" smtClean="0"/>
                        <a:t>directly</a:t>
                      </a:r>
                      <a:r>
                        <a:rPr lang="en-ZA" sz="2800" b="1" baseline="0" dirty="0" smtClean="0"/>
                        <a:t> into bloodstream</a:t>
                      </a:r>
                      <a:endParaRPr lang="en-ZA" sz="2800" b="1" dirty="0" smtClean="0"/>
                    </a:p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/>
                        <a:t>Secrete their substances into </a:t>
                      </a:r>
                      <a:r>
                        <a:rPr lang="en-ZA" sz="2800" b="1" dirty="0" smtClean="0"/>
                        <a:t>ducts </a:t>
                      </a:r>
                      <a:r>
                        <a:rPr lang="en-ZA" sz="2800" dirty="0" smtClean="0"/>
                        <a:t>and not the bloodstream (think of the salivary glands secreting saliva in ducts that transports it to the mouth)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sweat glands, mammary glands, the liver, salivary glands and the pancreas.) </a:t>
                      </a:r>
                    </a:p>
                    <a:p>
                      <a:endParaRPr lang="en-Z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Secrete hormones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Does</a:t>
                      </a:r>
                      <a:r>
                        <a:rPr lang="en-ZA" sz="2800" baseline="0" dirty="0" smtClean="0"/>
                        <a:t> not secrete hormones</a:t>
                      </a:r>
                      <a:endParaRPr lang="en-Z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2212"/>
            <a:ext cx="696538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11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ZA" sz="3200" b="1" dirty="0" smtClean="0"/>
              <a:t>A “ snapshot” of the human endocrine system</a:t>
            </a:r>
            <a:endParaRPr lang="en-ZA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9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43807" y="5535560"/>
            <a:ext cx="2847083" cy="1268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5690890" y="5085184"/>
            <a:ext cx="2378013" cy="12241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5652735" y="3573016"/>
            <a:ext cx="2428261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5690890" y="764704"/>
            <a:ext cx="2378013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971600" y="620688"/>
            <a:ext cx="187220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971600" y="1916832"/>
            <a:ext cx="1872208" cy="855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971600" y="2772470"/>
            <a:ext cx="1872208" cy="4031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92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787</Words>
  <Application>Microsoft Office PowerPoint</Application>
  <PresentationFormat>On-screen Show (4:3)</PresentationFormat>
  <Paragraphs>120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OUTCOMES OF THIS MODULE</vt:lpstr>
      <vt:lpstr>PowerPoint Presentation</vt:lpstr>
      <vt:lpstr>PowerPoint Presentation</vt:lpstr>
      <vt:lpstr>The endocrine system vs. nervous system</vt:lpstr>
      <vt:lpstr>PowerPoint Presentation</vt:lpstr>
      <vt:lpstr>The endocrine system</vt:lpstr>
      <vt:lpstr>Endocrine glands vs. Exocrine glands </vt:lpstr>
      <vt:lpstr>A “ snapshot” of the human endocrine system</vt:lpstr>
      <vt:lpstr>HOMEOSTASIS</vt:lpstr>
      <vt:lpstr> NEGATIVE FEEDBACK MECHANISMS </vt:lpstr>
      <vt:lpstr>General sequence of events in a negative feedback mechanism</vt:lpstr>
      <vt:lpstr>Regulation of thyroxin levels in body Thyroxin levels are too high</vt:lpstr>
      <vt:lpstr>Regulation of thyroxin levels in body Thyroxin levels are too low</vt:lpstr>
      <vt:lpstr>Regulation of GLUCOSE levels in bloodstream</vt:lpstr>
      <vt:lpstr>Flow chart of negative feedback mechanism involving GLUCOSE levels in bloodstream</vt:lpstr>
      <vt:lpstr>The regulation of CARBON DIOXIDE levels in body’s internal environment</vt:lpstr>
      <vt:lpstr>The regulation of WATER balance in internal environment (OSMOREGULATION)</vt:lpstr>
      <vt:lpstr>The nephron- throwback to grade 11!</vt:lpstr>
      <vt:lpstr> Flow chart of Osmoregulation</vt:lpstr>
      <vt:lpstr>The regulation of SALT balance in internal environment</vt:lpstr>
      <vt:lpstr>Flow chart of regulation of salt balance</vt:lpstr>
      <vt:lpstr>Activity 1.1</vt:lpstr>
      <vt:lpstr>Answers Activity 1.1. </vt:lpstr>
      <vt:lpstr>KEY POINTS FOR THE MODULE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Grizelda van Wyk</dc:creator>
  <cp:lastModifiedBy>Grizelda Van Wyk (GPEDU)</cp:lastModifiedBy>
  <cp:revision>43</cp:revision>
  <dcterms:created xsi:type="dcterms:W3CDTF">2019-03-20T10:51:19Z</dcterms:created>
  <dcterms:modified xsi:type="dcterms:W3CDTF">2020-03-06T15:07:35Z</dcterms:modified>
</cp:coreProperties>
</file>