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sldIdLst>
    <p:sldId id="475" r:id="rId2"/>
    <p:sldId id="476" r:id="rId3"/>
    <p:sldId id="477" r:id="rId4"/>
    <p:sldId id="349" r:id="rId5"/>
    <p:sldId id="363" r:id="rId6"/>
    <p:sldId id="478" r:id="rId7"/>
    <p:sldId id="501" r:id="rId8"/>
    <p:sldId id="272" r:id="rId9"/>
    <p:sldId id="499" r:id="rId10"/>
    <p:sldId id="366" r:id="rId11"/>
    <p:sldId id="269" r:id="rId12"/>
    <p:sldId id="367" r:id="rId13"/>
    <p:sldId id="257" r:id="rId14"/>
    <p:sldId id="488" r:id="rId15"/>
    <p:sldId id="490" r:id="rId16"/>
    <p:sldId id="491" r:id="rId17"/>
    <p:sldId id="492" r:id="rId18"/>
    <p:sldId id="502" r:id="rId19"/>
    <p:sldId id="333" r:id="rId20"/>
    <p:sldId id="369" r:id="rId21"/>
    <p:sldId id="357" r:id="rId22"/>
    <p:sldId id="503" r:id="rId23"/>
    <p:sldId id="370" r:id="rId24"/>
    <p:sldId id="371" r:id="rId25"/>
    <p:sldId id="481" r:id="rId26"/>
    <p:sldId id="374" r:id="rId27"/>
    <p:sldId id="375" r:id="rId28"/>
    <p:sldId id="291" r:id="rId29"/>
    <p:sldId id="479" r:id="rId30"/>
    <p:sldId id="482" r:id="rId31"/>
    <p:sldId id="485" r:id="rId32"/>
    <p:sldId id="383" r:id="rId33"/>
    <p:sldId id="381" r:id="rId34"/>
    <p:sldId id="378" r:id="rId35"/>
    <p:sldId id="483" r:id="rId36"/>
    <p:sldId id="484" r:id="rId37"/>
    <p:sldId id="489" r:id="rId38"/>
    <p:sldId id="504" r:id="rId39"/>
    <p:sldId id="493" r:id="rId40"/>
    <p:sldId id="494" r:id="rId41"/>
    <p:sldId id="505" r:id="rId42"/>
    <p:sldId id="495" r:id="rId43"/>
    <p:sldId id="500" r:id="rId44"/>
    <p:sldId id="497" r:id="rId45"/>
    <p:sldId id="384" r:id="rId46"/>
    <p:sldId id="329" r:id="rId47"/>
    <p:sldId id="506" r:id="rId48"/>
    <p:sldId id="498" r:id="rId49"/>
    <p:sldId id="507" r:id="rId50"/>
    <p:sldId id="496" r:id="rId51"/>
    <p:sldId id="474" r:id="rId52"/>
  </p:sldIdLst>
  <p:sldSz cx="12192000" cy="6858000"/>
  <p:notesSz cx="6858000" cy="9144000"/>
  <p:embeddedFontLst>
    <p:embeddedFont>
      <p:font typeface="Bradley Hand ITC" panose="03070402050302030203" pitchFamily="66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" initials="A" lastIdx="1" clrIdx="0"/>
  <p:cmAuthor id="1" name="Lee-Ann Lamb" initials="L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FFFF99"/>
    <a:srgbClr val="FE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0328" autoAdjust="0"/>
  </p:normalViewPr>
  <p:slideViewPr>
    <p:cSldViewPr>
      <p:cViewPr varScale="1">
        <p:scale>
          <a:sx n="58" d="100"/>
          <a:sy n="58" d="100"/>
        </p:scale>
        <p:origin x="119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5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3E7E-52B9-4AD8-A05B-9C3133FD5DC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2CA8-38A2-45C5-B61C-3A44D9E1C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overview of the module  and give the key content and or index that  you will be covering in the Module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on term NATURAL SELECTION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Natural selection activity embedded in the heading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to complete the activity on pp25 - 26 of participants manual before going on to the next slide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embedded in the title ‘Rock pocket mouse’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embedded in the title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6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embedded in the title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to complete the activity on pp40 - 41 of participants manual before going on to the next slide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embedded in the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to complete the activity on pp43 - 44 of participants manual before going on to the next slide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 state  these very simple and explicit  and in the FG  you</a:t>
            </a:r>
            <a:r>
              <a:rPr lang="en-US" baseline="0" dirty="0"/>
              <a:t> may ask  one participant to read those out loud  and make sure they are linked to the activities that you have in the Manual.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to complete the activity on pp44 - 46 of participants manual before going on to the next slide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4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embedded in the title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to complete the activity on pp49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- 50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participants manual before going on to the next slide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2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to complete the activity on pp51- 52 of participants manual before going on to the next slide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383" indent="-2897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049" indent="-2318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669" indent="-2318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6289" indent="-2318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9909" indent="-231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3529" indent="-231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7149" indent="-231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0769" indent="-2318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62DEB3-8678-4149-B025-8A24092EC0D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46125"/>
            <a:ext cx="6623050" cy="372586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</a:rPr>
              <a:t>They look diff because things change over time…</a:t>
            </a:r>
          </a:p>
          <a:p>
            <a:pPr eaLnBrk="1" hangingPunct="1"/>
            <a:r>
              <a:rPr lang="en-US">
                <a:latin typeface="Arial" panose="020B0604020202020204" pitchFamily="34" charset="0"/>
              </a:rPr>
              <a:t>Applies also to the galaxy and the universe</a:t>
            </a:r>
          </a:p>
        </p:txBody>
      </p:sp>
    </p:spTree>
    <p:extLst>
      <p:ext uri="{BB962C8B-B14F-4D97-AF65-F5344CB8AC3E}">
        <p14:creationId xmlns:p14="http://schemas.microsoft.com/office/powerpoint/2010/main" val="94702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to practice making their own crossword puzzle or word search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to fill in the table before revealing the information in the table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embedded in the title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5ADA-7E0D-4AD3-A51D-4FC12B3664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to complete the activity on p23 of participants manual before going on to the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72CA8-38A2-45C5-B61C-3A44D9E1C7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12192000" cy="6858000"/>
          </a:xfrm>
          <a:prstGeom prst="rect">
            <a:avLst/>
          </a:prstGeom>
          <a:solidFill>
            <a:srgbClr val="FE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42866" y="6021288"/>
            <a:ext cx="2882900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5979368"/>
            <a:ext cx="1710267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59911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ACC6-353F-46D1-BCF5-044F35FD3D2A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7764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A06-62F9-4C22-8C63-604B6FF07CFF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5625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77C-EC4F-4F1B-A450-A6A9C173911D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3174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19996-09C8-4012-8A67-6342FEDA6D8C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7452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en-Z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A538-59D6-4B00-8770-83942E1C2F66}" type="datetime1">
              <a:rPr lang="en-GB" smtClean="0"/>
              <a:t>13/06/2020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037C-3FED-4331-9BF2-20A31CE4B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2450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8FD3-6343-4D8E-AB4A-D4FD91827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01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42866" y="6021288"/>
            <a:ext cx="2882900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5979368"/>
            <a:ext cx="1710267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11126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4408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9C3-8426-4DA3-B3AD-E25D68B5E5CF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42866" y="6021288"/>
            <a:ext cx="2882900" cy="781050"/>
          </a:xfrm>
          <a:prstGeom prst="rect">
            <a:avLst/>
          </a:prstGeom>
          <a:noFill/>
        </p:spPr>
      </p:pic>
      <p:pic>
        <p:nvPicPr>
          <p:cNvPr id="9" name="Picture 8" descr="Matthew goniwe letterhead ne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5979368"/>
            <a:ext cx="1710267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5047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F-24C3-4FE3-8BC9-E291E32D775C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2069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9FDF-546D-425D-B0E1-E17B7C6F36A8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6071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3D8B-B619-439F-869A-3FB238E20D0F}" type="datetime1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1369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E659-D35E-421A-956F-ADF577F0AC26}" type="datetime1">
              <a:rPr lang="en-GB" smtClean="0"/>
              <a:t>13/06/2020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762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GB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4ADD-4311-4EC9-B559-9C728FD93F21}" type="datetime1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0107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510-4B93-4C35-BB89-04BCA5ED4B29}" type="datetime1">
              <a:rPr lang="en-GB" smtClean="0"/>
              <a:t>13/06/2020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5763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C7FA-1D87-4C6A-B3EB-4CFFAC9E8837}" type="datetime1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674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25A2-5507-4CDA-801B-CF7C4493D5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Description: C:\Users\NishaV\AppData\Local\Microsoft\Windows\Temporary Internet Files\Content.Outlook\QSBNIMQ1\Education Logo final (2).JPG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15958" r="7048" b="22871"/>
          <a:stretch>
            <a:fillRect/>
          </a:stretch>
        </p:blipFill>
        <p:spPr bwMode="auto">
          <a:xfrm>
            <a:off x="142866" y="6021288"/>
            <a:ext cx="2882900" cy="781050"/>
          </a:xfrm>
          <a:prstGeom prst="rect">
            <a:avLst/>
          </a:prstGeom>
          <a:noFill/>
        </p:spPr>
      </p:pic>
      <p:pic>
        <p:nvPicPr>
          <p:cNvPr id="8" name="Picture 7" descr="Matthew goniwe letterhead new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437" y="5979368"/>
            <a:ext cx="1710267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ransition spd="med"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evolution%20by%20natural%20selection%20videos/What%20is%20the%20Evidence%20for%20Evolution_.mp4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evolution%20by%20natural%20selection%20videos/Natural%20Selection%20-%20Crash%20Course%20Biology%20#14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P%20-%20Natural%20Selection%20Model%20-%20Activity%20for%20class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openstock.com/vectors/preview/1995/giraffe-print-vector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ectoropenstock.com/vectors/preview/1995/giraffe-print-vector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evolution%20by%20natural%20selection%20videos/Rock%20pocket%20mouse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evolution%20by%20natural%20selection%20videos/Gradualism%20vs%20Punctuated%20Equilibrium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.za/url?sa=i&amp;source=images&amp;cd=&amp;cad=rja&amp;docid=MunaPrInwA-b_M&amp;tbnid=uOJGMg_e2m0qYM:&amp;ved=0CAgQjRwwAA&amp;url=http://www.tokresource.org/tok_classes/biobiobio/biomenu/options_folder/D2_speciation/index.htm&amp;ei=1rAQUcLSDouyhAfeuoFI&amp;psig=AFQjCNHRy6djxlue8_EboK4Zd0GNJ1IQ4w&amp;ust=1360134742303925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Worksheet%2011%20Evolution%20by%20Natural%20Selection%20.docx" TargetMode="Externa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evolution%20by%20natural%20selection%20videos/artificial%20selection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g"/><Relationship Id="rId4" Type="http://schemas.openxmlformats.org/officeDocument/2006/relationships/hyperlink" Target="evolution%20by%20natural%20selection%20videos/Evolution%20Part%203_%20Speciation.mp4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microsoft.com/office/2007/relationships/hdphoto" Target="../media/hdphoto6.wdp"/><Relationship Id="rId4" Type="http://schemas.openxmlformats.org/officeDocument/2006/relationships/image" Target="../media/image53.png"/><Relationship Id="rId9" Type="http://schemas.microsoft.com/office/2007/relationships/hdphoto" Target="../media/hdphoto8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hyperlink" Target="evolution%20by%20natural%20selection%20videos/Funny%20Courtship%20Dances%20Of%20Our%20Feathered%20Friends.mp4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11624" y="980728"/>
            <a:ext cx="4536504" cy="47525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SSIP July 2020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LIFE SCIENCES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Topic(s) : Evolution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26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Venue:   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4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4192" y="980728"/>
            <a:ext cx="1800200" cy="47525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2791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3"/>
          <a:stretch/>
        </p:blipFill>
        <p:spPr>
          <a:xfrm>
            <a:off x="2168247" y="4293097"/>
            <a:ext cx="7612924" cy="192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748" y="126595"/>
            <a:ext cx="7686034" cy="102297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Biological evolution </a:t>
            </a:r>
            <a:endParaRPr lang="en-ZA" sz="48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198158"/>
            <a:ext cx="10513168" cy="40690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4200" dirty="0"/>
              <a:t>means that all present-day forms of life …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3200" dirty="0"/>
              <a:t>have </a:t>
            </a:r>
            <a:r>
              <a:rPr lang="en-US" sz="3200" b="1" i="1" dirty="0">
                <a:solidFill>
                  <a:schemeClr val="accent2"/>
                </a:solidFill>
              </a:rPr>
              <a:t>descended from</a:t>
            </a:r>
            <a:r>
              <a:rPr lang="en-US" sz="3200" dirty="0"/>
              <a:t>, and are </a:t>
            </a:r>
            <a:r>
              <a:rPr lang="en-US" sz="3200" b="1" i="1" dirty="0">
                <a:solidFill>
                  <a:schemeClr val="accent2"/>
                </a:solidFill>
              </a:rPr>
              <a:t>related to</a:t>
            </a:r>
            <a:r>
              <a:rPr lang="en-US" sz="3200" dirty="0"/>
              <a:t>, those that  lived in the past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sz="3200" dirty="0"/>
              <a:t>may look different because they became </a:t>
            </a:r>
            <a:r>
              <a:rPr lang="en-US" sz="3200" b="1" i="1" dirty="0">
                <a:solidFill>
                  <a:schemeClr val="accent2"/>
                </a:solidFill>
              </a:rPr>
              <a:t>modified</a:t>
            </a:r>
            <a:r>
              <a:rPr lang="en-US" sz="3200" dirty="0"/>
              <a:t> from one  generation to another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11613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24002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ZA"/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1742256" y="332656"/>
            <a:ext cx="8458200" cy="791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HYPOTHESIS VS. THEORY</a:t>
            </a:r>
          </a:p>
        </p:txBody>
      </p:sp>
      <p:graphicFrame>
        <p:nvGraphicFramePr>
          <p:cNvPr id="24583" name="Group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6962236"/>
              </p:ext>
            </p:extLst>
          </p:nvPr>
        </p:nvGraphicFramePr>
        <p:xfrm>
          <a:off x="1866671" y="1103390"/>
          <a:ext cx="8458200" cy="50279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49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zh-CN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TERM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Hypothesis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Theory</a:t>
                      </a:r>
                      <a:endParaRPr lang="en-ZA" sz="3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DEFINITION</a:t>
                      </a:r>
                      <a:endParaRPr lang="en-ZA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 testable statement about the natural world that can be used to build more complex inferences and explanations.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 well-substantiated explanation of some aspect of the natural world that can incorporate facts, laws, inferences, and tested hypotheses.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576">
                <a:tc>
                  <a:txBody>
                    <a:bodyPr/>
                    <a:lstStyle/>
                    <a:p>
                      <a:pPr algn="ctr" rtl="0" eaLnBrk="1" fontAlgn="base" latinLnBrk="0" hangingPunct="1"/>
                      <a:r>
                        <a:rPr lang="en-US" sz="18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EXAMPLE</a:t>
                      </a:r>
                      <a:endParaRPr lang="en-Z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high incidence of HIV-AIDS is due to the lack of education about the causes of the disease 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Times New Roman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The sun is the centre of the universe, around which all the planets revolve (Heliocentric theory)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SimSun" pitchFamily="2" charset="-122"/>
                        <a:cs typeface="Times New Roman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D931C52-A2FD-470D-A6F7-CC83F97E399F}"/>
              </a:ext>
            </a:extLst>
          </p:cNvPr>
          <p:cNvSpPr txBox="1"/>
          <p:nvPr/>
        </p:nvSpPr>
        <p:spPr>
          <a:xfrm>
            <a:off x="3480722" y="2084997"/>
            <a:ext cx="3096344" cy="20882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2841-EB77-44CE-A861-C732417E90EB}"/>
              </a:ext>
            </a:extLst>
          </p:cNvPr>
          <p:cNvSpPr txBox="1"/>
          <p:nvPr/>
        </p:nvSpPr>
        <p:spPr>
          <a:xfrm>
            <a:off x="6761534" y="2060848"/>
            <a:ext cx="3456384" cy="20882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0444F-F6E4-49E2-8918-430303B2FD44}"/>
              </a:ext>
            </a:extLst>
          </p:cNvPr>
          <p:cNvSpPr txBox="1"/>
          <p:nvPr/>
        </p:nvSpPr>
        <p:spPr>
          <a:xfrm>
            <a:off x="3503712" y="4437112"/>
            <a:ext cx="3096344" cy="13681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32681-8156-4079-A1CF-C6B3889BEF34}"/>
              </a:ext>
            </a:extLst>
          </p:cNvPr>
          <p:cNvSpPr txBox="1"/>
          <p:nvPr/>
        </p:nvSpPr>
        <p:spPr>
          <a:xfrm>
            <a:off x="6868714" y="4437112"/>
            <a:ext cx="3456385" cy="13681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5A456-0CCB-454A-9228-933E58C56DB3}"/>
              </a:ext>
            </a:extLst>
          </p:cNvPr>
          <p:cNvSpPr txBox="1"/>
          <p:nvPr/>
        </p:nvSpPr>
        <p:spPr>
          <a:xfrm>
            <a:off x="335359" y="1412776"/>
            <a:ext cx="136983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1.2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225" y="62151"/>
            <a:ext cx="6377940" cy="1293028"/>
          </a:xfrm>
        </p:spPr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  <a:hlinkClick r:id="rId3" action="ppaction://hlinkfile"/>
              </a:rPr>
              <a:t>Evidence of evolution</a:t>
            </a:r>
            <a:endParaRPr lang="en-ZA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40" y="3356992"/>
            <a:ext cx="23812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5" y="1068499"/>
            <a:ext cx="4016970" cy="403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20815" y="323761"/>
            <a:ext cx="2272219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Biogeography</a:t>
            </a:r>
            <a:r>
              <a:rPr lang="en-ZA" sz="2800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2323" y="5452295"/>
            <a:ext cx="1368152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mtDNA</a:t>
            </a:r>
          </a:p>
        </p:txBody>
      </p:sp>
      <p:pic>
        <p:nvPicPr>
          <p:cNvPr id="10" name="Content Placeholder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3D39C1E-531D-4D84-8B20-08823D6D5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87577"/>
            <a:ext cx="2983813" cy="2938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479228" y="1068499"/>
            <a:ext cx="1538655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Genetics</a:t>
            </a:r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16" name="Picture 15" descr="A lizard on a rock&#10;&#10;Description automatically generated">
            <a:extLst>
              <a:ext uri="{FF2B5EF4-FFF2-40B4-BE49-F238E27FC236}">
                <a16:creationId xmlns:a16="http://schemas.microsoft.com/office/drawing/2014/main" id="{5E3E8954-188C-463D-87FE-1400AAC966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15" y="4898289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79480" y="5452295"/>
            <a:ext cx="2096166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Fossil record</a:t>
            </a:r>
          </a:p>
        </p:txBody>
      </p:sp>
    </p:spTree>
    <p:extLst>
      <p:ext uri="{BB962C8B-B14F-4D97-AF65-F5344CB8AC3E}">
        <p14:creationId xmlns:p14="http://schemas.microsoft.com/office/powerpoint/2010/main" val="328961984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74" y="3835319"/>
            <a:ext cx="2959088" cy="205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1784" y="183408"/>
            <a:ext cx="6377940" cy="910031"/>
          </a:xfrm>
        </p:spPr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Evidence of evolution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0" y="1132756"/>
            <a:ext cx="3018892" cy="210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72" y="955872"/>
            <a:ext cx="3091102" cy="243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79376" y="360781"/>
            <a:ext cx="2194902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Embryology</a:t>
            </a:r>
            <a:r>
              <a:rPr lang="en-ZA" sz="28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732" y="1093439"/>
            <a:ext cx="2738392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Vestigial organs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0056" y="6072590"/>
            <a:ext cx="292093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Homologous structures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80" y="3754769"/>
            <a:ext cx="3445262" cy="207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5345128" y="3356868"/>
            <a:ext cx="360040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Comparative anatomy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03D02-9D9E-49F7-848D-B22EDFEE02AE}"/>
              </a:ext>
            </a:extLst>
          </p:cNvPr>
          <p:cNvSpPr txBox="1"/>
          <p:nvPr/>
        </p:nvSpPr>
        <p:spPr>
          <a:xfrm>
            <a:off x="2927648" y="5907123"/>
            <a:ext cx="2920936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Analogous structures </a:t>
            </a: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7C2A-5BDC-4723-ADFA-E749845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Sources of Variation 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19CA-0C88-4AAB-8012-86B09E0BC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Mutation</a:t>
            </a:r>
            <a:r>
              <a:rPr lang="en-US" dirty="0"/>
              <a:t>: a sudden unexpected change in the genetic structure/DNA of a cell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Harmful mutations</a:t>
            </a:r>
            <a:r>
              <a:rPr lang="en-US" dirty="0"/>
              <a:t>: causes changes in the DNA that can cause errors in protein sequencing that can result in partially or completely non functioning proteins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Harmless mutations: </a:t>
            </a:r>
            <a:r>
              <a:rPr lang="en-US" dirty="0"/>
              <a:t>have no effect on the structure or functioning of the organism.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Useful mutations: </a:t>
            </a:r>
            <a:r>
              <a:rPr lang="en-US" dirty="0"/>
              <a:t>can be advantageous to the organism and are passed on from parent to offspring </a:t>
            </a:r>
            <a:endParaRPr lang="en-GB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3307E-5965-48D2-8702-7EFC5D73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9797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D363-A797-4634-B070-8738A6A1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Sources of Variation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C5E1-E419-44DF-BD9C-9BAD1A92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</a:rPr>
              <a:t>Meiosis: </a:t>
            </a:r>
            <a:r>
              <a:rPr lang="en-US" dirty="0"/>
              <a:t>causes genetic variation in gametes. This results in offspring that are better adapted to a particular environment  and ensures that they will have a better chance of survival 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crossing over: </a:t>
            </a:r>
            <a:r>
              <a:rPr lang="en-US" dirty="0"/>
              <a:t>genetic information is exchanged by homologous chromosomes </a:t>
            </a:r>
          </a:p>
          <a:p>
            <a:pPr lvl="1"/>
            <a:r>
              <a:rPr lang="en-GB" b="1" i="1" dirty="0">
                <a:solidFill>
                  <a:schemeClr val="accent2"/>
                </a:solidFill>
              </a:rPr>
              <a:t>Random arrangement: </a:t>
            </a:r>
            <a:r>
              <a:rPr lang="en-GB" dirty="0"/>
              <a:t>homologous chromosomes line up along the equator randomly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8D5E-5F0A-4773-9979-87F76AF6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4998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CB86-BCCF-4A9E-811C-FC9C45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Sources of Variation 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DD737-628C-4B3E-AF78-5EEE71A7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chemeClr val="accent2"/>
                </a:solidFill>
              </a:rPr>
              <a:t>Random fertilization: </a:t>
            </a:r>
            <a:r>
              <a:rPr lang="en-GB" sz="1800" dirty="0"/>
              <a:t>Fertilisation is a chance process and we can therefore not be sure which sperm cell will fertilise which egg cell.</a:t>
            </a:r>
          </a:p>
          <a:p>
            <a:pPr lvl="1"/>
            <a:r>
              <a:rPr lang="en-GB" sz="1800" dirty="0"/>
              <a:t>All sperm produced by the male are different and all the ova produced by the female are different therefore the offspring produced by these parents will be different.</a:t>
            </a:r>
          </a:p>
          <a:p>
            <a:pPr lvl="1"/>
            <a:r>
              <a:rPr lang="en-GB" sz="1800" dirty="0"/>
              <a:t>If there were 4 sperm cells and 4 ova there would be 16 possible zygotes.</a:t>
            </a:r>
          </a:p>
          <a:p>
            <a:r>
              <a:rPr lang="en-ZA" altLang="en-US" sz="1800" b="1" i="1" dirty="0">
                <a:solidFill>
                  <a:schemeClr val="accent2"/>
                </a:solidFill>
              </a:rPr>
              <a:t>Random mating </a:t>
            </a:r>
            <a:r>
              <a:rPr lang="en-ZA" altLang="en-US" sz="1800" dirty="0"/>
              <a:t>between organisms within a species</a:t>
            </a:r>
            <a:endParaRPr lang="en-GB" sz="1800" dirty="0"/>
          </a:p>
          <a:p>
            <a:endParaRPr lang="en-GB" sz="18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E84BE-5A82-4154-9AC3-65F47ADF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BB25A2-5507-4CDA-801B-CF7C4493D501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F1A4F-F918-4B99-AD09-2F10BB59B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r="17275" b="11681"/>
          <a:stretch/>
        </p:blipFill>
        <p:spPr>
          <a:xfrm>
            <a:off x="5775434" y="-31923"/>
            <a:ext cx="6009198" cy="576518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3CBC7DA-3CE4-403D-BA13-EBE4EED4849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2BB25A2-5507-4CDA-801B-CF7C4493D501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1499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1581-7BEA-4B0E-8E90-21F8252D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Sources of Variation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192BF-C8C7-4DC2-97AE-6BF5A34AE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Table showing how chance fertilisation results in variation of offspring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5F5A8-FB02-47FA-BC13-E5829CCF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BB25A2-5507-4CDA-801B-CF7C4493D501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AD8826-65F2-47E9-8DBC-5830ABAD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09" y="629266"/>
            <a:ext cx="4953000" cy="505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25066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920C-060E-417C-9B2E-15A490D6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6C2AF-667C-4467-B339-92AD300D6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800" y="1268760"/>
            <a:ext cx="4547191" cy="496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9A6D3-94CC-4148-BE95-E2FB9504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6127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2060969" y="620688"/>
            <a:ext cx="4924855" cy="88012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accent2"/>
                </a:solidFill>
                <a:latin typeface="Bradley Hand ITC" panose="03070402050302030203" pitchFamily="66" charset="0"/>
              </a:rPr>
              <a:t>Theories of evolution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6615"/>
          <a:stretch/>
        </p:blipFill>
        <p:spPr>
          <a:xfrm>
            <a:off x="7320136" y="239814"/>
            <a:ext cx="4032448" cy="553198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67408" y="1507898"/>
            <a:ext cx="5688632" cy="406810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Jean Baptiste Lamarck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(early 1800’s) proposed:</a:t>
            </a:r>
            <a:endParaRPr lang="en-US" sz="2400" b="1" dirty="0"/>
          </a:p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inheritance of acquired characteristics”</a:t>
            </a:r>
            <a:endParaRPr lang="en-US" sz="2400" b="1" i="1" dirty="0">
              <a:solidFill>
                <a:schemeClr val="accent2"/>
              </a:solidFill>
            </a:endParaRPr>
          </a:p>
          <a:p>
            <a:r>
              <a:rPr lang="en-US" sz="2400" dirty="0"/>
              <a:t>He proposed that by using or not using its body parts, an individual tends to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</a:t>
            </a:r>
            <a:r>
              <a:rPr lang="en-US" sz="2400" b="1" dirty="0"/>
              <a:t> 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characteristics</a:t>
            </a:r>
            <a:r>
              <a:rPr lang="en-US" sz="2400" dirty="0"/>
              <a:t>, which it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passes</a:t>
            </a:r>
            <a:r>
              <a:rPr lang="en-US" sz="2400" b="1" dirty="0"/>
              <a:t> </a:t>
            </a:r>
            <a:r>
              <a:rPr lang="en-US" sz="2400" dirty="0"/>
              <a:t>on to its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offspring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</a:p>
          <a:p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271464" y="4824589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Example:</a:t>
            </a:r>
          </a:p>
          <a:p>
            <a:pPr>
              <a:buFontTx/>
              <a:buNone/>
            </a:pPr>
            <a:r>
              <a:rPr lang="en-US" dirty="0">
                <a:latin typeface="+mj-lt"/>
              </a:rPr>
              <a:t>	A giraffe acquired its long neck because its ancestor stretched higher and higher into the trees to reach leaves, and this increasingly lengthened neck was passed on to its offspring.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SSIP AIMS/GOALS 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dirty="0"/>
              <a:t>The four interconnected outcomes that drive the professional development activities for SSIP are: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Enhancing  Teachers knowledge: deep understanding  of subject matter knowledge and students ideas on the content  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Enhancing quality teaching and assessment for learning: effective instructional approaches that teachers may use to ensure improved understanding by most learners. 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Developing ICT integration skills :Use of ICT  to improve teaching and learning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Building professional  learning communities: allow teachers to start collaborating and form professional networks in non-formal settings in context of their schools </a:t>
            </a:r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5435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Jean Baptiste de Lamarck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2792" y="1571624"/>
            <a:ext cx="5384800" cy="40700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ea typeface="ＭＳ Ｐゴシック" panose="020B0600070205080204" pitchFamily="34" charset="-128"/>
              </a:rPr>
              <a:t>As the environment changes , organisms will be determined to use an organ more/less  so that the organ  becomes bigger/ smaller in order to adapt to environmental  changes </a:t>
            </a:r>
          </a:p>
          <a:p>
            <a:pPr>
              <a:lnSpc>
                <a:spcPct val="110000"/>
              </a:lnSpc>
            </a:pPr>
            <a:r>
              <a:rPr lang="en-US" dirty="0">
                <a:ea typeface="ＭＳ Ｐゴシック" panose="020B0600070205080204" pitchFamily="34" charset="-128"/>
              </a:rPr>
              <a:t>This is known as the </a:t>
            </a:r>
            <a:r>
              <a:rPr 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“</a:t>
            </a:r>
            <a:r>
              <a:rPr lang="en-US" b="1" i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law of use and disuse”</a:t>
            </a:r>
            <a:endParaRPr lang="en-US" dirty="0">
              <a:ea typeface="ＭＳ Ｐゴシック" panose="020B0600070205080204" pitchFamily="34" charset="-128"/>
            </a:endParaRPr>
          </a:p>
        </p:txBody>
      </p:sp>
      <p:pic>
        <p:nvPicPr>
          <p:cNvPr id="9" name="Content Placeholder 8" descr="A close up of a device&#10;&#10;Description automatically generated">
            <a:extLst>
              <a:ext uri="{FF2B5EF4-FFF2-40B4-BE49-F238E27FC236}">
                <a16:creationId xmlns:a16="http://schemas.microsoft.com/office/drawing/2014/main" id="{8FF5205D-1697-44B3-BFF7-9797C36328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92" y="1448531"/>
            <a:ext cx="5803025" cy="422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F8F87C-9A0E-4580-B553-38034E4870ED}"/>
              </a:ext>
            </a:extLst>
          </p:cNvPr>
          <p:cNvSpPr txBox="1"/>
          <p:nvPr/>
        </p:nvSpPr>
        <p:spPr>
          <a:xfrm>
            <a:off x="1703513" y="5695113"/>
            <a:ext cx="151216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1.3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8988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48930" y="2438401"/>
            <a:ext cx="10487630" cy="279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ea typeface="ＭＳ Ｐゴシック" panose="020B0600070205080204" pitchFamily="34" charset="-128"/>
              </a:rPr>
              <a:t>Organisms do not evolve because they were </a:t>
            </a:r>
            <a:r>
              <a:rPr lang="en-US" sz="2400" b="1" i="1" dirty="0">
                <a:ea typeface="ＭＳ Ｐゴシック" panose="020B0600070205080204" pitchFamily="34" charset="-128"/>
              </a:rPr>
              <a:t>determined</a:t>
            </a:r>
            <a:r>
              <a:rPr 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sz="2400" dirty="0">
                <a:ea typeface="ＭＳ Ｐゴシック" panose="020B0600070205080204" pitchFamily="34" charset="-128"/>
              </a:rPr>
              <a:t>to change but changes took place </a:t>
            </a:r>
            <a:r>
              <a:rPr lang="en-US" sz="2400" b="1" i="1" dirty="0">
                <a:ea typeface="ＭＳ Ｐゴシック" panose="020B0600070205080204" pitchFamily="34" charset="-128"/>
              </a:rPr>
              <a:t>randomly</a:t>
            </a:r>
            <a:r>
              <a:rPr lang="en-US" sz="2400" dirty="0">
                <a:ea typeface="ＭＳ Ｐゴシック" panose="020B0600070205080204" pitchFamily="34" charset="-128"/>
              </a:rPr>
              <a:t> due to </a:t>
            </a:r>
            <a:r>
              <a:rPr lang="en-US" sz="2400" b="1" i="1" dirty="0">
                <a:ea typeface="ＭＳ Ｐゴシック" panose="020B0600070205080204" pitchFamily="34" charset="-128"/>
              </a:rPr>
              <a:t>mutations</a:t>
            </a:r>
          </a:p>
          <a:p>
            <a:pPr eaLnBrk="1" hangingPunct="1"/>
            <a:r>
              <a:rPr lang="en-US" sz="2400" dirty="0">
                <a:ea typeface="ＭＳ Ｐゴシック" panose="020B0600070205080204" pitchFamily="34" charset="-128"/>
              </a:rPr>
              <a:t>Acquired characteristics  cannot be inherited i.e.. The </a:t>
            </a:r>
            <a:r>
              <a:rPr lang="en-US" sz="2400" b="1" i="1" dirty="0">
                <a:ea typeface="ＭＳ Ｐゴシック" panose="020B0600070205080204" pitchFamily="34" charset="-128"/>
              </a:rPr>
              <a:t>phenotype</a:t>
            </a:r>
            <a:r>
              <a:rPr lang="en-US" sz="2400" dirty="0">
                <a:ea typeface="ＭＳ Ｐゴシック" panose="020B0600070205080204" pitchFamily="34" charset="-128"/>
              </a:rPr>
              <a:t> </a:t>
            </a:r>
            <a:r>
              <a:rPr lang="en-US" sz="2400" b="1" i="1" dirty="0">
                <a:ea typeface="ＭＳ Ｐゴシック" panose="020B0600070205080204" pitchFamily="34" charset="-128"/>
              </a:rPr>
              <a:t>cannot affect the genotype </a:t>
            </a:r>
            <a:r>
              <a:rPr lang="en-US" sz="2400" dirty="0">
                <a:ea typeface="ＭＳ Ｐゴシック" panose="020B0600070205080204" pitchFamily="34" charset="-128"/>
              </a:rPr>
              <a:t>as discovered later by Mendel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F7BB4D-C4E7-4648-A704-EE149A8FE9DE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1160747"/>
            <a:ext cx="9073008" cy="93610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Bradley Hand ITC" panose="03070402050302030203" pitchFamily="66" charset="0"/>
                <a:ea typeface="ＭＳ Ｐゴシック" panose="020B0600070205080204" pitchFamily="34" charset="-128"/>
              </a:rPr>
              <a:t>Rejection of Lamarck’s theory </a:t>
            </a:r>
            <a:endParaRPr lang="en-US" b="1" dirty="0">
              <a:solidFill>
                <a:schemeClr val="tx1"/>
              </a:solidFill>
              <a:latin typeface="Bradley Hand ITC" panose="03070402050302030203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93716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B970-E416-4F22-8900-573F17AF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25770-706B-45DC-B668-A7491C4ED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712" y="1556792"/>
            <a:ext cx="6387345" cy="500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101A-A38E-4FC5-AE15-5322A90F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719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Charles Darwin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3C6795-4E23-41C7-AFCA-9F6D834DE070}"/>
              </a:ext>
            </a:extLst>
          </p:cNvPr>
          <p:cNvGrpSpPr/>
          <p:nvPr/>
        </p:nvGrpSpPr>
        <p:grpSpPr>
          <a:xfrm>
            <a:off x="5087888" y="-20986"/>
            <a:ext cx="6333338" cy="6878986"/>
            <a:chOff x="5087888" y="-20986"/>
            <a:chExt cx="6333338" cy="6878986"/>
          </a:xfrm>
        </p:grpSpPr>
        <p:pic>
          <p:nvPicPr>
            <p:cNvPr id="12" name="Picture 11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142A0309-F584-479D-9641-37253EAC5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46" r="-1" b="28945"/>
            <a:stretch/>
          </p:blipFill>
          <p:spPr>
            <a:xfrm>
              <a:off x="5087888" y="2642616"/>
              <a:ext cx="6263640" cy="4215384"/>
            </a:xfrm>
            <a:prstGeom prst="rect">
              <a:avLst/>
            </a:prstGeom>
            <a:effectLst>
              <a:softEdge rad="533400"/>
            </a:effectLst>
          </p:spPr>
        </p:pic>
        <p:pic>
          <p:nvPicPr>
            <p:cNvPr id="13" name="Picture 12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AABC19C0-4BAD-4B33-AB26-97ED5412E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3" r="-2" b="-2"/>
            <a:stretch/>
          </p:blipFill>
          <p:spPr>
            <a:xfrm>
              <a:off x="5159896" y="-20986"/>
              <a:ext cx="6261330" cy="3932313"/>
            </a:xfrm>
            <a:prstGeom prst="rect">
              <a:avLst/>
            </a:prstGeom>
            <a:effectLst>
              <a:softEdge rad="533400"/>
            </a:effectLst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346893-CDD4-4330-91AE-17CD24729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408590" cy="4442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0" hangingPunct="0">
              <a:buFont typeface="Arial"/>
              <a:buChar char="•"/>
              <a:defRPr/>
            </a:pPr>
            <a:r>
              <a:rPr lang="en-US" sz="2400" dirty="0"/>
              <a:t>Darwin set sail on the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H.M.S. Beagle </a:t>
            </a:r>
            <a:r>
              <a:rPr lang="en-US" sz="2400" dirty="0"/>
              <a:t>(1831-1836) to survey the south seas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(mainly South America and the Galapagos Islands)</a:t>
            </a:r>
            <a:r>
              <a:rPr lang="en-US" sz="2400" dirty="0"/>
              <a:t> to collect plants and animals.</a:t>
            </a:r>
          </a:p>
          <a:p>
            <a:pPr eaLnBrk="0" hangingPunct="0">
              <a:buNone/>
              <a:defRPr/>
            </a:pPr>
            <a:endParaRPr lang="en-US" sz="700" dirty="0"/>
          </a:p>
          <a:p>
            <a:pPr eaLnBrk="0" hangingPunct="0">
              <a:buFont typeface="Arial"/>
              <a:buChar char="•"/>
              <a:defRPr/>
            </a:pPr>
            <a:r>
              <a:rPr lang="en-US" sz="2400" dirty="0"/>
              <a:t>On the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Galapagos Islands, </a:t>
            </a:r>
            <a:r>
              <a:rPr lang="en-US" sz="2400" dirty="0"/>
              <a:t>Darwin observed species that lived nowhere else in the world.</a:t>
            </a:r>
          </a:p>
          <a:p>
            <a:pPr eaLnBrk="0" hangingPunct="0">
              <a:buNone/>
              <a:defRPr/>
            </a:pPr>
            <a:endParaRPr lang="en-US" sz="1200" dirty="0"/>
          </a:p>
          <a:p>
            <a:pPr eaLnBrk="0" hangingPunct="0">
              <a:buFont typeface="Arial"/>
              <a:buChar char="•"/>
              <a:defRPr/>
            </a:pPr>
            <a:r>
              <a:rPr lang="en-US" sz="2400" dirty="0"/>
              <a:t>These observations led Darwin to write a book.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0029300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845" y="33505"/>
            <a:ext cx="6377940" cy="1293028"/>
          </a:xfrm>
        </p:spPr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Charles Darwin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620688"/>
            <a:ext cx="3910579" cy="5138896"/>
          </a:xfrm>
        </p:spPr>
        <p:txBody>
          <a:bodyPr>
            <a:normAutofit fontScale="92500" lnSpcReduction="20000"/>
          </a:bodyPr>
          <a:lstStyle/>
          <a:p>
            <a:pPr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Book published in 1859</a:t>
            </a:r>
            <a:r>
              <a:rPr lang="en-US" dirty="0"/>
              <a:t>:	</a:t>
            </a:r>
          </a:p>
          <a:p>
            <a:pPr eaLnBrk="0" hangingPunct="0"/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“On the Origin of Species by Means of Natural Selection”</a:t>
            </a:r>
          </a:p>
          <a:p>
            <a:pPr eaLnBrk="0" hangingPunct="0">
              <a:buFontTx/>
              <a:buNone/>
            </a:pPr>
            <a:endParaRPr lang="en-US" sz="1400" dirty="0"/>
          </a:p>
          <a:p>
            <a:pPr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main points: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Species were not created in their present form but evolved from ancestral species i.e. whale evolution </a:t>
            </a:r>
          </a:p>
          <a:p>
            <a:pPr marL="514350" indent="-514350" eaLnBrk="0" hangingPunct="0">
              <a:buFontTx/>
              <a:buAutoNum type="arabicPeriod"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Proposed a mechanism for evolution -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file"/>
              </a:rPr>
              <a:t>NATURAL SELECTION</a:t>
            </a:r>
            <a:endParaRPr lang="en-US" i="1" dirty="0">
              <a:solidFill>
                <a:schemeClr val="accent2"/>
              </a:solidFill>
            </a:endParaRPr>
          </a:p>
          <a:p>
            <a:pPr marL="514350" indent="-514350" eaLnBrk="0" hangingPunct="0">
              <a:buFontTx/>
              <a:buAutoNum type="arabicPeriod"/>
            </a:pP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" name="Picture 6" descr="A picture containing animal&#10;&#10;Description automatically generated">
            <a:extLst>
              <a:ext uri="{FF2B5EF4-FFF2-40B4-BE49-F238E27FC236}">
                <a16:creationId xmlns:a16="http://schemas.microsoft.com/office/drawing/2014/main" id="{DFE1BBE0-D1EF-4650-8FC5-19FE46CC8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70" y="1348366"/>
            <a:ext cx="5540090" cy="460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3084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1BB945-8B12-47AD-A2A8-F91605B2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  <a:hlinkClick r:id="rId3" action="ppaction://hlinkpres?slideindex=1&amp;slidetitle="/>
              </a:rPr>
              <a:t>Natural selection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0B10D-A4CE-40C1-90E3-32A5DFC0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67476"/>
            <a:ext cx="2844800" cy="365125"/>
          </a:xfrm>
        </p:spPr>
        <p:txBody>
          <a:bodyPr/>
          <a:lstStyle/>
          <a:p>
            <a:fld id="{12BB25A2-5507-4CDA-801B-CF7C4493D501}" type="slidenum">
              <a:rPr lang="en-GB" smtClean="0"/>
              <a:t>25</a:t>
            </a:fld>
            <a:endParaRPr lang="en-GB"/>
          </a:p>
        </p:txBody>
      </p:sp>
      <p:pic>
        <p:nvPicPr>
          <p:cNvPr id="24" name="Content Placeholder 23" descr="A picture containing text&#10;&#10;Description automatically generated">
            <a:extLst>
              <a:ext uri="{FF2B5EF4-FFF2-40B4-BE49-F238E27FC236}">
                <a16:creationId xmlns:a16="http://schemas.microsoft.com/office/drawing/2014/main" id="{F47444E3-C6A0-4990-A175-90A8CF214E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17638"/>
            <a:ext cx="5734394" cy="395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128A0ED-503D-4C0C-BD3C-7FA8C3C98D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90132" y="1417638"/>
            <a:ext cx="5574638" cy="3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39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92968" y="83085"/>
            <a:ext cx="10515600" cy="1742540"/>
          </a:xfrm>
          <a:prstGeom prst="rect">
            <a:avLst/>
          </a:prstGeom>
          <a:blipFill dpi="0" rotWithShape="1">
            <a:blip r:embed="rId2">
              <a:alphaModFix amt="88000"/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Bradley Hand ITC" panose="03070402050302030203" pitchFamily="66" charset="0"/>
                <a:ea typeface="+mj-ea"/>
                <a:cs typeface="+mj-cs"/>
              </a:rPr>
              <a:t>How did Lamarck explain the long necks of giraffes?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defRPr/>
            </a:pPr>
            <a:r>
              <a:rPr lang="en-US" sz="2400" b="1" dirty="0"/>
              <a:t>Lamarck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 All giraffes had short necks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r>
              <a:rPr lang="en-US" sz="2400" dirty="0"/>
              <a:t> originally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Giraffes frequently stretched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r>
              <a:rPr lang="en-US" sz="2400" dirty="0"/>
              <a:t>/used their necks to reach for leaves of tall trees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 necks become longer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The long necks acquired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r>
              <a:rPr lang="en-US" sz="2400" dirty="0"/>
              <a:t> in this way</a:t>
            </a:r>
          </a:p>
          <a:p>
            <a:pPr indent="-228600">
              <a:lnSpc>
                <a:spcPct val="90000"/>
              </a:lnSpc>
              <a:defRPr/>
            </a:pPr>
            <a:r>
              <a:rPr lang="en-US" sz="2400" dirty="0"/>
              <a:t>could be passed on to the next generation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r>
              <a:rPr lang="en-US" sz="2400" dirty="0"/>
              <a:t> /were inherited</a:t>
            </a:r>
            <a:r>
              <a:rPr lang="en-US" sz="2000" dirty="0"/>
              <a:t>	</a:t>
            </a:r>
          </a:p>
        </p:txBody>
      </p:sp>
      <p:pic>
        <p:nvPicPr>
          <p:cNvPr id="5" name="Picture 4" descr="A close up of a giraffe&#10;&#10;Description automatically generated">
            <a:extLst>
              <a:ext uri="{FF2B5EF4-FFF2-40B4-BE49-F238E27FC236}">
                <a16:creationId xmlns:a16="http://schemas.microsoft.com/office/drawing/2014/main" id="{F2EE6DE8-2D0E-40EC-8FB5-978FA51EA9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6863" b="-2"/>
          <a:stretch/>
        </p:blipFill>
        <p:spPr>
          <a:xfrm>
            <a:off x="5882018" y="2052292"/>
            <a:ext cx="4870252" cy="410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594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giraffe&#10;&#10;Description automatically generated">
            <a:extLst>
              <a:ext uri="{FF2B5EF4-FFF2-40B4-BE49-F238E27FC236}">
                <a16:creationId xmlns:a16="http://schemas.microsoft.com/office/drawing/2014/main" id="{BCA912A0-5AF9-4AE0-94D2-F757F5451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515174" y="4509120"/>
            <a:ext cx="5295898" cy="1604390"/>
          </a:xfrm>
          <a:blipFill>
            <a:blip r:embed="rId5">
              <a:alphaModFix amt="88000"/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800" b="1">
                <a:solidFill>
                  <a:srgbClr val="000000"/>
                </a:solidFill>
                <a:latin typeface="Bradley Hand ITC" panose="03070402050302030203" pitchFamily="66" charset="0"/>
                <a:ea typeface="+mj-ea"/>
                <a:cs typeface="+mj-cs"/>
              </a:rPr>
              <a:t>How would Darwin account for the long necks of the giraffes</a:t>
            </a:r>
            <a:endParaRPr lang="en-US" sz="2800" b="1" dirty="0">
              <a:solidFill>
                <a:srgbClr val="000000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728534" y="541444"/>
            <a:ext cx="4869179" cy="3607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As a result of genetic variation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 </a:t>
            </a:r>
            <a:r>
              <a:rPr lang="en-US" sz="1800">
                <a:solidFill>
                  <a:srgbClr val="000000"/>
                </a:solidFill>
              </a:rPr>
              <a:t>in the giraffe population </a:t>
            </a:r>
          </a:p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some giraffes have longer necks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1800">
                <a:solidFill>
                  <a:srgbClr val="000000"/>
                </a:solidFill>
              </a:rPr>
              <a:t> than others</a:t>
            </a:r>
          </a:p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Environmental change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1800">
                <a:solidFill>
                  <a:srgbClr val="000000"/>
                </a:solidFill>
              </a:rPr>
              <a:t>/competition for resources occurred causing those with shorter necks to die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endParaRPr lang="en-US" sz="18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and those with longer necks to survive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endParaRPr lang="en-US" sz="18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This is natural selection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1800">
                <a:solidFill>
                  <a:srgbClr val="000000"/>
                </a:solidFill>
              </a:rPr>
              <a:t>/survival of the fittest</a:t>
            </a:r>
          </a:p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The genes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</a:t>
            </a:r>
            <a:r>
              <a:rPr lang="en-US" sz="1800">
                <a:solidFill>
                  <a:srgbClr val="000000"/>
                </a:solidFill>
              </a:rPr>
              <a:t>/genotype for longer necks</a:t>
            </a:r>
          </a:p>
          <a:p>
            <a:pPr indent="-228600">
              <a:lnSpc>
                <a:spcPct val="90000"/>
              </a:lnSpc>
            </a:pPr>
            <a:r>
              <a:rPr lang="en-US" sz="1800">
                <a:solidFill>
                  <a:srgbClr val="000000"/>
                </a:solidFill>
              </a:rPr>
              <a:t>were passed on to subsequent generations</a:t>
            </a:r>
            <a:r>
              <a:rPr lang="en-US" sz="1800">
                <a:solidFill>
                  <a:srgbClr val="000000"/>
                </a:solidFill>
                <a:sym typeface="Wingdings" panose="05000000000000000000" pitchFamily="2" charset="2"/>
              </a:rPr>
              <a:t> </a:t>
            </a:r>
            <a:r>
              <a:rPr lang="en-US" sz="1800">
                <a:solidFill>
                  <a:srgbClr val="000000"/>
                </a:solidFill>
              </a:rPr>
              <a:t>most of which now have long necks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C3730-4529-4760-BB9A-B3F6043486BB}"/>
              </a:ext>
            </a:extLst>
          </p:cNvPr>
          <p:cNvSpPr txBox="1"/>
          <p:nvPr/>
        </p:nvSpPr>
        <p:spPr>
          <a:xfrm>
            <a:off x="7248128" y="6341668"/>
            <a:ext cx="201622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1.4 &amp; 1.5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6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1582890" y="170121"/>
            <a:ext cx="9085110" cy="6413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ACTIVITY 1.6: NATURAL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2994" y="1106305"/>
            <a:ext cx="6350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b="1" dirty="0">
                <a:hlinkClick r:id="rId3" action="ppaction://hlinkfile"/>
              </a:rPr>
              <a:t>Rock pocket mouse</a:t>
            </a:r>
            <a:endParaRPr lang="en-ZA" sz="6000" b="1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2892652"/>
            <a:ext cx="303847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B0E5D-9E09-4F81-954A-4148B8FB75CB}"/>
              </a:ext>
            </a:extLst>
          </p:cNvPr>
          <p:cNvSpPr txBox="1"/>
          <p:nvPr/>
        </p:nvSpPr>
        <p:spPr>
          <a:xfrm>
            <a:off x="4576763" y="5837862"/>
            <a:ext cx="130321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1.6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94033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29</a:t>
            </a:fld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562013B-BD45-48DF-AA35-ECC69306C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06" y="2168834"/>
            <a:ext cx="10290187" cy="28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563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 the programme about here as in your Manual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6229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7C37-1C3B-4517-9AAE-3F9F57A9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  <a:hlinkClick r:id="rId3" action="ppaction://hlinkfile"/>
              </a:rPr>
              <a:t>Punctuated equilibrium </a:t>
            </a:r>
            <a:endParaRPr lang="en-US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9" name="Content Placeholder 18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62A09FCC-0305-4CE8-B0B6-47313A8B3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7" b="21767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80BE7307-A0F5-4214-88FC-2DAECDFE8F4E}"/>
              </a:ext>
            </a:extLst>
          </p:cNvPr>
          <p:cNvSpPr txBox="1">
            <a:spLocks noChangeArrowheads="1"/>
          </p:cNvSpPr>
          <p:nvPr/>
        </p:nvSpPr>
        <p:spPr>
          <a:xfrm>
            <a:off x="4223982" y="3752850"/>
            <a:ext cx="7485413" cy="260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000" dirty="0"/>
              <a:t>Eldredge and Gould formulated this model (1972) 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They observed that the fossil record gives a different picture of evolution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They believed that the fossil record did not support the theory of gradual evolution 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but rather that there were </a:t>
            </a:r>
            <a:r>
              <a:rPr lang="en-US" sz="2000" dirty="0"/>
              <a:t>long periods of </a:t>
            </a:r>
            <a:r>
              <a:rPr lang="en-US" sz="2000" b="1" dirty="0">
                <a:solidFill>
                  <a:schemeClr val="accent2"/>
                </a:solidFill>
              </a:rPr>
              <a:t>stasis</a:t>
            </a:r>
            <a:r>
              <a:rPr lang="en-US" sz="2000" dirty="0"/>
              <a:t> (4-10 million years) involving little evolutionary change 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Then occasional </a:t>
            </a:r>
            <a:r>
              <a:rPr lang="en-US" sz="2000" b="1" dirty="0">
                <a:solidFill>
                  <a:schemeClr val="accent2"/>
                </a:solidFill>
              </a:rPr>
              <a:t>rapid formation of new species </a:t>
            </a:r>
            <a:r>
              <a:rPr lang="en-US" sz="2000" dirty="0"/>
              <a:t>(5,000 - 50,000 years).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8F1CC-3403-4C18-9DCE-36BC2A7E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2BB25A2-5507-4CDA-801B-CF7C4493D501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058880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6C55-50D0-4689-A34F-3F85CED3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Gradualism vs Punctuated Equilibrium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72BD-BA0F-498E-863F-01C0E40B8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Some biologists claim that most evolutionary change takes place as a result of a series of very small changes </a:t>
            </a:r>
            <a:r>
              <a:rPr lang="en-ZA" b="1" dirty="0">
                <a:solidFill>
                  <a:schemeClr val="accent2"/>
                </a:solidFill>
              </a:rPr>
              <a:t>(</a:t>
            </a:r>
            <a:r>
              <a:rPr lang="en-ZA" b="1" i="1" dirty="0">
                <a:solidFill>
                  <a:schemeClr val="accent2"/>
                </a:solidFill>
              </a:rPr>
              <a:t>‘gradualism’). </a:t>
            </a:r>
          </a:p>
          <a:p>
            <a:pPr marL="457200" indent="-457200">
              <a:defRPr/>
            </a:pPr>
            <a:r>
              <a:rPr lang="en-ZA" dirty="0"/>
              <a:t>Others claim that there were long periods with no or little change and then short periods of rapid change </a:t>
            </a:r>
            <a:r>
              <a:rPr lang="en-ZA" b="1" i="1" dirty="0">
                <a:solidFill>
                  <a:schemeClr val="accent2"/>
                </a:solidFill>
              </a:rPr>
              <a:t>(‘punctuated equilibrium).</a:t>
            </a:r>
          </a:p>
          <a:p>
            <a:pPr marL="457200" indent="-457200">
              <a:defRPr/>
            </a:pPr>
            <a:r>
              <a:rPr lang="en-ZA" dirty="0"/>
              <a:t>Punctuated equilibrium predicts that </a:t>
            </a:r>
            <a:r>
              <a:rPr lang="en-ZA" b="1" i="1" dirty="0">
                <a:solidFill>
                  <a:schemeClr val="accent2"/>
                </a:solidFill>
              </a:rPr>
              <a:t>rapid</a:t>
            </a:r>
            <a:r>
              <a:rPr lang="en-ZA" dirty="0"/>
              <a:t> (a lot of) </a:t>
            </a:r>
            <a:r>
              <a:rPr lang="en-ZA" b="1" i="1" dirty="0">
                <a:solidFill>
                  <a:schemeClr val="accent2"/>
                </a:solidFill>
              </a:rPr>
              <a:t>evolutionary change </a:t>
            </a:r>
            <a:r>
              <a:rPr lang="en-ZA" dirty="0"/>
              <a:t>takes place in </a:t>
            </a:r>
            <a:r>
              <a:rPr lang="en-ZA" b="1" i="1" dirty="0">
                <a:solidFill>
                  <a:schemeClr val="accent2"/>
                </a:solidFill>
              </a:rPr>
              <a:t>short periods </a:t>
            </a:r>
            <a:r>
              <a:rPr lang="en-ZA" dirty="0"/>
              <a:t>of time tied to speciation events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52B6F-69DA-41CE-A6E7-DBF93F62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5185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7250"/>
          </a:xfrm>
        </p:spPr>
        <p:txBody>
          <a:bodyPr/>
          <a:lstStyle/>
          <a:p>
            <a:r>
              <a:rPr lang="en-ZA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Two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D05160-096A-4AF6-B8C8-969AB57E23E5}" type="slidenum">
              <a:rPr lang="en-ZA" smtClean="0"/>
              <a:pPr>
                <a:defRPr/>
              </a:pPr>
              <a:t>32</a:t>
            </a:fld>
            <a:endParaRPr lang="en-ZA"/>
          </a:p>
        </p:txBody>
      </p:sp>
      <p:pic>
        <p:nvPicPr>
          <p:cNvPr id="29700" name="irc_mi" descr="gradualism_bett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85815"/>
            <a:ext cx="9144000" cy="53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199456" y="302286"/>
            <a:ext cx="7772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4400" b="1" dirty="0">
                <a:solidFill>
                  <a:schemeClr val="accent2"/>
                </a:solidFill>
                <a:latin typeface="Bradley Hand ITC" panose="03070402050302030203" pitchFamily="66" charset="0"/>
                <a:ea typeface="+mj-ea"/>
                <a:cs typeface="+mj-cs"/>
              </a:rPr>
              <a:t>Gradual evolution </a:t>
            </a:r>
            <a:endParaRPr lang="en-ZA" sz="4400" dirty="0">
              <a:solidFill>
                <a:schemeClr val="accent2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702" y="1484784"/>
            <a:ext cx="2320786" cy="434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D83B6-560D-4ED4-8EA6-14037D458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8455" y="1484784"/>
            <a:ext cx="5976664" cy="4525963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latin typeface="Bradley Hand ITC" panose="03070402050302030203" pitchFamily="66" charset="0"/>
              </a:rPr>
              <a:t>Graph showing Gradual Evolution </a:t>
            </a:r>
          </a:p>
          <a:p>
            <a:endParaRPr lang="en-US" u="sng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pic>
        <p:nvPicPr>
          <p:cNvPr id="11" name="Picture 7" descr="graph_of_phyletic_gradualism">
            <a:extLst>
              <a:ext uri="{FF2B5EF4-FFF2-40B4-BE49-F238E27FC236}">
                <a16:creationId xmlns:a16="http://schemas.microsoft.com/office/drawing/2014/main" id="{A0C32805-9779-4752-B4C0-5BCBA1B6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847528" y="2636912"/>
            <a:ext cx="5256212" cy="3270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687" y="109774"/>
            <a:ext cx="8102536" cy="722737"/>
          </a:xfrm>
          <a:ln w="1905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ZA" b="1" u="sng" dirty="0">
                <a:solidFill>
                  <a:schemeClr val="accent2"/>
                </a:solidFill>
                <a:latin typeface="Bradley Hand ITC" panose="03070402050302030203" pitchFamily="66" charset="0"/>
              </a:rPr>
              <a:t>Graph showing punctuated equilibrium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860800" cy="365125"/>
          </a:xfrm>
        </p:spPr>
        <p:txBody>
          <a:bodyPr/>
          <a:lstStyle/>
          <a:p>
            <a:pPr>
              <a:defRPr/>
            </a:pPr>
            <a:fld id="{40752009-0D88-4494-88C5-80F3E35845B7}" type="slidenum">
              <a:rPr lang="en-ZA" smtClean="0"/>
              <a:pPr>
                <a:defRPr/>
              </a:pPr>
              <a:t>34</a:t>
            </a:fld>
            <a:endParaRPr lang="en-Z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9757" y="971184"/>
            <a:ext cx="1924338" cy="396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0" name="Group 4">
            <a:extLst>
              <a:ext uri="{FF2B5EF4-FFF2-40B4-BE49-F238E27FC236}">
                <a16:creationId xmlns:a16="http://schemas.microsoft.com/office/drawing/2014/main" id="{990F1327-B9F8-4508-9B02-D2A5BCFA0B39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161049" y="-532378"/>
            <a:ext cx="5983781" cy="8433921"/>
            <a:chOff x="1050" y="3335"/>
            <a:chExt cx="10100" cy="9973"/>
          </a:xfrm>
        </p:grpSpPr>
        <p:grpSp>
          <p:nvGrpSpPr>
            <p:cNvPr id="121" name="Group 5">
              <a:extLst>
                <a:ext uri="{FF2B5EF4-FFF2-40B4-BE49-F238E27FC236}">
                  <a16:creationId xmlns:a16="http://schemas.microsoft.com/office/drawing/2014/main" id="{A41E9F69-40B5-499E-9C5F-553C0F50D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3335"/>
              <a:ext cx="10100" cy="9973"/>
              <a:chOff x="1050" y="4163"/>
              <a:chExt cx="10100" cy="9973"/>
            </a:xfrm>
          </p:grpSpPr>
          <p:sp>
            <p:nvSpPr>
              <p:cNvPr id="141" name="Line 6">
                <a:extLst>
                  <a:ext uri="{FF2B5EF4-FFF2-40B4-BE49-F238E27FC236}">
                    <a16:creationId xmlns:a16="http://schemas.microsoft.com/office/drawing/2014/main" id="{79690F02-CFA3-44BC-9A10-06CB89645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2" y="7155"/>
                <a:ext cx="10" cy="31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2" name="Line 7">
                <a:extLst>
                  <a:ext uri="{FF2B5EF4-FFF2-40B4-BE49-F238E27FC236}">
                    <a16:creationId xmlns:a16="http://schemas.microsoft.com/office/drawing/2014/main" id="{19D3D780-8ACA-41D9-BBF2-92A407816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0" y="13260"/>
                <a:ext cx="5799" cy="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ZA"/>
              </a:p>
            </p:txBody>
          </p:sp>
          <p:grpSp>
            <p:nvGrpSpPr>
              <p:cNvPr id="143" name="Group 8">
                <a:extLst>
                  <a:ext uri="{FF2B5EF4-FFF2-40B4-BE49-F238E27FC236}">
                    <a16:creationId xmlns:a16="http://schemas.microsoft.com/office/drawing/2014/main" id="{58FE5DFE-07CF-441E-94AF-0CBC86690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9" y="4163"/>
                <a:ext cx="9021" cy="8688"/>
                <a:chOff x="1889" y="5213"/>
                <a:chExt cx="9021" cy="8688"/>
              </a:xfrm>
            </p:grpSpPr>
            <p:sp>
              <p:nvSpPr>
                <p:cNvPr id="146" name="Line 9">
                  <a:extLst>
                    <a:ext uri="{FF2B5EF4-FFF2-40B4-BE49-F238E27FC236}">
                      <a16:creationId xmlns:a16="http://schemas.microsoft.com/office/drawing/2014/main" id="{8679CA82-D087-4583-9948-F54DD5AF5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89" y="5213"/>
                  <a:ext cx="11" cy="868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7" name="Line 10">
                  <a:extLst>
                    <a:ext uri="{FF2B5EF4-FFF2-40B4-BE49-F238E27FC236}">
                      <a16:creationId xmlns:a16="http://schemas.microsoft.com/office/drawing/2014/main" id="{017C5231-B202-4619-B127-558C2E3A0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6405" y="9395"/>
                  <a:ext cx="0" cy="901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</p:grpSp>
          <p:sp>
            <p:nvSpPr>
              <p:cNvPr id="144" name="Text Box 11">
                <a:extLst>
                  <a:ext uri="{FF2B5EF4-FFF2-40B4-BE49-F238E27FC236}">
                    <a16:creationId xmlns:a16="http://schemas.microsoft.com/office/drawing/2014/main" id="{D276C18D-914C-41DE-957C-2E7044ED9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055" y="11533"/>
                <a:ext cx="739" cy="446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vert270" anchor="ctr" anchorCtr="0"/>
              <a:lstStyle/>
              <a:p>
                <a:pPr algn="ctr"/>
                <a:r>
                  <a:rPr lang="fr-FR" sz="2000" b="1" dirty="0">
                    <a:latin typeface="Arial" charset="0"/>
                  </a:rPr>
                  <a:t>Evolution</a:t>
                </a:r>
                <a:endParaRPr lang="en-GB" sz="2000" dirty="0">
                  <a:latin typeface="Arial" charset="0"/>
                </a:endParaRPr>
              </a:p>
            </p:txBody>
          </p:sp>
          <p:sp>
            <p:nvSpPr>
              <p:cNvPr id="145" name="Text Box 12">
                <a:extLst>
                  <a:ext uri="{FF2B5EF4-FFF2-40B4-BE49-F238E27FC236}">
                    <a16:creationId xmlns:a16="http://schemas.microsoft.com/office/drawing/2014/main" id="{A7033390-02E6-47C1-BA73-253AE7B55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050" y="7929"/>
                <a:ext cx="610" cy="1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/>
                <a:r>
                  <a:rPr lang="fr-FR" sz="2000" b="1" dirty="0">
                    <a:latin typeface="Arial" charset="0"/>
                  </a:rPr>
                  <a:t>Time</a:t>
                </a:r>
                <a:endParaRPr lang="en-GB" sz="2000" dirty="0">
                  <a:latin typeface="Arial" charset="0"/>
                </a:endParaRPr>
              </a:p>
            </p:txBody>
          </p:sp>
        </p:grpSp>
        <p:grpSp>
          <p:nvGrpSpPr>
            <p:cNvPr id="122" name="Group 13">
              <a:extLst>
                <a:ext uri="{FF2B5EF4-FFF2-40B4-BE49-F238E27FC236}">
                  <a16:creationId xmlns:a16="http://schemas.microsoft.com/office/drawing/2014/main" id="{771D50E5-C613-4B51-A024-ADF83D190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0" y="4900"/>
              <a:ext cx="7090" cy="6610"/>
              <a:chOff x="2440" y="4900"/>
              <a:chExt cx="7090" cy="6610"/>
            </a:xfrm>
          </p:grpSpPr>
          <p:sp>
            <p:nvSpPr>
              <p:cNvPr id="127" name="Text Box 14">
                <a:extLst>
                  <a:ext uri="{FF2B5EF4-FFF2-40B4-BE49-F238E27FC236}">
                    <a16:creationId xmlns:a16="http://schemas.microsoft.com/office/drawing/2014/main" id="{2868F8BB-85A2-4A78-B6EA-34BD6A7A0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868" y="8612"/>
                <a:ext cx="1457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sz="1600" b="1" dirty="0">
                    <a:solidFill>
                      <a:srgbClr val="000080"/>
                    </a:solidFill>
                    <a:latin typeface="Arial" charset="0"/>
                  </a:rPr>
                  <a:t>Rapid speciation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128" name="Text Box 15">
                <a:extLst>
                  <a:ext uri="{FF2B5EF4-FFF2-40B4-BE49-F238E27FC236}">
                    <a16:creationId xmlns:a16="http://schemas.microsoft.com/office/drawing/2014/main" id="{301F22A1-917F-4E9B-82D7-E6BDC27A8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8453" y="7353"/>
                <a:ext cx="1457" cy="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sz="1600" b="1" dirty="0">
                    <a:solidFill>
                      <a:srgbClr val="000080"/>
                    </a:solidFill>
                    <a:latin typeface="Arial" charset="0"/>
                  </a:rPr>
                  <a:t>Rapid speciation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129" name="Text Box 16">
                <a:extLst>
                  <a:ext uri="{FF2B5EF4-FFF2-40B4-BE49-F238E27FC236}">
                    <a16:creationId xmlns:a16="http://schemas.microsoft.com/office/drawing/2014/main" id="{3F1F088D-54EA-40AD-A735-9D9540950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377" y="10052"/>
                <a:ext cx="1457" cy="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sz="1600" b="1" dirty="0">
                    <a:solidFill>
                      <a:srgbClr val="000080"/>
                    </a:solidFill>
                    <a:latin typeface="Arial" charset="0"/>
                  </a:rPr>
                  <a:t>Rapid speciation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130" name="Text Box 17">
                <a:extLst>
                  <a:ext uri="{FF2B5EF4-FFF2-40B4-BE49-F238E27FC236}">
                    <a16:creationId xmlns:a16="http://schemas.microsoft.com/office/drawing/2014/main" id="{07772C27-638A-41C8-A0E9-B4DBE9A2C9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2440" y="9940"/>
                <a:ext cx="790" cy="1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/>
                <a:r>
                  <a:rPr lang="fr-FR" sz="1600" b="1" dirty="0">
                    <a:solidFill>
                      <a:srgbClr val="FF0000"/>
                    </a:solidFill>
                    <a:latin typeface="Arial" charset="0"/>
                  </a:rPr>
                  <a:t>Stasis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131" name="Text Box 18">
                <a:extLst>
                  <a:ext uri="{FF2B5EF4-FFF2-40B4-BE49-F238E27FC236}">
                    <a16:creationId xmlns:a16="http://schemas.microsoft.com/office/drawing/2014/main" id="{2A758CAD-04DA-4931-BE2C-6660F6A6F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8112"/>
                <a:ext cx="530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/>
                <a:r>
                  <a:rPr lang="fr-FR" sz="1600" b="1" dirty="0">
                    <a:solidFill>
                      <a:srgbClr val="FF0000"/>
                    </a:solidFill>
                    <a:latin typeface="Arial" charset="0"/>
                  </a:rPr>
                  <a:t>Stasis</a:t>
                </a:r>
                <a:endParaRPr lang="en-GB" sz="1600" dirty="0">
                  <a:latin typeface="Arial" charset="0"/>
                </a:endParaRPr>
              </a:p>
            </p:txBody>
          </p:sp>
          <p:sp>
            <p:nvSpPr>
              <p:cNvPr id="132" name="Text Box 19">
                <a:extLst>
                  <a:ext uri="{FF2B5EF4-FFF2-40B4-BE49-F238E27FC236}">
                    <a16:creationId xmlns:a16="http://schemas.microsoft.com/office/drawing/2014/main" id="{303B885D-211A-4612-B585-613A3C31E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5" y="6756"/>
                <a:ext cx="530" cy="1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/>
              <a:lstStyle/>
              <a:p>
                <a:pPr algn="ctr"/>
                <a:r>
                  <a:rPr lang="fr-FR" sz="1600" b="1" dirty="0">
                    <a:solidFill>
                      <a:srgbClr val="FF0000"/>
                    </a:solidFill>
                    <a:latin typeface="Arial" charset="0"/>
                  </a:rPr>
                  <a:t>Stasis</a:t>
                </a:r>
                <a:endParaRPr lang="en-GB" sz="1600" dirty="0">
                  <a:latin typeface="Arial" charset="0"/>
                </a:endParaRP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754BF98-556D-4D20-9653-AB763380E8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9" y="4900"/>
                <a:ext cx="6401" cy="6610"/>
                <a:chOff x="3129" y="4900"/>
                <a:chExt cx="6401" cy="661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D5D6A64C-C398-4EA8-BBDE-79CD849CC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6444" y="6462"/>
                  <a:ext cx="111" cy="34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9A242A9-225B-4D59-8059-D70B3015A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04" y="6285"/>
                  <a:ext cx="91" cy="1360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8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8EB3C7CB-ED96-4275-BEF6-FE35EA93FE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129" y="6490"/>
                  <a:ext cx="71" cy="502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C6DA6D4-715F-4D07-889E-7546A1583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779" y="4910"/>
                  <a:ext cx="71" cy="485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lin ang="5400000" scaled="1"/>
                </a:gra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3168A905-0EF6-49A1-ACDE-EA857D0DB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149" y="4910"/>
                  <a:ext cx="71" cy="331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0DFA005-B5DE-4EF4-964C-C7393F7EA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949" y="8870"/>
                  <a:ext cx="71" cy="171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9966"/>
                    </a:gs>
                    <a:gs pos="100000">
                      <a:srgbClr val="33339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E58707DE-CDE7-4DB5-8265-0784C706D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459" y="4900"/>
                  <a:ext cx="71" cy="2090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rgbClr val="8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</p:grpSp>
        </p:grpSp>
        <p:sp>
          <p:nvSpPr>
            <p:cNvPr id="123" name="Text Box 28">
              <a:extLst>
                <a:ext uri="{FF2B5EF4-FFF2-40B4-BE49-F238E27FC236}">
                  <a16:creationId xmlns:a16="http://schemas.microsoft.com/office/drawing/2014/main" id="{42E169DE-4900-4FB6-AD40-3335A73E5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423" y="6013"/>
              <a:ext cx="1476" cy="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600" b="1" dirty="0">
                  <a:solidFill>
                    <a:srgbClr val="000080"/>
                  </a:solidFill>
                  <a:latin typeface="Arial" charset="0"/>
                </a:rPr>
                <a:t>Species W</a:t>
              </a:r>
              <a:endParaRPr lang="en-GB" sz="1600" dirty="0">
                <a:latin typeface="Arial" charset="0"/>
              </a:endParaRPr>
            </a:p>
          </p:txBody>
        </p:sp>
        <p:sp>
          <p:nvSpPr>
            <p:cNvPr id="124" name="Text Box 29">
              <a:extLst>
                <a:ext uri="{FF2B5EF4-FFF2-40B4-BE49-F238E27FC236}">
                  <a16:creationId xmlns:a16="http://schemas.microsoft.com/office/drawing/2014/main" id="{1041B87F-9D6B-4391-8DC0-F53EFBC77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064" y="4478"/>
              <a:ext cx="1473" cy="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600" b="1" dirty="0">
                  <a:solidFill>
                    <a:srgbClr val="008000"/>
                  </a:solidFill>
                  <a:latin typeface="Arial" charset="0"/>
                </a:rPr>
                <a:t>Species X</a:t>
              </a:r>
              <a:endParaRPr lang="en-GB" sz="1600" dirty="0">
                <a:latin typeface="Arial" charset="0"/>
              </a:endParaRPr>
            </a:p>
          </p:txBody>
        </p:sp>
        <p:sp>
          <p:nvSpPr>
            <p:cNvPr id="125" name="Text Box 30">
              <a:extLst>
                <a:ext uri="{FF2B5EF4-FFF2-40B4-BE49-F238E27FC236}">
                  <a16:creationId xmlns:a16="http://schemas.microsoft.com/office/drawing/2014/main" id="{07760026-B3F3-4CA5-A4F9-475003102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387" y="3887"/>
              <a:ext cx="1365" cy="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600" b="1" dirty="0">
                  <a:solidFill>
                    <a:srgbClr val="FF0000"/>
                  </a:solidFill>
                  <a:latin typeface="Arial" charset="0"/>
                </a:rPr>
                <a:t>Species Y</a:t>
              </a:r>
              <a:endParaRPr lang="en-GB" sz="1600" dirty="0">
                <a:latin typeface="Arial" charset="0"/>
              </a:endParaRPr>
            </a:p>
          </p:txBody>
        </p:sp>
        <p:sp>
          <p:nvSpPr>
            <p:cNvPr id="126" name="Text Box 31">
              <a:extLst>
                <a:ext uri="{FF2B5EF4-FFF2-40B4-BE49-F238E27FC236}">
                  <a16:creationId xmlns:a16="http://schemas.microsoft.com/office/drawing/2014/main" id="{6B9E4F5E-62D4-49C4-9952-6AF0B7A42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682" y="3536"/>
              <a:ext cx="1379" cy="9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600" b="1" dirty="0">
                  <a:solidFill>
                    <a:srgbClr val="800080"/>
                  </a:solidFill>
                  <a:latin typeface="Arial" charset="0"/>
                </a:rPr>
                <a:t>Species Z</a:t>
              </a:r>
              <a:endParaRPr lang="en-GB" sz="1600" dirty="0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509DB-BDAE-48BE-91FB-065526F1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9162D20-A049-4A6E-A76E-95DEBAE27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70451"/>
            <a:ext cx="8424936" cy="605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3CFAD5-673D-4334-B526-42366B79B921}"/>
              </a:ext>
            </a:extLst>
          </p:cNvPr>
          <p:cNvSpPr/>
          <p:nvPr/>
        </p:nvSpPr>
        <p:spPr>
          <a:xfrm>
            <a:off x="1703512" y="260648"/>
            <a:ext cx="16561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5FDF6-E5CF-4FD7-97A5-F245B9FD3D83}"/>
              </a:ext>
            </a:extLst>
          </p:cNvPr>
          <p:cNvSpPr/>
          <p:nvPr/>
        </p:nvSpPr>
        <p:spPr>
          <a:xfrm>
            <a:off x="1674849" y="3573016"/>
            <a:ext cx="1944216" cy="4222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81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1D90C-E20B-4F1D-B64B-D30E298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36</a:t>
            </a:fld>
            <a:endParaRPr lang="en-GB"/>
          </a:p>
        </p:txBody>
      </p:sp>
      <p:pic>
        <p:nvPicPr>
          <p:cNvPr id="4" name="Picture 3" descr="A picture containing clipart, dog, group&#10;&#10;Description automatically generated">
            <a:extLst>
              <a:ext uri="{FF2B5EF4-FFF2-40B4-BE49-F238E27FC236}">
                <a16:creationId xmlns:a16="http://schemas.microsoft.com/office/drawing/2014/main" id="{76DE3241-852A-477B-8B3F-7DF7C88E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48681"/>
            <a:ext cx="8578122" cy="6006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1D90C-DAF6-448B-8A84-5A697813C1BF}"/>
              </a:ext>
            </a:extLst>
          </p:cNvPr>
          <p:cNvSpPr txBox="1"/>
          <p:nvPr/>
        </p:nvSpPr>
        <p:spPr>
          <a:xfrm>
            <a:off x="767408" y="11247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Gradualism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626C6-D9C2-417C-9A8E-251F587B42F7}"/>
              </a:ext>
            </a:extLst>
          </p:cNvPr>
          <p:cNvSpPr txBox="1"/>
          <p:nvPr/>
        </p:nvSpPr>
        <p:spPr>
          <a:xfrm>
            <a:off x="767408" y="42210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Punctuated equilibrium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39AED-5EA2-451E-9525-FBB15D3D347C}"/>
              </a:ext>
            </a:extLst>
          </p:cNvPr>
          <p:cNvSpPr txBox="1"/>
          <p:nvPr/>
        </p:nvSpPr>
        <p:spPr>
          <a:xfrm>
            <a:off x="767408" y="1124744"/>
            <a:ext cx="1440160" cy="4320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F049E-4D94-43BE-BBBF-C13360387563}"/>
              </a:ext>
            </a:extLst>
          </p:cNvPr>
          <p:cNvSpPr txBox="1"/>
          <p:nvPr/>
        </p:nvSpPr>
        <p:spPr>
          <a:xfrm>
            <a:off x="839416" y="4221088"/>
            <a:ext cx="187220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17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A8A29-B212-4003-9F70-E2B19265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3524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kern="1200" dirty="0">
                <a:solidFill>
                  <a:schemeClr val="tx1"/>
                </a:solidFill>
                <a:latin typeface="Bradley Hand ITC" panose="03070402050302030203" pitchFamily="66" charset="0"/>
                <a:cs typeface="+mj-cs"/>
                <a:hlinkClick r:id="rId2" action="ppaction://hlinkfile"/>
              </a:rPr>
              <a:t>practical worksheet 11</a:t>
            </a:r>
            <a:endParaRPr lang="en-US" sz="6000" kern="1200" dirty="0">
              <a:solidFill>
                <a:schemeClr val="tx1"/>
              </a:solidFill>
              <a:latin typeface="Bradley Hand ITC" panose="03070402050302030203" pitchFamily="66" charset="0"/>
              <a:cs typeface="+mj-cs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Ds1kdaCQYl8/TMcXnG_avdI/AAAAAAAAALo/JJu2rMlKQ2g/s1600/AT-9-Punc-Equil.gif">
            <a:extLst>
              <a:ext uri="{FF2B5EF4-FFF2-40B4-BE49-F238E27FC236}">
                <a16:creationId xmlns:a16="http://schemas.microsoft.com/office/drawing/2014/main" id="{8D37BBB0-13A0-44BB-B877-768B3802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7712" y="960109"/>
            <a:ext cx="3987240" cy="4937760"/>
          </a:xfrm>
          <a:prstGeom prst="rect">
            <a:avLst/>
          </a:prstGeom>
          <a:noFill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8CD46-5406-4031-ABD4-FD955D06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470" y="6356350"/>
            <a:ext cx="68932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2BB25A2-5507-4CDA-801B-CF7C4493D501}" type="slidenum">
              <a:rPr lang="en-US"/>
              <a:pPr algn="l"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2C97A-588B-49FC-8230-57A2D82E9842}"/>
              </a:ext>
            </a:extLst>
          </p:cNvPr>
          <p:cNvSpPr txBox="1"/>
          <p:nvPr/>
        </p:nvSpPr>
        <p:spPr>
          <a:xfrm>
            <a:off x="7326331" y="943072"/>
            <a:ext cx="136195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1.7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8787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8234-2242-4F18-9C30-06A900D2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B56FD-3995-4A1B-BBD0-1A28A435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946C2-F2AE-4E2C-BFBC-23BD3580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610557"/>
            <a:ext cx="7780432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50175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963-B34E-4CDB-85BB-252F06CD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4251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  <a:hlinkClick r:id="rId3" action="ppaction://hlinkfile"/>
              </a:rPr>
              <a:t>Artificial selection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406-CC3E-4B4B-BC6D-3274B82FA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8889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Artificial selection is the intentional reproduction of individuals in a population that have desirable traits. </a:t>
            </a:r>
          </a:p>
          <a:p>
            <a:r>
              <a:rPr lang="en-US" sz="2400" dirty="0"/>
              <a:t>Some consider domesticated animals to be the ultimate products of artificial selection. </a:t>
            </a:r>
          </a:p>
          <a:p>
            <a:pPr lvl="1"/>
            <a:r>
              <a:rPr lang="en-US" sz="2400" dirty="0"/>
              <a:t>The selective breeding of cows, pigs, sheep, and chickens. </a:t>
            </a:r>
          </a:p>
          <a:p>
            <a:pPr lvl="1"/>
            <a:r>
              <a:rPr lang="en-US" sz="2400" dirty="0"/>
              <a:t>Food crops </a:t>
            </a:r>
          </a:p>
          <a:p>
            <a:pPr lvl="1"/>
            <a:r>
              <a:rPr lang="en-US" sz="2400" dirty="0"/>
              <a:t>Thoroughbred racehorses  </a:t>
            </a:r>
          </a:p>
          <a:p>
            <a:pPr lvl="1"/>
            <a:r>
              <a:rPr lang="en-US" sz="2400" dirty="0"/>
              <a:t>Cats and dogs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5A3C1-55F4-4352-B9DF-B6576CA6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39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64CCB-6331-4B29-85A4-F90AF68F9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2" y="4626111"/>
            <a:ext cx="143827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id="{099C93C1-E4B3-4695-A740-885EDF1C3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4090016"/>
            <a:ext cx="3945054" cy="245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grass&#10;&#10;Description automatically generated">
            <a:extLst>
              <a:ext uri="{FF2B5EF4-FFF2-40B4-BE49-F238E27FC236}">
                <a16:creationId xmlns:a16="http://schemas.microsoft.com/office/drawing/2014/main" id="{BB41C0F4-6E79-4ACE-BD8A-9B14CC0DE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795" y="3020220"/>
            <a:ext cx="27051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36882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42368"/>
            <a:ext cx="8229600" cy="1143000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 fontScale="90000"/>
          </a:bodyPr>
          <a:lstStyle/>
          <a:p>
            <a:br>
              <a:rPr lang="en-ZA" sz="6700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ZA" sz="6700" b="1" dirty="0"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MODULE 1</a:t>
            </a:r>
            <a:br>
              <a:rPr lang="en-ZA" b="1" dirty="0"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3577"/>
            <a:ext cx="7427168" cy="49839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ZA" sz="9600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Overview of  Module 1 </a:t>
            </a:r>
          </a:p>
          <a:p>
            <a:pPr marL="0" indent="0">
              <a:buNone/>
            </a:pPr>
            <a:r>
              <a:rPr lang="en-ZA" sz="9600" dirty="0"/>
              <a:t>In this module we will look at the basic concepts of ‘Evolution’ </a:t>
            </a:r>
          </a:p>
          <a:p>
            <a:pPr marL="0" indent="0">
              <a:buNone/>
            </a:pPr>
            <a:r>
              <a:rPr lang="en-US" sz="9600" u="sng" dirty="0"/>
              <a:t>Content</a:t>
            </a:r>
          </a:p>
          <a:p>
            <a:pPr marL="0" indent="0">
              <a:buNone/>
            </a:pPr>
            <a:r>
              <a:rPr lang="en-ZA" sz="9600" dirty="0"/>
              <a:t>You will study this module through the following units:</a:t>
            </a:r>
          </a:p>
          <a:p>
            <a:pPr marL="0" indent="0">
              <a:buNone/>
            </a:pPr>
            <a:r>
              <a:rPr lang="en-US" sz="9600" dirty="0"/>
              <a:t>Unit 1:  </a:t>
            </a:r>
            <a:r>
              <a:rPr lang="en-ZA" sz="9600" dirty="0"/>
              <a:t>Introduction to evolution </a:t>
            </a:r>
          </a:p>
          <a:p>
            <a:pPr marL="0" indent="0">
              <a:buNone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2:  Evidence of evolution </a:t>
            </a:r>
            <a:endParaRPr lang="en-ZA" sz="9600" dirty="0"/>
          </a:p>
          <a:p>
            <a:pPr marL="0" indent="0">
              <a:buNone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3:  </a:t>
            </a:r>
            <a:r>
              <a:rPr lang="en-ZA" sz="9600" dirty="0"/>
              <a:t>Lamarckism and Darwinism </a:t>
            </a:r>
          </a:p>
          <a:p>
            <a:pPr marL="0" indent="0">
              <a:buNone/>
            </a:pPr>
            <a:r>
              <a:rPr lang="en-ZA" sz="9600" dirty="0"/>
              <a:t>Unit 4:  Punctuated equilibrium </a:t>
            </a:r>
          </a:p>
          <a:p>
            <a:pPr marL="0" indent="0">
              <a:buNone/>
            </a:pPr>
            <a:r>
              <a:rPr lang="en-Z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5:  Artificial selection</a:t>
            </a:r>
          </a:p>
          <a:p>
            <a:pPr marL="0" indent="0">
              <a:buNone/>
            </a:pPr>
            <a:r>
              <a:rPr lang="en-Z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6:  Speciation</a:t>
            </a:r>
          </a:p>
          <a:p>
            <a:pPr marL="0" indent="0">
              <a:buNone/>
            </a:pPr>
            <a:r>
              <a:rPr lang="en-Z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7:  Mechanisms of reproductive isolation</a:t>
            </a:r>
          </a:p>
          <a:p>
            <a:pPr marL="0" indent="0">
              <a:buNone/>
            </a:pPr>
            <a:r>
              <a:rPr lang="en-ZA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8:  Evolution in present times </a:t>
            </a:r>
          </a:p>
          <a:p>
            <a:pPr marL="0" indent="0">
              <a:buNone/>
            </a:pPr>
            <a:r>
              <a:rPr lang="en-ZA" sz="9600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ZA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dirty="0"/>
            </a:b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96037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B01A-79B8-4117-9930-22E35B93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Artificial selection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092B-6080-466E-8F86-C98777A90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can be a down side to artificial selection. </a:t>
            </a:r>
          </a:p>
          <a:p>
            <a:pPr lvl="1"/>
            <a:r>
              <a:rPr lang="en-US" dirty="0"/>
              <a:t>Reduction in genetic variation</a:t>
            </a:r>
          </a:p>
          <a:p>
            <a:pPr lvl="1"/>
            <a:r>
              <a:rPr lang="en-US" dirty="0"/>
              <a:t>Inbreeding has resulted in health issues ranging from decreased life span to hip dysplasia.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2FC50-202D-43BC-B239-D0E528C5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 descr="A group of brown and white dog&#10;&#10;Description automatically generated">
            <a:extLst>
              <a:ext uri="{FF2B5EF4-FFF2-40B4-BE49-F238E27FC236}">
                <a16:creationId xmlns:a16="http://schemas.microsoft.com/office/drawing/2014/main" id="{12B414BF-88FA-46FE-A7A3-23A1FAEC2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748"/>
          <a:stretch/>
        </p:blipFill>
        <p:spPr>
          <a:xfrm>
            <a:off x="3503712" y="3844886"/>
            <a:ext cx="6060926" cy="250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705E3-4AF0-4EA7-9B69-CD9185DCA8B2}"/>
              </a:ext>
            </a:extLst>
          </p:cNvPr>
          <p:cNvSpPr txBox="1"/>
          <p:nvPr/>
        </p:nvSpPr>
        <p:spPr>
          <a:xfrm>
            <a:off x="365989" y="4077072"/>
            <a:ext cx="13375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1.8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0549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5CC1-0A7D-420F-8FFF-D463F10A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Z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58B95D-4E93-45A8-821A-DAD18FAAE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36" y="1319476"/>
            <a:ext cx="5314982" cy="514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4646E-4CC7-4D05-AFC0-870BDF1A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90607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F394AE-0144-43C8-800C-E65CB1D5D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" b="8746"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3096E-983B-47A0-B2BE-A0760744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78" y="38075"/>
            <a:ext cx="3290887" cy="90432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  <a:hlinkClick r:id="rId4" action="ppaction://hlinkfile"/>
              </a:rPr>
              <a:t>Speciation</a:t>
            </a:r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E489-91B8-4B0D-BE84-97E5C63C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b="1" i="1" dirty="0">
                <a:solidFill>
                  <a:schemeClr val="accent2"/>
                </a:solidFill>
              </a:rPr>
              <a:t>Population:</a:t>
            </a:r>
            <a:r>
              <a:rPr lang="en-US" sz="1800" b="1" i="1" dirty="0"/>
              <a:t> </a:t>
            </a:r>
            <a:r>
              <a:rPr lang="en-US" sz="1800" dirty="0"/>
              <a:t> individuals of the same species living in the same area that can randomly interbreed</a:t>
            </a:r>
            <a:endParaRPr lang="en-US" sz="1800" b="1" i="1" dirty="0"/>
          </a:p>
          <a:p>
            <a:r>
              <a:rPr lang="en-US" sz="1800" b="1" i="1" dirty="0">
                <a:solidFill>
                  <a:schemeClr val="accent2"/>
                </a:solidFill>
              </a:rPr>
              <a:t>Species:</a:t>
            </a:r>
            <a:r>
              <a:rPr lang="en-US" sz="1800" dirty="0"/>
              <a:t> organisms that have the same characteristics, capable of random interbreeding and producing fertile offspring </a:t>
            </a:r>
          </a:p>
          <a:p>
            <a:r>
              <a:rPr lang="en-US" sz="1800" b="1" i="1" dirty="0">
                <a:solidFill>
                  <a:schemeClr val="accent2"/>
                </a:solidFill>
              </a:rPr>
              <a:t>Speciation:</a:t>
            </a:r>
            <a:r>
              <a:rPr lang="en-US" sz="1800" b="1" i="1" dirty="0"/>
              <a:t> </a:t>
            </a:r>
            <a:r>
              <a:rPr lang="en-US" sz="1800" dirty="0"/>
              <a:t>is the evolutionary process by which populations evolve to become distinct species.</a:t>
            </a:r>
          </a:p>
          <a:p>
            <a:r>
              <a:rPr lang="en-ZA" altLang="en-US" sz="1800" b="1" i="1" dirty="0">
                <a:solidFill>
                  <a:schemeClr val="accent2"/>
                </a:solidFill>
              </a:rPr>
              <a:t>Geographical isolation </a:t>
            </a:r>
            <a:r>
              <a:rPr lang="en-ZA" altLang="en-US" sz="1800" dirty="0"/>
              <a:t>and </a:t>
            </a:r>
            <a:r>
              <a:rPr lang="en-ZA" altLang="en-US" sz="1800" b="1" i="1" dirty="0">
                <a:solidFill>
                  <a:schemeClr val="accent2"/>
                </a:solidFill>
              </a:rPr>
              <a:t>reproductive isolation </a:t>
            </a:r>
            <a:r>
              <a:rPr lang="en-ZA" altLang="en-US" sz="1800" dirty="0"/>
              <a:t>mechanisms, isolate the gene pool of a species resulting with formation of new species.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7BEDF-6BBA-4F26-AD48-EF2FFD72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BB25A2-5507-4CDA-801B-CF7C4493D501}" type="slidenum"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0B596-6A14-4A08-8054-E46310BAB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55" y="2898525"/>
            <a:ext cx="2608080" cy="323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8041307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2D3D-AE9F-48DF-BBE8-FEB80B24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Mechanism of speciation </a:t>
            </a:r>
            <a:endParaRPr lang="en-GB" sz="40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BF80-DDF9-425C-9D5D-0580ACF5D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998" y="502443"/>
            <a:ext cx="6624323" cy="585311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If a population of a single species is divided by a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geographical barrier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river/mountain(compulsory mark) 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The population will split up into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groups</a:t>
            </a:r>
            <a:r>
              <a:rPr lang="en-ZA" altLang="en-US" sz="55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gene flow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/no reproduction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between the two groups as they could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interbreed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Each population is exposed to different environmental conditions/selection pressure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each group undergoes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selection</a:t>
            </a:r>
            <a:r>
              <a:rPr lang="en-ZA" altLang="en-US" sz="55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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and each group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the new environmental</a:t>
            </a:r>
            <a:r>
              <a:rPr lang="en-ZA" altLang="en-US" sz="55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factors/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develops separately</a:t>
            </a: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Develops differently, each group may become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genotypically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ZA" alt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phenotypically  different</a:t>
            </a:r>
            <a:r>
              <a:rPr lang="en-ZA" altLang="en-US" sz="55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</a:t>
            </a:r>
            <a:endParaRPr lang="en-ZA" alt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leading to the formation of a </a:t>
            </a: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species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  <a:t>which might prevent them from interbreeding/become </a:t>
            </a:r>
            <a:b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5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reproductively isolated</a:t>
            </a:r>
            <a:r>
              <a:rPr lang="en-ZA" altLang="en-US" sz="55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/producing fertile offspring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7E350-6C75-422A-84C8-33B76DA9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0B2FEF-59E2-4278-B620-9B057A5223F0}"/>
              </a:ext>
            </a:extLst>
          </p:cNvPr>
          <p:cNvGrpSpPr/>
          <p:nvPr/>
        </p:nvGrpSpPr>
        <p:grpSpPr>
          <a:xfrm>
            <a:off x="370456" y="1563092"/>
            <a:ext cx="5208139" cy="4176464"/>
            <a:chOff x="171722" y="997647"/>
            <a:chExt cx="7128805" cy="519885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4D15268-C3E0-4CA3-8684-629683D5C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22" y="997647"/>
              <a:ext cx="6680230" cy="51988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71D2C5B6-BC68-4DDD-9636-D448E958D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2014" y="4752377"/>
              <a:ext cx="2637413" cy="1093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Ancestral seed-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eating species from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the mainland</a:t>
              </a:r>
              <a:endParaRPr lang="en-US" altLang="en-US" sz="1400" dirty="0"/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E1CED833-EB9C-4304-B362-6C36B3B3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763" y="5643009"/>
              <a:ext cx="2197855" cy="36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Larvae/worms</a:t>
              </a:r>
              <a:endParaRPr lang="en-US" altLang="en-US" sz="1400" dirty="0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369DA978-8750-4E8F-BE5C-78981C16B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085" y="2990608"/>
              <a:ext cx="235344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Buds and fruit</a:t>
              </a:r>
              <a:endParaRPr lang="en-US" altLang="en-US" sz="1400" dirty="0"/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1BA8506B-15EB-465A-9BB5-1515E1690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89" y="5825150"/>
              <a:ext cx="1468436" cy="36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Insects</a:t>
              </a:r>
              <a:endParaRPr lang="en-US" altLang="en-US" sz="1400" dirty="0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CE1D2731-F30D-4FAD-A20C-6F4D2CDEC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19" y="2725148"/>
              <a:ext cx="1468437" cy="36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/>
                <a:t>Leaves</a:t>
              </a:r>
              <a:endParaRPr lang="en-US" altLang="en-US" sz="1400" dirty="0"/>
            </a:p>
          </p:txBody>
        </p:sp>
        <p:sp>
          <p:nvSpPr>
            <p:cNvPr id="12" name="Up Arrow 1">
              <a:extLst>
                <a:ext uri="{FF2B5EF4-FFF2-40B4-BE49-F238E27FC236}">
                  <a16:creationId xmlns:a16="http://schemas.microsoft.com/office/drawing/2014/main" id="{76E551A9-E17B-4018-A1CA-F37FA994D45C}"/>
                </a:ext>
              </a:extLst>
            </p:cNvPr>
            <p:cNvSpPr/>
            <p:nvPr/>
          </p:nvSpPr>
          <p:spPr>
            <a:xfrm rot="19159244">
              <a:off x="1567841" y="2704207"/>
              <a:ext cx="527844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Up Arrow 11">
              <a:extLst>
                <a:ext uri="{FF2B5EF4-FFF2-40B4-BE49-F238E27FC236}">
                  <a16:creationId xmlns:a16="http://schemas.microsoft.com/office/drawing/2014/main" id="{42073935-E3D2-451A-AF42-675091A34718}"/>
                </a:ext>
              </a:extLst>
            </p:cNvPr>
            <p:cNvSpPr/>
            <p:nvPr/>
          </p:nvSpPr>
          <p:spPr>
            <a:xfrm rot="3452336">
              <a:off x="4346843" y="2736903"/>
              <a:ext cx="527844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B65F66E1-9E7A-46AD-92E1-BD6F5BACAED9}"/>
                </a:ext>
              </a:extLst>
            </p:cNvPr>
            <p:cNvSpPr/>
            <p:nvPr/>
          </p:nvSpPr>
          <p:spPr>
            <a:xfrm rot="14069938">
              <a:off x="1658703" y="4157419"/>
              <a:ext cx="527844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989A2FA7-E387-46B9-810D-631650E857F6}"/>
                </a:ext>
              </a:extLst>
            </p:cNvPr>
            <p:cNvSpPr/>
            <p:nvPr/>
          </p:nvSpPr>
          <p:spPr>
            <a:xfrm rot="7732869">
              <a:off x="4357220" y="4183503"/>
              <a:ext cx="527844" cy="6858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771864-E599-4213-8CFC-E36D64225D7E}"/>
              </a:ext>
            </a:extLst>
          </p:cNvPr>
          <p:cNvSpPr txBox="1"/>
          <p:nvPr/>
        </p:nvSpPr>
        <p:spPr>
          <a:xfrm>
            <a:off x="5807968" y="6170890"/>
            <a:ext cx="144016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1.9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5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AB44-051F-424E-A293-99F9F823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Speciation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F1559-D21B-441E-AC85-A79F15FD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44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1BABE5E-774B-40F7-B797-B511D4F0F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1417637"/>
            <a:ext cx="5184578" cy="439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close up of a turtle&#10;&#10;Description automatically generated">
            <a:extLst>
              <a:ext uri="{FF2B5EF4-FFF2-40B4-BE49-F238E27FC236}">
                <a16:creationId xmlns:a16="http://schemas.microsoft.com/office/drawing/2014/main" id="{2F4F714A-47C0-49EA-B126-F04C633F4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619092"/>
            <a:ext cx="5791702" cy="368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86385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0830043408-madagascar-baobab1-vertical-galler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4112" y="332656"/>
            <a:ext cx="2139702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5233916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104" y="426161"/>
            <a:ext cx="432048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20120619_Baobab_Tree_Megan_Loftie-Eaton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976" y="3212976"/>
            <a:ext cx="3220968" cy="321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552116" y="903204"/>
            <a:ext cx="1831667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Madagascar Baobab trees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09773" y="4005064"/>
            <a:ext cx="1656184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South African Baobab trees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1634" y="417478"/>
            <a:ext cx="1584176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Pangolins/ Anteaters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99" y="3552349"/>
            <a:ext cx="3566694" cy="2534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3352" y="2852697"/>
            <a:ext cx="1399877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Australian  Baobab trees </a:t>
            </a:r>
          </a:p>
        </p:txBody>
      </p:sp>
    </p:spTree>
    <p:extLst>
      <p:ext uri="{BB962C8B-B14F-4D97-AF65-F5344CB8AC3E}">
        <p14:creationId xmlns:p14="http://schemas.microsoft.com/office/powerpoint/2010/main" val="877667863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anpsa.org.au/jpg3/igp5174x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04864"/>
            <a:ext cx="4684289" cy="348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cdn.shopify.com/s/files/1/0200/5036/files/Eximisa.jpg?6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87" y="2204864"/>
            <a:ext cx="3966525" cy="332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31504" y="457347"/>
            <a:ext cx="8640961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/>
              <a:t>	</a:t>
            </a:r>
          </a:p>
          <a:p>
            <a:r>
              <a:rPr lang="en-ZA" sz="4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AUSTRALIA              SOUTH AFRICA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91A99F-F6FC-40FE-8E75-2923D4D7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481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Proteas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F432AB-F281-4F6C-8761-946D84E3799F}"/>
              </a:ext>
            </a:extLst>
          </p:cNvPr>
          <p:cNvSpPr txBox="1"/>
          <p:nvPr/>
        </p:nvSpPr>
        <p:spPr>
          <a:xfrm>
            <a:off x="5303912" y="5906748"/>
            <a:ext cx="143407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1.10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33701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1C92-7C06-4F55-AE15-E13D95DA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F2A95-B035-42A2-A10D-0674B1A2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147" y="1628800"/>
            <a:ext cx="5965705" cy="273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5BF93-F5D8-4AAB-8C99-5F1802D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90810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5335-5600-4416-8960-37077301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3050"/>
            <a:ext cx="4824535" cy="11620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Bradley Hand ITC" panose="03070402050302030203" pitchFamily="66" charset="0"/>
                <a:hlinkClick r:id="rId3" action="ppaction://hlinkfile"/>
              </a:rPr>
              <a:t>Mechanisms of reproductive isolation</a:t>
            </a:r>
            <a:endParaRPr lang="en-GB" sz="40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C0C4ADE-2E78-47B5-9FA1-49078A21F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62" y="4303658"/>
            <a:ext cx="3197720" cy="2398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647A3-7067-44A9-8F62-9275D278C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Breeding at different times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Species-specific courtship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Adaptation to different pollinators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Infertile offspring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Prevention of fertilization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5264-B57E-4641-956E-A2D710F7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48</a:t>
            </a:fld>
            <a:endParaRPr lang="en-GB"/>
          </a:p>
        </p:txBody>
      </p:sp>
      <p:pic>
        <p:nvPicPr>
          <p:cNvPr id="8" name="Picture 7" descr="http://animallist.weebly.com/uploads/7/0/4/0/7040584/4448046_orig.png?0">
            <a:extLst>
              <a:ext uri="{FF2B5EF4-FFF2-40B4-BE49-F238E27FC236}">
                <a16:creationId xmlns:a16="http://schemas.microsoft.com/office/drawing/2014/main" id="{8EA0E8DE-885E-4481-8B62-10521AC195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93" y="4771855"/>
            <a:ext cx="1961473" cy="146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ponderweasel.com/wp-content/uploads/2015/07/difference-donkey-horse-mule.jpg">
            <a:extLst>
              <a:ext uri="{FF2B5EF4-FFF2-40B4-BE49-F238E27FC236}">
                <a16:creationId xmlns:a16="http://schemas.microsoft.com/office/drawing/2014/main" id="{E4104B9D-9BC9-44BB-AA7F-A4808D4C5C1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79" y="2110272"/>
            <a:ext cx="4166605" cy="190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D33A2F69-9A05-4CD2-B0B2-4F1E9AFA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51" y="302164"/>
            <a:ext cx="3880072" cy="1584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large brown dog standing next to a cow&#10;&#10;Description automatically generated">
            <a:extLst>
              <a:ext uri="{FF2B5EF4-FFF2-40B4-BE49-F238E27FC236}">
                <a16:creationId xmlns:a16="http://schemas.microsoft.com/office/drawing/2014/main" id="{B5A676D0-95A4-4FA4-A6A0-CA5843D5B1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26" y="4238635"/>
            <a:ext cx="2856761" cy="190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3DD57-080D-45FF-92AC-82AB63E5983C}"/>
              </a:ext>
            </a:extLst>
          </p:cNvPr>
          <p:cNvSpPr txBox="1"/>
          <p:nvPr/>
        </p:nvSpPr>
        <p:spPr>
          <a:xfrm>
            <a:off x="5434136" y="318994"/>
            <a:ext cx="152596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1.11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69431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BBAD78-E4DB-4811-880A-685C3D2F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ZA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388CE-2B16-4EC3-BD6A-BCB217D3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67476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BB25A2-5507-4CDA-801B-CF7C4493D501}" type="slidenum">
              <a:rPr lang="en-GB" smtClean="0"/>
              <a:pPr>
                <a:spcAft>
                  <a:spcPts val="600"/>
                </a:spcAft>
              </a:pPr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F3771-5A17-4204-9CC9-901C3768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89" y="1988840"/>
            <a:ext cx="596942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340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99"/>
            <a:ext cx="10972800" cy="955329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rgbClr val="002060"/>
                </a:solidFill>
              </a:rPr>
              <a:t>OUTCOMES OF THIS MODULE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764704"/>
            <a:ext cx="10369152" cy="54867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</a:rPr>
              <a:t>Statement of the learning outcomes/objectives</a:t>
            </a:r>
          </a:p>
          <a:p>
            <a:pPr marL="0" indent="0">
              <a:buNone/>
            </a:pPr>
            <a:r>
              <a:rPr lang="en-ZA" sz="3400" dirty="0">
                <a:solidFill>
                  <a:schemeClr val="accent4">
                    <a:lumMod val="75000"/>
                  </a:schemeClr>
                </a:solidFill>
              </a:rPr>
              <a:t>When you complete this module you will be able to</a:t>
            </a:r>
            <a:r>
              <a:rPr lang="en-GB" sz="3400" spc="-50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en-ZA" sz="3400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en-ZA" sz="3400" dirty="0"/>
              <a:t>Define biological evolution </a:t>
            </a:r>
            <a:r>
              <a:rPr lang="en-ZA" sz="3400" i="1" dirty="0"/>
              <a:t>. 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(knowledge: level A of Bloom’s taxonomy)</a:t>
            </a:r>
          </a:p>
          <a:p>
            <a:pPr lvl="0"/>
            <a:r>
              <a:rPr lang="en-ZA" sz="3400" dirty="0"/>
              <a:t>Differentiate between a hypothesis and a theory .</a:t>
            </a:r>
          </a:p>
          <a:p>
            <a:pPr lvl="1"/>
            <a:r>
              <a:rPr lang="en-ZA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understanding: level B of Bloom’s taxonomy)</a:t>
            </a:r>
            <a:endParaRPr lang="en-ZA" sz="3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ZA" sz="3400" dirty="0"/>
              <a:t>Describe different types of evidence of evolution 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 and understanding: level A and B of Bloom’s taxonomy)</a:t>
            </a:r>
          </a:p>
          <a:p>
            <a:pPr lvl="0"/>
            <a:r>
              <a:rPr lang="en-ZA" sz="3400" dirty="0"/>
              <a:t>Understand how variation is brought about the role of variation in evolution 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  <a:endParaRPr lang="en-ZA" sz="3400" dirty="0"/>
          </a:p>
          <a:p>
            <a:pPr lvl="0"/>
            <a:r>
              <a:rPr lang="en-ZA" sz="3400" dirty="0"/>
              <a:t>Describe Lamarck and Darwin's theory of evolution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  <a:endParaRPr lang="en-ZA" sz="3400" dirty="0"/>
          </a:p>
          <a:p>
            <a:pPr lvl="0"/>
            <a:r>
              <a:rPr lang="en-ZA" sz="3400" dirty="0"/>
              <a:t>Explain how natural selection occurs 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(understanding and application: level B and C of Bloom’s taxonomy)</a:t>
            </a:r>
            <a:endParaRPr lang="en-ZA" sz="3400" dirty="0"/>
          </a:p>
          <a:p>
            <a:pPr lvl="0"/>
            <a:r>
              <a:rPr lang="en-ZA" sz="3400" dirty="0"/>
              <a:t>Describe and explain punctuated equilibrium as a theory of evolution 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  <a:endParaRPr lang="en-ZA" sz="3400" dirty="0"/>
          </a:p>
          <a:p>
            <a:pPr lvl="0"/>
            <a:r>
              <a:rPr lang="en-ZA" sz="3400" dirty="0"/>
              <a:t>Explain how artificial selection occurs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  <a:endParaRPr lang="en-ZA" sz="3400" dirty="0"/>
          </a:p>
          <a:p>
            <a:pPr lvl="0"/>
            <a:r>
              <a:rPr lang="en-ZA" sz="3400" dirty="0"/>
              <a:t>Describe the process of speciation and apply the theory to new case studies </a:t>
            </a:r>
          </a:p>
          <a:p>
            <a:pPr lvl="1"/>
            <a:r>
              <a:rPr lang="en-ZA" sz="3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  <a:endParaRPr lang="en-ZA" sz="3400" dirty="0"/>
          </a:p>
          <a:p>
            <a:pPr lvl="0"/>
            <a:r>
              <a:rPr lang="en-ZA" sz="3400" dirty="0"/>
              <a:t>Describe reproductive isolating mechanisms and say how they keep species separate </a:t>
            </a:r>
          </a:p>
          <a:p>
            <a:pPr lvl="1"/>
            <a:r>
              <a:rPr lang="en-ZA" sz="3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  <a:endParaRPr lang="en-ZA" sz="3000" dirty="0"/>
          </a:p>
          <a:p>
            <a:pPr lvl="0"/>
            <a:r>
              <a:rPr lang="en-ZA" sz="3400" dirty="0"/>
              <a:t>Explain how evolution is still evident in present times using different examples </a:t>
            </a:r>
          </a:p>
          <a:p>
            <a:pPr lvl="1"/>
            <a:r>
              <a:rPr lang="en-ZA" sz="3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(knowledge, understanding and application: level A; B and C of Bloom’s taxonomy)</a:t>
            </a:r>
          </a:p>
          <a:p>
            <a:pPr lvl="1"/>
            <a:endParaRPr lang="en-ZA" sz="3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35079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D229-BB2D-4276-8E49-73C356A7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Bradley Hand ITC" panose="03070402050302030203" pitchFamily="66" charset="0"/>
              </a:rPr>
              <a:t>Evolution in present times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" name="Content Placeholder 5" descr="A group of pasta&#10;&#10;Description automatically generated">
            <a:extLst>
              <a:ext uri="{FF2B5EF4-FFF2-40B4-BE49-F238E27FC236}">
                <a16:creationId xmlns:a16="http://schemas.microsoft.com/office/drawing/2014/main" id="{B823E55D-4785-472A-A24F-340FD44C3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52" y="1417638"/>
            <a:ext cx="2398148" cy="298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A581-383A-417D-B33D-8727C3C4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67476"/>
            <a:ext cx="2844800" cy="365125"/>
          </a:xfrm>
        </p:spPr>
        <p:txBody>
          <a:bodyPr/>
          <a:lstStyle/>
          <a:p>
            <a:fld id="{12BB25A2-5507-4CDA-801B-CF7C4493D501}" type="slidenum">
              <a:rPr lang="en-GB" smtClean="0"/>
              <a:t>50</a:t>
            </a:fld>
            <a:endParaRPr lang="en-GB"/>
          </a:p>
        </p:txBody>
      </p:sp>
      <p:pic>
        <p:nvPicPr>
          <p:cNvPr id="8" name="Picture 7" descr="A insect on the ground&#10;&#10;Description automatically generated">
            <a:extLst>
              <a:ext uri="{FF2B5EF4-FFF2-40B4-BE49-F238E27FC236}">
                <a16:creationId xmlns:a16="http://schemas.microsoft.com/office/drawing/2014/main" id="{F01247C2-6660-4869-9747-BDBDB5355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0" y="980728"/>
            <a:ext cx="4572000" cy="3632200"/>
          </a:xfrm>
          <a:prstGeom prst="rect">
            <a:avLst/>
          </a:prstGeom>
        </p:spPr>
      </p:pic>
      <p:pic>
        <p:nvPicPr>
          <p:cNvPr id="15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2B8658-D238-45A7-AFFD-3CE2CDDA3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61" y="3933056"/>
            <a:ext cx="5753939" cy="2451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EB7E3B-FA72-4ACE-8858-7391759180EF}"/>
              </a:ext>
            </a:extLst>
          </p:cNvPr>
          <p:cNvSpPr txBox="1"/>
          <p:nvPr/>
        </p:nvSpPr>
        <p:spPr>
          <a:xfrm>
            <a:off x="9893608" y="692696"/>
            <a:ext cx="212434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Multi Drug Resistant TB bacterium </a:t>
            </a:r>
            <a:endParaRPr lang="en-GB" sz="20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84974C-C209-448D-83E8-E2D6F1FD7EE1}"/>
              </a:ext>
            </a:extLst>
          </p:cNvPr>
          <p:cNvSpPr txBox="1"/>
          <p:nvPr/>
        </p:nvSpPr>
        <p:spPr>
          <a:xfrm>
            <a:off x="407368" y="4612928"/>
            <a:ext cx="2568804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Anopheles</a:t>
            </a:r>
            <a:r>
              <a:rPr lang="en-US" sz="20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 mosquito </a:t>
            </a:r>
            <a:endParaRPr lang="en-GB" sz="2000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9F737D7-52A4-4CEF-BD26-7DEB545250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89" y="1396810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63119B-52F7-409F-9644-6063D0BEECEF}"/>
              </a:ext>
            </a:extLst>
          </p:cNvPr>
          <p:cNvSpPr txBox="1"/>
          <p:nvPr/>
        </p:nvSpPr>
        <p:spPr>
          <a:xfrm>
            <a:off x="568925" y="5326765"/>
            <a:ext cx="163864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Activity 1.12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6823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" y="36946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KEY POINTS FOR THE MODULE 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51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08261"/>
              </p:ext>
            </p:extLst>
          </p:nvPr>
        </p:nvGraphicFramePr>
        <p:xfrm>
          <a:off x="660715" y="1484784"/>
          <a:ext cx="11082606" cy="338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9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Teacher inputs: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Learning Tasks  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activities: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Learners extrapolating from the generic steps in Natural selection and speciation to specific case studies given in  assessments 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Teachers support and actions: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Teachers can give learners practice questions and examples used in previous question papers to do and facilitate   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Assessing the learning: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Formative  and diagnostic (informal) assessment  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Common exam errors: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Not knowing terminology 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Confusion between Lamarck and Darwin’s theory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Confusion of the processes of natural selection and speciation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3732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2020 Post COVID: Revised ATP FOR TERM 3 </a:t>
            </a:r>
            <a:endParaRPr lang="en-ZA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6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FBE88-D05E-4CDC-BB9B-41448D736600}"/>
              </a:ext>
            </a:extLst>
          </p:cNvPr>
          <p:cNvSpPr txBox="1"/>
          <p:nvPr/>
        </p:nvSpPr>
        <p:spPr>
          <a:xfrm>
            <a:off x="1919536" y="173393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15/07 – 19/07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192EF-BA5F-4DEB-96BF-C1E803D2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357312"/>
            <a:ext cx="83534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0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AE83-BAE3-4D62-B38D-4A208C36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5400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CAPS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27A60B-4901-45FC-AB16-00DFC86DA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1417638"/>
            <a:ext cx="4891707" cy="532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FFFF0-876D-4FC5-A132-CF641278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367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085" y="4765242"/>
            <a:ext cx="7022278" cy="1041512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solidFill>
                  <a:schemeClr val="accent2"/>
                </a:solidFill>
                <a:latin typeface="Bradley Hand ITC" panose="03070402050302030203" pitchFamily="66" charset="0"/>
              </a:rPr>
              <a:t>What is evolution?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75920" y="1280527"/>
            <a:ext cx="6189323" cy="4578225"/>
          </a:xfrm>
          <a:noFill/>
        </p:spPr>
        <p:txBody>
          <a:bodyPr rtlCol="0">
            <a:normAutofit fontScale="92500" lnSpcReduction="20000"/>
          </a:bodyPr>
          <a:lstStyle/>
          <a:p>
            <a:pPr algn="ctr" eaLnBrk="0" hangingPunct="0"/>
            <a:r>
              <a:rPr lang="en-US" sz="4400" dirty="0"/>
              <a:t>The </a:t>
            </a:r>
            <a:r>
              <a:rPr lang="en-US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</a:t>
            </a:r>
            <a:r>
              <a:rPr lang="en-US" sz="4400" dirty="0"/>
              <a:t> that have transformed life on earth from its </a:t>
            </a:r>
            <a:r>
              <a:rPr lang="en-US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earliest forms</a:t>
            </a:r>
            <a:r>
              <a:rPr lang="en-US" sz="4400" i="1" dirty="0">
                <a:solidFill>
                  <a:schemeClr val="accent2"/>
                </a:solidFill>
              </a:rPr>
              <a:t> </a:t>
            </a:r>
            <a:r>
              <a:rPr lang="en-US" sz="4400" dirty="0"/>
              <a:t>to the vast </a:t>
            </a:r>
            <a:r>
              <a:rPr lang="en-US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diversity</a:t>
            </a:r>
            <a:r>
              <a:rPr lang="en-US" sz="4400" dirty="0"/>
              <a:t> that characterizes life on earth today.</a:t>
            </a:r>
          </a:p>
          <a:p>
            <a:pPr algn="ctr" eaLnBrk="0" hangingPunct="0"/>
            <a:r>
              <a:rPr lang="en-US" sz="4400" dirty="0"/>
              <a:t>A </a:t>
            </a:r>
            <a:r>
              <a:rPr lang="en-US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  <a:r>
              <a:rPr lang="en-US" sz="4400" dirty="0"/>
              <a:t> in the </a:t>
            </a:r>
            <a:r>
              <a:rPr lang="en-US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genes!!!!!!!!</a:t>
            </a:r>
          </a:p>
          <a:p>
            <a:pPr>
              <a:defRPr/>
            </a:pPr>
            <a:endParaRPr lang="en-US" sz="44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/>
        </p:nvSpPr>
        <p:spPr bwMode="auto">
          <a:xfrm>
            <a:off x="2024063" y="1643063"/>
            <a:ext cx="82994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40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EC9E3BD-8332-4515-9918-3DC1C3DB45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r="1067"/>
          <a:stretch>
            <a:fillRect/>
          </a:stretch>
        </p:blipFill>
        <p:spPr>
          <a:xfrm>
            <a:off x="1487488" y="1844824"/>
            <a:ext cx="3138736" cy="2354052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B2F9CD0-798A-4880-AB54-4B3546ED4663}"/>
              </a:ext>
            </a:extLst>
          </p:cNvPr>
          <p:cNvSpPr txBox="1">
            <a:spLocks/>
          </p:cNvSpPr>
          <p:nvPr/>
        </p:nvSpPr>
        <p:spPr>
          <a:xfrm>
            <a:off x="695400" y="625524"/>
            <a:ext cx="8299450" cy="652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5400" dirty="0">
                <a:solidFill>
                  <a:schemeClr val="accent2"/>
                </a:solidFill>
                <a:latin typeface="Bradley Hand ITC" panose="03070402050302030203" pitchFamily="66" charset="0"/>
              </a:rPr>
              <a:t>Introduction to evolution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9AF3-6738-4B1E-9357-DEDC7049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819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Bradley Hand ITC" panose="03070402050302030203" pitchFamily="66" charset="0"/>
              </a:rPr>
              <a:t>Teaching Terminology </a:t>
            </a:r>
            <a:endParaRPr lang="en-GB" b="1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0BD6-DF97-473D-A2C3-60116D3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06" y="1346736"/>
            <a:ext cx="10972800" cy="4525963"/>
          </a:xfrm>
        </p:spPr>
        <p:txBody>
          <a:bodyPr>
            <a:normAutofit fontScale="62500" lnSpcReduction="20000"/>
          </a:bodyPr>
          <a:lstStyle/>
          <a:p>
            <a:r>
              <a:rPr lang="en-ZA" b="1" dirty="0"/>
              <a:t>STRATEGIES TO TEACH TERMINOLOGY: </a:t>
            </a:r>
            <a:endParaRPr lang="en-GB" dirty="0"/>
          </a:p>
          <a:p>
            <a:pPr lvl="0"/>
            <a:r>
              <a:rPr lang="en-ZA" dirty="0"/>
              <a:t>In every lesson identify new terms/concepts and write it on the board.</a:t>
            </a:r>
            <a:endParaRPr lang="en-GB" dirty="0"/>
          </a:p>
          <a:p>
            <a:pPr lvl="0"/>
            <a:r>
              <a:rPr lang="en-ZA" dirty="0"/>
              <a:t>Learners will take down terms/concepts at the back of their notebooks noting the correct spelling.</a:t>
            </a:r>
            <a:endParaRPr lang="en-GB" dirty="0"/>
          </a:p>
          <a:p>
            <a:pPr lvl="0"/>
            <a:r>
              <a:rPr lang="en-ZA" dirty="0"/>
              <a:t>Learners must define/write down the meaning of these words from listening to the educator’ lesson/finding meaning from the dictionary or textbook.</a:t>
            </a:r>
            <a:endParaRPr lang="en-GB" dirty="0"/>
          </a:p>
          <a:p>
            <a:pPr lvl="0"/>
            <a:r>
              <a:rPr lang="en-ZA" dirty="0"/>
              <a:t>Break down the concept/term where possible- give the meaning of the prefix and suffix e.g. photo (light) synthesis (to build up).</a:t>
            </a:r>
            <a:endParaRPr lang="en-GB" dirty="0"/>
          </a:p>
          <a:p>
            <a:pPr lvl="0"/>
            <a:r>
              <a:rPr lang="en-ZA" dirty="0"/>
              <a:t>Use the concept in a sentence.</a:t>
            </a:r>
            <a:endParaRPr lang="en-GB" dirty="0"/>
          </a:p>
          <a:p>
            <a:pPr lvl="0"/>
            <a:r>
              <a:rPr lang="en-ZA" dirty="0"/>
              <a:t>Educators must check that learners have done the above, on a daily basis e.g. asks any learner to define a concept.</a:t>
            </a:r>
            <a:endParaRPr lang="en-GB" dirty="0"/>
          </a:p>
          <a:p>
            <a:pPr lvl="0"/>
            <a:r>
              <a:rPr lang="en-ZA" dirty="0"/>
              <a:t>By the end of the year ALL learners have a comprehensive GLOSSARY of ALL terms /concepts.</a:t>
            </a:r>
            <a:endParaRPr lang="en-GB" dirty="0"/>
          </a:p>
          <a:p>
            <a:pPr lvl="0"/>
            <a:r>
              <a:rPr lang="en-ZA" dirty="0"/>
              <a:t>ASSESSMENT: Biological terms to be included in all daily assessment tasks. Develop crossword puzzles. (Use various websites from internet e.g. A – Z teachers stuff)</a:t>
            </a:r>
            <a:endParaRPr lang="en-GB" dirty="0"/>
          </a:p>
          <a:p>
            <a:pPr lvl="0"/>
            <a:r>
              <a:rPr lang="en-ZA" dirty="0"/>
              <a:t>Learning terminology also helps in answering MCQs and matching questions, etc. </a:t>
            </a:r>
            <a:endParaRPr lang="en-GB" dirty="0"/>
          </a:p>
          <a:p>
            <a:r>
              <a:rPr lang="en-US" b="1" i="1" dirty="0">
                <a:solidFill>
                  <a:schemeClr val="accent2"/>
                </a:solidFill>
              </a:rPr>
              <a:t>Activity 1.1 puzzle making and google quiz</a:t>
            </a:r>
            <a:endParaRPr lang="en-GB" b="1" i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75303-5517-474B-BA91-2655BCC6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6650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2514</Words>
  <Application>Microsoft Office PowerPoint</Application>
  <PresentationFormat>Widescreen</PresentationFormat>
  <Paragraphs>344</Paragraphs>
  <Slides>51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Calibri</vt:lpstr>
      <vt:lpstr>Arial</vt:lpstr>
      <vt:lpstr>Bradley Hand ITC</vt:lpstr>
      <vt:lpstr>Office Theme</vt:lpstr>
      <vt:lpstr>PowerPoint Presentation</vt:lpstr>
      <vt:lpstr>SSIP AIMS/GOALS </vt:lpstr>
      <vt:lpstr>PROGRAMME </vt:lpstr>
      <vt:lpstr> MODULE 1 </vt:lpstr>
      <vt:lpstr>OUTCOMES OF THIS MODULE</vt:lpstr>
      <vt:lpstr>2020 Post COVID: Revised ATP FOR TERM 3 </vt:lpstr>
      <vt:lpstr>CAPS information</vt:lpstr>
      <vt:lpstr>What is evolution?</vt:lpstr>
      <vt:lpstr>Teaching Terminology </vt:lpstr>
      <vt:lpstr>Biological evolution </vt:lpstr>
      <vt:lpstr>PowerPoint Presentation</vt:lpstr>
      <vt:lpstr>Evidence of evolution</vt:lpstr>
      <vt:lpstr>Evidence of evolution</vt:lpstr>
      <vt:lpstr>Sources of Variation  </vt:lpstr>
      <vt:lpstr>Sources of Variation </vt:lpstr>
      <vt:lpstr>Sources of Variation </vt:lpstr>
      <vt:lpstr>Sources of Variation </vt:lpstr>
      <vt:lpstr>CAPS information</vt:lpstr>
      <vt:lpstr>Theories of evolution</vt:lpstr>
      <vt:lpstr>Jean Baptiste de Lamarck</vt:lpstr>
      <vt:lpstr>PowerPoint Presentation</vt:lpstr>
      <vt:lpstr>CAPS information</vt:lpstr>
      <vt:lpstr>Charles Darwin </vt:lpstr>
      <vt:lpstr>Charles Darwin </vt:lpstr>
      <vt:lpstr>Natural selection </vt:lpstr>
      <vt:lpstr>PowerPoint Presentation</vt:lpstr>
      <vt:lpstr>How would Darwin account for the long necks of the giraffes</vt:lpstr>
      <vt:lpstr>PowerPoint Presentation</vt:lpstr>
      <vt:lpstr>CAPS information</vt:lpstr>
      <vt:lpstr>Punctuated equilibrium </vt:lpstr>
      <vt:lpstr>Gradualism vs Punctuated Equilibrium </vt:lpstr>
      <vt:lpstr>Two models</vt:lpstr>
      <vt:lpstr>PowerPoint Presentation</vt:lpstr>
      <vt:lpstr>PowerPoint Presentation</vt:lpstr>
      <vt:lpstr>PowerPoint Presentation</vt:lpstr>
      <vt:lpstr>PowerPoint Presentation</vt:lpstr>
      <vt:lpstr>practical worksheet 11</vt:lpstr>
      <vt:lpstr>CAPS information</vt:lpstr>
      <vt:lpstr>Artificial selection </vt:lpstr>
      <vt:lpstr>Artificial selection </vt:lpstr>
      <vt:lpstr>CAPS information</vt:lpstr>
      <vt:lpstr>Speciation </vt:lpstr>
      <vt:lpstr>Mechanism of speciation </vt:lpstr>
      <vt:lpstr>Speciation </vt:lpstr>
      <vt:lpstr>PowerPoint Presentation</vt:lpstr>
      <vt:lpstr>Proteas </vt:lpstr>
      <vt:lpstr>CAPS information</vt:lpstr>
      <vt:lpstr>Mechanisms of reproductive isolation</vt:lpstr>
      <vt:lpstr>CAPS information</vt:lpstr>
      <vt:lpstr>Evolution in present times </vt:lpstr>
      <vt:lpstr>KEY POINTS FOR THE MODULE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Wiese (GPEDU)</dc:creator>
  <cp:lastModifiedBy>Susan Wiese (GPEDU)</cp:lastModifiedBy>
  <cp:revision>3</cp:revision>
  <dcterms:created xsi:type="dcterms:W3CDTF">2020-06-13T12:24:40Z</dcterms:created>
  <dcterms:modified xsi:type="dcterms:W3CDTF">2020-06-13T12:46:35Z</dcterms:modified>
</cp:coreProperties>
</file>