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6"/>
  </p:notesMasterIdLst>
  <p:sldIdLst>
    <p:sldId id="475" r:id="rId3"/>
    <p:sldId id="476" r:id="rId4"/>
    <p:sldId id="477" r:id="rId5"/>
    <p:sldId id="508" r:id="rId6"/>
    <p:sldId id="478" r:id="rId7"/>
    <p:sldId id="349" r:id="rId8"/>
    <p:sldId id="479" r:id="rId9"/>
    <p:sldId id="270" r:id="rId10"/>
    <p:sldId id="271" r:id="rId11"/>
    <p:sldId id="328" r:id="rId12"/>
    <p:sldId id="331" r:id="rId13"/>
    <p:sldId id="265" r:id="rId14"/>
    <p:sldId id="482" r:id="rId15"/>
    <p:sldId id="481" r:id="rId16"/>
    <p:sldId id="329" r:id="rId17"/>
    <p:sldId id="330" r:id="rId18"/>
    <p:sldId id="333" r:id="rId19"/>
    <p:sldId id="339" r:id="rId20"/>
    <p:sldId id="340" r:id="rId21"/>
    <p:sldId id="1014" r:id="rId22"/>
    <p:sldId id="1016" r:id="rId23"/>
    <p:sldId id="1017" r:id="rId24"/>
    <p:sldId id="4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son" initials="A" lastIdx="1" clrIdx="0"/>
  <p:cmAuthor id="1" name="Lee-Ann Lamb" initials="L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EE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6355" autoAdjust="0"/>
  </p:normalViewPr>
  <p:slideViewPr>
    <p:cSldViewPr>
      <p:cViewPr varScale="1">
        <p:scale>
          <a:sx n="62" d="100"/>
          <a:sy n="62" d="100"/>
        </p:scale>
        <p:origin x="90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53E7E-52B9-4AD8-A05B-9C3133FD5DC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72CA8-38A2-45C5-B61C-3A44D9E1C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2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an overview of the module  and give the key content and or index that  you will be covering in the Module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2CA8-38A2-45C5-B61C-3A44D9E1C7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93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B9995-E346-4DE6-AED4-1D08D176CED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 state  these very simple and explicit  and in the FG  you</a:t>
            </a:r>
            <a:r>
              <a:rPr lang="en-US" baseline="0" dirty="0"/>
              <a:t> may ask  one participant to read those out loud  and make sure they are linked to the activities that you have in the Manual.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2CA8-38A2-45C5-B61C-3A44D9E1C7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8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45AE0-B8DB-4A90-907E-834BB2BD989B}" type="slidenum">
              <a:rPr lang="en-US"/>
              <a:pPr/>
              <a:t>9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0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B9995-E346-4DE6-AED4-1D08D176CE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3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B9995-E346-4DE6-AED4-1D08D176CED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3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B9995-E346-4DE6-AED4-1D08D176CED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3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B9995-E346-4DE6-AED4-1D08D176CED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3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B9995-E346-4DE6-AED4-1D08D176CED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3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B9995-E346-4DE6-AED4-1D08D176CED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4408"/>
            <a:ext cx="9144000" cy="6858000"/>
          </a:xfrm>
          <a:prstGeom prst="rect">
            <a:avLst/>
          </a:prstGeom>
          <a:solidFill>
            <a:srgbClr val="FEE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A9C3-8426-4DA3-B3AD-E25D68B5E5CF}" type="datetime1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Description: C:\Users\NishaV\AppData\Local\Microsoft\Windows\Temporary Internet Files\Content.Outlook\QSBNIMQ1\Education Logo final (2)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5958" r="7048" b="22871"/>
          <a:stretch>
            <a:fillRect/>
          </a:stretch>
        </p:blipFill>
        <p:spPr bwMode="auto">
          <a:xfrm>
            <a:off x="107149" y="6021288"/>
            <a:ext cx="2162175" cy="781050"/>
          </a:xfrm>
          <a:prstGeom prst="rect">
            <a:avLst/>
          </a:prstGeom>
          <a:noFill/>
        </p:spPr>
      </p:pic>
      <p:pic>
        <p:nvPicPr>
          <p:cNvPr id="9" name="Picture 8" descr="Matthew goniwe letterhead new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79368"/>
            <a:ext cx="128270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59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ACC6-353F-46D1-BCF5-044F35FD3D2A}" type="datetime1">
              <a:rPr lang="en-GB" smtClean="0"/>
              <a:t>13/06/2020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7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A06-62F9-4C22-8C63-604B6FF07CFF}" type="datetime1">
              <a:rPr lang="en-GB" smtClean="0"/>
              <a:t>13/06/2020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456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077C-EC4F-4F1B-A450-A6A9C173911D}" type="datetime1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31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9996-09C8-4012-8A67-6342FEDA6D8C}" type="datetime1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974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4408"/>
            <a:ext cx="9144000" cy="6858000"/>
          </a:xfrm>
          <a:prstGeom prst="rect">
            <a:avLst/>
          </a:prstGeom>
          <a:solidFill>
            <a:srgbClr val="FEE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A9C3-8426-4DA3-B3AD-E25D68B5E5CF}" type="datetime1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Description: C:\Users\NishaV\AppData\Local\Microsoft\Windows\Temporary Internet Files\Content.Outlook\QSBNIMQ1\Education Logo final (2)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5958" r="7048" b="22871"/>
          <a:stretch>
            <a:fillRect/>
          </a:stretch>
        </p:blipFill>
        <p:spPr bwMode="auto">
          <a:xfrm>
            <a:off x="107150" y="6021288"/>
            <a:ext cx="2162175" cy="781050"/>
          </a:xfrm>
          <a:prstGeom prst="rect">
            <a:avLst/>
          </a:prstGeom>
          <a:noFill/>
        </p:spPr>
      </p:pic>
      <p:pic>
        <p:nvPicPr>
          <p:cNvPr id="9" name="Picture 8" descr="Matthew goniwe letterhead new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79368"/>
            <a:ext cx="128270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470655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4408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A9C3-8426-4DA3-B3AD-E25D68B5E5CF}" type="datetime1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Description: C:\Users\NishaV\AppData\Local\Microsoft\Windows\Temporary Internet Files\Content.Outlook\QSBNIMQ1\Education Logo final (2)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5958" r="7048" b="22871"/>
          <a:stretch>
            <a:fillRect/>
          </a:stretch>
        </p:blipFill>
        <p:spPr bwMode="auto">
          <a:xfrm>
            <a:off x="107150" y="6021288"/>
            <a:ext cx="2162175" cy="781050"/>
          </a:xfrm>
          <a:prstGeom prst="rect">
            <a:avLst/>
          </a:prstGeom>
          <a:noFill/>
        </p:spPr>
      </p:pic>
      <p:pic>
        <p:nvPicPr>
          <p:cNvPr id="9" name="Picture 8" descr="Matthew goniwe letterhead new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79368"/>
            <a:ext cx="128270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283777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4408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A9C3-8426-4DA3-B3AD-E25D68B5E5CF}" type="datetime1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Description: C:\Users\NishaV\AppData\Local\Microsoft\Windows\Temporary Internet Files\Content.Outlook\QSBNIMQ1\Education Logo final (2)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5958" r="7048" b="22871"/>
          <a:stretch>
            <a:fillRect/>
          </a:stretch>
        </p:blipFill>
        <p:spPr bwMode="auto">
          <a:xfrm>
            <a:off x="107150" y="6021288"/>
            <a:ext cx="2162175" cy="781050"/>
          </a:xfrm>
          <a:prstGeom prst="rect">
            <a:avLst/>
          </a:prstGeom>
          <a:noFill/>
        </p:spPr>
      </p:pic>
      <p:pic>
        <p:nvPicPr>
          <p:cNvPr id="9" name="Picture 8" descr="Matthew goniwe letterhead new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79368"/>
            <a:ext cx="128270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556400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F-24C3-4FE3-8BC9-E291E32D775C}" type="datetime1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071073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9FDF-546D-425D-B0E1-E17B7C6F36A8}" type="datetime1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718885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3D8B-B619-439F-869A-3FB238E20D0F}" type="datetime1">
              <a:rPr lang="en-GB" smtClean="0"/>
              <a:t>13/06/2020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11305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4408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A9C3-8426-4DA3-B3AD-E25D68B5E5CF}" type="datetime1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Description: C:\Users\NishaV\AppData\Local\Microsoft\Windows\Temporary Internet Files\Content.Outlook\QSBNIMQ1\Education Logo final (2)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5958" r="7048" b="22871"/>
          <a:stretch>
            <a:fillRect/>
          </a:stretch>
        </p:blipFill>
        <p:spPr bwMode="auto">
          <a:xfrm>
            <a:off x="107149" y="6021288"/>
            <a:ext cx="2162175" cy="781050"/>
          </a:xfrm>
          <a:prstGeom prst="rect">
            <a:avLst/>
          </a:prstGeom>
          <a:noFill/>
        </p:spPr>
      </p:pic>
      <p:pic>
        <p:nvPicPr>
          <p:cNvPr id="9" name="Picture 8" descr="Matthew goniwe letterhead new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79368"/>
            <a:ext cx="128270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111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E659-D35E-421A-956F-ADF577F0AC26}" type="datetime1">
              <a:rPr lang="en-GB" smtClean="0"/>
              <a:t>13/06/2020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32688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GB" sz="27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4ADD-4311-4EC9-B559-9C728FD93F21}" type="datetime1">
              <a:rPr lang="en-GB" smtClean="0"/>
              <a:t>13/06/2020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00599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510-4B93-4C35-BB89-04BCA5ED4B29}" type="datetime1">
              <a:rPr lang="en-GB" smtClean="0"/>
              <a:t>13/06/2020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706266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ACC6-353F-46D1-BCF5-044F35FD3D2A}" type="datetime1">
              <a:rPr lang="en-GB" smtClean="0"/>
              <a:t>13/06/2020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72611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A06-62F9-4C22-8C63-604B6FF07CFF}" type="datetime1">
              <a:rPr lang="en-GB" smtClean="0"/>
              <a:t>13/06/2020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982568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077C-EC4F-4F1B-A450-A6A9C173911D}" type="datetime1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36581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9996-09C8-4012-8A67-6342FEDA6D8C}" type="datetime1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24493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en-ZA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5A538-59D6-4B00-8770-83942E1C2F66}" type="datetime1">
              <a:rPr lang="en-GB" smtClean="0"/>
              <a:t>13/06/2020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2037C-3FED-4331-9BF2-20A31CE4B6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78277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C8FD3-6343-4D8E-AB4A-D4FD91827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6339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4408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A9C3-8426-4DA3-B3AD-E25D68B5E5CF}" type="datetime1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Description: C:\Users\NishaV\AppData\Local\Microsoft\Windows\Temporary Internet Files\Content.Outlook\QSBNIMQ1\Education Logo final (2)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5958" r="7048" b="22871"/>
          <a:stretch>
            <a:fillRect/>
          </a:stretch>
        </p:blipFill>
        <p:spPr bwMode="auto">
          <a:xfrm>
            <a:off x="107149" y="6021288"/>
            <a:ext cx="2162175" cy="781050"/>
          </a:xfrm>
          <a:prstGeom prst="rect">
            <a:avLst/>
          </a:prstGeom>
          <a:noFill/>
        </p:spPr>
      </p:pic>
      <p:pic>
        <p:nvPicPr>
          <p:cNvPr id="9" name="Picture 8" descr="Matthew goniwe letterhead new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79368"/>
            <a:ext cx="128270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50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F-24C3-4FE3-8BC9-E291E32D775C}" type="datetime1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82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9FDF-546D-425D-B0E1-E17B7C6F36A8}" type="datetime1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86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3D8B-B619-439F-869A-3FB238E20D0F}" type="datetime1">
              <a:rPr lang="en-GB" smtClean="0"/>
              <a:t>13/06/2020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71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E659-D35E-421A-956F-ADF577F0AC26}" type="datetime1">
              <a:rPr lang="en-GB" smtClean="0"/>
              <a:t>13/06/2020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20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GB" sz="36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4ADD-4311-4EC9-B559-9C728FD93F21}" type="datetime1">
              <a:rPr lang="en-GB" smtClean="0"/>
              <a:t>13/06/2020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80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510-4B93-4C35-BB89-04BCA5ED4B29}" type="datetime1">
              <a:rPr lang="en-GB" smtClean="0"/>
              <a:t>13/06/2020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05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7C7FA-1D87-4C6A-B3EB-4CFFAC9E8837}" type="datetime1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67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Description: C:\Users\NishaV\AppData\Local\Microsoft\Windows\Temporary Internet Files\Content.Outlook\QSBNIMQ1\Education Logo final (2).JPG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5958" r="7048" b="22871"/>
          <a:stretch>
            <a:fillRect/>
          </a:stretch>
        </p:blipFill>
        <p:spPr bwMode="auto">
          <a:xfrm>
            <a:off x="107149" y="6021288"/>
            <a:ext cx="2162175" cy="781050"/>
          </a:xfrm>
          <a:prstGeom prst="rect">
            <a:avLst/>
          </a:prstGeom>
          <a:noFill/>
        </p:spPr>
      </p:pic>
      <p:pic>
        <p:nvPicPr>
          <p:cNvPr id="8" name="Picture 7" descr="Matthew goniwe letterhead new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79368"/>
            <a:ext cx="128270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7C7FA-1D87-4C6A-B3EB-4CFFAC9E8837}" type="datetime1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674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Description: C:\Users\NishaV\AppData\Local\Microsoft\Windows\Temporary Internet Files\Content.Outlook\QSBNIMQ1\Education Logo final (2).JPG"/>
          <p:cNvPicPr/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5958" r="7048" b="22871"/>
          <a:stretch>
            <a:fillRect/>
          </a:stretch>
        </p:blipFill>
        <p:spPr bwMode="auto">
          <a:xfrm>
            <a:off x="107150" y="6021288"/>
            <a:ext cx="2162175" cy="781050"/>
          </a:xfrm>
          <a:prstGeom prst="rect">
            <a:avLst/>
          </a:prstGeom>
          <a:noFill/>
        </p:spPr>
      </p:pic>
      <p:pic>
        <p:nvPicPr>
          <p:cNvPr id="8" name="Picture 7" descr="Matthew goniwe letterhead new"/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79368"/>
            <a:ext cx="128270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24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ransition spd="med">
    <p:pull/>
  </p:transition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hyperlink" Target="https://www.youtube.com/watch?v=EZ5tU45Ti_g&amp;t=29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TLgTIipmA8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videos/plant%20responses%20to%20environment/Phototropism%20and%20Geotropism%20Time%20Lapse%20Montage.mp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xSkuyjZ3MM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1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187624" y="980728"/>
            <a:ext cx="4536504" cy="47525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26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SSIP </a:t>
            </a:r>
            <a:r>
              <a:rPr lang="en-ZA" sz="26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July 2020</a:t>
            </a:r>
            <a:endParaRPr lang="en-Z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26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LIFE SCIENCES</a:t>
            </a:r>
            <a:endParaRPr lang="en-Z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26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Topic(s) : Plant responses to the environment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26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Venue:  </a:t>
            </a:r>
            <a:r>
              <a:rPr lang="en-ZA" sz="26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Z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4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0192" y="980728"/>
            <a:ext cx="1800200" cy="47525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12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40618" y="757435"/>
            <a:ext cx="6062764" cy="313718"/>
          </a:xfrm>
        </p:spPr>
        <p:txBody>
          <a:bodyPr>
            <a:normAutofit fontScale="90000"/>
          </a:bodyPr>
          <a:lstStyle/>
          <a:p>
            <a:pPr lvl="0"/>
            <a:br>
              <a:rPr lang="en-ZA" sz="2700" dirty="0"/>
            </a:br>
            <a:br>
              <a:rPr lang="en-ZA" sz="2700" dirty="0"/>
            </a:br>
            <a:br>
              <a:rPr lang="en-ZA" sz="2700" dirty="0"/>
            </a:br>
            <a:br>
              <a:rPr lang="en-ZA" sz="2700" dirty="0"/>
            </a:br>
            <a:br>
              <a:rPr lang="en-ZA" sz="2700" dirty="0"/>
            </a:br>
            <a:r>
              <a:rPr lang="en-ZA" sz="4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role of auxins</a:t>
            </a:r>
            <a:br>
              <a:rPr lang="en-ZA" sz="2700" dirty="0"/>
            </a:br>
            <a:br>
              <a:rPr lang="en-ZA" sz="2700" dirty="0"/>
            </a:br>
            <a:br>
              <a:rPr lang="en-ZA" sz="2700" dirty="0"/>
            </a:br>
            <a:br>
              <a:rPr lang="en-ZA" sz="3000" dirty="0"/>
            </a:br>
            <a:endParaRPr lang="en-ZA" sz="3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0701" y="1892335"/>
            <a:ext cx="4670627" cy="3673078"/>
          </a:xfrm>
        </p:spPr>
        <p:txBody>
          <a:bodyPr/>
          <a:lstStyle/>
          <a:p>
            <a:pPr>
              <a:buNone/>
            </a:pPr>
            <a:r>
              <a:rPr lang="en-GB" sz="1800" dirty="0"/>
              <a:t> </a:t>
            </a:r>
            <a:r>
              <a:rPr lang="en-GB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Stimulate:</a:t>
            </a:r>
            <a:endParaRPr lang="en-ZA" sz="18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sz="18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Cell division</a:t>
            </a:r>
            <a:endParaRPr lang="en-ZA" sz="1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sz="18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Cell elongation (growth in stem length)</a:t>
            </a:r>
            <a:endParaRPr lang="en-ZA" sz="1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sz="18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development of fruit</a:t>
            </a:r>
            <a:endParaRPr lang="en-ZA" sz="1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sz="18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abscission of leaves and fruit</a:t>
            </a:r>
            <a:endParaRPr lang="en-ZA" sz="1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sz="18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development of adventitious root in stem cuttings</a:t>
            </a:r>
            <a:endParaRPr lang="en-ZA" sz="1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sz="18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Tropic movement in stem and roots </a:t>
            </a:r>
            <a:endParaRPr lang="en-ZA" sz="1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sz="18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Apical dominance it suppress the growth of the lateral buds.</a:t>
            </a:r>
            <a:endParaRPr lang="en-ZA" sz="1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80000"/>
              </a:lnSpc>
            </a:pPr>
            <a:endParaRPr lang="en-US" sz="1500" dirty="0"/>
          </a:p>
          <a:p>
            <a:pPr marL="0" indent="0">
              <a:buNone/>
            </a:pPr>
            <a:endParaRPr lang="en-ZA" sz="18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4811" y="25904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93119" y="2247394"/>
            <a:ext cx="47663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8782" y="2214444"/>
            <a:ext cx="46077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15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8529" y="4244271"/>
            <a:ext cx="1820466" cy="1972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27296"/>
            <a:ext cx="2375241" cy="2480234"/>
          </a:xfrm>
          <a:prstGeom prst="rect">
            <a:avLst/>
          </a:prstGeom>
          <a:effectLst>
            <a:outerShdw blurRad="50800" dist="50800" dir="5400000" algn="ctr" rotWithShape="0">
              <a:srgbClr val="66FF33"/>
            </a:outerShdw>
          </a:effectLst>
        </p:spPr>
      </p:pic>
    </p:spTree>
    <p:extLst>
      <p:ext uri="{BB962C8B-B14F-4D97-AF65-F5344CB8AC3E}">
        <p14:creationId xmlns:p14="http://schemas.microsoft.com/office/powerpoint/2010/main" val="18819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7984" y="1535754"/>
            <a:ext cx="6062764" cy="313718"/>
          </a:xfrm>
        </p:spPr>
        <p:txBody>
          <a:bodyPr>
            <a:normAutofit fontScale="90000"/>
          </a:bodyPr>
          <a:lstStyle/>
          <a:p>
            <a:pPr lvl="0" algn="l"/>
            <a:br>
              <a:rPr lang="en-ZA" sz="2700" dirty="0"/>
            </a:br>
            <a:br>
              <a:rPr lang="en-ZA" sz="2700" dirty="0"/>
            </a:br>
            <a:br>
              <a:rPr lang="en-ZA" sz="2700" dirty="0"/>
            </a:br>
            <a:br>
              <a:rPr lang="en-ZA" sz="2700" dirty="0"/>
            </a:br>
            <a:br>
              <a:rPr lang="en-ZA" sz="2700" dirty="0"/>
            </a:br>
            <a:br>
              <a:rPr lang="en-ZA" sz="2325" b="1" dirty="0"/>
            </a:br>
            <a:br>
              <a:rPr lang="en-ZA" sz="2700" dirty="0"/>
            </a:br>
            <a:br>
              <a:rPr lang="en-ZA" sz="2700" dirty="0"/>
            </a:br>
            <a:br>
              <a:rPr lang="en-ZA" sz="2700" dirty="0"/>
            </a:br>
            <a:br>
              <a:rPr lang="en-ZA" sz="3000" dirty="0"/>
            </a:br>
            <a:endParaRPr lang="en-ZA" sz="3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sz="1800" b="1" dirty="0"/>
          </a:p>
          <a:p>
            <a:pPr marL="0" indent="0">
              <a:buNone/>
            </a:pPr>
            <a:endParaRPr lang="en-ZA" sz="18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4811" y="25904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16091" y="2644162"/>
            <a:ext cx="42279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70462" y="3727169"/>
            <a:ext cx="2207419" cy="1338828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plump grapes in grocery stores have been treated with gibberellin hormones while on the vine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03648" y="606806"/>
            <a:ext cx="5985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3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role of gibberellins</a:t>
            </a:r>
            <a:endParaRPr lang="en-ZA" sz="32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869069" y="1548136"/>
            <a:ext cx="2800350" cy="32731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GB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Stimulate:</a:t>
            </a:r>
            <a:endParaRPr lang="en-ZA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Stem elongation</a:t>
            </a:r>
            <a:endParaRPr lang="en-ZA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Root growth</a:t>
            </a:r>
            <a:endParaRPr lang="en-ZA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germination of seeds</a:t>
            </a:r>
            <a:endParaRPr lang="en-ZA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Promotes flowering</a:t>
            </a:r>
            <a:endParaRPr lang="en-ZA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90" y="1240260"/>
            <a:ext cx="2348230" cy="1762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22" y="4172303"/>
            <a:ext cx="2225675" cy="1713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r="9142"/>
          <a:stretch/>
        </p:blipFill>
        <p:spPr bwMode="auto">
          <a:xfrm>
            <a:off x="3964805" y="3433627"/>
            <a:ext cx="1849120" cy="1755140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32935" y="5970355"/>
            <a:ext cx="5686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https://www.youtube.com/watch?v=EZ5tU45Ti_g&amp;t=29s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98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522998" cy="1195535"/>
          </a:xfrm>
        </p:spPr>
        <p:txBody>
          <a:bodyPr>
            <a:normAutofit/>
          </a:bodyPr>
          <a:lstStyle/>
          <a:p>
            <a:r>
              <a:rPr lang="en-ZA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role Abscisic Acid</a:t>
            </a:r>
            <a:endParaRPr lang="en-ZA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525963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ZA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an inhibitor of growth</a:t>
            </a:r>
          </a:p>
          <a:p>
            <a:pPr lvl="1"/>
            <a:r>
              <a:rPr lang="en-ZA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Causes plants to become dormant in winter</a:t>
            </a:r>
          </a:p>
          <a:p>
            <a:pPr lvl="1"/>
            <a:r>
              <a:rPr lang="en-GB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abscission in leaves and fruit. </a:t>
            </a:r>
            <a:endParaRPr lang="en-ZA" sz="28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GB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Lack of water (water stress) stimulates the production of Abscisic acid </a:t>
            </a:r>
          </a:p>
          <a:p>
            <a:pPr lvl="1"/>
            <a:r>
              <a:rPr lang="en-GB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Causes the closing of stomata when the plant wilts</a:t>
            </a:r>
            <a:endParaRPr lang="en-ZA" sz="28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ZA" sz="30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73128"/>
            <a:ext cx="1743075" cy="2619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81" y="4532317"/>
            <a:ext cx="36385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55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BBD865-B12C-4751-A48D-D81C4AEF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of auxins in agriculture </a:t>
            </a:r>
            <a:endParaRPr lang="en-GB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08E30-8E57-49F7-B119-62F8122CA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13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EDE52E-77C8-429A-83BE-9C32D3F50B40}"/>
              </a:ext>
            </a:extLst>
          </p:cNvPr>
          <p:cNvSpPr/>
          <p:nvPr/>
        </p:nvSpPr>
        <p:spPr>
          <a:xfrm>
            <a:off x="683568" y="1292569"/>
            <a:ext cx="8229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Hormone weed killers </a:t>
            </a:r>
            <a:r>
              <a:rPr lang="en-US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</a:t>
            </a:r>
            <a:r>
              <a:rPr lang="en-US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auxin-based selective herbicides</a:t>
            </a:r>
            <a:r>
              <a:rPr lang="en-US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factor </a:t>
            </a:r>
            <a:r>
              <a:rPr lang="en-US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</a:t>
            </a:r>
            <a:r>
              <a:rPr lang="en-US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controls the weed growth in these herbicides</a:t>
            </a:r>
            <a:r>
              <a:rPr lang="en-US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the </a:t>
            </a:r>
            <a:r>
              <a:rPr lang="en-US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auxins</a:t>
            </a:r>
            <a:r>
              <a:rPr lang="en-US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</a:t>
            </a:r>
            <a:r>
              <a:rPr lang="en-US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herbicides can only kill weeds</a:t>
            </a:r>
            <a:r>
              <a:rPr lang="en-US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B050"/>
                </a:solidFill>
              </a:rPr>
              <a:t>Advantages of Hormone Weed-killers…</a:t>
            </a:r>
            <a:endParaRPr lang="en-US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They are </a:t>
            </a:r>
            <a:r>
              <a:rPr lang="en-US" b="1" dirty="0">
                <a:solidFill>
                  <a:srgbClr val="00B050"/>
                </a:solidFill>
              </a:rPr>
              <a:t>non toxic to animals and humans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There is </a:t>
            </a:r>
            <a:r>
              <a:rPr lang="en-US" b="1" dirty="0">
                <a:solidFill>
                  <a:srgbClr val="00B050"/>
                </a:solidFill>
              </a:rPr>
              <a:t>no longer the need for weeding the garden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130227-E0FA-47E1-BF19-CD5282DE076E}"/>
              </a:ext>
            </a:extLst>
          </p:cNvPr>
          <p:cNvSpPr txBox="1"/>
          <p:nvPr/>
        </p:nvSpPr>
        <p:spPr>
          <a:xfrm>
            <a:off x="411999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CC509-FF36-4726-9093-F83829605DD0}"/>
              </a:ext>
            </a:extLst>
          </p:cNvPr>
          <p:cNvSpPr txBox="1"/>
          <p:nvPr/>
        </p:nvSpPr>
        <p:spPr>
          <a:xfrm>
            <a:off x="899592" y="3081648"/>
            <a:ext cx="6984776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Auxins as herbicides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Synthetic auxins like 2,4 dichlorophenoxyacetic acid (2,4 D) are used as weed killers (herbicides)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2,4 D kills broad leaved weeds but not grasses, so farmers spray maize fields.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weeds are killed but not the maize plants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8812" y="6019396"/>
            <a:ext cx="5199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https://www.youtube.com/watch?v=TTLgTIipmA8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313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1CD9DB-37DE-4AE1-BFA4-6A0308B98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Role of auxins in phototropism and geotropism 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5CACD-C127-40DB-B264-A93784000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749449"/>
              </p:ext>
            </p:extLst>
          </p:nvPr>
        </p:nvGraphicFramePr>
        <p:xfrm>
          <a:off x="1043609" y="1628802"/>
          <a:ext cx="6532894" cy="407724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266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6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8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Role of auxins in phototropism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Role of auxins in geotropism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</a:rPr>
                        <a:t>Produced at the tip of the stem/shoot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</a:rPr>
                        <a:t>Produced at the tip of the roots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</a:rPr>
                        <a:t>Auxins move downward evenly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</a:rPr>
                        <a:t>Auxins move upward evenly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</a:rPr>
                        <a:t>This even distribution brings about equal growth on all sides of the stem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</a:rPr>
                        <a:t>This even distribution brings about equal growth on all sides of the root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</a:rPr>
                        <a:t>As a result the stem grows upward 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</a:rPr>
                        <a:t>As a result the root grows downward 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</a:rPr>
                        <a:t>When the stem is exposed to a unilateral light (light from one side) 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</a:rPr>
                        <a:t>When the root is placed horizontally (only one side exposed to gravity)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</a:rPr>
                        <a:t>The auxin concentration will be high on the dark side of the stem – light destroys auxins 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</a:rPr>
                        <a:t>The auxin concentration will be high on the lower side of the root – gravity attracts auxins 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</a:rPr>
                        <a:t>More growth occurs on the dark side because auxins stimulate growth on the dark side 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</a:rPr>
                        <a:t>More growth occurs on the upper side because auxins inhibit growth on the lower side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</a:rPr>
                        <a:t>As a result the stem bends towards the light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</a:rPr>
                        <a:t>As a result the root bends downwards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Cloud Callout 7"/>
          <p:cNvSpPr/>
          <p:nvPr/>
        </p:nvSpPr>
        <p:spPr>
          <a:xfrm rot="527070">
            <a:off x="2107523" y="5838167"/>
            <a:ext cx="1754280" cy="865554"/>
          </a:xfrm>
          <a:prstGeom prst="cloudCallout">
            <a:avLst>
              <a:gd name="adj1" fmla="val -53801"/>
              <a:gd name="adj2" fmla="val -7919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 A S D</a:t>
            </a:r>
            <a:endParaRPr lang="en-GB" dirty="0"/>
          </a:p>
        </p:txBody>
      </p:sp>
      <p:sp>
        <p:nvSpPr>
          <p:cNvPr id="9" name="Cloud Callout 8"/>
          <p:cNvSpPr/>
          <p:nvPr/>
        </p:nvSpPr>
        <p:spPr>
          <a:xfrm rot="21257476">
            <a:off x="4969648" y="5747387"/>
            <a:ext cx="1749038" cy="970501"/>
          </a:xfrm>
          <a:prstGeom prst="cloudCallout">
            <a:avLst>
              <a:gd name="adj1" fmla="val 65987"/>
              <a:gd name="adj2" fmla="val -563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/>
              <a:t>G A I 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5917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47664" y="731837"/>
            <a:ext cx="6246169" cy="1138306"/>
          </a:xfrm>
        </p:spPr>
        <p:txBody>
          <a:bodyPr>
            <a:normAutofit fontScale="90000"/>
          </a:bodyPr>
          <a:lstStyle/>
          <a:p>
            <a:pPr lvl="0"/>
            <a:br>
              <a:rPr lang="en-ZA" sz="2700" dirty="0"/>
            </a:br>
            <a:br>
              <a:rPr lang="en-ZA" sz="2700" dirty="0"/>
            </a:br>
            <a:br>
              <a:rPr lang="en-ZA" sz="2700" dirty="0"/>
            </a:br>
            <a:br>
              <a:rPr lang="en-ZA" sz="2700" dirty="0"/>
            </a:br>
            <a:br>
              <a:rPr lang="en-ZA" sz="2700" dirty="0"/>
            </a:br>
            <a:r>
              <a:rPr lang="en-ZA" sz="31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role of auxins in: phototropism</a:t>
            </a:r>
            <a:br>
              <a:rPr lang="en-ZA" sz="3100" b="1" dirty="0"/>
            </a:br>
            <a:br>
              <a:rPr lang="en-ZA" sz="3100" dirty="0"/>
            </a:br>
            <a:br>
              <a:rPr lang="en-ZA" sz="2700" dirty="0"/>
            </a:br>
            <a:br>
              <a:rPr lang="en-ZA" sz="2700" dirty="0"/>
            </a:br>
            <a:br>
              <a:rPr lang="en-ZA" sz="3000" dirty="0"/>
            </a:br>
            <a:endParaRPr lang="en-ZA" sz="3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sz="1800" b="1" dirty="0"/>
          </a:p>
          <a:p>
            <a:pPr marL="0" indent="0">
              <a:buNone/>
            </a:pPr>
            <a:endParaRPr lang="en-ZA" sz="18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4811" y="25904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84811" y="25904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10.14_phototropis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3" y="1988840"/>
            <a:ext cx="6246169" cy="346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3228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3568" y="742257"/>
            <a:ext cx="8003232" cy="803157"/>
          </a:xfrm>
        </p:spPr>
        <p:txBody>
          <a:bodyPr>
            <a:normAutofit fontScale="90000"/>
          </a:bodyPr>
          <a:lstStyle/>
          <a:p>
            <a:pPr lvl="0" algn="l"/>
            <a:br>
              <a:rPr lang="en-ZA" sz="2700" dirty="0"/>
            </a:br>
            <a:br>
              <a:rPr lang="en-ZA" sz="2700" dirty="0"/>
            </a:br>
            <a:br>
              <a:rPr lang="en-ZA" sz="2700" dirty="0"/>
            </a:br>
            <a:br>
              <a:rPr lang="en-ZA" sz="2700" dirty="0"/>
            </a:br>
            <a:br>
              <a:rPr lang="en-ZA" sz="2700" dirty="0"/>
            </a:br>
            <a:r>
              <a:rPr lang="en-ZA" sz="36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role of auxins in geotropism </a:t>
            </a:r>
            <a:br>
              <a:rPr lang="en-ZA" sz="2325" b="1" dirty="0"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n-ZA" sz="2700" dirty="0"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n-ZA" sz="2700" dirty="0"/>
            </a:br>
            <a:br>
              <a:rPr lang="en-ZA" sz="2700" dirty="0"/>
            </a:br>
            <a:br>
              <a:rPr lang="en-ZA" sz="3000" dirty="0"/>
            </a:br>
            <a:endParaRPr lang="en-ZA" sz="3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sz="1800" b="1" dirty="0"/>
          </a:p>
          <a:p>
            <a:pPr marL="0" indent="0">
              <a:buNone/>
            </a:pPr>
            <a:endParaRPr lang="en-ZA" sz="18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4811" y="25904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84811" y="25904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10.14_geotropism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648" y="2354696"/>
            <a:ext cx="6192688" cy="337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3570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7584" y="1529214"/>
            <a:ext cx="7920879" cy="45640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ZA" sz="1800" dirty="0"/>
          </a:p>
          <a:p>
            <a:pPr marL="0" indent="0">
              <a:buNone/>
            </a:pPr>
            <a:endParaRPr lang="en-ZA" sz="1800" dirty="0"/>
          </a:p>
          <a:p>
            <a:pPr marL="0" indent="0">
              <a:buNone/>
            </a:pPr>
            <a:endParaRPr lang="en-ZA" sz="1800" dirty="0"/>
          </a:p>
          <a:p>
            <a:pPr marL="0" indent="0" algn="just">
              <a:buNone/>
            </a:pPr>
            <a:endParaRPr lang="en-ZA" sz="1800" dirty="0"/>
          </a:p>
          <a:p>
            <a:pPr marL="0" indent="0">
              <a:buNone/>
            </a:pPr>
            <a:endParaRPr lang="en-ZA" sz="1800" dirty="0"/>
          </a:p>
          <a:p>
            <a:pPr marL="0" indent="0">
              <a:buNone/>
            </a:pPr>
            <a:endParaRPr lang="en-ZA" sz="1800" dirty="0"/>
          </a:p>
          <a:p>
            <a:pPr marL="0" indent="0">
              <a:buNone/>
            </a:pPr>
            <a:endParaRPr lang="en-ZA" sz="1800" dirty="0"/>
          </a:p>
          <a:p>
            <a:pPr marL="0" indent="0">
              <a:buNone/>
            </a:pPr>
            <a:endParaRPr lang="en-ZA" sz="1800" dirty="0"/>
          </a:p>
          <a:p>
            <a:pPr marL="0" indent="0">
              <a:buNone/>
            </a:pPr>
            <a:endParaRPr lang="en-ZA" sz="1800" dirty="0"/>
          </a:p>
          <a:p>
            <a:pPr marL="0" indent="0">
              <a:buNone/>
            </a:pPr>
            <a:r>
              <a:rPr lang="en-ZA" sz="1800" dirty="0"/>
              <a:t> </a:t>
            </a:r>
          </a:p>
          <a:p>
            <a:pPr marL="0" indent="0">
              <a:buNone/>
            </a:pPr>
            <a:endParaRPr lang="en-ZA" sz="1800" dirty="0"/>
          </a:p>
          <a:p>
            <a:pPr marL="0" indent="0">
              <a:buNone/>
            </a:pPr>
            <a:endParaRPr lang="en-ZA" sz="1800" dirty="0"/>
          </a:p>
          <a:p>
            <a:pPr marL="0" indent="0">
              <a:buNone/>
            </a:pPr>
            <a:r>
              <a:rPr lang="en-US" sz="1800" dirty="0"/>
              <a:t>                                                                                                                                                                                       </a:t>
            </a:r>
            <a:br>
              <a:rPr lang="en-US" sz="1800" dirty="0"/>
            </a:br>
            <a:r>
              <a:rPr lang="en-US" sz="1800" dirty="0"/>
              <a:t> </a:t>
            </a:r>
            <a:endParaRPr lang="en-ZA" sz="18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4811" y="25904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14901" y="2590414"/>
            <a:ext cx="42279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771650" y="2057400"/>
            <a:ext cx="2800350" cy="39433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endParaRPr lang="en-ZA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051373" y="824852"/>
            <a:ext cx="7117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Experiment showing phototropism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596075"/>
              </p:ext>
            </p:extLst>
          </p:nvPr>
        </p:nvGraphicFramePr>
        <p:xfrm>
          <a:off x="793830" y="3784246"/>
          <a:ext cx="7632848" cy="2352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143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Experiment</a:t>
                      </a:r>
                      <a:endParaRPr lang="en-Z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en-US" sz="2000" b="1" dirty="0"/>
                        <a:t>                                            </a:t>
                      </a:r>
                      <a:endParaRPr lang="en-ZA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1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experiment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 clinostat</a:t>
                      </a:r>
                      <a:endParaRPr lang="en-ZA" sz="1400" dirty="0">
                        <a:effectLst/>
                      </a:endParaRPr>
                    </a:p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 a clinostat that causes the pot to rotate</a:t>
                      </a:r>
                      <a:endParaRPr lang="en-ZA" sz="14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plant is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exposed to light only on the one side</a:t>
                      </a:r>
                      <a:endParaRPr lang="en-ZA" sz="1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sides of the stem are exposed to light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en-ZA" sz="14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 </a:t>
                      </a:r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stem grows towards</a:t>
                      </a: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the light and is therefore, </a:t>
                      </a:r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phototropic.</a:t>
                      </a:r>
                      <a:endParaRPr lang="en-ZA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causing the plant to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growth straight</a:t>
                      </a:r>
                      <a:endParaRPr lang="en-ZA" sz="14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3316470" y="3229065"/>
            <a:ext cx="138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15" y="1296737"/>
            <a:ext cx="5582672" cy="2362522"/>
          </a:xfrm>
          <a:prstGeom prst="rect">
            <a:avLst/>
          </a:prstGeom>
        </p:spPr>
      </p:pic>
      <p:cxnSp>
        <p:nvCxnSpPr>
          <p:cNvPr id="77" name="Straight Arrow Connector 76"/>
          <p:cNvCxnSpPr/>
          <p:nvPr/>
        </p:nvCxnSpPr>
        <p:spPr>
          <a:xfrm flipH="1">
            <a:off x="3742042" y="1860848"/>
            <a:ext cx="5361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492677" y="1844824"/>
            <a:ext cx="5361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81950" y="246833"/>
            <a:ext cx="3183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Investigations</a:t>
            </a:r>
            <a:r>
              <a:rPr lang="en-ZA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373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7984" y="1535754"/>
            <a:ext cx="6062764" cy="313718"/>
          </a:xfrm>
        </p:spPr>
        <p:txBody>
          <a:bodyPr>
            <a:normAutofit fontScale="90000"/>
          </a:bodyPr>
          <a:lstStyle/>
          <a:p>
            <a:pPr lvl="0" algn="l"/>
            <a:br>
              <a:rPr lang="en-ZA" sz="2700" dirty="0"/>
            </a:br>
            <a:endParaRPr lang="en-ZA" sz="3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85900" y="824508"/>
            <a:ext cx="6172200" cy="3808810"/>
          </a:xfrm>
        </p:spPr>
        <p:txBody>
          <a:bodyPr/>
          <a:lstStyle/>
          <a:p>
            <a:pPr marL="0" indent="0">
              <a:buNone/>
            </a:pPr>
            <a:endParaRPr lang="en-ZA" sz="1800" b="1" dirty="0"/>
          </a:p>
          <a:p>
            <a:pPr marL="0" indent="0">
              <a:buNone/>
            </a:pPr>
            <a:endParaRPr lang="en-ZA" sz="1800" b="1" dirty="0"/>
          </a:p>
          <a:p>
            <a:pPr marL="0" indent="0">
              <a:buNone/>
            </a:pPr>
            <a:endParaRPr lang="en-ZA" sz="18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4811" y="25904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14901" y="2590414"/>
            <a:ext cx="42279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771650" y="2057400"/>
            <a:ext cx="2800350" cy="39433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50" dirty="0"/>
          </a:p>
          <a:p>
            <a:endParaRPr lang="en-ZA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4"/>
          <a:stretch/>
        </p:blipFill>
        <p:spPr bwMode="auto">
          <a:xfrm>
            <a:off x="1122435" y="1133175"/>
            <a:ext cx="2944366" cy="291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80618" y="1776637"/>
            <a:ext cx="5848350" cy="1867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marR="304800" indent="342900">
              <a:spcBef>
                <a:spcPts val="109"/>
              </a:spcBef>
            </a:pPr>
            <a:r>
              <a:rPr lang="en-US" sz="1350" spc="8" dirty="0">
                <a:latin typeface="Arial"/>
                <a:ea typeface="Arial"/>
              </a:rPr>
              <a:t> </a:t>
            </a:r>
            <a:r>
              <a:rPr lang="en-US" sz="1400" spc="8" dirty="0">
                <a:latin typeface="Arial"/>
                <a:ea typeface="Arial"/>
              </a:rPr>
              <a:t>     </a:t>
            </a:r>
          </a:p>
          <a:p>
            <a:pPr marL="47625" marR="304800" indent="342900">
              <a:spcBef>
                <a:spcPts val="109"/>
              </a:spcBef>
            </a:pPr>
            <a:r>
              <a:rPr lang="en-US" sz="1400" spc="8" dirty="0">
                <a:latin typeface="Arial"/>
                <a:ea typeface="Arial"/>
              </a:rPr>
              <a:t>damp cotton </a:t>
            </a:r>
            <a:r>
              <a:rPr lang="en-US" sz="1400" spc="8" dirty="0">
                <a:latin typeface="Arial"/>
                <a:ea typeface="Times New Roman"/>
              </a:rPr>
              <a:t>wool</a:t>
            </a:r>
            <a:r>
              <a:rPr lang="en-US" sz="1400" spc="8" dirty="0">
                <a:latin typeface="Arial"/>
                <a:ea typeface="Arial"/>
              </a:rPr>
              <a:t>                                roots growing </a:t>
            </a:r>
            <a:r>
              <a:rPr lang="en-US" sz="1400" spc="8" dirty="0">
                <a:latin typeface="Arial"/>
                <a:ea typeface="Times New Roman"/>
              </a:rPr>
              <a:t>do</a:t>
            </a:r>
          </a:p>
          <a:p>
            <a:pPr marL="47625" marR="304800" indent="342900">
              <a:spcBef>
                <a:spcPts val="109"/>
              </a:spcBef>
            </a:pPr>
            <a:r>
              <a:rPr lang="en-US" sz="1400" spc="8" dirty="0">
                <a:latin typeface="Arial"/>
                <a:ea typeface="Times New Roman"/>
              </a:rPr>
              <a:t>                                                            towards gravity</a:t>
            </a:r>
          </a:p>
          <a:p>
            <a:pPr marL="47625" marR="304800" indent="342900">
              <a:spcBef>
                <a:spcPts val="109"/>
              </a:spcBef>
            </a:pPr>
            <a:r>
              <a:rPr lang="en-US" sz="1400" spc="8" dirty="0">
                <a:latin typeface="Arial"/>
                <a:ea typeface="Times New Roman"/>
              </a:rPr>
              <a:t>        </a:t>
            </a:r>
            <a:r>
              <a:rPr lang="en-ZA" sz="1400" dirty="0">
                <a:latin typeface="Arial" pitchFamily="34" charset="0"/>
                <a:ea typeface="Times New Roman"/>
                <a:cs typeface="Arial" pitchFamily="34" charset="0"/>
              </a:rPr>
              <a:t>cork discs</a:t>
            </a:r>
            <a:endParaRPr lang="en-US" sz="1400" spc="8" dirty="0">
              <a:latin typeface="Arial"/>
              <a:ea typeface="Times New Roman"/>
            </a:endParaRPr>
          </a:p>
          <a:p>
            <a:pPr marL="47625" marR="304800" indent="342900">
              <a:spcBef>
                <a:spcPts val="109"/>
              </a:spcBef>
            </a:pPr>
            <a:r>
              <a:rPr lang="en-ZA" sz="1400" dirty="0">
                <a:latin typeface="Times New Roman"/>
                <a:ea typeface="Times New Roman"/>
              </a:rPr>
              <a:t>                    </a:t>
            </a:r>
            <a:endParaRPr lang="en-ZA" sz="1400" dirty="0">
              <a:latin typeface="Arial" pitchFamily="34" charset="0"/>
              <a:ea typeface="Times New Roman"/>
              <a:cs typeface="Arial" pitchFamily="34" charset="0"/>
            </a:endParaRPr>
          </a:p>
          <a:p>
            <a:br>
              <a:rPr lang="en-US" sz="1400" dirty="0">
                <a:latin typeface="Arial"/>
                <a:ea typeface="Arial"/>
              </a:rPr>
            </a:br>
            <a:r>
              <a:rPr lang="en-US" sz="1400" dirty="0">
                <a:latin typeface="Arial"/>
                <a:ea typeface="Arial"/>
              </a:rPr>
              <a:t>              germinating</a:t>
            </a:r>
          </a:p>
          <a:p>
            <a:r>
              <a:rPr lang="en-US" sz="1400" dirty="0">
                <a:latin typeface="Arial"/>
              </a:rPr>
              <a:t>                 seeds</a:t>
            </a:r>
            <a:endParaRPr lang="en-ZA" sz="1400" dirty="0"/>
          </a:p>
        </p:txBody>
      </p:sp>
      <p:sp>
        <p:nvSpPr>
          <p:cNvPr id="14" name="Rectangle 13"/>
          <p:cNvSpPr/>
          <p:nvPr/>
        </p:nvSpPr>
        <p:spPr>
          <a:xfrm>
            <a:off x="1089733" y="4095618"/>
            <a:ext cx="7650336" cy="2023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1350" dirty="0"/>
          </a:p>
          <a:p>
            <a:r>
              <a:rPr lang="en-ZA" sz="1600" dirty="0">
                <a:solidFill>
                  <a:srgbClr val="FF0000"/>
                </a:solidFill>
              </a:rPr>
              <a:t>The </a:t>
            </a:r>
            <a:r>
              <a:rPr lang="en-ZA" sz="1600" b="1" dirty="0">
                <a:solidFill>
                  <a:srgbClr val="FF0000"/>
                </a:solidFill>
              </a:rPr>
              <a:t>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 has a clinostat that causes the </a:t>
            </a:r>
            <a:r>
              <a:rPr lang="en-ZA" sz="1600" b="1" dirty="0"/>
              <a:t>cork disk to rotate the germinating bean seeds</a:t>
            </a:r>
            <a:r>
              <a:rPr lang="en-ZA" sz="1600" dirty="0"/>
              <a:t>, causing the </a:t>
            </a:r>
            <a:r>
              <a:rPr lang="en-ZA" sz="1600" b="1" dirty="0"/>
              <a:t>roots to grow in the direction in which they were placed</a:t>
            </a:r>
            <a:r>
              <a:rPr lang="en-ZA" sz="1600" dirty="0"/>
              <a:t>.</a:t>
            </a:r>
          </a:p>
          <a:p>
            <a:endParaRPr lang="en-ZA" sz="1600" dirty="0"/>
          </a:p>
          <a:p>
            <a:r>
              <a:rPr lang="en-ZA" sz="1600" dirty="0">
                <a:solidFill>
                  <a:srgbClr val="0070C0"/>
                </a:solidFill>
              </a:rPr>
              <a:t>The </a:t>
            </a:r>
            <a:r>
              <a:rPr lang="en-ZA" sz="1600" b="1" dirty="0">
                <a:solidFill>
                  <a:srgbClr val="0070C0"/>
                </a:solidFill>
              </a:rPr>
              <a:t>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the clinostat is unwound and and does </a:t>
            </a:r>
            <a:r>
              <a:rPr lang="en-ZA" sz="1600" b="1" dirty="0"/>
              <a:t>not rotate the germinating bean seeds</a:t>
            </a:r>
            <a:r>
              <a:rPr lang="en-ZA" sz="1600" dirty="0"/>
              <a:t>. The roots grow </a:t>
            </a:r>
            <a:r>
              <a:rPr lang="en-ZA" sz="1600" b="1" dirty="0"/>
              <a:t>downwards towards gravity</a:t>
            </a:r>
            <a:r>
              <a:rPr lang="en-ZA" sz="1600" dirty="0"/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53270" y="2217445"/>
            <a:ext cx="1050131" cy="4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46918" y="278617"/>
            <a:ext cx="536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rgbClr val="FF0000"/>
                </a:solidFill>
              </a:rPr>
              <a:t>Experiment Showing Geotropism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2"/>
          <a:stretch/>
        </p:blipFill>
        <p:spPr bwMode="auto">
          <a:xfrm>
            <a:off x="5750411" y="1185949"/>
            <a:ext cx="2879833" cy="291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/>
          <p:nvPr/>
        </p:nvCxnSpPr>
        <p:spPr>
          <a:xfrm flipV="1">
            <a:off x="5730544" y="2192556"/>
            <a:ext cx="1050131" cy="499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99016" y="2643187"/>
            <a:ext cx="5677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66801" y="1535754"/>
            <a:ext cx="36600" cy="2253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02311" y="1664507"/>
            <a:ext cx="19867" cy="2351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30544" y="2583604"/>
            <a:ext cx="48846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85676" y="3285605"/>
            <a:ext cx="141772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02311" y="3285605"/>
            <a:ext cx="16059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1259631" y="980728"/>
            <a:ext cx="752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Control</a:t>
            </a:r>
            <a:r>
              <a:rPr lang="en-US" dirty="0">
                <a:solidFill>
                  <a:srgbClr val="FF0000"/>
                </a:solidFill>
              </a:rPr>
              <a:t> – wound clinostat </a:t>
            </a:r>
            <a:r>
              <a:rPr lang="en-US" dirty="0">
                <a:solidFill>
                  <a:srgbClr val="0070C0"/>
                </a:solidFill>
              </a:rPr>
              <a:t>                                 </a:t>
            </a:r>
            <a:r>
              <a:rPr lang="en-US" b="1" dirty="0">
                <a:solidFill>
                  <a:srgbClr val="0070C0"/>
                </a:solidFill>
              </a:rPr>
              <a:t> Experiment </a:t>
            </a:r>
            <a:r>
              <a:rPr lang="en-US" dirty="0">
                <a:solidFill>
                  <a:srgbClr val="0070C0"/>
                </a:solidFill>
              </a:rPr>
              <a:t>–  unwound clinostat  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8178" y="6208946"/>
            <a:ext cx="3534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Activity 3.2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14567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7984" y="1535754"/>
            <a:ext cx="6062764" cy="313718"/>
          </a:xfrm>
        </p:spPr>
        <p:txBody>
          <a:bodyPr>
            <a:normAutofit fontScale="90000"/>
          </a:bodyPr>
          <a:lstStyle/>
          <a:p>
            <a:pPr lvl="0" algn="l"/>
            <a:br>
              <a:rPr lang="en-ZA" sz="2700" dirty="0"/>
            </a:br>
            <a:endParaRPr lang="en-ZA" sz="30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4811" y="25904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14901" y="2590414"/>
            <a:ext cx="42279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771650" y="1978820"/>
            <a:ext cx="2800350" cy="402193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50" dirty="0"/>
          </a:p>
          <a:p>
            <a:endParaRPr lang="en-ZA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591545" y="325993"/>
            <a:ext cx="5364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/>
              <a:t>                        </a:t>
            </a:r>
            <a:r>
              <a:rPr lang="en-ZA" sz="3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Investigations 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105362" y="4170878"/>
            <a:ext cx="5010149" cy="2108200"/>
            <a:chOff x="1992" y="-2898"/>
            <a:chExt cx="5073" cy="3175"/>
          </a:xfrm>
        </p:grpSpPr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1992" y="-2898"/>
              <a:ext cx="5073" cy="3175"/>
              <a:chOff x="1992" y="-2898"/>
              <a:chExt cx="5073" cy="3175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992" y="-2898"/>
                <a:ext cx="5073" cy="3175"/>
              </a:xfrm>
              <a:custGeom>
                <a:avLst/>
                <a:gdLst>
                  <a:gd name="T0" fmla="+- 0 1992 1992"/>
                  <a:gd name="T1" fmla="*/ T0 w 5073"/>
                  <a:gd name="T2" fmla="+- 0 -2898 -2898"/>
                  <a:gd name="T3" fmla="*/ -2898 h 3175"/>
                  <a:gd name="T4" fmla="+- 0 7065 1992"/>
                  <a:gd name="T5" fmla="*/ T4 w 5073"/>
                  <a:gd name="T6" fmla="+- 0 -2898 -2898"/>
                  <a:gd name="T7" fmla="*/ -2898 h 3175"/>
                  <a:gd name="T8" fmla="+- 0 7065 1992"/>
                  <a:gd name="T9" fmla="*/ T8 w 5073"/>
                  <a:gd name="T10" fmla="+- 0 278 -2898"/>
                  <a:gd name="T11" fmla="*/ 278 h 3175"/>
                  <a:gd name="T12" fmla="+- 0 1992 1992"/>
                  <a:gd name="T13" fmla="*/ T12 w 5073"/>
                  <a:gd name="T14" fmla="+- 0 278 -2898"/>
                  <a:gd name="T15" fmla="*/ 278 h 3175"/>
                  <a:gd name="T16" fmla="+- 0 1992 1992"/>
                  <a:gd name="T17" fmla="*/ T16 w 5073"/>
                  <a:gd name="T18" fmla="+- 0 -2898 -2898"/>
                  <a:gd name="T19" fmla="*/ -2898 h 31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073" h="3175">
                    <a:moveTo>
                      <a:pt x="0" y="0"/>
                    </a:moveTo>
                    <a:lnTo>
                      <a:pt x="5073" y="0"/>
                    </a:lnTo>
                    <a:lnTo>
                      <a:pt x="5073" y="3176"/>
                    </a:lnTo>
                    <a:lnTo>
                      <a:pt x="0" y="317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11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pPr defTabSz="685800">
                  <a:defRPr/>
                </a:pPr>
                <a:endParaRPr lang="en-ZA" sz="1350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2094" y="-2659"/>
                <a:ext cx="4759" cy="2902"/>
                <a:chOff x="2094" y="-2659"/>
                <a:chExt cx="4759" cy="2902"/>
              </a:xfrm>
            </p:grpSpPr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6204" y="-1429"/>
                  <a:ext cx="6" cy="47"/>
                </a:xfrm>
                <a:custGeom>
                  <a:avLst/>
                  <a:gdLst>
                    <a:gd name="T0" fmla="+- 0 6207 6204"/>
                    <a:gd name="T1" fmla="*/ T0 w 6"/>
                    <a:gd name="T2" fmla="+- 0 -1406 -1429"/>
                    <a:gd name="T3" fmla="*/ -1406 h 47"/>
                    <a:gd name="T4" fmla="+- 0 6204 6204"/>
                    <a:gd name="T5" fmla="*/ T4 w 6"/>
                    <a:gd name="T6" fmla="+- 0 -1429 -1429"/>
                    <a:gd name="T7" fmla="*/ -1429 h 47"/>
                    <a:gd name="T8" fmla="+- 0 6207 6204"/>
                    <a:gd name="T9" fmla="*/ T8 w 6"/>
                    <a:gd name="T10" fmla="+- 0 -1406 -1429"/>
                    <a:gd name="T11" fmla="*/ -1406 h 47"/>
                    <a:gd name="T12" fmla="+- 0 6209 6204"/>
                    <a:gd name="T13" fmla="*/ T12 w 6"/>
                    <a:gd name="T14" fmla="+- 0 -1381 -1429"/>
                    <a:gd name="T15" fmla="*/ -1381 h 47"/>
                    <a:gd name="T16" fmla="+- 0 6207 6204"/>
                    <a:gd name="T17" fmla="*/ T16 w 6"/>
                    <a:gd name="T18" fmla="+- 0 -1406 -1429"/>
                    <a:gd name="T19" fmla="*/ -1406 h 4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6" h="47">
                      <a:moveTo>
                        <a:pt x="3" y="23"/>
                      </a:moveTo>
                      <a:lnTo>
                        <a:pt x="0" y="0"/>
                      </a:lnTo>
                      <a:lnTo>
                        <a:pt x="3" y="23"/>
                      </a:lnTo>
                      <a:lnTo>
                        <a:pt x="5" y="48"/>
                      </a:lnTo>
                      <a:lnTo>
                        <a:pt x="3" y="23"/>
                      </a:lnTo>
                      <a:close/>
                    </a:path>
                  </a:pathLst>
                </a:custGeom>
                <a:solidFill>
                  <a:srgbClr val="4F81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68580" tIns="34290" rIns="68580" bIns="34290" anchor="t" anchorCtr="0" upright="1">
                  <a:noAutofit/>
                </a:bodyPr>
                <a:lstStyle/>
                <a:p>
                  <a:pPr defTabSz="685800">
                    <a:defRPr/>
                  </a:pPr>
                  <a:endParaRPr lang="en-ZA" sz="1350" ker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29" name="Group 28"/>
                <p:cNvGrpSpPr>
                  <a:grpSpLocks/>
                </p:cNvGrpSpPr>
                <p:nvPr/>
              </p:nvGrpSpPr>
              <p:grpSpPr bwMode="auto">
                <a:xfrm>
                  <a:off x="2094" y="-2659"/>
                  <a:ext cx="4759" cy="2902"/>
                  <a:chOff x="2094" y="-2659"/>
                  <a:chExt cx="4759" cy="2902"/>
                </a:xfrm>
              </p:grpSpPr>
              <p:sp>
                <p:nvSpPr>
                  <p:cNvPr id="30" name="Freeform 29"/>
                  <p:cNvSpPr>
                    <a:spLocks/>
                  </p:cNvSpPr>
                  <p:nvPr/>
                </p:nvSpPr>
                <p:spPr bwMode="auto">
                  <a:xfrm>
                    <a:off x="5809" y="-1439"/>
                    <a:ext cx="6" cy="45"/>
                  </a:xfrm>
                  <a:custGeom>
                    <a:avLst/>
                    <a:gdLst>
                      <a:gd name="T0" fmla="+- 0 5812 5809"/>
                      <a:gd name="T1" fmla="*/ T0 w 6"/>
                      <a:gd name="T2" fmla="+- 0 -1419 -1439"/>
                      <a:gd name="T3" fmla="*/ -1419 h 45"/>
                      <a:gd name="T4" fmla="+- 0 5815 5809"/>
                      <a:gd name="T5" fmla="*/ T4 w 6"/>
                      <a:gd name="T6" fmla="+- 0 -1439 -1439"/>
                      <a:gd name="T7" fmla="*/ -1439 h 45"/>
                      <a:gd name="T8" fmla="+- 0 5812 5809"/>
                      <a:gd name="T9" fmla="*/ T8 w 6"/>
                      <a:gd name="T10" fmla="+- 0 -1419 -1439"/>
                      <a:gd name="T11" fmla="*/ -1419 h 45"/>
                      <a:gd name="T12" fmla="+- 0 5809 5809"/>
                      <a:gd name="T13" fmla="*/ T12 w 6"/>
                      <a:gd name="T14" fmla="+- 0 -1394 -1439"/>
                      <a:gd name="T15" fmla="*/ -1394 h 45"/>
                      <a:gd name="T16" fmla="+- 0 5812 5809"/>
                      <a:gd name="T17" fmla="*/ T16 w 6"/>
                      <a:gd name="T18" fmla="+- 0 -1419 -1439"/>
                      <a:gd name="T19" fmla="*/ -1419 h 4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6" h="45">
                        <a:moveTo>
                          <a:pt x="3" y="20"/>
                        </a:moveTo>
                        <a:lnTo>
                          <a:pt x="6" y="0"/>
                        </a:lnTo>
                        <a:lnTo>
                          <a:pt x="3" y="20"/>
                        </a:lnTo>
                        <a:lnTo>
                          <a:pt x="0" y="45"/>
                        </a:lnTo>
                        <a:lnTo>
                          <a:pt x="3" y="20"/>
                        </a:lnTo>
                        <a:close/>
                      </a:path>
                    </a:pathLst>
                  </a:custGeom>
                  <a:solidFill>
                    <a:srgbClr val="4F81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68580" tIns="34290" rIns="68580" bIns="34290" anchor="t" anchorCtr="0" upright="1">
                    <a:noAutofit/>
                  </a:bodyPr>
                  <a:lstStyle/>
                  <a:p>
                    <a:pPr defTabSz="685800">
                      <a:defRPr/>
                    </a:pPr>
                    <a:endParaRPr lang="en-ZA" sz="1350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grpSp>
                <p:nvGrpSpPr>
                  <p:cNvPr id="3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2094" y="-2659"/>
                    <a:ext cx="4759" cy="2902"/>
                    <a:chOff x="2094" y="-2659"/>
                    <a:chExt cx="4759" cy="2902"/>
                  </a:xfrm>
                </p:grpSpPr>
                <p:sp>
                  <p:nvSpPr>
                    <p:cNvPr id="32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6201" y="-1450"/>
                      <a:ext cx="3" cy="21"/>
                    </a:xfrm>
                    <a:custGeom>
                      <a:avLst/>
                      <a:gdLst>
                        <a:gd name="T0" fmla="+- 0 6202 6201"/>
                        <a:gd name="T1" fmla="*/ T0 w 3"/>
                        <a:gd name="T2" fmla="+- 0 -1442 -1450"/>
                        <a:gd name="T3" fmla="*/ -1442 h 21"/>
                        <a:gd name="T4" fmla="+- 0 6201 6201"/>
                        <a:gd name="T5" fmla="*/ T4 w 3"/>
                        <a:gd name="T6" fmla="+- 0 -1450 -1450"/>
                        <a:gd name="T7" fmla="*/ -1450 h 21"/>
                        <a:gd name="T8" fmla="+- 0 6202 6201"/>
                        <a:gd name="T9" fmla="*/ T8 w 3"/>
                        <a:gd name="T10" fmla="+- 0 -1442 -1450"/>
                        <a:gd name="T11" fmla="*/ -1442 h 21"/>
                        <a:gd name="T12" fmla="+- 0 6204 6201"/>
                        <a:gd name="T13" fmla="*/ T12 w 3"/>
                        <a:gd name="T14" fmla="+- 0 -1429 -1450"/>
                        <a:gd name="T15" fmla="*/ -1429 h 21"/>
                        <a:gd name="T16" fmla="+- 0 6202 6201"/>
                        <a:gd name="T17" fmla="*/ T16 w 3"/>
                        <a:gd name="T18" fmla="+- 0 -1442 -1450"/>
                        <a:gd name="T19" fmla="*/ -1442 h 21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</a:cxnLst>
                      <a:rect l="0" t="0" r="r" b="b"/>
                      <a:pathLst>
                        <a:path w="3" h="21">
                          <a:moveTo>
                            <a:pt x="1" y="8"/>
                          </a:moveTo>
                          <a:lnTo>
                            <a:pt x="0" y="0"/>
                          </a:lnTo>
                          <a:lnTo>
                            <a:pt x="1" y="8"/>
                          </a:lnTo>
                          <a:lnTo>
                            <a:pt x="3" y="21"/>
                          </a:lnTo>
                          <a:lnTo>
                            <a:pt x="1" y="8"/>
                          </a:lnTo>
                          <a:close/>
                        </a:path>
                      </a:pathLst>
                    </a:custGeom>
                    <a:solidFill>
                      <a:srgbClr val="4F81B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68580" tIns="34290" rIns="68580" bIns="34290" anchor="t" anchorCtr="0" upright="1">
                      <a:noAutofit/>
                    </a:bodyPr>
                    <a:lstStyle/>
                    <a:p>
                      <a:pPr defTabSz="685800">
                        <a:defRPr/>
                      </a:pPr>
                      <a:endParaRPr lang="en-ZA" sz="135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33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94" y="-2659"/>
                      <a:ext cx="4759" cy="2902"/>
                      <a:chOff x="2094" y="-2659"/>
                      <a:chExt cx="4759" cy="2902"/>
                    </a:xfrm>
                  </p:grpSpPr>
                  <p:sp>
                    <p:nvSpPr>
                      <p:cNvPr id="34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15" y="-1452"/>
                        <a:ext cx="2" cy="13"/>
                      </a:xfrm>
                      <a:custGeom>
                        <a:avLst/>
                        <a:gdLst>
                          <a:gd name="T0" fmla="+- 0 5816 5815"/>
                          <a:gd name="T1" fmla="*/ T0 w 2"/>
                          <a:gd name="T2" fmla="+- 0 -1448 -1452"/>
                          <a:gd name="T3" fmla="*/ -1448 h 13"/>
                          <a:gd name="T4" fmla="+- 0 5817 5815"/>
                          <a:gd name="T5" fmla="*/ T4 w 2"/>
                          <a:gd name="T6" fmla="+- 0 -1452 -1452"/>
                          <a:gd name="T7" fmla="*/ -1452 h 13"/>
                          <a:gd name="T8" fmla="+- 0 5816 5815"/>
                          <a:gd name="T9" fmla="*/ T8 w 2"/>
                          <a:gd name="T10" fmla="+- 0 -1448 -1452"/>
                          <a:gd name="T11" fmla="*/ -1448 h 13"/>
                          <a:gd name="T12" fmla="+- 0 5815 5815"/>
                          <a:gd name="T13" fmla="*/ T12 w 2"/>
                          <a:gd name="T14" fmla="+- 0 -1439 -1452"/>
                          <a:gd name="T15" fmla="*/ -1439 h 13"/>
                          <a:gd name="T16" fmla="+- 0 5816 5815"/>
                          <a:gd name="T17" fmla="*/ T16 w 2"/>
                          <a:gd name="T18" fmla="+- 0 -1448 -1452"/>
                          <a:gd name="T19" fmla="*/ -1448 h 13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</a:cxnLst>
                        <a:rect l="0" t="0" r="r" b="b"/>
                        <a:pathLst>
                          <a:path w="2" h="13">
                            <a:moveTo>
                              <a:pt x="1" y="4"/>
                            </a:moveTo>
                            <a:lnTo>
                              <a:pt x="2" y="0"/>
                            </a:lnTo>
                            <a:lnTo>
                              <a:pt x="1" y="4"/>
                            </a:lnTo>
                            <a:lnTo>
                              <a:pt x="0" y="13"/>
                            </a:lnTo>
                            <a:lnTo>
                              <a:pt x="1" y="4"/>
                            </a:lnTo>
                            <a:close/>
                          </a:path>
                        </a:pathLst>
                      </a:custGeom>
                      <a:solidFill>
                        <a:srgbClr val="4F81B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68580" tIns="34290" rIns="68580" bIns="34290" anchor="t" anchorCtr="0" upright="1">
                        <a:noAutofit/>
                      </a:bodyPr>
                      <a:lstStyle/>
                      <a:p>
                        <a:pPr defTabSz="685800">
                          <a:defRPr/>
                        </a:pPr>
                        <a:endParaRPr lang="en-ZA" sz="1350" ker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grpSp>
                    <p:nvGrpSpPr>
                      <p:cNvPr id="35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94" y="-2659"/>
                        <a:ext cx="4759" cy="2902"/>
                        <a:chOff x="2094" y="-2659"/>
                        <a:chExt cx="4759" cy="2902"/>
                      </a:xfrm>
                    </p:grpSpPr>
                    <p:sp>
                      <p:nvSpPr>
                        <p:cNvPr id="36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190" y="-1501"/>
                          <a:ext cx="11" cy="51"/>
                        </a:xfrm>
                        <a:custGeom>
                          <a:avLst/>
                          <a:gdLst>
                            <a:gd name="T0" fmla="+- 0 6196 6190"/>
                            <a:gd name="T1" fmla="*/ T0 w 11"/>
                            <a:gd name="T2" fmla="+- 0 -1476 -1501"/>
                            <a:gd name="T3" fmla="*/ -1476 h 51"/>
                            <a:gd name="T4" fmla="+- 0 6190 6190"/>
                            <a:gd name="T5" fmla="*/ T4 w 11"/>
                            <a:gd name="T6" fmla="+- 0 -1501 -1501"/>
                            <a:gd name="T7" fmla="*/ -1501 h 51"/>
                            <a:gd name="T8" fmla="+- 0 6196 6190"/>
                            <a:gd name="T9" fmla="*/ T8 w 11"/>
                            <a:gd name="T10" fmla="+- 0 -1476 -1501"/>
                            <a:gd name="T11" fmla="*/ -1476 h 51"/>
                            <a:gd name="T12" fmla="+- 0 6201 6190"/>
                            <a:gd name="T13" fmla="*/ T12 w 11"/>
                            <a:gd name="T14" fmla="+- 0 -1450 -1501"/>
                            <a:gd name="T15" fmla="*/ -1450 h 51"/>
                            <a:gd name="T16" fmla="+- 0 6196 6190"/>
                            <a:gd name="T17" fmla="*/ T16 w 11"/>
                            <a:gd name="T18" fmla="+- 0 -1476 -1501"/>
                            <a:gd name="T19" fmla="*/ -1476 h 51"/>
                          </a:gdLst>
                          <a:ahLst/>
                          <a:cxnLst>
                            <a:cxn ang="0">
                              <a:pos x="T1" y="T3"/>
                            </a:cxn>
                            <a:cxn ang="0">
                              <a:pos x="T5" y="T7"/>
                            </a:cxn>
                            <a:cxn ang="0">
                              <a:pos x="T9" y="T11"/>
                            </a:cxn>
                            <a:cxn ang="0">
                              <a:pos x="T13" y="T15"/>
                            </a:cxn>
                            <a:cxn ang="0">
                              <a:pos x="T17" y="T19"/>
                            </a:cxn>
                          </a:cxnLst>
                          <a:rect l="0" t="0" r="r" b="b"/>
                          <a:pathLst>
                            <a:path w="11" h="51">
                              <a:moveTo>
                                <a:pt x="6" y="25"/>
                              </a:moveTo>
                              <a:lnTo>
                                <a:pt x="0" y="0"/>
                              </a:lnTo>
                              <a:lnTo>
                                <a:pt x="6" y="25"/>
                              </a:lnTo>
                              <a:lnTo>
                                <a:pt x="11" y="51"/>
                              </a:lnTo>
                              <a:lnTo>
                                <a:pt x="6" y="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F81B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68580" tIns="34290" rIns="68580" bIns="34290" anchor="t" anchorCtr="0" upright="1">
                          <a:noAutofit/>
                        </a:bodyPr>
                        <a:lstStyle/>
                        <a:p>
                          <a:pPr defTabSz="685800">
                            <a:defRPr/>
                          </a:pPr>
                          <a:endParaRPr lang="en-ZA" sz="1350" kern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37" name="Group 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94" y="-2659"/>
                          <a:ext cx="4759" cy="2902"/>
                          <a:chOff x="2094" y="-2659"/>
                          <a:chExt cx="4759" cy="2902"/>
                        </a:xfrm>
                      </p:grpSpPr>
                      <p:sp>
                        <p:nvSpPr>
                          <p:cNvPr id="38" name="Freeform 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817" y="-1516"/>
                            <a:ext cx="14" cy="64"/>
                          </a:xfrm>
                          <a:custGeom>
                            <a:avLst/>
                            <a:gdLst>
                              <a:gd name="T0" fmla="+- 0 5831 5817"/>
                              <a:gd name="T1" fmla="*/ T0 w 14"/>
                              <a:gd name="T2" fmla="+- 0 -1516 -1516"/>
                              <a:gd name="T3" fmla="*/ -1516 h 64"/>
                              <a:gd name="T4" fmla="+- 0 5828 5817"/>
                              <a:gd name="T5" fmla="*/ T4 w 14"/>
                              <a:gd name="T6" fmla="+- 0 -1504 -1516"/>
                              <a:gd name="T7" fmla="*/ -1504 h 64"/>
                              <a:gd name="T8" fmla="+- 0 5821 5817"/>
                              <a:gd name="T9" fmla="*/ T8 w 14"/>
                              <a:gd name="T10" fmla="+- 0 -1477 -1516"/>
                              <a:gd name="T11" fmla="*/ -1477 h 64"/>
                              <a:gd name="T12" fmla="+- 0 5817 5817"/>
                              <a:gd name="T13" fmla="*/ T12 w 14"/>
                              <a:gd name="T14" fmla="+- 0 -1452 -1516"/>
                              <a:gd name="T15" fmla="*/ -1452 h 64"/>
                              <a:gd name="T16" fmla="+- 0 5821 5817"/>
                              <a:gd name="T17" fmla="*/ T16 w 14"/>
                              <a:gd name="T18" fmla="+- 0 -1477 -1516"/>
                              <a:gd name="T19" fmla="*/ -1477 h 64"/>
                              <a:gd name="T20" fmla="+- 0 5828 5817"/>
                              <a:gd name="T21" fmla="*/ T20 w 14"/>
                              <a:gd name="T22" fmla="+- 0 -1504 -1516"/>
                              <a:gd name="T23" fmla="*/ -1504 h 64"/>
                              <a:gd name="T24" fmla="+- 0 5831 5817"/>
                              <a:gd name="T25" fmla="*/ T24 w 14"/>
                              <a:gd name="T26" fmla="+- 0 -1516 -1516"/>
                              <a:gd name="T27" fmla="*/ -1516 h 64"/>
                            </a:gdLst>
                            <a:ahLst/>
                            <a:cxnLst>
                              <a:cxn ang="0">
                                <a:pos x="T1" y="T3"/>
                              </a:cxn>
                              <a:cxn ang="0">
                                <a:pos x="T5" y="T7"/>
                              </a:cxn>
                              <a:cxn ang="0">
                                <a:pos x="T9" y="T11"/>
                              </a:cxn>
                              <a:cxn ang="0">
                                <a:pos x="T13" y="T15"/>
                              </a:cxn>
                              <a:cxn ang="0">
                                <a:pos x="T17" y="T19"/>
                              </a:cxn>
                              <a:cxn ang="0">
                                <a:pos x="T21" y="T23"/>
                              </a:cxn>
                              <a:cxn ang="0">
                                <a:pos x="T25" y="T27"/>
                              </a:cxn>
                            </a:cxnLst>
                            <a:rect l="0" t="0" r="r" b="b"/>
                            <a:pathLst>
                              <a:path w="14" h="64">
                                <a:moveTo>
                                  <a:pt x="14" y="0"/>
                                </a:moveTo>
                                <a:lnTo>
                                  <a:pt x="11" y="12"/>
                                </a:lnTo>
                                <a:lnTo>
                                  <a:pt x="4" y="39"/>
                                </a:lnTo>
                                <a:lnTo>
                                  <a:pt x="0" y="64"/>
                                </a:lnTo>
                                <a:lnTo>
                                  <a:pt x="4" y="39"/>
                                </a:lnTo>
                                <a:lnTo>
                                  <a:pt x="11" y="12"/>
                                </a:lnTo>
                                <a:lnTo>
                                  <a:pt x="1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F81B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68580" tIns="34290" rIns="68580" bIns="34290" anchor="t" anchorCtr="0" upright="1">
                            <a:no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endParaRPr lang="en-ZA" sz="1350" kern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39" name="Group 3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4" y="-2659"/>
                            <a:ext cx="4759" cy="2902"/>
                            <a:chOff x="2094" y="-2659"/>
                            <a:chExt cx="4759" cy="2902"/>
                          </a:xfrm>
                        </p:grpSpPr>
                        <p:sp>
                          <p:nvSpPr>
                            <p:cNvPr id="40" name="Freeform 3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831" y="-1543"/>
                              <a:ext cx="8" cy="27"/>
                            </a:xfrm>
                            <a:custGeom>
                              <a:avLst/>
                              <a:gdLst>
                                <a:gd name="T0" fmla="+- 0 5835 5831"/>
                                <a:gd name="T1" fmla="*/ T0 w 8"/>
                                <a:gd name="T2" fmla="+- 0 -1530 -1543"/>
                                <a:gd name="T3" fmla="*/ -1530 h 27"/>
                                <a:gd name="T4" fmla="+- 0 5839 5831"/>
                                <a:gd name="T5" fmla="*/ T4 w 8"/>
                                <a:gd name="T6" fmla="+- 0 -1543 -1543"/>
                                <a:gd name="T7" fmla="*/ -1543 h 27"/>
                                <a:gd name="T8" fmla="+- 0 5835 5831"/>
                                <a:gd name="T9" fmla="*/ T8 w 8"/>
                                <a:gd name="T10" fmla="+- 0 -1530 -1543"/>
                                <a:gd name="T11" fmla="*/ -1530 h 27"/>
                                <a:gd name="T12" fmla="+- 0 5831 5831"/>
                                <a:gd name="T13" fmla="*/ T12 w 8"/>
                                <a:gd name="T14" fmla="+- 0 -1516 -1543"/>
                                <a:gd name="T15" fmla="*/ -1516 h 27"/>
                                <a:gd name="T16" fmla="+- 0 5835 5831"/>
                                <a:gd name="T17" fmla="*/ T16 w 8"/>
                                <a:gd name="T18" fmla="+- 0 -1530 -1543"/>
                                <a:gd name="T19" fmla="*/ -1530 h 27"/>
                              </a:gdLst>
                              <a:ahLst/>
                              <a:cxnLst>
                                <a:cxn ang="0">
                                  <a:pos x="T1" y="T3"/>
                                </a:cxn>
                                <a:cxn ang="0">
                                  <a:pos x="T5" y="T7"/>
                                </a:cxn>
                                <a:cxn ang="0">
                                  <a:pos x="T9" y="T11"/>
                                </a:cxn>
                                <a:cxn ang="0">
                                  <a:pos x="T13" y="T15"/>
                                </a:cxn>
                                <a:cxn ang="0">
                                  <a:pos x="T17" y="T19"/>
                                </a:cxn>
                              </a:cxnLst>
                              <a:rect l="0" t="0" r="r" b="b"/>
                              <a:pathLst>
                                <a:path w="8" h="27">
                                  <a:moveTo>
                                    <a:pt x="4" y="13"/>
                                  </a:moveTo>
                                  <a:lnTo>
                                    <a:pt x="8" y="0"/>
                                  </a:lnTo>
                                  <a:lnTo>
                                    <a:pt x="4" y="13"/>
                                  </a:lnTo>
                                  <a:lnTo>
                                    <a:pt x="0" y="27"/>
                                  </a:lnTo>
                                  <a:lnTo>
                                    <a:pt x="4" y="1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F81BC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68580" tIns="34290" rIns="68580" bIns="34290" anchor="t" anchorCtr="0" upright="1">
                              <a:noAutofit/>
                            </a:bodyPr>
                            <a:lstStyle/>
                            <a:p>
                              <a:pPr defTabSz="685800">
                                <a:defRPr/>
                              </a:pPr>
                              <a:endParaRPr lang="en-ZA" sz="1350" kern="0">
                                <a:solidFill>
                                  <a:sysClr val="windowText" lastClr="000000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41" name="Group 4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094" y="-2659"/>
                              <a:ext cx="4759" cy="2902"/>
                              <a:chOff x="2094" y="-2659"/>
                              <a:chExt cx="4759" cy="2902"/>
                            </a:xfrm>
                          </p:grpSpPr>
                          <p:sp>
                            <p:nvSpPr>
                              <p:cNvPr id="42" name="Freeform 4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174" y="-1555"/>
                                <a:ext cx="16" cy="54"/>
                              </a:xfrm>
                              <a:custGeom>
                                <a:avLst/>
                                <a:gdLst>
                                  <a:gd name="T0" fmla="+- 0 6174 6174"/>
                                  <a:gd name="T1" fmla="*/ T0 w 16"/>
                                  <a:gd name="T2" fmla="+- 0 -1555 -1555"/>
                                  <a:gd name="T3" fmla="*/ -1555 h 54"/>
                                  <a:gd name="T4" fmla="+- 0 6179 6174"/>
                                  <a:gd name="T5" fmla="*/ T4 w 16"/>
                                  <a:gd name="T6" fmla="+- 0 -1540 -1555"/>
                                  <a:gd name="T7" fmla="*/ -1540 h 54"/>
                                  <a:gd name="T8" fmla="+- 0 6188 6174"/>
                                  <a:gd name="T9" fmla="*/ T8 w 16"/>
                                  <a:gd name="T10" fmla="+- 0 -1509 -1555"/>
                                  <a:gd name="T11" fmla="*/ -1509 h 54"/>
                                  <a:gd name="T12" fmla="+- 0 6190 6174"/>
                                  <a:gd name="T13" fmla="*/ T12 w 16"/>
                                  <a:gd name="T14" fmla="+- 0 -1501 -1555"/>
                                  <a:gd name="T15" fmla="*/ -1501 h 54"/>
                                  <a:gd name="T16" fmla="+- 0 6188 6174"/>
                                  <a:gd name="T17" fmla="*/ T16 w 16"/>
                                  <a:gd name="T18" fmla="+- 0 -1509 -1555"/>
                                  <a:gd name="T19" fmla="*/ -1509 h 54"/>
                                  <a:gd name="T20" fmla="+- 0 6179 6174"/>
                                  <a:gd name="T21" fmla="*/ T20 w 16"/>
                                  <a:gd name="T22" fmla="+- 0 -1540 -1555"/>
                                  <a:gd name="T23" fmla="*/ -1540 h 54"/>
                                  <a:gd name="T24" fmla="+- 0 6174 6174"/>
                                  <a:gd name="T25" fmla="*/ T24 w 16"/>
                                  <a:gd name="T26" fmla="+- 0 -1555 -1555"/>
                                  <a:gd name="T27" fmla="*/ -1555 h 54"/>
                                </a:gdLst>
                                <a:ahLst/>
                                <a:cxnLst>
                                  <a:cxn ang="0">
                                    <a:pos x="T1" y="T3"/>
                                  </a:cxn>
                                  <a:cxn ang="0">
                                    <a:pos x="T5" y="T7"/>
                                  </a:cxn>
                                  <a:cxn ang="0">
                                    <a:pos x="T9" y="T11"/>
                                  </a:cxn>
                                  <a:cxn ang="0">
                                    <a:pos x="T13" y="T15"/>
                                  </a:cxn>
                                  <a:cxn ang="0">
                                    <a:pos x="T17" y="T19"/>
                                  </a:cxn>
                                  <a:cxn ang="0">
                                    <a:pos x="T21" y="T23"/>
                                  </a:cxn>
                                  <a:cxn ang="0">
                                    <a:pos x="T25" y="T27"/>
                                  </a:cxn>
                                </a:cxnLst>
                                <a:rect l="0" t="0" r="r" b="b"/>
                                <a:pathLst>
                                  <a:path w="16" h="54">
                                    <a:moveTo>
                                      <a:pt x="0" y="0"/>
                                    </a:moveTo>
                                    <a:lnTo>
                                      <a:pt x="5" y="15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6" y="54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5" y="15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4F81BC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rot="0" vert="horz" wrap="square" lIns="68580" tIns="34290" rIns="68580" bIns="34290" anchor="t" anchorCtr="0" upright="1">
                                <a:noAutofit/>
                              </a:bodyPr>
                              <a:lstStyle/>
                              <a:p>
                                <a:pPr defTabSz="685800">
                                  <a:defRPr/>
                                </a:pPr>
                                <a:endParaRPr lang="en-ZA" sz="1350" kern="0">
                                  <a:solidFill>
                                    <a:sysClr val="windowText" lastClr="000000"/>
                                  </a:solidFill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43" name="Group 4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094" y="-2659"/>
                                <a:ext cx="4759" cy="2902"/>
                                <a:chOff x="2094" y="-2659"/>
                                <a:chExt cx="4759" cy="2902"/>
                              </a:xfrm>
                            </p:grpSpPr>
                            <p:sp>
                              <p:nvSpPr>
                                <p:cNvPr id="44" name="Freeform 43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6164" y="-1582"/>
                                  <a:ext cx="10" cy="27"/>
                                </a:xfrm>
                                <a:custGeom>
                                  <a:avLst/>
                                  <a:gdLst>
                                    <a:gd name="T0" fmla="+- 0 6169 6164"/>
                                    <a:gd name="T1" fmla="*/ T0 w 10"/>
                                    <a:gd name="T2" fmla="+- 0 -1570 -1582"/>
                                    <a:gd name="T3" fmla="*/ -1570 h 27"/>
                                    <a:gd name="T4" fmla="+- 0 6164 6164"/>
                                    <a:gd name="T5" fmla="*/ T4 w 10"/>
                                    <a:gd name="T6" fmla="+- 0 -1582 -1582"/>
                                    <a:gd name="T7" fmla="*/ -1582 h 27"/>
                                    <a:gd name="T8" fmla="+- 0 6169 6164"/>
                                    <a:gd name="T9" fmla="*/ T8 w 10"/>
                                    <a:gd name="T10" fmla="+- 0 -1570 -1582"/>
                                    <a:gd name="T11" fmla="*/ -1570 h 27"/>
                                    <a:gd name="T12" fmla="+- 0 6174 6164"/>
                                    <a:gd name="T13" fmla="*/ T12 w 10"/>
                                    <a:gd name="T14" fmla="+- 0 -1555 -1582"/>
                                    <a:gd name="T15" fmla="*/ -1555 h 27"/>
                                    <a:gd name="T16" fmla="+- 0 6169 6164"/>
                                    <a:gd name="T17" fmla="*/ T16 w 10"/>
                                    <a:gd name="T18" fmla="+- 0 -1570 -1582"/>
                                    <a:gd name="T19" fmla="*/ -1570 h 27"/>
                                  </a:gdLst>
                                  <a:ahLst/>
                                  <a:cxnLst>
                                    <a:cxn ang="0">
                                      <a:pos x="T1" y="T3"/>
                                    </a:cxn>
                                    <a:cxn ang="0">
                                      <a:pos x="T5" y="T7"/>
                                    </a:cxn>
                                    <a:cxn ang="0">
                                      <a:pos x="T9" y="T11"/>
                                    </a:cxn>
                                    <a:cxn ang="0">
                                      <a:pos x="T13" y="T15"/>
                                    </a:cxn>
                                    <a:cxn ang="0">
                                      <a:pos x="T17" y="T19"/>
                                    </a:cxn>
                                  </a:cxnLst>
                                  <a:rect l="0" t="0" r="r" b="b"/>
                                  <a:pathLst>
                                    <a:path w="10" h="27">
                                      <a:moveTo>
                                        <a:pt x="5" y="12"/>
                                      </a:moveTo>
                                      <a:lnTo>
                                        <a:pt x="0" y="0"/>
                                      </a:lnTo>
                                      <a:lnTo>
                                        <a:pt x="5" y="12"/>
                                      </a:lnTo>
                                      <a:lnTo>
                                        <a:pt x="10" y="27"/>
                                      </a:lnTo>
                                      <a:lnTo>
                                        <a:pt x="5" y="12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4F81BC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rot="0" vert="horz" wrap="square" lIns="68580" tIns="34290" rIns="68580" bIns="34290" anchor="t" anchorCtr="0" upright="1">
                                  <a:noAutofit/>
                                </a:bodyPr>
                                <a:lstStyle/>
                                <a:p>
                                  <a:pPr defTabSz="685800">
                                    <a:defRPr/>
                                  </a:pPr>
                                  <a:endParaRPr lang="en-ZA" sz="1350" kern="0">
                                    <a:solidFill>
                                      <a:sysClr val="windowText" lastClr="000000"/>
                                    </a:solidFill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45" name="Group 44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094" y="-2659"/>
                                  <a:ext cx="4759" cy="2902"/>
                                  <a:chOff x="2094" y="-2659"/>
                                  <a:chExt cx="4759" cy="2902"/>
                                </a:xfrm>
                              </p:grpSpPr>
                              <p:sp>
                                <p:nvSpPr>
                                  <p:cNvPr id="46" name="Freeform 45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154" y="-1605"/>
                                    <a:ext cx="10" cy="24"/>
                                  </a:xfrm>
                                  <a:custGeom>
                                    <a:avLst/>
                                    <a:gdLst>
                                      <a:gd name="T0" fmla="+- 0 6158 6154"/>
                                      <a:gd name="T1" fmla="*/ T0 w 10"/>
                                      <a:gd name="T2" fmla="+- 0 -1597 -1605"/>
                                      <a:gd name="T3" fmla="*/ -1597 h 24"/>
                                      <a:gd name="T4" fmla="+- 0 6154 6154"/>
                                      <a:gd name="T5" fmla="*/ T4 w 10"/>
                                      <a:gd name="T6" fmla="+- 0 -1605 -1605"/>
                                      <a:gd name="T7" fmla="*/ -1605 h 24"/>
                                      <a:gd name="T8" fmla="+- 0 6158 6154"/>
                                      <a:gd name="T9" fmla="*/ T8 w 10"/>
                                      <a:gd name="T10" fmla="+- 0 -1597 -1605"/>
                                      <a:gd name="T11" fmla="*/ -1597 h 24"/>
                                      <a:gd name="T12" fmla="+- 0 6164 6154"/>
                                      <a:gd name="T13" fmla="*/ T12 w 10"/>
                                      <a:gd name="T14" fmla="+- 0 -1582 -1605"/>
                                      <a:gd name="T15" fmla="*/ -1582 h 24"/>
                                      <a:gd name="T16" fmla="+- 0 6158 6154"/>
                                      <a:gd name="T17" fmla="*/ T16 w 10"/>
                                      <a:gd name="T18" fmla="+- 0 -1597 -1605"/>
                                      <a:gd name="T19" fmla="*/ -1597 h 24"/>
                                    </a:gdLst>
                                    <a:ahLst/>
                                    <a:cxnLst>
                                      <a:cxn ang="0">
                                        <a:pos x="T1" y="T3"/>
                                      </a:cxn>
                                      <a:cxn ang="0">
                                        <a:pos x="T5" y="T7"/>
                                      </a:cxn>
                                      <a:cxn ang="0">
                                        <a:pos x="T9" y="T11"/>
                                      </a:cxn>
                                      <a:cxn ang="0">
                                        <a:pos x="T13" y="T15"/>
                                      </a:cxn>
                                      <a:cxn ang="0">
                                        <a:pos x="T17" y="T19"/>
                                      </a:cxn>
                                    </a:cxnLst>
                                    <a:rect l="0" t="0" r="r" b="b"/>
                                    <a:pathLst>
                                      <a:path w="10" h="24">
                                        <a:moveTo>
                                          <a:pt x="4" y="8"/>
                                        </a:moveTo>
                                        <a:lnTo>
                                          <a:pt x="0" y="0"/>
                                        </a:lnTo>
                                        <a:lnTo>
                                          <a:pt x="4" y="8"/>
                                        </a:lnTo>
                                        <a:lnTo>
                                          <a:pt x="10" y="23"/>
                                        </a:lnTo>
                                        <a:lnTo>
                                          <a:pt x="4" y="8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4F81BC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rot="0" vert="horz" wrap="square" lIns="68580" tIns="34290" rIns="68580" bIns="34290" anchor="t" anchorCtr="0" upright="1">
                                    <a:noAutofit/>
                                  </a:bodyPr>
                                  <a:lstStyle/>
                                  <a:p>
                                    <a:pPr defTabSz="685800">
                                      <a:defRPr/>
                                    </a:pPr>
                                    <a:endParaRPr lang="en-ZA" sz="1350" kern="0">
                                      <a:solidFill>
                                        <a:sysClr val="windowText" lastClr="000000"/>
                                      </a:solidFill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47" name="Group 4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094" y="-2659"/>
                                    <a:ext cx="4759" cy="2902"/>
                                    <a:chOff x="2094" y="-2659"/>
                                    <a:chExt cx="4759" cy="2902"/>
                                  </a:xfrm>
                                </p:grpSpPr>
                                <p:sp>
                                  <p:nvSpPr>
                                    <p:cNvPr id="48" name="Freeform 47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5839" y="-1601"/>
                                      <a:ext cx="22" cy="59"/>
                                    </a:xfrm>
                                    <a:custGeom>
                                      <a:avLst/>
                                      <a:gdLst>
                                        <a:gd name="T0" fmla="+- 0 5861 5839"/>
                                        <a:gd name="T1" fmla="*/ T0 w 22"/>
                                        <a:gd name="T2" fmla="+- 0 -1601 -1601"/>
                                        <a:gd name="T3" fmla="*/ -1601 h 59"/>
                                        <a:gd name="T4" fmla="+- 0 5851 5839"/>
                                        <a:gd name="T5" fmla="*/ T4 w 22"/>
                                        <a:gd name="T6" fmla="+- 0 -1579 -1601"/>
                                        <a:gd name="T7" fmla="*/ -1579 h 59"/>
                                        <a:gd name="T8" fmla="+- 0 5843 5839"/>
                                        <a:gd name="T9" fmla="*/ T8 w 22"/>
                                        <a:gd name="T10" fmla="+- 0 -1555 -1601"/>
                                        <a:gd name="T11" fmla="*/ -1555 h 59"/>
                                        <a:gd name="T12" fmla="+- 0 5839 5839"/>
                                        <a:gd name="T13" fmla="*/ T12 w 22"/>
                                        <a:gd name="T14" fmla="+- 0 -1543 -1601"/>
                                        <a:gd name="T15" fmla="*/ -1543 h 59"/>
                                        <a:gd name="T16" fmla="+- 0 5843 5839"/>
                                        <a:gd name="T17" fmla="*/ T16 w 22"/>
                                        <a:gd name="T18" fmla="+- 0 -1555 -1601"/>
                                        <a:gd name="T19" fmla="*/ -1555 h 59"/>
                                        <a:gd name="T20" fmla="+- 0 5851 5839"/>
                                        <a:gd name="T21" fmla="*/ T20 w 22"/>
                                        <a:gd name="T22" fmla="+- 0 -1579 -1601"/>
                                        <a:gd name="T23" fmla="*/ -1579 h 59"/>
                                        <a:gd name="T24" fmla="+- 0 5861 5839"/>
                                        <a:gd name="T25" fmla="*/ T24 w 22"/>
                                        <a:gd name="T26" fmla="+- 0 -1601 -1601"/>
                                        <a:gd name="T27" fmla="*/ -1601 h 59"/>
                                      </a:gdLst>
                                      <a:ahLst/>
                                      <a:cxnLst>
                                        <a:cxn ang="0">
                                          <a:pos x="T1" y="T3"/>
                                        </a:cxn>
                                        <a:cxn ang="0">
                                          <a:pos x="T5" y="T7"/>
                                        </a:cxn>
                                        <a:cxn ang="0">
                                          <a:pos x="T9" y="T11"/>
                                        </a:cxn>
                                        <a:cxn ang="0">
                                          <a:pos x="T13" y="T15"/>
                                        </a:cxn>
                                        <a:cxn ang="0">
                                          <a:pos x="T17" y="T19"/>
                                        </a:cxn>
                                        <a:cxn ang="0">
                                          <a:pos x="T21" y="T23"/>
                                        </a:cxn>
                                        <a:cxn ang="0">
                                          <a:pos x="T25" y="T27"/>
                                        </a:cxn>
                                      </a:cxnLst>
                                      <a:rect l="0" t="0" r="r" b="b"/>
                                      <a:pathLst>
                                        <a:path w="22" h="59">
                                          <a:moveTo>
                                            <a:pt x="22" y="0"/>
                                          </a:moveTo>
                                          <a:lnTo>
                                            <a:pt x="12" y="22"/>
                                          </a:lnTo>
                                          <a:lnTo>
                                            <a:pt x="4" y="46"/>
                                          </a:lnTo>
                                          <a:lnTo>
                                            <a:pt x="0" y="58"/>
                                          </a:lnTo>
                                          <a:lnTo>
                                            <a:pt x="4" y="46"/>
                                          </a:lnTo>
                                          <a:lnTo>
                                            <a:pt x="12" y="22"/>
                                          </a:lnTo>
                                          <a:lnTo>
                                            <a:pt x="22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4F81BC"/>
                                    </a:solidFill>
                                    <a:ln>
                                      <a:noFill/>
                                    </a:ln>
                                    <a:extLs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14:hiddenLine>
                                      </a:ext>
                                    </a:extLst>
                                  </p:spPr>
                                  <p:txBody>
                                    <a:bodyPr rot="0" vert="horz" wrap="square" lIns="68580" tIns="34290" rIns="68580" bIns="34290" anchor="t" anchorCtr="0" upright="1">
                                      <a:noAutofit/>
                                    </a:bodyPr>
                                    <a:lstStyle/>
                                    <a:p>
                                      <a:pPr defTabSz="685800">
                                        <a:defRPr/>
                                      </a:pPr>
                                      <a:endParaRPr lang="en-ZA" sz="1350" kern="0">
                                        <a:solidFill>
                                          <a:sysClr val="windowText" lastClr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49" name="Group 48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094" y="-2659"/>
                                      <a:ext cx="4759" cy="2902"/>
                                      <a:chOff x="2094" y="-2659"/>
                                      <a:chExt cx="4759" cy="2902"/>
                                    </a:xfrm>
                                  </p:grpSpPr>
                                  <p:sp>
                                    <p:nvSpPr>
                                      <p:cNvPr id="50" name="Freeform 49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139" y="-1635"/>
                                        <a:ext cx="15" cy="30"/>
                                      </a:xfrm>
                                      <a:custGeom>
                                        <a:avLst/>
                                        <a:gdLst>
                                          <a:gd name="T0" fmla="+- 0 6147 6139"/>
                                          <a:gd name="T1" fmla="*/ T0 w 15"/>
                                          <a:gd name="T2" fmla="+- 0 -1622 -1635"/>
                                          <a:gd name="T3" fmla="*/ -1622 h 30"/>
                                          <a:gd name="T4" fmla="+- 0 6139 6139"/>
                                          <a:gd name="T5" fmla="*/ T4 w 15"/>
                                          <a:gd name="T6" fmla="+- 0 -1635 -1635"/>
                                          <a:gd name="T7" fmla="*/ -1635 h 30"/>
                                          <a:gd name="T8" fmla="+- 0 6147 6139"/>
                                          <a:gd name="T9" fmla="*/ T8 w 15"/>
                                          <a:gd name="T10" fmla="+- 0 -1622 -1635"/>
                                          <a:gd name="T11" fmla="*/ -1622 h 30"/>
                                          <a:gd name="T12" fmla="+- 0 6154 6139"/>
                                          <a:gd name="T13" fmla="*/ T12 w 15"/>
                                          <a:gd name="T14" fmla="+- 0 -1605 -1635"/>
                                          <a:gd name="T15" fmla="*/ -1605 h 30"/>
                                          <a:gd name="T16" fmla="+- 0 6147 6139"/>
                                          <a:gd name="T17" fmla="*/ T16 w 15"/>
                                          <a:gd name="T18" fmla="+- 0 -1622 -1635"/>
                                          <a:gd name="T19" fmla="*/ -1622 h 30"/>
                                        </a:gdLst>
                                        <a:ahLst/>
                                        <a:cxnLst>
                                          <a:cxn ang="0">
                                            <a:pos x="T1" y="T3"/>
                                          </a:cxn>
                                          <a:cxn ang="0">
                                            <a:pos x="T5" y="T7"/>
                                          </a:cxn>
                                          <a:cxn ang="0">
                                            <a:pos x="T9" y="T11"/>
                                          </a:cxn>
                                          <a:cxn ang="0">
                                            <a:pos x="T13" y="T15"/>
                                          </a:cxn>
                                          <a:cxn ang="0">
                                            <a:pos x="T17" y="T19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15" h="30">
                                            <a:moveTo>
                                              <a:pt x="8" y="13"/>
                                            </a:moveTo>
                                            <a:lnTo>
                                              <a:pt x="0" y="0"/>
                                            </a:lnTo>
                                            <a:lnTo>
                                              <a:pt x="8" y="13"/>
                                            </a:lnTo>
                                            <a:lnTo>
                                              <a:pt x="15" y="30"/>
                                            </a:lnTo>
                                            <a:lnTo>
                                              <a:pt x="8" y="13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4F81BC"/>
                                      </a:solidFill>
                                      <a:ln>
                                        <a:noFill/>
                                      </a:ln>
                                      <a:extLst>
                                        <a:ext uri="{91240B29-F687-4F45-9708-019B960494DF}">
                                          <a14:hiddenLine xmlns:a14="http://schemas.microsoft.com/office/drawing/2010/main"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14:hiddenLine>
                                        </a:ext>
                                      </a:extLst>
                                    </p:spPr>
                                    <p:txBody>
                                      <a:bodyPr rot="0" vert="horz" wrap="square" lIns="68580" tIns="34290" rIns="68580" bIns="34290" anchor="t" anchorCtr="0" upright="1">
                                        <a:noAutofit/>
                                      </a:bodyPr>
                                      <a:lstStyle/>
                                      <a:p>
                                        <a:pPr defTabSz="685800">
                                          <a:defRPr/>
                                        </a:pPr>
                                        <a:endParaRPr lang="en-ZA" sz="1350" kern="0">
                                          <a:solidFill>
                                            <a:sysClr val="windowText" lastClr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51" name="Group 50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2094" y="-2659"/>
                                        <a:ext cx="4759" cy="2902"/>
                                        <a:chOff x="2094" y="-2659"/>
                                        <a:chExt cx="4759" cy="2902"/>
                                      </a:xfrm>
                                    </p:grpSpPr>
                                    <p:sp>
                                      <p:nvSpPr>
                                        <p:cNvPr id="52" name="Freeform 51"/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5866" y="-1642"/>
                                          <a:ext cx="15" cy="29"/>
                                        </a:xfrm>
                                        <a:custGeom>
                                          <a:avLst/>
                                          <a:gdLst>
                                            <a:gd name="T0" fmla="+- 0 5871 5866"/>
                                            <a:gd name="T1" fmla="*/ T0 w 15"/>
                                            <a:gd name="T2" fmla="+- 0 -1623 -1642"/>
                                            <a:gd name="T3" fmla="*/ -1623 h 29"/>
                                            <a:gd name="T4" fmla="+- 0 5881 5866"/>
                                            <a:gd name="T5" fmla="*/ T4 w 15"/>
                                            <a:gd name="T6" fmla="+- 0 -1642 -1642"/>
                                            <a:gd name="T7" fmla="*/ -1642 h 29"/>
                                            <a:gd name="T8" fmla="+- 0 5871 5866"/>
                                            <a:gd name="T9" fmla="*/ T8 w 15"/>
                                            <a:gd name="T10" fmla="+- 0 -1623 -1642"/>
                                            <a:gd name="T11" fmla="*/ -1623 h 29"/>
                                            <a:gd name="T12" fmla="+- 0 5866 5866"/>
                                            <a:gd name="T13" fmla="*/ T12 w 15"/>
                                            <a:gd name="T14" fmla="+- 0 -1613 -1642"/>
                                            <a:gd name="T15" fmla="*/ -1613 h 29"/>
                                            <a:gd name="T16" fmla="+- 0 5871 5866"/>
                                            <a:gd name="T17" fmla="*/ T16 w 15"/>
                                            <a:gd name="T18" fmla="+- 0 -1623 -1642"/>
                                            <a:gd name="T19" fmla="*/ -1623 h 29"/>
                                          </a:gdLst>
                                          <a:ahLst/>
                                          <a:cxnLst>
                                            <a:cxn ang="0">
                                              <a:pos x="T1" y="T3"/>
                                            </a:cxn>
                                            <a:cxn ang="0">
                                              <a:pos x="T5" y="T7"/>
                                            </a:cxn>
                                            <a:cxn ang="0">
                                              <a:pos x="T9" y="T11"/>
                                            </a:cxn>
                                            <a:cxn ang="0">
                                              <a:pos x="T13" y="T15"/>
                                            </a:cxn>
                                            <a:cxn ang="0">
                                              <a:pos x="T17" y="T19"/>
                                            </a:cxn>
                                          </a:cxnLst>
                                          <a:rect l="0" t="0" r="r" b="b"/>
                                          <a:pathLst>
                                            <a:path w="15" h="29">
                                              <a:moveTo>
                                                <a:pt x="5" y="19"/>
                                              </a:moveTo>
                                              <a:lnTo>
                                                <a:pt x="15" y="0"/>
                                              </a:lnTo>
                                              <a:lnTo>
                                                <a:pt x="5" y="19"/>
                                              </a:lnTo>
                                              <a:lnTo>
                                                <a:pt x="0" y="29"/>
                                              </a:lnTo>
                                              <a:lnTo>
                                                <a:pt x="5" y="19"/>
                                              </a:ln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4F81BC"/>
                                        </a:solidFill>
                                        <a:ln>
                                          <a:noFill/>
                                        </a:ln>
                                        <a:extLst>
                                          <a:ext uri="{91240B29-F687-4F45-9708-019B960494DF}">
                                            <a14:hiddenLine xmlns:a14="http://schemas.microsoft.com/office/drawing/2010/main"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14:hiddenLine>
                                          </a:ext>
                                        </a:extLst>
                                      </p:spPr>
                                      <p:txBody>
                                        <a:bodyPr rot="0" vert="horz" wrap="square" lIns="68580" tIns="34290" rIns="68580" bIns="34290" anchor="t" anchorCtr="0" upright="1">
                                          <a:noAutofit/>
                                        </a:bodyPr>
                                        <a:lstStyle/>
                                        <a:p>
                                          <a:pPr defTabSz="685800">
                                            <a:defRPr/>
                                          </a:pPr>
                                          <a:endParaRPr lang="en-ZA" sz="1350" kern="0">
                                            <a:solidFill>
                                              <a:sysClr val="windowText" lastClr="000000"/>
                                            </a:solidFill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53" name="Group 52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2094" y="-2659"/>
                                          <a:ext cx="4759" cy="2902"/>
                                          <a:chOff x="2094" y="-2659"/>
                                          <a:chExt cx="4759" cy="2902"/>
                                        </a:xfrm>
                                      </p:grpSpPr>
                                      <p:sp>
                                        <p:nvSpPr>
                                          <p:cNvPr id="54" name="Freeform 53"/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5881" y="-1665"/>
                                            <a:ext cx="15" cy="23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+- 0 5893 5881"/>
                                              <a:gd name="T1" fmla="*/ T0 w 15"/>
                                              <a:gd name="T2" fmla="+- 0 -1660 -1665"/>
                                              <a:gd name="T3" fmla="*/ -1660 h 23"/>
                                              <a:gd name="T4" fmla="+- 0 5896 5881"/>
                                              <a:gd name="T5" fmla="*/ T4 w 15"/>
                                              <a:gd name="T6" fmla="+- 0 -1665 -1665"/>
                                              <a:gd name="T7" fmla="*/ -1665 h 23"/>
                                              <a:gd name="T8" fmla="+- 0 5893 5881"/>
                                              <a:gd name="T9" fmla="*/ T8 w 15"/>
                                              <a:gd name="T10" fmla="+- 0 -1660 -1665"/>
                                              <a:gd name="T11" fmla="*/ -1660 h 23"/>
                                              <a:gd name="T12" fmla="+- 0 5881 5881"/>
                                              <a:gd name="T13" fmla="*/ T12 w 15"/>
                                              <a:gd name="T14" fmla="+- 0 -1642 -1665"/>
                                              <a:gd name="T15" fmla="*/ -1642 h 23"/>
                                              <a:gd name="T16" fmla="+- 0 5893 5881"/>
                                              <a:gd name="T17" fmla="*/ T16 w 15"/>
                                              <a:gd name="T18" fmla="+- 0 -1660 -1665"/>
                                              <a:gd name="T19" fmla="*/ -1660 h 23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1" y="T3"/>
                                              </a:cxn>
                                              <a:cxn ang="0">
                                                <a:pos x="T5" y="T7"/>
                                              </a:cxn>
                                              <a:cxn ang="0">
                                                <a:pos x="T9" y="T11"/>
                                              </a:cxn>
                                              <a:cxn ang="0">
                                                <a:pos x="T13" y="T15"/>
                                              </a:cxn>
                                              <a:cxn ang="0">
                                                <a:pos x="T17" y="T19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15" h="23">
                                                <a:moveTo>
                                                  <a:pt x="12" y="5"/>
                                                </a:moveTo>
                                                <a:lnTo>
                                                  <a:pt x="15" y="0"/>
                                                </a:lnTo>
                                                <a:lnTo>
                                                  <a:pt x="12" y="5"/>
                                                </a:lnTo>
                                                <a:lnTo>
                                                  <a:pt x="0" y="23"/>
                                                </a:lnTo>
                                                <a:lnTo>
                                                  <a:pt x="12" y="5"/>
                                                </a:ln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4F81BC"/>
                                          </a:solidFill>
                                          <a:ln>
                                            <a:noFill/>
                                          </a:ln>
                                          <a:extLst>
                                            <a:ext uri="{91240B29-F687-4F45-9708-019B960494DF}">
                                              <a14:hiddenLine xmlns:a14="http://schemas.microsoft.com/office/drawing/2010/main" w="9525">
                                                <a:solidFill>
                                                  <a:srgbClr val="000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14:hiddenLine>
                                            </a:ext>
                                          </a:extLst>
                                        </p:spPr>
                                        <p:txBody>
                                          <a:bodyPr rot="0" vert="horz" wrap="square" lIns="68580" tIns="34290" rIns="68580" bIns="34290" anchor="t" anchorCtr="0" upright="1">
                                            <a:noAutofit/>
                                          </a:bodyPr>
                                          <a:lstStyle/>
                                          <a:p>
                                            <a:pPr defTabSz="685800">
                                              <a:defRPr/>
                                            </a:pPr>
                                            <a:endParaRPr lang="en-ZA" sz="1350" kern="0">
                                              <a:solidFill>
                                                <a:sysClr val="windowText" lastClr="000000"/>
                                              </a:solidFill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55" name="Group 54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2094" y="-2659"/>
                                            <a:ext cx="4759" cy="2902"/>
                                            <a:chOff x="2094" y="-2659"/>
                                            <a:chExt cx="4759" cy="2902"/>
                                          </a:xfrm>
                                        </p:grpSpPr>
                                        <p:sp>
                                          <p:nvSpPr>
                                            <p:cNvPr id="56" name="Freeform 55"/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5896" y="-1697"/>
                                              <a:ext cx="26" cy="31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+- 0 5923 5896"/>
                                                <a:gd name="T1" fmla="*/ T0 w 26"/>
                                                <a:gd name="T2" fmla="+- 0 -1697 -1697"/>
                                                <a:gd name="T3" fmla="*/ -1697 h 31"/>
                                                <a:gd name="T4" fmla="+- 0 5917 5896"/>
                                                <a:gd name="T5" fmla="*/ T4 w 26"/>
                                                <a:gd name="T6" fmla="+- 0 -1691 -1697"/>
                                                <a:gd name="T7" fmla="*/ -1691 h 31"/>
                                                <a:gd name="T8" fmla="+- 0 5905 5896"/>
                                                <a:gd name="T9" fmla="*/ T8 w 26"/>
                                                <a:gd name="T10" fmla="+- 0 -1677 -1697"/>
                                                <a:gd name="T11" fmla="*/ -1677 h 31"/>
                                                <a:gd name="T12" fmla="+- 0 5896 5896"/>
                                                <a:gd name="T13" fmla="*/ T12 w 26"/>
                                                <a:gd name="T14" fmla="+- 0 -1665 -1697"/>
                                                <a:gd name="T15" fmla="*/ -1665 h 31"/>
                                                <a:gd name="T16" fmla="+- 0 5905 5896"/>
                                                <a:gd name="T17" fmla="*/ T16 w 26"/>
                                                <a:gd name="T18" fmla="+- 0 -1677 -1697"/>
                                                <a:gd name="T19" fmla="*/ -1677 h 31"/>
                                                <a:gd name="T20" fmla="+- 0 5917 5896"/>
                                                <a:gd name="T21" fmla="*/ T20 w 26"/>
                                                <a:gd name="T22" fmla="+- 0 -1691 -1697"/>
                                                <a:gd name="T23" fmla="*/ -1691 h 31"/>
                                                <a:gd name="T24" fmla="+- 0 5923 5896"/>
                                                <a:gd name="T25" fmla="*/ T24 w 26"/>
                                                <a:gd name="T26" fmla="+- 0 -1697 -1697"/>
                                                <a:gd name="T27" fmla="*/ -1697 h 31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1" y="T3"/>
                                                </a:cxn>
                                                <a:cxn ang="0">
                                                  <a:pos x="T5" y="T7"/>
                                                </a:cxn>
                                                <a:cxn ang="0">
                                                  <a:pos x="T9" y="T11"/>
                                                </a:cxn>
                                                <a:cxn ang="0">
                                                  <a:pos x="T13" y="T15"/>
                                                </a:cxn>
                                                <a:cxn ang="0">
                                                  <a:pos x="T17" y="T19"/>
                                                </a:cxn>
                                                <a:cxn ang="0">
                                                  <a:pos x="T21" y="T23"/>
                                                </a:cxn>
                                                <a:cxn ang="0">
                                                  <a:pos x="T25" y="T27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26" h="31">
                                                  <a:moveTo>
                                                    <a:pt x="27" y="0"/>
                                                  </a:moveTo>
                                                  <a:lnTo>
                                                    <a:pt x="21" y="6"/>
                                                  </a:lnTo>
                                                  <a:lnTo>
                                                    <a:pt x="9" y="20"/>
                                                  </a:lnTo>
                                                  <a:lnTo>
                                                    <a:pt x="0" y="32"/>
                                                  </a:lnTo>
                                                  <a:lnTo>
                                                    <a:pt x="9" y="20"/>
                                                  </a:lnTo>
                                                  <a:lnTo>
                                                    <a:pt x="21" y="6"/>
                                                  </a:lnTo>
                                                  <a:lnTo>
                                                    <a:pt x="27" y="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4F81BC"/>
                                            </a:solidFill>
                                            <a:ln>
                                              <a:noFill/>
                                            </a:ln>
                                            <a:extLst>
                                              <a:ext uri="{91240B29-F687-4F45-9708-019B960494DF}">
                                                <a14:hiddenLine xmlns:a14="http://schemas.microsoft.com/office/drawing/2010/main" w="9525">
                                                  <a:solidFill>
                                                    <a:srgbClr val="000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14:hiddenLine>
                                              </a:ext>
                                            </a:extLst>
                                          </p:spPr>
                                          <p:txBody>
                                            <a:bodyPr rot="0" vert="horz" wrap="square" lIns="68580" tIns="34290" rIns="68580" bIns="34290" anchor="t" anchorCtr="0" upright="1">
                                              <a:noAutofit/>
                                            </a:bodyPr>
                                            <a:lstStyle/>
                                            <a:p>
                                              <a:pPr defTabSz="685800">
                                                <a:defRPr/>
                                              </a:pPr>
                                              <a:endParaRPr lang="en-ZA" sz="1350" kern="0">
                                                <a:solidFill>
                                                  <a:sysClr val="windowText" lastClr="000000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57" name="Group 56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2094" y="-2659"/>
                                              <a:ext cx="4759" cy="2902"/>
                                              <a:chOff x="2094" y="-2659"/>
                                              <a:chExt cx="4759" cy="2902"/>
                                            </a:xfrm>
                                          </p:grpSpPr>
                                          <p:sp>
                                            <p:nvSpPr>
                                              <p:cNvPr id="58" name="Freeform 57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091" y="-1700"/>
                                                <a:ext cx="49" cy="65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+- 0 6106 6091"/>
                                                  <a:gd name="T1" fmla="*/ T0 w 49"/>
                                                  <a:gd name="T2" fmla="+- 0 -1685 -1700"/>
                                                  <a:gd name="T3" fmla="*/ -1685 h 65"/>
                                                  <a:gd name="T4" fmla="+- 0 6091 6091"/>
                                                  <a:gd name="T5" fmla="*/ T4 w 49"/>
                                                  <a:gd name="T6" fmla="+- 0 -1700 -1700"/>
                                                  <a:gd name="T7" fmla="*/ -1700 h 65"/>
                                                  <a:gd name="T8" fmla="+- 0 6106 6091"/>
                                                  <a:gd name="T9" fmla="*/ T8 w 49"/>
                                                  <a:gd name="T10" fmla="+- 0 -1685 -1700"/>
                                                  <a:gd name="T11" fmla="*/ -1685 h 65"/>
                                                  <a:gd name="T12" fmla="+- 0 6120 6091"/>
                                                  <a:gd name="T13" fmla="*/ T12 w 49"/>
                                                  <a:gd name="T14" fmla="+- 0 -1666 -1700"/>
                                                  <a:gd name="T15" fmla="*/ -1666 h 65"/>
                                                  <a:gd name="T16" fmla="+- 0 6134 6091"/>
                                                  <a:gd name="T17" fmla="*/ T16 w 49"/>
                                                  <a:gd name="T18" fmla="+- 0 -1645 -1700"/>
                                                  <a:gd name="T19" fmla="*/ -1645 h 65"/>
                                                  <a:gd name="T20" fmla="+- 0 6139 6091"/>
                                                  <a:gd name="T21" fmla="*/ T20 w 49"/>
                                                  <a:gd name="T22" fmla="+- 0 -1635 -1700"/>
                                                  <a:gd name="T23" fmla="*/ -1635 h 65"/>
                                                  <a:gd name="T24" fmla="+- 0 6134 6091"/>
                                                  <a:gd name="T25" fmla="*/ T24 w 49"/>
                                                  <a:gd name="T26" fmla="+- 0 -1645 -1700"/>
                                                  <a:gd name="T27" fmla="*/ -1645 h 65"/>
                                                  <a:gd name="T28" fmla="+- 0 6120 6091"/>
                                                  <a:gd name="T29" fmla="*/ T28 w 49"/>
                                                  <a:gd name="T30" fmla="+- 0 -1666 -1700"/>
                                                  <a:gd name="T31" fmla="*/ -1666 h 65"/>
                                                  <a:gd name="T32" fmla="+- 0 6106 6091"/>
                                                  <a:gd name="T33" fmla="*/ T32 w 49"/>
                                                  <a:gd name="T34" fmla="+- 0 -1685 -1700"/>
                                                  <a:gd name="T35" fmla="*/ -1685 h 65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1" y="T3"/>
                                                  </a:cxn>
                                                  <a:cxn ang="0">
                                                    <a:pos x="T5" y="T7"/>
                                                  </a:cxn>
                                                  <a:cxn ang="0">
                                                    <a:pos x="T9" y="T11"/>
                                                  </a:cxn>
                                                  <a:cxn ang="0">
                                                    <a:pos x="T13" y="T15"/>
                                                  </a:cxn>
                                                  <a:cxn ang="0">
                                                    <a:pos x="T17" y="T19"/>
                                                  </a:cxn>
                                                  <a:cxn ang="0">
                                                    <a:pos x="T21" y="T23"/>
                                                  </a:cxn>
                                                  <a:cxn ang="0">
                                                    <a:pos x="T25" y="T27"/>
                                                  </a:cxn>
                                                  <a:cxn ang="0">
                                                    <a:pos x="T29" y="T31"/>
                                                  </a:cxn>
                                                  <a:cxn ang="0">
                                                    <a:pos x="T33" y="T35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49" h="65">
                                                    <a:moveTo>
                                                      <a:pt x="15" y="15"/>
                                                    </a:moveTo>
                                                    <a:lnTo>
                                                      <a:pt x="0" y="0"/>
                                                    </a:lnTo>
                                                    <a:lnTo>
                                                      <a:pt x="15" y="15"/>
                                                    </a:lnTo>
                                                    <a:lnTo>
                                                      <a:pt x="29" y="34"/>
                                                    </a:lnTo>
                                                    <a:lnTo>
                                                      <a:pt x="43" y="55"/>
                                                    </a:lnTo>
                                                    <a:lnTo>
                                                      <a:pt x="48" y="65"/>
                                                    </a:lnTo>
                                                    <a:lnTo>
                                                      <a:pt x="43" y="55"/>
                                                    </a:lnTo>
                                                    <a:lnTo>
                                                      <a:pt x="29" y="34"/>
                                                    </a:lnTo>
                                                    <a:lnTo>
                                                      <a:pt x="15" y="15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4F81BC"/>
                                              </a:solidFill>
                                              <a:ln>
                                                <a:noFill/>
                                              </a:ln>
                                              <a:extLst>
                                                <a:ext uri="{91240B29-F687-4F45-9708-019B960494DF}">
                                                  <a14:hiddenLine xmlns:a14="http://schemas.microsoft.com/office/drawing/2010/main" w="9525">
                                                    <a:solidFill>
                                                      <a:srgbClr val="000000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14:hiddenLine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 rot="0" vert="horz" wrap="square" lIns="68580" tIns="34290" rIns="68580" bIns="34290" anchor="t" anchorCtr="0" upright="1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pPr defTabSz="685800">
                                                  <a:defRPr/>
                                                </a:pPr>
                                                <a:endParaRPr lang="en-ZA" sz="1350" ker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59" name="Group 58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2094" y="-2659"/>
                                                <a:ext cx="4759" cy="2902"/>
                                                <a:chOff x="2094" y="-2659"/>
                                                <a:chExt cx="4759" cy="2902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60" name="Freeform 59"/>
                                                <p:cNvSpPr>
                                                  <a:spLocks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5923" y="-1709"/>
                                                  <a:ext cx="14" cy="12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T0" fmla="+- 0 5930 5923"/>
                                                    <a:gd name="T1" fmla="*/ T0 w 14"/>
                                                    <a:gd name="T2" fmla="+- 0 -1704 -1709"/>
                                                    <a:gd name="T3" fmla="*/ -1704 h 12"/>
                                                    <a:gd name="T4" fmla="+- 0 5936 5923"/>
                                                    <a:gd name="T5" fmla="*/ T4 w 14"/>
                                                    <a:gd name="T6" fmla="+- 0 -1709 -1709"/>
                                                    <a:gd name="T7" fmla="*/ -1709 h 12"/>
                                                    <a:gd name="T8" fmla="+- 0 5930 5923"/>
                                                    <a:gd name="T9" fmla="*/ T8 w 14"/>
                                                    <a:gd name="T10" fmla="+- 0 -1704 -1709"/>
                                                    <a:gd name="T11" fmla="*/ -1704 h 12"/>
                                                    <a:gd name="T12" fmla="+- 0 5923 5923"/>
                                                    <a:gd name="T13" fmla="*/ T12 w 14"/>
                                                    <a:gd name="T14" fmla="+- 0 -1697 -1709"/>
                                                    <a:gd name="T15" fmla="*/ -1697 h 12"/>
                                                    <a:gd name="T16" fmla="+- 0 5930 5923"/>
                                                    <a:gd name="T17" fmla="*/ T16 w 14"/>
                                                    <a:gd name="T18" fmla="+- 0 -1704 -1709"/>
                                                    <a:gd name="T19" fmla="*/ -1704 h 12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T1" y="T3"/>
                                                    </a:cxn>
                                                    <a:cxn ang="0">
                                                      <a:pos x="T5" y="T7"/>
                                                    </a:cxn>
                                                    <a:cxn ang="0">
                                                      <a:pos x="T9" y="T11"/>
                                                    </a:cxn>
                                                    <a:cxn ang="0">
                                                      <a:pos x="T13" y="T15"/>
                                                    </a:cxn>
                                                    <a:cxn ang="0">
                                                      <a:pos x="T17" y="T19"/>
                                                    </a:cxn>
                                                  </a:cxnLst>
                                                  <a:rect l="0" t="0" r="r" b="b"/>
                                                  <a:pathLst>
                                                    <a:path w="14" h="12">
                                                      <a:moveTo>
                                                        <a:pt x="7" y="5"/>
                                                      </a:moveTo>
                                                      <a:lnTo>
                                                        <a:pt x="13" y="0"/>
                                                      </a:lnTo>
                                                      <a:lnTo>
                                                        <a:pt x="7" y="5"/>
                                                      </a:lnTo>
                                                      <a:lnTo>
                                                        <a:pt x="0" y="12"/>
                                                      </a:lnTo>
                                                      <a:lnTo>
                                                        <a:pt x="7" y="5"/>
                                                      </a:ln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rgbClr val="4F81BC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  <a:extLst>
                                                  <a:ext uri="{91240B29-F687-4F45-9708-019B960494DF}">
                                                    <a14:hiddenLine xmlns:a14="http://schemas.microsoft.com/office/drawing/2010/main" w="9525">
                                                      <a:solidFill>
                                                        <a:srgbClr val="000000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14:hiddenLine>
                                                  </a:ext>
                                                </a:extLst>
                                              </p:spPr>
                                              <p:txBody>
                                                <a:bodyPr rot="0" vert="horz" wrap="square" lIns="68580" tIns="34290" rIns="68580" bIns="34290" anchor="t" anchorCtr="0" upright="1">
                                                  <a:noAutofit/>
                                                </a:bodyPr>
                                                <a:lstStyle/>
                                                <a:p>
                                                  <a:pPr defTabSz="685800">
                                                    <a:defRPr/>
                                                  </a:pPr>
                                                  <a:endParaRPr lang="en-ZA" sz="1350" ker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61" name="Group 60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2094" y="-2659"/>
                                                  <a:ext cx="4759" cy="2902"/>
                                                  <a:chOff x="2094" y="-2659"/>
                                                  <a:chExt cx="4759" cy="2902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62" name="Freeform 61"/>
                                                  <p:cNvSpPr>
                                                    <a:spLocks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5936" y="-1723"/>
                                                    <a:ext cx="21" cy="14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T0" fmla="+- 0 5944 5936"/>
                                                      <a:gd name="T1" fmla="*/ T0 w 21"/>
                                                      <a:gd name="T2" fmla="+- 0 -1715 -1723"/>
                                                      <a:gd name="T3" fmla="*/ -1715 h 14"/>
                                                      <a:gd name="T4" fmla="+- 0 5957 5936"/>
                                                      <a:gd name="T5" fmla="*/ T4 w 21"/>
                                                      <a:gd name="T6" fmla="+- 0 -1723 -1723"/>
                                                      <a:gd name="T7" fmla="*/ -1723 h 14"/>
                                                      <a:gd name="T8" fmla="+- 0 5944 5936"/>
                                                      <a:gd name="T9" fmla="*/ T8 w 21"/>
                                                      <a:gd name="T10" fmla="+- 0 -1715 -1723"/>
                                                      <a:gd name="T11" fmla="*/ -1715 h 14"/>
                                                      <a:gd name="T12" fmla="+- 0 5936 5936"/>
                                                      <a:gd name="T13" fmla="*/ T12 w 21"/>
                                                      <a:gd name="T14" fmla="+- 0 -1709 -1723"/>
                                                      <a:gd name="T15" fmla="*/ -1709 h 14"/>
                                                      <a:gd name="T16" fmla="+- 0 5944 5936"/>
                                                      <a:gd name="T17" fmla="*/ T16 w 21"/>
                                                      <a:gd name="T18" fmla="+- 0 -1715 -1723"/>
                                                      <a:gd name="T19" fmla="*/ -1715 h 14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T1" y="T3"/>
                                                      </a:cxn>
                                                      <a:cxn ang="0">
                                                        <a:pos x="T5" y="T7"/>
                                                      </a:cxn>
                                                      <a:cxn ang="0">
                                                        <a:pos x="T9" y="T11"/>
                                                      </a:cxn>
                                                      <a:cxn ang="0">
                                                        <a:pos x="T13" y="T15"/>
                                                      </a:cxn>
                                                      <a:cxn ang="0">
                                                        <a:pos x="T17" y="T19"/>
                                                      </a:cxn>
                                                    </a:cxnLst>
                                                    <a:rect l="0" t="0" r="r" b="b"/>
                                                    <a:pathLst>
                                                      <a:path w="21" h="14">
                                                        <a:moveTo>
                                                          <a:pt x="8" y="8"/>
                                                        </a:moveTo>
                                                        <a:lnTo>
                                                          <a:pt x="21" y="0"/>
                                                        </a:lnTo>
                                                        <a:lnTo>
                                                          <a:pt x="8" y="8"/>
                                                        </a:lnTo>
                                                        <a:lnTo>
                                                          <a:pt x="0" y="14"/>
                                                        </a:lnTo>
                                                        <a:lnTo>
                                                          <a:pt x="8" y="8"/>
                                                        </a:ln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rgbClr val="4F81BC"/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  <a:extLst>
                                                    <a:ext uri="{91240B29-F687-4F45-9708-019B960494DF}">
                                                      <a14:hiddenLine xmlns:a14="http://schemas.microsoft.com/office/drawing/2010/main"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14:hiddenLine>
                                                    </a:ext>
                                                  </a:extLst>
                                                </p:spPr>
                                                <p:txBody>
                                                  <a:bodyPr rot="0" vert="horz" wrap="square" lIns="68580" tIns="34290" rIns="68580" bIns="34290" anchor="t" anchorCtr="0" upright="1">
                                                    <a:noAutofit/>
                                                  </a:bodyPr>
                                                  <a:lstStyle/>
                                                  <a:p>
                                                    <a:pPr defTabSz="685800">
                                                      <a:defRPr/>
                                                    </a:pPr>
                                                    <a:endParaRPr lang="en-ZA" sz="1350" ker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grpSp>
                                                <p:nvGrpSpPr>
                                                  <p:cNvPr id="63" name="Group 62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2094" y="-2659"/>
                                                    <a:ext cx="4759" cy="2902"/>
                                                    <a:chOff x="2094" y="-2659"/>
                                                    <a:chExt cx="4759" cy="2902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64" name="Freeform 63"/>
                                                    <p:cNvSpPr>
                                                      <a:spLocks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6055" y="-1726"/>
                                                      <a:ext cx="36" cy="25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T0" fmla="+- 0 6075 6055"/>
                                                        <a:gd name="T1" fmla="*/ T0 w 36"/>
                                                        <a:gd name="T2" fmla="+- 0 -1714 -1726"/>
                                                        <a:gd name="T3" fmla="*/ -1714 h 25"/>
                                                        <a:gd name="T4" fmla="+- 0 6059 6055"/>
                                                        <a:gd name="T5" fmla="*/ T4 w 36"/>
                                                        <a:gd name="T6" fmla="+- 0 -1724 -1726"/>
                                                        <a:gd name="T7" fmla="*/ -1724 h 25"/>
                                                        <a:gd name="T8" fmla="+- 0 6055 6055"/>
                                                        <a:gd name="T9" fmla="*/ T8 w 36"/>
                                                        <a:gd name="T10" fmla="+- 0 -1726 -1726"/>
                                                        <a:gd name="T11" fmla="*/ -1726 h 25"/>
                                                        <a:gd name="T12" fmla="+- 0 6059 6055"/>
                                                        <a:gd name="T13" fmla="*/ T12 w 36"/>
                                                        <a:gd name="T14" fmla="+- 0 -1724 -1726"/>
                                                        <a:gd name="T15" fmla="*/ -1724 h 25"/>
                                                        <a:gd name="T16" fmla="+- 0 6075 6055"/>
                                                        <a:gd name="T17" fmla="*/ T16 w 36"/>
                                                        <a:gd name="T18" fmla="+- 0 -1714 -1726"/>
                                                        <a:gd name="T19" fmla="*/ -1714 h 25"/>
                                                        <a:gd name="T20" fmla="+- 0 6091 6055"/>
                                                        <a:gd name="T21" fmla="*/ T20 w 36"/>
                                                        <a:gd name="T22" fmla="+- 0 -1700 -1726"/>
                                                        <a:gd name="T23" fmla="*/ -1700 h 25"/>
                                                        <a:gd name="T24" fmla="+- 0 6075 6055"/>
                                                        <a:gd name="T25" fmla="*/ T24 w 36"/>
                                                        <a:gd name="T26" fmla="+- 0 -1714 -1726"/>
                                                        <a:gd name="T27" fmla="*/ -1714 h 25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T1" y="T3"/>
                                                        </a:cxn>
                                                        <a:cxn ang="0">
                                                          <a:pos x="T5" y="T7"/>
                                                        </a:cxn>
                                                        <a:cxn ang="0">
                                                          <a:pos x="T9" y="T11"/>
                                                        </a:cxn>
                                                        <a:cxn ang="0">
                                                          <a:pos x="T13" y="T15"/>
                                                        </a:cxn>
                                                        <a:cxn ang="0">
                                                          <a:pos x="T17" y="T19"/>
                                                        </a:cxn>
                                                        <a:cxn ang="0">
                                                          <a:pos x="T21" y="T23"/>
                                                        </a:cxn>
                                                        <a:cxn ang="0">
                                                          <a:pos x="T25" y="T27"/>
                                                        </a:cxn>
                                                      </a:cxnLst>
                                                      <a:rect l="0" t="0" r="r" b="b"/>
                                                      <a:pathLst>
                                                        <a:path w="36" h="25">
                                                          <a:moveTo>
                                                            <a:pt x="20" y="12"/>
                                                          </a:moveTo>
                                                          <a:lnTo>
                                                            <a:pt x="4" y="2"/>
                                                          </a:lnTo>
                                                          <a:lnTo>
                                                            <a:pt x="0" y="0"/>
                                                          </a:lnTo>
                                                          <a:lnTo>
                                                            <a:pt x="4" y="2"/>
                                                          </a:lnTo>
                                                          <a:lnTo>
                                                            <a:pt x="20" y="12"/>
                                                          </a:lnTo>
                                                          <a:lnTo>
                                                            <a:pt x="36" y="26"/>
                                                          </a:lnTo>
                                                          <a:lnTo>
                                                            <a:pt x="20" y="12"/>
                                                          </a:ln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rgbClr val="4F81BC"/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  <a:extLst>
                                                      <a:ext uri="{91240B29-F687-4F45-9708-019B960494DF}">
                                                        <a14:hiddenLine xmlns:a14="http://schemas.microsoft.com/office/drawing/2010/main"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14:hiddenLine>
                                                      </a:ext>
                                                    </a:extLst>
                                                  </p:spPr>
                                                  <p:txBody>
                                                    <a:bodyPr rot="0" vert="horz" wrap="square" lIns="68580" tIns="34290" rIns="68580" bIns="34290" anchor="t" anchorCtr="0" upright="1">
                                                      <a:noAutofit/>
                                                    </a:bodyPr>
                                                    <a:lstStyle/>
                                                    <a:p>
                                                      <a:pPr defTabSz="685800">
                                                        <a:defRPr/>
                                                      </a:pPr>
                                                      <a:endParaRPr lang="en-ZA" sz="1350" kern="0">
                                                        <a:solidFill>
                                                          <a:sysClr val="windowText" lastClr="000000"/>
                                                        </a:solidFill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  <p:grpSp>
                                                  <p:nvGrpSpPr>
                                                    <p:cNvPr id="65" name="Group 64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2094" y="-2659"/>
                                                      <a:ext cx="4759" cy="2902"/>
                                                      <a:chOff x="2094" y="-2659"/>
                                                      <a:chExt cx="4759" cy="2902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66" name="Freeform 65"/>
                                                      <p:cNvSpPr>
                                                        <a:spLocks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5957" y="-1730"/>
                                                        <a:ext cx="15" cy="7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T0" fmla="+- 0 5958 5957"/>
                                                          <a:gd name="T1" fmla="*/ T0 w 15"/>
                                                          <a:gd name="T2" fmla="+- 0 -1724 -1730"/>
                                                          <a:gd name="T3" fmla="*/ -1724 h 7"/>
                                                          <a:gd name="T4" fmla="+- 0 5972 5957"/>
                                                          <a:gd name="T5" fmla="*/ T4 w 15"/>
                                                          <a:gd name="T6" fmla="+- 0 -1730 -1730"/>
                                                          <a:gd name="T7" fmla="*/ -1730 h 7"/>
                                                          <a:gd name="T8" fmla="+- 0 5958 5957"/>
                                                          <a:gd name="T9" fmla="*/ T8 w 15"/>
                                                          <a:gd name="T10" fmla="+- 0 -1724 -1730"/>
                                                          <a:gd name="T11" fmla="*/ -1724 h 7"/>
                                                          <a:gd name="T12" fmla="+- 0 5957 5957"/>
                                                          <a:gd name="T13" fmla="*/ T12 w 15"/>
                                                          <a:gd name="T14" fmla="+- 0 -1723 -1730"/>
                                                          <a:gd name="T15" fmla="*/ -1723 h 7"/>
                                                          <a:gd name="T16" fmla="+- 0 5958 5957"/>
                                                          <a:gd name="T17" fmla="*/ T16 w 15"/>
                                                          <a:gd name="T18" fmla="+- 0 -1724 -1730"/>
                                                          <a:gd name="T19" fmla="*/ -1724 h 7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T1" y="T3"/>
                                                          </a:cxn>
                                                          <a:cxn ang="0">
                                                            <a:pos x="T5" y="T7"/>
                                                          </a:cxn>
                                                          <a:cxn ang="0">
                                                            <a:pos x="T9" y="T11"/>
                                                          </a:cxn>
                                                          <a:cxn ang="0">
                                                            <a:pos x="T13" y="T15"/>
                                                          </a:cxn>
                                                          <a:cxn ang="0">
                                                            <a:pos x="T17" y="T19"/>
                                                          </a:cxn>
                                                        </a:cxnLst>
                                                        <a:rect l="0" t="0" r="r" b="b"/>
                                                        <a:pathLst>
                                                          <a:path w="15" h="7">
                                                            <a:moveTo>
                                                              <a:pt x="1" y="6"/>
                                                            </a:moveTo>
                                                            <a:lnTo>
                                                              <a:pt x="15" y="0"/>
                                                            </a:lnTo>
                                                            <a:lnTo>
                                                              <a:pt x="1" y="6"/>
                                                            </a:lnTo>
                                                            <a:lnTo>
                                                              <a:pt x="0" y="7"/>
                                                            </a:lnTo>
                                                            <a:lnTo>
                                                              <a:pt x="1" y="6"/>
                                                            </a:ln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rgbClr val="4F81BC"/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  <a:extLst>
                                                        <a:ext uri="{91240B29-F687-4F45-9708-019B960494DF}">
                                                          <a14:hiddenLine xmlns:a14="http://schemas.microsoft.com/office/drawing/2010/main" w="9525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14:hiddenLine>
                                                        </a:ext>
                                                      </a:extLst>
                                                    </p:spPr>
                                                    <p:txBody>
                                                      <a:bodyPr rot="0" vert="horz" wrap="square" lIns="68580" tIns="34290" rIns="68580" bIns="34290" anchor="t" anchorCtr="0" upright="1">
                                                        <a:noAutofit/>
                                                      </a:bodyPr>
                                                      <a:lstStyle/>
                                                      <a:p>
                                                        <a:pPr defTabSz="685800">
                                                          <a:defRPr/>
                                                        </a:pPr>
                                                        <a:endParaRPr lang="en-ZA" sz="1350" kern="0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grpSp>
                                                    <p:nvGrpSpPr>
                                                      <p:cNvPr id="67" name="Group 66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2094" y="-2659"/>
                                                        <a:ext cx="4759" cy="2902"/>
                                                        <a:chOff x="2094" y="-2659"/>
                                                        <a:chExt cx="4759" cy="2902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68" name="Freeform 67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6028" y="-1735"/>
                                                          <a:ext cx="27" cy="9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+- 0 6042 6028"/>
                                                            <a:gd name="T1" fmla="*/ T0 w 27"/>
                                                            <a:gd name="T2" fmla="+- 0 -1732 -1735"/>
                                                            <a:gd name="T3" fmla="*/ -1732 h 9"/>
                                                            <a:gd name="T4" fmla="+- 0 6028 6028"/>
                                                            <a:gd name="T5" fmla="*/ T4 w 27"/>
                                                            <a:gd name="T6" fmla="+- 0 -1735 -1735"/>
                                                            <a:gd name="T7" fmla="*/ -1735 h 9"/>
                                                            <a:gd name="T8" fmla="+- 0 6042 6028"/>
                                                            <a:gd name="T9" fmla="*/ T8 w 27"/>
                                                            <a:gd name="T10" fmla="+- 0 -1732 -1735"/>
                                                            <a:gd name="T11" fmla="*/ -1732 h 9"/>
                                                            <a:gd name="T12" fmla="+- 0 6055 6028"/>
                                                            <a:gd name="T13" fmla="*/ T12 w 27"/>
                                                            <a:gd name="T14" fmla="+- 0 -1726 -1735"/>
                                                            <a:gd name="T15" fmla="*/ -1726 h 9"/>
                                                            <a:gd name="T16" fmla="+- 0 6042 6028"/>
                                                            <a:gd name="T17" fmla="*/ T16 w 27"/>
                                                            <a:gd name="T18" fmla="+- 0 -1732 -1735"/>
                                                            <a:gd name="T19" fmla="*/ -1732 h 9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T1" y="T3"/>
                                                            </a:cxn>
                                                            <a:cxn ang="0">
                                                              <a:pos x="T5" y="T7"/>
                                                            </a:cxn>
                                                            <a:cxn ang="0">
                                                              <a:pos x="T9" y="T11"/>
                                                            </a:cxn>
                                                            <a:cxn ang="0">
                                                              <a:pos x="T13" y="T15"/>
                                                            </a:cxn>
                                                            <a:cxn ang="0">
                                                              <a:pos x="T17" y="T19"/>
                                                            </a:cxn>
                                                          </a:cxnLst>
                                                          <a:rect l="0" t="0" r="r" b="b"/>
                                                          <a:pathLst>
                                                            <a:path w="27" h="9">
                                                              <a:moveTo>
                                                                <a:pt x="14" y="3"/>
                                                              </a:moveTo>
                                                              <a:lnTo>
                                                                <a:pt x="0" y="0"/>
                                                              </a:lnTo>
                                                              <a:lnTo>
                                                                <a:pt x="14" y="3"/>
                                                              </a:lnTo>
                                                              <a:lnTo>
                                                                <a:pt x="27" y="9"/>
                                                              </a:lnTo>
                                                              <a:lnTo>
                                                                <a:pt x="14" y="3"/>
                                                              </a:ln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4F81BC"/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  <a:extLst>
                                                          <a:ext uri="{91240B29-F687-4F45-9708-019B960494DF}">
                                                            <a14:hiddenLine xmlns:a14="http://schemas.microsoft.com/office/drawing/2010/main" w="9525">
                                                              <a:solidFill>
                                                                <a:srgbClr val="000000"/>
                                                              </a:solidFill>
                                                              <a:round/>
                                                              <a:headEnd/>
                                                              <a:tailEnd/>
                                                            </a14:hiddenLine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 rot="0" vert="horz" wrap="square" lIns="68580" tIns="34290" rIns="68580" bIns="34290" anchor="t" anchorCtr="0" upright="1">
                                                          <a:noAutofit/>
                                                        </a:bodyPr>
                                                        <a:lstStyle/>
                                                        <a:p>
                                                          <a:pPr defTabSz="685800">
                                                            <a:defRPr/>
                                                          </a:pPr>
                                                          <a:endParaRPr lang="en-ZA" sz="1350" kern="0">
                                                            <a:solidFill>
                                                              <a:sysClr val="windowText" lastClr="000000"/>
                                                            </a:solidFill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grpSp>
                                                      <p:nvGrpSpPr>
                                                        <p:cNvPr id="69" name="Group 68"/>
                                                        <p:cNvGrpSpPr>
                                                          <a:grpSpLocks/>
                                                        </p:cNvGrpSpPr>
                                                        <p:nvPr/>
                                                      </p:nvGrpSpPr>
                                                      <p:grpSpPr bwMode="auto">
                                                        <a:xfrm>
                                                          <a:off x="2094" y="-2659"/>
                                                          <a:ext cx="4759" cy="2902"/>
                                                          <a:chOff x="2094" y="-2659"/>
                                                          <a:chExt cx="4759" cy="2902"/>
                                                        </a:xfrm>
                                                      </p:grpSpPr>
                                                      <p:sp>
                                                        <p:nvSpPr>
                                                          <p:cNvPr id="70" name="Freeform 69"/>
                                                          <p:cNvSpPr>
                                                            <a:spLocks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5972" y="-1736"/>
                                                            <a:ext cx="25" cy="6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T0" fmla="+- 0 5990 5972"/>
                                                              <a:gd name="T1" fmla="*/ T0 w 25"/>
                                                              <a:gd name="T2" fmla="+- 0 -1736 -1736"/>
                                                              <a:gd name="T3" fmla="*/ -1736 h 6"/>
                                                              <a:gd name="T4" fmla="+- 0 5997 5972"/>
                                                              <a:gd name="T5" fmla="*/ T4 w 25"/>
                                                              <a:gd name="T6" fmla="+- 0 -1736 -1736"/>
                                                              <a:gd name="T7" fmla="*/ -1736 h 6"/>
                                                              <a:gd name="T8" fmla="+- 0 5990 5972"/>
                                                              <a:gd name="T9" fmla="*/ T8 w 25"/>
                                                              <a:gd name="T10" fmla="+- 0 -1736 -1736"/>
                                                              <a:gd name="T11" fmla="*/ -1736 h 6"/>
                                                              <a:gd name="T12" fmla="+- 0 5972 5972"/>
                                                              <a:gd name="T13" fmla="*/ T12 w 25"/>
                                                              <a:gd name="T14" fmla="+- 0 -1730 -1736"/>
                                                              <a:gd name="T15" fmla="*/ -1730 h 6"/>
                                                              <a:gd name="T16" fmla="+- 0 5990 5972"/>
                                                              <a:gd name="T17" fmla="*/ T16 w 25"/>
                                                              <a:gd name="T18" fmla="+- 0 -1736 -1736"/>
                                                              <a:gd name="T19" fmla="*/ -1736 h 6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T1" y="T3"/>
                                                              </a:cxn>
                                                              <a:cxn ang="0">
                                                                <a:pos x="T5" y="T7"/>
                                                              </a:cxn>
                                                              <a:cxn ang="0">
                                                                <a:pos x="T9" y="T11"/>
                                                              </a:cxn>
                                                              <a:cxn ang="0">
                                                                <a:pos x="T13" y="T15"/>
                                                              </a:cxn>
                                                              <a:cxn ang="0">
                                                                <a:pos x="T17" y="T19"/>
                                                              </a:cxn>
                                                            </a:cxnLst>
                                                            <a:rect l="0" t="0" r="r" b="b"/>
                                                            <a:pathLst>
                                                              <a:path w="25" h="6">
                                                                <a:moveTo>
                                                                  <a:pt x="18" y="0"/>
                                                                </a:moveTo>
                                                                <a:lnTo>
                                                                  <a:pt x="25" y="0"/>
                                                                </a:lnTo>
                                                                <a:lnTo>
                                                                  <a:pt x="18" y="0"/>
                                                                </a:lnTo>
                                                                <a:lnTo>
                                                                  <a:pt x="0" y="6"/>
                                                                </a:lnTo>
                                                                <a:lnTo>
                                                                  <a:pt x="18" y="0"/>
                                                                </a:ln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rgbClr val="4F81BC"/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  <a:extLst>
                                                            <a:ext uri="{91240B29-F687-4F45-9708-019B960494DF}">
                                                              <a14:hiddenLine xmlns:a14="http://schemas.microsoft.com/office/drawing/2010/main" w="9525">
                                                                <a:solidFill>
                                                                  <a:srgbClr val="000000"/>
                                                                </a:solidFill>
                                                                <a:round/>
                                                                <a:headEnd/>
                                                                <a:tailEnd/>
                                                              </a14:hiddenLine>
                                                            </a:ext>
                                                          </a:extLst>
                                                        </p:spPr>
                                                        <p:txBody>
                                                          <a:bodyPr rot="0" vert="horz" wrap="square" lIns="68580" tIns="34290" rIns="68580" bIns="34290" anchor="t" anchorCtr="0" upright="1">
                                                            <a:noAutofit/>
                                                          </a:bodyPr>
                                                          <a:lstStyle/>
                                                          <a:p>
                                                            <a:pPr defTabSz="685800">
                                                              <a:defRPr/>
                                                            </a:pPr>
                                                            <a:endParaRPr lang="en-ZA" sz="1350" kern="0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grpSp>
                                                        <p:nvGrpSpPr>
                                                          <p:cNvPr id="71" name="Group 70"/>
                                                          <p:cNvGrpSpPr>
                                                            <a:grpSpLocks/>
                                                          </p:cNvGrpSpPr>
                                                          <p:nvPr/>
                                                        </p:nvGrpSpPr>
                                                        <p:grpSpPr bwMode="auto">
                                                          <a:xfrm>
                                                            <a:off x="2094" y="-2659"/>
                                                            <a:ext cx="4759" cy="2902"/>
                                                            <a:chOff x="2094" y="-2659"/>
                                                            <a:chExt cx="4759" cy="2902"/>
                                                          </a:xfrm>
                                                        </p:grpSpPr>
                                                        <p:sp>
                                                          <p:nvSpPr>
                                                            <p:cNvPr id="72" name="Freeform 71"/>
                                                            <p:cNvSpPr>
                                                              <a:spLocks/>
                                                            </p:cNvSpPr>
                                                            <p:nvPr/>
                                                          </p:nvSpPr>
                                                          <p:spPr bwMode="auto">
                                                            <a:xfrm>
                                                              <a:off x="6020" y="-1737"/>
                                                              <a:ext cx="8" cy="1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T0" fmla="+- 0 6025 6020"/>
                                                                <a:gd name="T1" fmla="*/ T0 w 8"/>
                                                                <a:gd name="T2" fmla="+- 0 -1736 -1737"/>
                                                                <a:gd name="T3" fmla="*/ -1736 h 1"/>
                                                                <a:gd name="T4" fmla="+- 0 6020 6020"/>
                                                                <a:gd name="T5" fmla="*/ T4 w 8"/>
                                                                <a:gd name="T6" fmla="+- 0 -1737 -1737"/>
                                                                <a:gd name="T7" fmla="*/ -1737 h 1"/>
                                                                <a:gd name="T8" fmla="+- 0 6025 6020"/>
                                                                <a:gd name="T9" fmla="*/ T8 w 8"/>
                                                                <a:gd name="T10" fmla="+- 0 -1736 -1737"/>
                                                                <a:gd name="T11" fmla="*/ -1736 h 1"/>
                                                                <a:gd name="T12" fmla="+- 0 6028 6020"/>
                                                                <a:gd name="T13" fmla="*/ T12 w 8"/>
                                                                <a:gd name="T14" fmla="+- 0 -1735 -1737"/>
                                                                <a:gd name="T15" fmla="*/ -1735 h 1"/>
                                                                <a:gd name="T16" fmla="+- 0 6025 6020"/>
                                                                <a:gd name="T17" fmla="*/ T16 w 8"/>
                                                                <a:gd name="T18" fmla="+- 0 -1736 -1737"/>
                                                                <a:gd name="T19" fmla="*/ -1736 h 1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T1" y="T3"/>
                                                                </a:cxn>
                                                                <a:cxn ang="0">
                                                                  <a:pos x="T5" y="T7"/>
                                                                </a:cxn>
                                                                <a:cxn ang="0">
                                                                  <a:pos x="T9" y="T11"/>
                                                                </a:cxn>
                                                                <a:cxn ang="0">
                                                                  <a:pos x="T13" y="T15"/>
                                                                </a:cxn>
                                                                <a:cxn ang="0">
                                                                  <a:pos x="T17" y="T19"/>
                                                                </a:cxn>
                                                              </a:cxnLst>
                                                              <a:rect l="0" t="0" r="r" b="b"/>
                                                              <a:pathLst>
                                                                <a:path w="8" h="1">
                                                                  <a:moveTo>
                                                                    <a:pt x="5" y="1"/>
                                                                  </a:moveTo>
                                                                  <a:lnTo>
                                                                    <a:pt x="0" y="0"/>
                                                                  </a:lnTo>
                                                                  <a:lnTo>
                                                                    <a:pt x="5" y="1"/>
                                                                  </a:lnTo>
                                                                  <a:lnTo>
                                                                    <a:pt x="8" y="2"/>
                                                                  </a:lnTo>
                                                                  <a:lnTo>
                                                                    <a:pt x="5" y="1"/>
                                                                  </a:ln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rgbClr val="4F81BC"/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  <a:extLst>
                                                              <a:ext uri="{91240B29-F687-4F45-9708-019B960494DF}">
                                                                <a14:hiddenLine xmlns:a14="http://schemas.microsoft.com/office/drawing/2010/main" w="9525">
                                                                  <a:solidFill>
                                                                    <a:srgbClr val="000000"/>
                                                                  </a:solidFill>
                                                                  <a:round/>
                                                                  <a:headEnd/>
                                                                  <a:tailEnd/>
                                                                </a14:hiddenLine>
                                                              </a:ext>
                                                            </a:extLst>
                                                          </p:spPr>
                                                          <p:txBody>
                                                            <a:bodyPr rot="0" vert="horz" wrap="square" lIns="68580" tIns="34290" rIns="68580" bIns="34290" anchor="t" anchorCtr="0" upright="1">
                                                              <a:noAutofit/>
                                                            </a:bodyPr>
                                                            <a:lstStyle/>
                                                            <a:p>
                                                              <a:pPr defTabSz="685800">
                                                                <a:defRPr/>
                                                              </a:pPr>
                                                              <a:endParaRPr lang="en-ZA" sz="1350" kern="0">
                                                                <a:solidFill>
                                                                  <a:sysClr val="windowText" lastClr="000000"/>
                                                                </a:solidFill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grpSp>
                                                          <p:nvGrpSpPr>
                                                            <p:cNvPr id="73" name="Group 72"/>
                                                            <p:cNvGrpSpPr>
                                                              <a:grpSpLocks/>
                                                            </p:cNvGrpSpPr>
                                                            <p:nvPr/>
                                                          </p:nvGrpSpPr>
                                                          <p:grpSpPr bwMode="auto">
                                                            <a:xfrm>
                                                              <a:off x="2094" y="-2659"/>
                                                              <a:ext cx="4759" cy="2902"/>
                                                              <a:chOff x="2094" y="-2659"/>
                                                              <a:chExt cx="4759" cy="2902"/>
                                                            </a:xfrm>
                                                          </p:grpSpPr>
                                                          <p:sp>
                                                            <p:nvSpPr>
                                                              <p:cNvPr id="74" name="Freeform 73"/>
                                                              <p:cNvSpPr>
                                                                <a:spLocks/>
                                                              </p:cNvSpPr>
                                                              <p:nvPr/>
                                                            </p:nvSpPr>
                                                            <p:spPr bwMode="auto">
                                                              <a:xfrm>
                                                                <a:off x="5806" y="-1373"/>
                                                                <a:ext cx="1" cy="15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T0" fmla="+- 0 5806 5806"/>
                                                                  <a:gd name="T1" fmla="*/ T0 w 1"/>
                                                                  <a:gd name="T2" fmla="+- 0 -1359 -1373"/>
                                                                  <a:gd name="T3" fmla="*/ -1359 h 15"/>
                                                                  <a:gd name="T4" fmla="+- 0 5807 5806"/>
                                                                  <a:gd name="T5" fmla="*/ T4 w 1"/>
                                                                  <a:gd name="T6" fmla="+- 0 -1373 -1373"/>
                                                                  <a:gd name="T7" fmla="*/ -1373 h 15"/>
                                                                  <a:gd name="T8" fmla="+- 0 5806 5806"/>
                                                                  <a:gd name="T9" fmla="*/ T8 w 1"/>
                                                                  <a:gd name="T10" fmla="+- 0 -1359 -1373"/>
                                                                  <a:gd name="T11" fmla="*/ -1359 h 15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T1" y="T3"/>
                                                                  </a:cxn>
                                                                  <a:cxn ang="0">
                                                                    <a:pos x="T5" y="T7"/>
                                                                  </a:cxn>
                                                                  <a:cxn ang="0">
                                                                    <a:pos x="T9" y="T11"/>
                                                                  </a:cxn>
                                                                </a:cxnLst>
                                                                <a:rect l="0" t="0" r="r" b="b"/>
                                                                <a:pathLst>
                                                                  <a:path w="1" h="15">
                                                                    <a:moveTo>
                                                                      <a:pt x="0" y="14"/>
                                                                    </a:moveTo>
                                                                    <a:lnTo>
                                                                      <a:pt x="1" y="0"/>
                                                                    </a:lnTo>
                                                                    <a:lnTo>
                                                                      <a:pt x="0" y="14"/>
                                                                    </a:ln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rgbClr val="4F81BC"/>
                                                              </a:solidFill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extLst>
                                                                <a:ext uri="{91240B29-F687-4F45-9708-019B960494DF}">
                                                                  <a14:hiddenLine xmlns:a14="http://schemas.microsoft.com/office/drawing/2010/main" w="9525">
                                                                    <a:solidFill>
                                                                      <a:srgbClr val="000000"/>
                                                                    </a:solidFill>
                                                                    <a:round/>
                                                                    <a:headEnd/>
                                                                    <a:tailEnd/>
                                                                  </a14:hiddenLine>
                                                                </a:ext>
                                                              </a:extLst>
                                                            </p:spPr>
                                                            <p:txBody>
                                                              <a:bodyPr rot="0" vert="horz" wrap="square" lIns="68580" tIns="34290" rIns="68580" bIns="34290" anchor="t" anchorCtr="0" upright="1">
                                                                <a:noAutofit/>
                                                              </a:bodyPr>
                                                              <a:lstStyle/>
                                                              <a:p>
                                                                <a:pPr defTabSz="685800">
                                                                  <a:defRPr/>
                                                                </a:pPr>
                                                                <a:endParaRPr lang="en-ZA" sz="1350" kern="0">
                                                                  <a:solidFill>
                                                                    <a:sysClr val="windowText" lastClr="000000"/>
                                                                  </a:solidFill>
                                                                </a:endParaRPr>
                                                              </a:p>
                                                            </p:txBody>
                                                          </p:sp>
                                                          <p:grpSp>
                                                            <p:nvGrpSpPr>
                                                              <p:cNvPr id="75" name="Group 74"/>
                                                              <p:cNvGrpSpPr>
                                                                <a:grpSpLocks/>
                                                              </p:cNvGrpSpPr>
                                                              <p:nvPr/>
                                                            </p:nvGrpSpPr>
                                                            <p:grpSpPr bwMode="auto">
                                                              <a:xfrm>
                                                                <a:off x="2094" y="-2659"/>
                                                                <a:ext cx="4759" cy="2902"/>
                                                                <a:chOff x="2094" y="-2659"/>
                                                                <a:chExt cx="4759" cy="2902"/>
                                                              </a:xfrm>
                                                            </p:grpSpPr>
                                                            <p:sp>
                                                              <p:nvSpPr>
                                                                <p:cNvPr id="76" name="Freeform 75"/>
                                                                <p:cNvSpPr>
                                                                  <a:spLocks/>
                                                                </p:cNvSpPr>
                                                                <p:nvPr/>
                                                              </p:nvSpPr>
                                                              <p:spPr bwMode="auto">
                                                                <a:xfrm>
                                                                  <a:off x="5805" y="-1359"/>
                                                                  <a:ext cx="1" cy="12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T0" fmla="+- 0 5805 5805"/>
                                                                    <a:gd name="T1" fmla="*/ T0 w 1"/>
                                                                    <a:gd name="T2" fmla="+- 0 -1346 -1359"/>
                                                                    <a:gd name="T3" fmla="*/ -1346 h 12"/>
                                                                    <a:gd name="T4" fmla="+- 0 5806 5805"/>
                                                                    <a:gd name="T5" fmla="*/ T4 w 1"/>
                                                                    <a:gd name="T6" fmla="+- 0 -1359 -1359"/>
                                                                    <a:gd name="T7" fmla="*/ -1359 h 12"/>
                                                                    <a:gd name="T8" fmla="+- 0 5805 5805"/>
                                                                    <a:gd name="T9" fmla="*/ T8 w 1"/>
                                                                    <a:gd name="T10" fmla="+- 0 -1346 -1359"/>
                                                                    <a:gd name="T11" fmla="*/ -1346 h 12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T1" y="T3"/>
                                                                    </a:cxn>
                                                                    <a:cxn ang="0">
                                                                      <a:pos x="T5" y="T7"/>
                                                                    </a:cxn>
                                                                    <a:cxn ang="0">
                                                                      <a:pos x="T9" y="T11"/>
                                                                    </a:cxn>
                                                                  </a:cxnLst>
                                                                  <a:rect l="0" t="0" r="r" b="b"/>
                                                                  <a:pathLst>
                                                                    <a:path w="1" h="12">
                                                                      <a:moveTo>
                                                                        <a:pt x="0" y="13"/>
                                                                      </a:moveTo>
                                                                      <a:lnTo>
                                                                        <a:pt x="1" y="0"/>
                                                                      </a:lnTo>
                                                                      <a:lnTo>
                                                                        <a:pt x="0" y="13"/>
                                                                      </a:ln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rgbClr val="4F81BC"/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extLst>
                                                                  <a:ext uri="{91240B29-F687-4F45-9708-019B960494DF}">
                                                                    <a14:hiddenLine xmlns:a14="http://schemas.microsoft.com/office/drawing/2010/main" w="9525">
                                                                      <a:solidFill>
                                                                        <a:srgbClr val="000000"/>
                                                                      </a:solidFill>
                                                                      <a:round/>
                                                                      <a:headEnd/>
                                                                      <a:tailEnd/>
                                                                    </a14:hiddenLine>
                                                                  </a:ext>
                                                                </a:extLst>
                                                              </p:spPr>
                                                              <p:txBody>
                                                                <a:bodyPr rot="0" vert="horz" wrap="square" lIns="68580" tIns="34290" rIns="68580" bIns="34290" anchor="t" anchorCtr="0" upright="1">
                                                                  <a:noAutofit/>
                                                                </a:bodyPr>
                                                                <a:lstStyle/>
                                                                <a:p>
                                                                  <a:pPr defTabSz="685800">
                                                                    <a:defRPr/>
                                                                  </a:pPr>
                                                                  <a:endParaRPr lang="en-ZA" sz="1350" kern="0">
                                                                    <a:solidFill>
                                                                      <a:sysClr val="windowText" lastClr="000000"/>
                                                                    </a:solidFill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grpSp>
                                                              <p:nvGrpSpPr>
                                                                <p:cNvPr id="77" name="Group 76"/>
                                                                <p:cNvGrpSpPr>
                                                                  <a:grpSpLocks/>
                                                                </p:cNvGrpSpPr>
                                                                <p:nvPr/>
                                                              </p:nvGrpSpPr>
                                                              <p:grpSpPr bwMode="auto">
                                                                <a:xfrm>
                                                                  <a:off x="2094" y="-2659"/>
                                                                  <a:ext cx="4759" cy="2902"/>
                                                                  <a:chOff x="2094" y="-2659"/>
                                                                  <a:chExt cx="4759" cy="2902"/>
                                                                </a:xfrm>
                                                              </p:grpSpPr>
                                                              <p:sp>
                                                                <p:nvSpPr>
                                                                  <p:cNvPr id="78" name="Freeform 77"/>
                                                                  <p:cNvSpPr>
                                                                    <a:spLocks/>
                                                                  </p:cNvSpPr>
                                                                  <p:nvPr/>
                                                                </p:nvSpPr>
                                                                <p:spPr bwMode="auto">
                                                                  <a:xfrm>
                                                                    <a:off x="5804" y="-1346"/>
                                                                    <a:ext cx="1" cy="19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T0" fmla="+- 0 5804 5804"/>
                                                                      <a:gd name="T1" fmla="*/ T0 w 1"/>
                                                                      <a:gd name="T2" fmla="+- 0 -1327 -1346"/>
                                                                      <a:gd name="T3" fmla="*/ -1327 h 19"/>
                                                                      <a:gd name="T4" fmla="+- 0 5805 5804"/>
                                                                      <a:gd name="T5" fmla="*/ T4 w 1"/>
                                                                      <a:gd name="T6" fmla="+- 0 -1346 -1346"/>
                                                                      <a:gd name="T7" fmla="*/ -1346 h 19"/>
                                                                      <a:gd name="T8" fmla="+- 0 5804 5804"/>
                                                                      <a:gd name="T9" fmla="*/ T8 w 1"/>
                                                                      <a:gd name="T10" fmla="+- 0 -1327 -1346"/>
                                                                      <a:gd name="T11" fmla="*/ -1327 h 19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T1" y="T3"/>
                                                                      </a:cxn>
                                                                      <a:cxn ang="0">
                                                                        <a:pos x="T5" y="T7"/>
                                                                      </a:cxn>
                                                                      <a:cxn ang="0">
                                                                        <a:pos x="T9" y="T11"/>
                                                                      </a:cxn>
                                                                    </a:cxnLst>
                                                                    <a:rect l="0" t="0" r="r" b="b"/>
                                                                    <a:pathLst>
                                                                      <a:path w="1" h="19">
                                                                        <a:moveTo>
                                                                          <a:pt x="0" y="19"/>
                                                                        </a:moveTo>
                                                                        <a:lnTo>
                                                                          <a:pt x="1" y="0"/>
                                                                        </a:lnTo>
                                                                        <a:lnTo>
                                                                          <a:pt x="0" y="19"/>
                                                                        </a:ln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rgbClr val="4F81BC"/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extLst>
                                                                    <a:ext uri="{91240B29-F687-4F45-9708-019B960494DF}">
                                                                      <a14:hiddenLine xmlns:a14="http://schemas.microsoft.com/office/drawing/2010/main" w="9525">
                                                                        <a:solidFill>
                                                                          <a:srgbClr val="000000"/>
                                                                        </a:solidFill>
                                                                        <a:round/>
                                                                        <a:headEnd/>
                                                                        <a:tailEnd/>
                                                                      </a14:hiddenLine>
                                                                    </a:ext>
                                                                  </a:extLst>
                                                                </p:spPr>
                                                                <p:txBody>
                                                                  <a:bodyPr rot="0" vert="horz" wrap="square" lIns="68580" tIns="34290" rIns="68580" bIns="34290" anchor="t" anchorCtr="0" upright="1">
                                                                    <a:noAutofit/>
                                                                  </a:bodyPr>
                                                                  <a:lstStyle/>
                                                                  <a:p>
                                                                    <a:pPr defTabSz="685800">
                                                                      <a:defRPr/>
                                                                    </a:pPr>
                                                                    <a:endParaRPr lang="en-ZA" sz="1350" kern="0">
                                                                      <a:solidFill>
                                                                        <a:sysClr val="windowText" lastClr="000000"/>
                                                                      </a:solidFill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grpSp>
                                                                <p:nvGrpSpPr>
                                                                  <p:cNvPr id="79" name="Group 78"/>
                                                                  <p:cNvGrpSpPr>
                                                                    <a:grpSpLocks/>
                                                                  </p:cNvGrpSpPr>
                                                                  <p:nvPr/>
                                                                </p:nvGrpSpPr>
                                                                <p:grpSpPr bwMode="auto">
                                                                  <a:xfrm>
                                                                    <a:off x="2094" y="-2659"/>
                                                                    <a:ext cx="4759" cy="2902"/>
                                                                    <a:chOff x="2094" y="-2659"/>
                                                                    <a:chExt cx="4759" cy="2902"/>
                                                                  </a:xfrm>
                                                                </p:grpSpPr>
                                                                <p:sp>
                                                                  <p:nvSpPr>
                                                                    <p:cNvPr id="80" name="Freeform 79"/>
                                                                    <p:cNvSpPr>
                                                                      <a:spLocks/>
                                                                    </p:cNvSpPr>
                                                                    <p:nvPr/>
                                                                  </p:nvSpPr>
                                                                  <p:spPr bwMode="auto">
                                                                    <a:xfrm>
                                                                      <a:off x="5803" y="-1327"/>
                                                                      <a:ext cx="1" cy="32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T0" fmla="+- 0 5803 5803"/>
                                                                        <a:gd name="T1" fmla="*/ T0 w 1"/>
                                                                        <a:gd name="T2" fmla="+- 0 -1296 -1327"/>
                                                                        <a:gd name="T3" fmla="*/ -1296 h 32"/>
                                                                        <a:gd name="T4" fmla="+- 0 5804 5803"/>
                                                                        <a:gd name="T5" fmla="*/ T4 w 1"/>
                                                                        <a:gd name="T6" fmla="+- 0 -1327 -1327"/>
                                                                        <a:gd name="T7" fmla="*/ -1327 h 32"/>
                                                                        <a:gd name="T8" fmla="+- 0 5803 5803"/>
                                                                        <a:gd name="T9" fmla="*/ T8 w 1"/>
                                                                        <a:gd name="T10" fmla="+- 0 -1296 -1327"/>
                                                                        <a:gd name="T11" fmla="*/ -1296 h 32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T1" y="T3"/>
                                                                        </a:cxn>
                                                                        <a:cxn ang="0">
                                                                          <a:pos x="T5" y="T7"/>
                                                                        </a:cxn>
                                                                        <a:cxn ang="0">
                                                                          <a:pos x="T9" y="T11"/>
                                                                        </a:cxn>
                                                                      </a:cxnLst>
                                                                      <a:rect l="0" t="0" r="r" b="b"/>
                                                                      <a:pathLst>
                                                                        <a:path w="1" h="32">
                                                                          <a:moveTo>
                                                                            <a:pt x="0" y="31"/>
                                                                          </a:moveTo>
                                                                          <a:lnTo>
                                                                            <a:pt x="1" y="0"/>
                                                                          </a:lnTo>
                                                                          <a:lnTo>
                                                                            <a:pt x="0" y="31"/>
                                                                          </a:lnTo>
                                                                          <a:close/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solidFill>
                                                                      <a:srgbClr val="4F81BC"/>
                                                                    </a:solidFill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extLst>
                                                                      <a:ext uri="{91240B29-F687-4F45-9708-019B960494DF}">
                                                                        <a14:hiddenLine xmlns:a14="http://schemas.microsoft.com/office/drawing/2010/main" w="9525">
                                                                          <a:solidFill>
                                                                            <a:srgbClr val="000000"/>
                                                                          </a:solidFill>
                                                                          <a:round/>
                                                                          <a:headEnd/>
                                                                          <a:tailEnd/>
                                                                        </a14:hiddenLine>
                                                                      </a:ext>
                                                                    </a:extLst>
                                                                  </p:spPr>
                                                                  <p:txBody>
                                                                    <a:bodyPr rot="0" vert="horz" wrap="square" lIns="68580" tIns="34290" rIns="68580" bIns="34290" anchor="t" anchorCtr="0" upright="1">
                                                                      <a:noAutofit/>
                                                                    </a:bodyPr>
                                                                    <a:lstStyle/>
                                                                    <a:p>
                                                                      <a:pPr defTabSz="685800">
                                                                        <a:defRPr/>
                                                                      </a:pPr>
                                                                      <a:endParaRPr lang="en-ZA" sz="1350" kern="0">
                                                                        <a:solidFill>
                                                                          <a:sysClr val="windowText" lastClr="000000"/>
                                                                        </a:solidFill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grpSp>
                                                                  <p:nvGrpSpPr>
                                                                    <p:cNvPr id="81" name="Group 80"/>
                                                                    <p:cNvGrpSpPr>
                                                                      <a:grpSpLocks/>
                                                                    </p:cNvGrpSpPr>
                                                                    <p:nvPr/>
                                                                  </p:nvGrpSpPr>
                                                                  <p:grpSpPr bwMode="auto">
                                                                    <a:xfrm>
                                                                      <a:off x="2094" y="-2659"/>
                                                                      <a:ext cx="4759" cy="2902"/>
                                                                      <a:chOff x="2094" y="-2659"/>
                                                                      <a:chExt cx="4759" cy="2902"/>
                                                                    </a:xfrm>
                                                                  </p:grpSpPr>
                                                                  <p:sp>
                                                                    <p:nvSpPr>
                                                                      <p:cNvPr id="82" name="Freeform 81"/>
                                                                      <p:cNvSpPr>
                                                                        <a:spLocks/>
                                                                      </p:cNvSpPr>
                                                                      <p:nvPr/>
                                                                    </p:nvSpPr>
                                                                    <p:spPr bwMode="auto">
                                                                      <a:xfrm>
                                                                        <a:off x="5997" y="-1738"/>
                                                                        <a:ext cx="23" cy="1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T0" fmla="+- 0 6008 5997"/>
                                                                          <a:gd name="T1" fmla="*/ T0 w 23"/>
                                                                          <a:gd name="T2" fmla="+- 0 -1738 -1738"/>
                                                                          <a:gd name="T3" fmla="*/ -1738 h 1"/>
                                                                          <a:gd name="T4" fmla="+- 0 6020 5997"/>
                                                                          <a:gd name="T5" fmla="*/ T4 w 23"/>
                                                                          <a:gd name="T6" fmla="+- 0 -1737 -1738"/>
                                                                          <a:gd name="T7" fmla="*/ -1737 h 1"/>
                                                                          <a:gd name="T8" fmla="+- 0 6008 5997"/>
                                                                          <a:gd name="T9" fmla="*/ T8 w 23"/>
                                                                          <a:gd name="T10" fmla="+- 0 -1738 -1738"/>
                                                                          <a:gd name="T11" fmla="*/ -1738 h 1"/>
                                                                          <a:gd name="T12" fmla="+- 0 5997 5997"/>
                                                                          <a:gd name="T13" fmla="*/ T12 w 23"/>
                                                                          <a:gd name="T14" fmla="+- 0 -1736 -1738"/>
                                                                          <a:gd name="T15" fmla="*/ -1736 h 1"/>
                                                                          <a:gd name="T16" fmla="+- 0 6008 5997"/>
                                                                          <a:gd name="T17" fmla="*/ T16 w 23"/>
                                                                          <a:gd name="T18" fmla="+- 0 -1738 -1738"/>
                                                                          <a:gd name="T19" fmla="*/ -1738 h 1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T1" y="T3"/>
                                                                          </a:cxn>
                                                                          <a:cxn ang="0">
                                                                            <a:pos x="T5" y="T7"/>
                                                                          </a:cxn>
                                                                          <a:cxn ang="0">
                                                                            <a:pos x="T9" y="T11"/>
                                                                          </a:cxn>
                                                                          <a:cxn ang="0">
                                                                            <a:pos x="T13" y="T15"/>
                                                                          </a:cxn>
                                                                          <a:cxn ang="0">
                                                                            <a:pos x="T17" y="T19"/>
                                                                          </a:cxn>
                                                                        </a:cxnLst>
                                                                        <a:rect l="0" t="0" r="r" b="b"/>
                                                                        <a:pathLst>
                                                                          <a:path w="23" h="1">
                                                                            <a:moveTo>
                                                                              <a:pt x="11" y="0"/>
                                                                            </a:moveTo>
                                                                            <a:lnTo>
                                                                              <a:pt x="23" y="1"/>
                                                                            </a:lnTo>
                                                                            <a:lnTo>
                                                                              <a:pt x="11" y="0"/>
                                                                            </a:lnTo>
                                                                            <a:lnTo>
                                                                              <a:pt x="0" y="2"/>
                                                                            </a:lnTo>
                                                                            <a:lnTo>
                                                                              <a:pt x="11" y="0"/>
                                                                            </a:ln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rgbClr val="4F81BC"/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extLst>
                                                                        <a:ext uri="{91240B29-F687-4F45-9708-019B960494DF}">
                                                                          <a14:hiddenLine xmlns:a14="http://schemas.microsoft.com/office/drawing/2010/main" w="9525">
                                                                            <a:solidFill>
                                                                              <a:srgbClr val="000000"/>
                                                                            </a:solidFill>
                                                                            <a:round/>
                                                                            <a:headEnd/>
                                                                            <a:tailEnd/>
                                                                          </a14:hiddenLine>
                                                                        </a:ext>
                                                                      </a:extLst>
                                                                    </p:spPr>
                                                                    <p:txBody>
                                                                      <a:bodyPr rot="0" vert="horz" wrap="square" lIns="68580" tIns="34290" rIns="68580" bIns="34290" anchor="t" anchorCtr="0" upright="1">
                                                                        <a:noAutofit/>
                                                                      </a:bodyPr>
                                                                      <a:lstStyle/>
                                                                      <a:p>
                                                                        <a:pPr defTabSz="685800">
                                                                          <a:defRPr/>
                                                                        </a:pPr>
                                                                        <a:endParaRPr lang="en-ZA" sz="1350" kern="0">
                                                                          <a:solidFill>
                                                                            <a:sysClr val="windowText" lastClr="000000"/>
                                                                          </a:solidFill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grpSp>
                                                                    <p:nvGrpSpPr>
                                                                      <p:cNvPr id="83" name="Group 82"/>
                                                                      <p:cNvGrpSpPr>
                                                                        <a:grpSpLocks/>
                                                                      </p:cNvGrpSpPr>
                                                                      <p:nvPr/>
                                                                    </p:nvGrpSpPr>
                                                                    <p:grpSpPr bwMode="auto">
                                                                      <a:xfrm>
                                                                        <a:off x="2094" y="-2659"/>
                                                                        <a:ext cx="4759" cy="2902"/>
                                                                        <a:chOff x="2094" y="-2659"/>
                                                                        <a:chExt cx="4759" cy="2902"/>
                                                                      </a:xfrm>
                                                                    </p:grpSpPr>
                                                                    <p:sp>
                                                                      <p:nvSpPr>
                                                                        <p:cNvPr id="84" name="Freeform 83"/>
                                                                        <p:cNvSpPr>
                                                                          <a:spLocks/>
                                                                        </p:cNvSpPr>
                                                                        <p:nvPr/>
                                                                      </p:nvSpPr>
                                                                      <p:spPr bwMode="auto">
                                                                        <a:xfrm>
                                                                          <a:off x="6209" y="-1381"/>
                                                                          <a:ext cx="3" cy="51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T0" fmla="+- 0 6211 6209"/>
                                                                            <a:gd name="T1" fmla="*/ T0 w 3"/>
                                                                            <a:gd name="T2" fmla="+- 0 -1369 -1381"/>
                                                                            <a:gd name="T3" fmla="*/ -1369 h 51"/>
                                                                            <a:gd name="T4" fmla="+- 0 6209 6209"/>
                                                                            <a:gd name="T5" fmla="*/ T4 w 3"/>
                                                                            <a:gd name="T6" fmla="+- 0 -1381 -1381"/>
                                                                            <a:gd name="T7" fmla="*/ -1381 h 51"/>
                                                                            <a:gd name="T8" fmla="+- 0 6211 6209"/>
                                                                            <a:gd name="T9" fmla="*/ T8 w 3"/>
                                                                            <a:gd name="T10" fmla="+- 0 -1369 -1381"/>
                                                                            <a:gd name="T11" fmla="*/ -1369 h 51"/>
                                                                            <a:gd name="T12" fmla="+- 0 6213 6209"/>
                                                                            <a:gd name="T13" fmla="*/ T12 w 3"/>
                                                                            <a:gd name="T14" fmla="+- 0 -1330 -1381"/>
                                                                            <a:gd name="T15" fmla="*/ -1330 h 51"/>
                                                                            <a:gd name="T16" fmla="+- 0 6211 6209"/>
                                                                            <a:gd name="T17" fmla="*/ T16 w 3"/>
                                                                            <a:gd name="T18" fmla="+- 0 -1369 -1381"/>
                                                                            <a:gd name="T19" fmla="*/ -1369 h 51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T1" y="T3"/>
                                                                            </a:cxn>
                                                                            <a:cxn ang="0">
                                                                              <a:pos x="T5" y="T7"/>
                                                                            </a:cxn>
                                                                            <a:cxn ang="0">
                                                                              <a:pos x="T9" y="T11"/>
                                                                            </a:cxn>
                                                                            <a:cxn ang="0">
                                                                              <a:pos x="T13" y="T15"/>
                                                                            </a:cxn>
                                                                            <a:cxn ang="0">
                                                                              <a:pos x="T17" y="T19"/>
                                                                            </a:cxn>
                                                                          </a:cxnLst>
                                                                          <a:rect l="0" t="0" r="r" b="b"/>
                                                                          <a:pathLst>
                                                                            <a:path w="3" h="51">
                                                                              <a:moveTo>
                                                                                <a:pt x="2" y="12"/>
                                                                              </a:moveTo>
                                                                              <a:lnTo>
                                                                                <a:pt x="0" y="0"/>
                                                                              </a:lnTo>
                                                                              <a:lnTo>
                                                                                <a:pt x="2" y="12"/>
                                                                              </a:lnTo>
                                                                              <a:lnTo>
                                                                                <a:pt x="4" y="51"/>
                                                                              </a:lnTo>
                                                                              <a:lnTo>
                                                                                <a:pt x="2" y="12"/>
                                                                              </a:lnTo>
                                                                              <a:close/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solidFill>
                                                                          <a:srgbClr val="4F81BC"/>
                                                                        </a:solidFill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extLst>
                                                                          <a:ext uri="{91240B29-F687-4F45-9708-019B960494DF}">
                                                                            <a14:hiddenLine xmlns:a14="http://schemas.microsoft.com/office/drawing/2010/main" w="9525">
                                                                              <a:solidFill>
                                                                                <a:srgbClr val="000000"/>
                                                                              </a:solidFill>
                                                                              <a:round/>
                                                                              <a:headEnd/>
                                                                              <a:tailEnd/>
                                                                            </a14:hiddenLine>
                                                                          </a:ext>
                                                                        </a:extLst>
                                                                      </p:spPr>
                                                                      <p:txBody>
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<a:noAutofit/>
                                                                        </a:bodyPr>
                                                                        <a:lstStyle/>
                                                                        <a:p>
                                                                          <a:pPr defTabSz="685800">
                                                                            <a:defRPr/>
                                                                          </a:pPr>
                                                                          <a:endParaRPr lang="en-ZA" sz="1350" kern="0">
                                                                            <a:solidFill>
                                                                              <a:sysClr val="windowText" lastClr="000000"/>
                                                                            </a:solidFill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grpSp>
                                                                      <p:nvGrpSpPr>
                                                                        <p:cNvPr id="85" name="Group 84"/>
                                                                        <p:cNvGrpSpPr>
                                                                          <a:grpSpLocks/>
                                                                        </p:cNvGrpSpPr>
                                                                        <p:nvPr/>
                                                                      </p:nvGrpSpPr>
                                                                      <p:grpSpPr bwMode="auto">
                                                                        <a:xfrm>
                                                                          <a:off x="2094" y="-2659"/>
                                                                          <a:ext cx="4759" cy="2902"/>
                                                                          <a:chOff x="2094" y="-2659"/>
                                                                          <a:chExt cx="4759" cy="2902"/>
                                                                        </a:xfrm>
                                                                      </p:grpSpPr>
                                                                      <p:sp>
                                                                        <p:nvSpPr>
                                                                          <p:cNvPr id="86" name="Freeform 85"/>
                                                                          <p:cNvSpPr>
                                                                            <a:spLocks/>
                                                                          </p:cNvSpPr>
                                                                          <p:nvPr/>
                                                                        </p:nvSpPr>
                                                                        <p:spPr bwMode="auto">
                                                                          <a:xfrm>
                                                                            <a:off x="5807" y="-1394"/>
                                                                            <a:ext cx="2" cy="21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T0" fmla="+- 0 5808 5807"/>
                                                                              <a:gd name="T1" fmla="*/ T0 w 2"/>
                                                                              <a:gd name="T2" fmla="+- 0 -1389 -1394"/>
                                                                              <a:gd name="T3" fmla="*/ -1389 h 21"/>
                                                                              <a:gd name="T4" fmla="+- 0 5809 5807"/>
                                                                              <a:gd name="T5" fmla="*/ T4 w 2"/>
                                                                              <a:gd name="T6" fmla="+- 0 -1394 -1394"/>
                                                                              <a:gd name="T7" fmla="*/ -1394 h 21"/>
                                                                              <a:gd name="T8" fmla="+- 0 5808 5807"/>
                                                                              <a:gd name="T9" fmla="*/ T8 w 2"/>
                                                                              <a:gd name="T10" fmla="+- 0 -1389 -1394"/>
                                                                              <a:gd name="T11" fmla="*/ -1389 h 21"/>
                                                                              <a:gd name="T12" fmla="+- 0 5807 5807"/>
                                                                              <a:gd name="T13" fmla="*/ T12 w 2"/>
                                                                              <a:gd name="T14" fmla="+- 0 -1373 -1394"/>
                                                                              <a:gd name="T15" fmla="*/ -1373 h 21"/>
                                                                              <a:gd name="T16" fmla="+- 0 5808 5807"/>
                                                                              <a:gd name="T17" fmla="*/ T16 w 2"/>
                                                                              <a:gd name="T18" fmla="+- 0 -1389 -1394"/>
                                                                              <a:gd name="T19" fmla="*/ -1389 h 21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T1" y="T3"/>
                                                                              </a:cxn>
                                                                              <a:cxn ang="0">
                                                                                <a:pos x="T5" y="T7"/>
                                                                              </a:cxn>
                                                                              <a:cxn ang="0">
                                                                                <a:pos x="T9" y="T11"/>
                                                                              </a:cxn>
                                                                              <a:cxn ang="0">
                                                                                <a:pos x="T13" y="T15"/>
                                                                              </a:cxn>
                                                                              <a:cxn ang="0">
                                                                                <a:pos x="T17" y="T19"/>
                                                                              </a:cxn>
                                                                            </a:cxnLst>
                                                                            <a:rect l="0" t="0" r="r" b="b"/>
                                                                            <a:pathLst>
                                                                              <a:path w="2" h="21">
                                                                                <a:moveTo>
                                                                                  <a:pt x="1" y="5"/>
                                                                                </a:moveTo>
                                                                                <a:lnTo>
                                                                                  <a:pt x="2" y="0"/>
                                                                                </a:lnTo>
                                                                                <a:lnTo>
                                                                                  <a:pt x="1" y="5"/>
                                                                                </a:lnTo>
                                                                                <a:lnTo>
                                                                                  <a:pt x="0" y="21"/>
                                                                                </a:lnTo>
                                                                                <a:lnTo>
                                                                                  <a:pt x="1" y="5"/>
                                                                                </a:ln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rgbClr val="4F81BC"/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extLst>
                                                                            <a:ext uri="{91240B29-F687-4F45-9708-019B960494DF}">
                                                                              <a14:hiddenLine xmlns:a14="http://schemas.microsoft.com/office/drawing/2010/main" w="9525">
                                                                                <a:solidFill>
                                                                                  <a:srgbClr val="000000"/>
                                                                                </a:solidFill>
                                                                                <a:round/>
                                                                                <a:headEnd/>
                                                                                <a:tailEnd/>
                                                                              </a14:hiddenLine>
                                                                            </a:ext>
                                                                          </a:extLst>
                                                                        </p:spPr>
                                                                        <p:txBody>
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<a:noAutofit/>
                                                                          </a:bodyPr>
                                                                          <a:lstStyle/>
                                                                          <a:p>
                                                                            <a:pPr defTabSz="685800">
                                                                              <a:defRPr/>
                                                                            </a:pPr>
                                                                            <a:endParaRPr lang="en-ZA" sz="1350" kern="0">
                                                                              <a:solidFill>
                                                                                <a:sysClr val="windowText" lastClr="000000"/>
                                                                              </a:solidFill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grpSp>
                                                                        <p:nvGrpSpPr>
                                                                          <p:cNvPr id="87" name="Group 86"/>
                                                                          <p:cNvGrpSpPr>
                                                                            <a:grpSpLocks/>
                                                                          </p:cNvGrpSpPr>
                                                                          <p:nvPr/>
                                                                        </p:nvGrpSpPr>
                                                                        <p:grpSpPr bwMode="auto">
                                                                          <a:xfrm>
                                                                            <a:off x="2094" y="-2659"/>
                                                                            <a:ext cx="4759" cy="2902"/>
                                                                            <a:chOff x="2094" y="-2659"/>
                                                                            <a:chExt cx="4759" cy="2902"/>
                                                                          </a:xfrm>
                                                                        </p:grpSpPr>
                                                                        <p:sp>
                                                                          <p:nvSpPr>
                                                                            <p:cNvPr id="88" name="Freeform 87"/>
                                                                            <p:cNvSpPr>
                                                                              <a:spLocks/>
                                                                            </p:cNvSpPr>
                                                                            <p:nvPr/>
                                                                          </p:nvSpPr>
                                                                          <p:spPr bwMode="auto">
                                                                            <a:xfrm>
                                                                              <a:off x="5803" y="-1738"/>
                                                                              <a:ext cx="409" cy="442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T0" fmla="+- 0 5804 5803"/>
                                                                                <a:gd name="T1" fmla="*/ T0 w 409"/>
                                                                                <a:gd name="T2" fmla="+- 0 -1327 -1738"/>
                                                                                <a:gd name="T3" fmla="*/ -1327 h 442"/>
                                                                                <a:gd name="T4" fmla="+- 0 5808 5803"/>
                                                                                <a:gd name="T5" fmla="*/ T4 w 409"/>
                                                                                <a:gd name="T6" fmla="+- 0 -1389 -1738"/>
                                                                                <a:gd name="T7" fmla="*/ -1389 h 442"/>
                                                                                <a:gd name="T8" fmla="+- 0 5816 5803"/>
                                                                                <a:gd name="T9" fmla="*/ T8 w 409"/>
                                                                                <a:gd name="T10" fmla="+- 0 -1448 -1738"/>
                                                                                <a:gd name="T11" fmla="*/ -1448 h 442"/>
                                                                                <a:gd name="T12" fmla="+- 0 5828 5803"/>
                                                                                <a:gd name="T13" fmla="*/ T12 w 409"/>
                                                                                <a:gd name="T14" fmla="+- 0 -1504 -1738"/>
                                                                                <a:gd name="T15" fmla="*/ -1504 h 442"/>
                                                                                <a:gd name="T16" fmla="+- 0 5843 5803"/>
                                                                                <a:gd name="T17" fmla="*/ T16 w 409"/>
                                                                                <a:gd name="T18" fmla="+- 0 -1555 -1738"/>
                                                                                <a:gd name="T19" fmla="*/ -1555 h 442"/>
                                                                                <a:gd name="T20" fmla="+- 0 5861 5803"/>
                                                                                <a:gd name="T21" fmla="*/ T20 w 409"/>
                                                                                <a:gd name="T22" fmla="+- 0 -1601 -1738"/>
                                                                                <a:gd name="T23" fmla="*/ -1601 h 442"/>
                                                                                <a:gd name="T24" fmla="+- 0 5881 5803"/>
                                                                                <a:gd name="T25" fmla="*/ T24 w 409"/>
                                                                                <a:gd name="T26" fmla="+- 0 -1642 -1738"/>
                                                                                <a:gd name="T27" fmla="*/ -1642 h 442"/>
                                                                                <a:gd name="T28" fmla="+- 0 5905 5803"/>
                                                                                <a:gd name="T29" fmla="*/ T28 w 409"/>
                                                                                <a:gd name="T30" fmla="+- 0 -1677 -1738"/>
                                                                                <a:gd name="T31" fmla="*/ -1677 h 442"/>
                                                                                <a:gd name="T32" fmla="+- 0 5930 5803"/>
                                                                                <a:gd name="T33" fmla="*/ T32 w 409"/>
                                                                                <a:gd name="T34" fmla="+- 0 -1704 -1738"/>
                                                                                <a:gd name="T35" fmla="*/ -1704 h 442"/>
                                                                                <a:gd name="T36" fmla="+- 0 5958 5803"/>
                                                                                <a:gd name="T37" fmla="*/ T36 w 409"/>
                                                                                <a:gd name="T38" fmla="+- 0 -1724 -1738"/>
                                                                                <a:gd name="T39" fmla="*/ -1724 h 442"/>
                                                                                <a:gd name="T40" fmla="+- 0 5990 5803"/>
                                                                                <a:gd name="T41" fmla="*/ T40 w 409"/>
                                                                                <a:gd name="T42" fmla="+- 0 -1736 -1738"/>
                                                                                <a:gd name="T43" fmla="*/ -1736 h 442"/>
                                                                                <a:gd name="T44" fmla="+- 0 6025 5803"/>
                                                                                <a:gd name="T45" fmla="*/ T44 w 409"/>
                                                                                <a:gd name="T46" fmla="+- 0 -1736 -1738"/>
                                                                                <a:gd name="T47" fmla="*/ -1736 h 442"/>
                                                                                <a:gd name="T48" fmla="+- 0 6059 5803"/>
                                                                                <a:gd name="T49" fmla="*/ T48 w 409"/>
                                                                                <a:gd name="T50" fmla="+- 0 -1724 -1738"/>
                                                                                <a:gd name="T51" fmla="*/ -1724 h 442"/>
                                                                                <a:gd name="T52" fmla="+- 0 6091 5803"/>
                                                                                <a:gd name="T53" fmla="*/ T52 w 409"/>
                                                                                <a:gd name="T54" fmla="+- 0 -1700 -1738"/>
                                                                                <a:gd name="T55" fmla="*/ -1700 h 442"/>
                                                                                <a:gd name="T56" fmla="+- 0 6120 5803"/>
                                                                                <a:gd name="T57" fmla="*/ T56 w 409"/>
                                                                                <a:gd name="T58" fmla="+- 0 -1666 -1738"/>
                                                                                <a:gd name="T59" fmla="*/ -1666 h 442"/>
                                                                                <a:gd name="T60" fmla="+- 0 6147 5803"/>
                                                                                <a:gd name="T61" fmla="*/ T60 w 409"/>
                                                                                <a:gd name="T62" fmla="+- 0 -1622 -1738"/>
                                                                                <a:gd name="T63" fmla="*/ -1622 h 442"/>
                                                                                <a:gd name="T64" fmla="+- 0 6169 5803"/>
                                                                                <a:gd name="T65" fmla="*/ T64 w 409"/>
                                                                                <a:gd name="T66" fmla="+- 0 -1570 -1738"/>
                                                                                <a:gd name="T67" fmla="*/ -1570 h 442"/>
                                                                                <a:gd name="T68" fmla="+- 0 6188 5803"/>
                                                                                <a:gd name="T69" fmla="*/ T68 w 409"/>
                                                                                <a:gd name="T70" fmla="+- 0 -1509 -1738"/>
                                                                                <a:gd name="T71" fmla="*/ -1509 h 442"/>
                                                                                <a:gd name="T72" fmla="+- 0 6202 5803"/>
                                                                                <a:gd name="T73" fmla="*/ T72 w 409"/>
                                                                                <a:gd name="T74" fmla="+- 0 -1442 -1738"/>
                                                                                <a:gd name="T75" fmla="*/ -1442 h 442"/>
                                                                                <a:gd name="T76" fmla="+- 0 6211 5803"/>
                                                                                <a:gd name="T77" fmla="*/ T76 w 409"/>
                                                                                <a:gd name="T78" fmla="+- 0 -1369 -1738"/>
                                                                                <a:gd name="T79" fmla="*/ -1369 h 442"/>
                                                                                <a:gd name="T80" fmla="+- 0 6211 5803"/>
                                                                                <a:gd name="T81" fmla="*/ T80 w 409"/>
                                                                                <a:gd name="T82" fmla="+- 0 -1369 -1738"/>
                                                                                <a:gd name="T83" fmla="*/ -1369 h 442"/>
                                                                                <a:gd name="T84" fmla="+- 0 6202 5803"/>
                                                                                <a:gd name="T85" fmla="*/ T84 w 409"/>
                                                                                <a:gd name="T86" fmla="+- 0 -1442 -1738"/>
                                                                                <a:gd name="T87" fmla="*/ -1442 h 442"/>
                                                                                <a:gd name="T88" fmla="+- 0 6188 5803"/>
                                                                                <a:gd name="T89" fmla="*/ T88 w 409"/>
                                                                                <a:gd name="T90" fmla="+- 0 -1509 -1738"/>
                                                                                <a:gd name="T91" fmla="*/ -1509 h 442"/>
                                                                                <a:gd name="T92" fmla="+- 0 6169 5803"/>
                                                                                <a:gd name="T93" fmla="*/ T92 w 409"/>
                                                                                <a:gd name="T94" fmla="+- 0 -1570 -1738"/>
                                                                                <a:gd name="T95" fmla="*/ -1570 h 442"/>
                                                                                <a:gd name="T96" fmla="+- 0 6147 5803"/>
                                                                                <a:gd name="T97" fmla="*/ T96 w 409"/>
                                                                                <a:gd name="T98" fmla="+- 0 -1622 -1738"/>
                                                                                <a:gd name="T99" fmla="*/ -1622 h 442"/>
                                                                                <a:gd name="T100" fmla="+- 0 6120 5803"/>
                                                                                <a:gd name="T101" fmla="*/ T100 w 409"/>
                                                                                <a:gd name="T102" fmla="+- 0 -1666 -1738"/>
                                                                                <a:gd name="T103" fmla="*/ -1666 h 442"/>
                                                                                <a:gd name="T104" fmla="+- 0 6091 5803"/>
                                                                                <a:gd name="T105" fmla="*/ T104 w 409"/>
                                                                                <a:gd name="T106" fmla="+- 0 -1700 -1738"/>
                                                                                <a:gd name="T107" fmla="*/ -1700 h 442"/>
                                                                                <a:gd name="T108" fmla="+- 0 6059 5803"/>
                                                                                <a:gd name="T109" fmla="*/ T108 w 409"/>
                                                                                <a:gd name="T110" fmla="+- 0 -1724 -1738"/>
                                                                                <a:gd name="T111" fmla="*/ -1724 h 442"/>
                                                                                <a:gd name="T112" fmla="+- 0 6025 5803"/>
                                                                                <a:gd name="T113" fmla="*/ T112 w 409"/>
                                                                                <a:gd name="T114" fmla="+- 0 -1736 -1738"/>
                                                                                <a:gd name="T115" fmla="*/ -1736 h 442"/>
                                                                                <a:gd name="T116" fmla="+- 0 5990 5803"/>
                                                                                <a:gd name="T117" fmla="*/ T116 w 409"/>
                                                                                <a:gd name="T118" fmla="+- 0 -1736 -1738"/>
                                                                                <a:gd name="T119" fmla="*/ -1736 h 442"/>
                                                                                <a:gd name="T120" fmla="+- 0 5958 5803"/>
                                                                                <a:gd name="T121" fmla="*/ T120 w 409"/>
                                                                                <a:gd name="T122" fmla="+- 0 -1724 -1738"/>
                                                                                <a:gd name="T123" fmla="*/ -1724 h 442"/>
                                                                                <a:gd name="T124" fmla="+- 0 5930 5803"/>
                                                                                <a:gd name="T125" fmla="*/ T124 w 409"/>
                                                                                <a:gd name="T126" fmla="+- 0 -1704 -1738"/>
                                                                                <a:gd name="T127" fmla="*/ -1704 h 442"/>
                                                                                <a:gd name="T128" fmla="+- 0 5905 5803"/>
                                                                                <a:gd name="T129" fmla="*/ T128 w 409"/>
                                                                                <a:gd name="T130" fmla="+- 0 -1677 -1738"/>
                                                                                <a:gd name="T131" fmla="*/ -1677 h 442"/>
                                                                                <a:gd name="T132" fmla="+- 0 5881 5803"/>
                                                                                <a:gd name="T133" fmla="*/ T132 w 409"/>
                                                                                <a:gd name="T134" fmla="+- 0 -1642 -1738"/>
                                                                                <a:gd name="T135" fmla="*/ -1642 h 442"/>
                                                                                <a:gd name="T136" fmla="+- 0 5861 5803"/>
                                                                                <a:gd name="T137" fmla="*/ T136 w 409"/>
                                                                                <a:gd name="T138" fmla="+- 0 -1601 -1738"/>
                                                                                <a:gd name="T139" fmla="*/ -1601 h 442"/>
                                                                                <a:gd name="T140" fmla="+- 0 5843 5803"/>
                                                                                <a:gd name="T141" fmla="*/ T140 w 409"/>
                                                                                <a:gd name="T142" fmla="+- 0 -1555 -1738"/>
                                                                                <a:gd name="T143" fmla="*/ -1555 h 442"/>
                                                                                <a:gd name="T144" fmla="+- 0 5828 5803"/>
                                                                                <a:gd name="T145" fmla="*/ T144 w 409"/>
                                                                                <a:gd name="T146" fmla="+- 0 -1504 -1738"/>
                                                                                <a:gd name="T147" fmla="*/ -1504 h 442"/>
                                                                                <a:gd name="T148" fmla="+- 0 5816 5803"/>
                                                                                <a:gd name="T149" fmla="*/ T148 w 409"/>
                                                                                <a:gd name="T150" fmla="+- 0 -1448 -1738"/>
                                                                                <a:gd name="T151" fmla="*/ -1448 h 442"/>
                                                                                <a:gd name="T152" fmla="+- 0 5808 5803"/>
                                                                                <a:gd name="T153" fmla="*/ T152 w 409"/>
                                                                                <a:gd name="T154" fmla="+- 0 -1389 -1738"/>
                                                                                <a:gd name="T155" fmla="*/ -1389 h 442"/>
                                                                                <a:gd name="T156" fmla="+- 0 5804 5803"/>
                                                                                <a:gd name="T157" fmla="*/ T156 w 409"/>
                                                                                <a:gd name="T158" fmla="+- 0 -1327 -1738"/>
                                                                                <a:gd name="T159" fmla="*/ -1327 h 442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T1" y="T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5" y="T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9" y="T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13" y="T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17" y="T1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21" y="T2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25" y="T2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29" y="T3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33" y="T3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37" y="T3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41" y="T4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45" y="T4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49" y="T5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53" y="T5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57" y="T5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61" y="T6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65" y="T6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69" y="T7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73" y="T7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77" y="T7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81" y="T8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85" y="T8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89" y="T9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93" y="T9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97" y="T9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101" y="T10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105" y="T10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109" y="T1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113" y="T1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117" y="T11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121" y="T12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125" y="T12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129" y="T13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133" y="T13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137" y="T13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141" y="T14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145" y="T14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149" y="T15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153" y="T15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T157" y="T159"/>
                                                                                </a:cxn>
                                                                              </a:cxnLst>
                                                                              <a:rect l="0" t="0" r="r" b="b"/>
                                                                              <a:pathLst>
                                                                                <a:path w="409" h="442">
                                                                                  <a:moveTo>
                                                                                    <a:pt x="0" y="442"/>
                                                                                  </a:moveTo>
                                                                                  <a:lnTo>
                                                                                    <a:pt x="1" y="411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3" y="379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5" y="349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9" y="319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13" y="290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18" y="261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25" y="234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32" y="208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40" y="183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48" y="159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58" y="137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68" y="115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78" y="96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90" y="78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102" y="61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114" y="47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127" y="34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141" y="23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155" y="14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169" y="8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187" y="2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205" y="0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222" y="2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239" y="6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256" y="14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272" y="24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288" y="38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303" y="53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317" y="72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331" y="93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344" y="116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355" y="141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366" y="168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376" y="198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385" y="229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393" y="262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399" y="296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404" y="332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408" y="369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410" y="408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408" y="369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404" y="332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399" y="296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393" y="262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385" y="229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376" y="198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366" y="168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355" y="141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344" y="116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331" y="93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317" y="72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303" y="53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288" y="38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272" y="24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256" y="14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239" y="6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222" y="2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205" y="0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187" y="2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169" y="8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155" y="14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141" y="23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127" y="34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114" y="47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102" y="61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90" y="78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78" y="96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68" y="115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58" y="137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48" y="159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40" y="183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32" y="208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25" y="234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18" y="261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13" y="290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9" y="319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5" y="349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3" y="379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1" y="411"/>
                                                                                  </a:lnTo>
                                                                                  <a:lnTo>
                                                                                    <a:pt x="0" y="442"/>
                                                                                  </a:ln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noFill/>
                                                                            <a:ln w="12116">
                                                                              <a:solidFill>
                                                                                <a:srgbClr val="000000"/>
                                                                              </a:solidFill>
                                                                              <a:round/>
                                                                              <a:headEnd/>
                                                                              <a:tailEnd/>
                                                                            </a:ln>
                                                                            <a:extLst>
                                                                              <a:ext uri="{909E8E84-426E-40DD-AFC4-6F175D3DCCD1}">
                                                                                <a14:hiddenFill xmlns:a14="http://schemas.microsoft.com/office/drawing/2010/main">
                                                                                  <a:solidFill>
                                                                                    <a:srgbClr val="FFFFFF"/>
                                                                                  </a:solidFill>
                                                                                </a14:hiddenFill>
                                                                              </a:ext>
                                                                            </a:extLst>
                                                                          </p:spPr>
                                                                          <p:txBody>
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<a:noAutofit/>
                                                                            </a:bodyPr>
                                                                            <a:lstStyle/>
                                                                            <a:p>
                                                                              <a:pPr defTabSz="685800">
                                                                                <a:defRPr/>
                                                                              </a:pPr>
                                                                              <a:endParaRPr lang="en-ZA" sz="1350" kern="0">
                                                                                <a:solidFill>
                                                                                  <a:sysClr val="windowText" lastClr="000000"/>
                                                                                </a:solidFill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grpSp>
                                                                          <p:nvGrpSpPr>
                                                                            <p:cNvPr id="89" name="Group 88"/>
                                                                            <p:cNvGrpSpPr>
                                                                              <a:grpSpLocks/>
                                                                            </p:cNvGrpSpPr>
                                                                            <p:nvPr/>
                                                                          </p:nvGrpSpPr>
                                                                          <p:grpSpPr bwMode="auto">
                                                                            <a:xfrm>
                                                                              <a:off x="2094" y="-2659"/>
                                                                              <a:ext cx="4759" cy="2902"/>
                                                                              <a:chOff x="2094" y="-2659"/>
                                                                              <a:chExt cx="4759" cy="2902"/>
                                                                            </a:xfrm>
                                                                          </p:grpSpPr>
                                                                          <p:sp>
                                                                            <p:nvSpPr>
                                                                              <p:cNvPr id="90" name="Freeform 89"/>
                                                                              <p:cNvSpPr>
                                                                                <a:spLocks/>
                                                                              </p:cNvSpPr>
                                                                              <p:nvPr/>
                                                                            </p:nvSpPr>
                                                                            <p:spPr bwMode="auto">
                                                                              <a:xfrm>
                                                                                <a:off x="6671" y="-1763"/>
                                                                                <a:ext cx="6" cy="47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T0" fmla="+- 0 6674 6671"/>
                                                                                  <a:gd name="T1" fmla="*/ T0 w 6"/>
                                                                                  <a:gd name="T2" fmla="+- 0 -1740 -1763"/>
                                                                                  <a:gd name="T3" fmla="*/ -1740 h 47"/>
                                                                                  <a:gd name="T4" fmla="+- 0 6671 6671"/>
                                                                                  <a:gd name="T5" fmla="*/ T4 w 6"/>
                                                                                  <a:gd name="T6" fmla="+- 0 -1763 -1763"/>
                                                                                  <a:gd name="T7" fmla="*/ -1763 h 47"/>
                                                                                  <a:gd name="T8" fmla="+- 0 6674 6671"/>
                                                                                  <a:gd name="T9" fmla="*/ T8 w 6"/>
                                                                                  <a:gd name="T10" fmla="+- 0 -1740 -1763"/>
                                                                                  <a:gd name="T11" fmla="*/ -1740 h 47"/>
                                                                                  <a:gd name="T12" fmla="+- 0 6677 6671"/>
                                                                                  <a:gd name="T13" fmla="*/ T12 w 6"/>
                                                                                  <a:gd name="T14" fmla="+- 0 -1715 -1763"/>
                                                                                  <a:gd name="T15" fmla="*/ -1715 h 47"/>
                                                                                  <a:gd name="T16" fmla="+- 0 6674 6671"/>
                                                                                  <a:gd name="T17" fmla="*/ T16 w 6"/>
                                                                                  <a:gd name="T18" fmla="+- 0 -1740 -1763"/>
                                                                                  <a:gd name="T19" fmla="*/ -1740 h 47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T1" y="T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T5" y="T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T9" y="T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T13" y="T1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T17" y="T19"/>
                                                                                  </a:cxn>
                                                                                </a:cxnLst>
                                                                                <a:rect l="0" t="0" r="r" b="b"/>
                                                                                <a:pathLst>
                                                                                  <a:path w="6" h="47">
                                                                                    <a:moveTo>
                                                                                      <a:pt x="3" y="23"/>
                                                                                    </a:moveTo>
                                                                                    <a:lnTo>
                                                                                      <a:pt x="0" y="0"/>
                                                                                    </a:lnTo>
                                                                                    <a:lnTo>
                                                                                      <a:pt x="3" y="23"/>
                                                                                    </a:lnTo>
                                                                                    <a:lnTo>
                                                                                      <a:pt x="6" y="48"/>
                                                                                    </a:lnTo>
                                                                                    <a:lnTo>
                                                                                      <a:pt x="3" y="23"/>
                                                                                    </a:ln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rgbClr val="4F81BC"/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extLst>
                                                                                <a:ext uri="{91240B29-F687-4F45-9708-019B960494DF}">
                                                                                  <a14:hiddenLine xmlns:a14="http://schemas.microsoft.com/office/drawing/2010/main" w="9525">
                                                                                    <a:solidFill>
                                                                                      <a:srgbClr val="000000"/>
                                                                                    </a:solidFill>
                                                                                    <a:round/>
                                                                                    <a:headEnd/>
                                                                                    <a:tailEnd/>
                                                                                  </a14:hiddenLine>
                                                                                </a:ext>
                                                                              </a:extLst>
                                                                            </p:spPr>
                                                                            <p:txBody>
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<a:noAutofit/>
                                                                              </a:bodyPr>
                                                                              <a:lstStyle/>
                                                                              <a:p>
                                                                                <a:pPr defTabSz="685800">
                                                                                  <a:defRPr/>
                                                                                </a:pPr>
                                                                                <a:endParaRPr lang="en-ZA" sz="1350" kern="0">
                                                                                  <a:solidFill>
                                                                                    <a:sysClr val="windowText" lastClr="000000"/>
                                                                                  </a:solidFill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grpSp>
                                                                            <p:nvGrpSpPr>
                                                                              <p:cNvPr id="91" name="Group 90"/>
                                                                              <p:cNvGrpSpPr>
                                                                                <a:grpSpLocks/>
                                                                              </p:cNvGrpSpPr>
                                                                              <p:nvPr/>
                                                                            </p:nvGrpSpPr>
                                                                            <p:grpSpPr bwMode="auto">
                                                                              <a:xfrm>
                                                                                <a:off x="2094" y="-2659"/>
                                                                                <a:ext cx="4759" cy="2902"/>
                                                                                <a:chOff x="2094" y="-2659"/>
                                                                                <a:chExt cx="4759" cy="2902"/>
                                                                              </a:xfrm>
                                                                            </p:grpSpPr>
                                                                            <p:sp>
                                                                              <p:nvSpPr>
                                                                                <p:cNvPr id="92" name="Freeform 91"/>
                                                                                <p:cNvSpPr>
                                                                                  <a:spLocks/>
                                                                                </p:cNvSpPr>
                                                                                <p:nvPr/>
                                                                              </p:nvSpPr>
                                                                              <p:spPr bwMode="auto">
                                                                                <a:xfrm>
                                                                                  <a:off x="6276" y="-1773"/>
                                                                                  <a:ext cx="6" cy="45"/>
                                                                                </a:xfrm>
                                                                                <a:custGeom>
                                                                                  <a:avLst/>
                                                                                  <a:gdLst>
                                                                                    <a:gd name="T0" fmla="+- 0 6279 6276"/>
                                                                                    <a:gd name="T1" fmla="*/ T0 w 6"/>
                                                                                    <a:gd name="T2" fmla="+- 0 -1753 -1773"/>
                                                                                    <a:gd name="T3" fmla="*/ -1753 h 45"/>
                                                                                    <a:gd name="T4" fmla="+- 0 6282 6276"/>
                                                                                    <a:gd name="T5" fmla="*/ T4 w 6"/>
                                                                                    <a:gd name="T6" fmla="+- 0 -1773 -1773"/>
                                                                                    <a:gd name="T7" fmla="*/ -1773 h 45"/>
                                                                                    <a:gd name="T8" fmla="+- 0 6279 6276"/>
                                                                                    <a:gd name="T9" fmla="*/ T8 w 6"/>
                                                                                    <a:gd name="T10" fmla="+- 0 -1753 -1773"/>
                                                                                    <a:gd name="T11" fmla="*/ -1753 h 45"/>
                                                                                    <a:gd name="T12" fmla="+- 0 6276 6276"/>
                                                                                    <a:gd name="T13" fmla="*/ T12 w 6"/>
                                                                                    <a:gd name="T14" fmla="+- 0 -1728 -1773"/>
                                                                                    <a:gd name="T15" fmla="*/ -1728 h 45"/>
                                                                                    <a:gd name="T16" fmla="+- 0 6279 6276"/>
                                                                                    <a:gd name="T17" fmla="*/ T16 w 6"/>
                                                                                    <a:gd name="T18" fmla="+- 0 -1753 -1773"/>
                                                                                    <a:gd name="T19" fmla="*/ -1753 h 45"/>
                                                                                  </a:gdLst>
                                                                                  <a:ahLst/>
                                                                                  <a:cxnLst>
                                                                                    <a:cxn ang="0">
                                                                                      <a:pos x="T1" y="T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T5" y="T7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T9" y="T1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T13" y="T1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T17" y="T19"/>
                                                                                    </a:cxn>
                                                                                  </a:cxnLst>
                                                                                  <a:rect l="0" t="0" r="r" b="b"/>
                                                                                  <a:pathLst>
                                                                                    <a:path w="6" h="45">
                                                                                      <a:moveTo>
                                                                                        <a:pt x="3" y="20"/>
                                                                                      </a:moveTo>
                                                                                      <a:lnTo>
                                                                                        <a:pt x="6" y="0"/>
                                                                                      </a:lnTo>
                                                                                      <a:lnTo>
                                                                                        <a:pt x="3" y="20"/>
                                                                                      </a:lnTo>
                                                                                      <a:lnTo>
                                                                                        <a:pt x="0" y="45"/>
                                                                                      </a:lnTo>
                                                                                      <a:lnTo>
                                                                                        <a:pt x="3" y="20"/>
                                                                                      </a:lnTo>
                                                                                      <a:close/>
                                                                                    </a:path>
                                                                                  </a:pathLst>
                                                                                </a:custGeom>
                                                                                <a:solidFill>
                                                                                  <a:srgbClr val="4F81BC"/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extLst>
                                                                                  <a:ext uri="{91240B29-F687-4F45-9708-019B960494DF}">
                                                                                    <a14:hiddenLine xmlns:a14="http://schemas.microsoft.com/office/drawing/2010/main" w="9525">
                                                                                      <a:solidFill>
                                                                                        <a:srgbClr val="000000"/>
                                                                                      </a:solidFill>
                                                                                      <a:round/>
                                                                                      <a:headEnd/>
                                                                                      <a:tailEnd/>
                                                                                    </a14:hiddenLine>
                                                                                  </a:ext>
                                                                                </a:extLst>
                                                                              </p:spPr>
                                                                              <p:txBody>
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<a:noAutofit/>
                                                                                </a:bodyPr>
                                                                                <a:lstStyle/>
                                                                                <a:p>
                                                                                  <a:pPr defTabSz="685800">
                                                                                    <a:defRPr/>
                                                                                  </a:pPr>
                                                                                  <a:endParaRPr lang="en-ZA" sz="1350" kern="0">
                                                                                    <a:solidFill>
                                                                                      <a:sysClr val="windowText" lastClr="000000"/>
                                                                                    </a:solidFill>
                                                                                  </a:endParaRPr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  <p:grpSp>
                                                                              <p:nvGrpSpPr>
                                                                                <p:cNvPr id="93" name="Group 92"/>
                                                                                <p:cNvGrpSpPr>
                                                                                  <a:grpSpLocks/>
                                                                                </p:cNvGrpSpPr>
                                                                                <p:nvPr/>
                                                                              </p:nvGrpSpPr>
                                                                              <p:grpSpPr bwMode="auto">
                                                                                <a:xfrm>
                                                                                  <a:off x="2094" y="-2659"/>
                                                                                  <a:ext cx="4759" cy="2902"/>
                                                                                  <a:chOff x="2094" y="-2659"/>
                                                                                  <a:chExt cx="4759" cy="2902"/>
                                                                                </a:xfrm>
                                                                              </p:grpSpPr>
                                                                              <p:sp>
                                                                                <p:nvSpPr>
                                                                                  <p:cNvPr id="94" name="Freeform 93"/>
                                                                                  <p:cNvSpPr>
                                                                                    <a:spLocks/>
                                                                                  </p:cNvSpPr>
                                                                                  <p:nvPr/>
                                                                                </p:nvSpPr>
                                                                                <p:spPr bwMode="auto">
                                                                                  <a:xfrm>
                                                                                    <a:off x="6668" y="-1783"/>
                                                                                    <a:ext cx="3" cy="21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T0" fmla="+- 0 6669 6668"/>
                                                                                      <a:gd name="T1" fmla="*/ T0 w 3"/>
                                                                                      <a:gd name="T2" fmla="+- 0 -1776 -1783"/>
                                                                                      <a:gd name="T3" fmla="*/ -1776 h 21"/>
                                                                                      <a:gd name="T4" fmla="+- 0 6668 6668"/>
                                                                                      <a:gd name="T5" fmla="*/ T4 w 3"/>
                                                                                      <a:gd name="T6" fmla="+- 0 -1783 -1783"/>
                                                                                      <a:gd name="T7" fmla="*/ -1783 h 21"/>
                                                                                      <a:gd name="T8" fmla="+- 0 6669 6668"/>
                                                                                      <a:gd name="T9" fmla="*/ T8 w 3"/>
                                                                                      <a:gd name="T10" fmla="+- 0 -1776 -1783"/>
                                                                                      <a:gd name="T11" fmla="*/ -1776 h 21"/>
                                                                                      <a:gd name="T12" fmla="+- 0 6671 6668"/>
                                                                                      <a:gd name="T13" fmla="*/ T12 w 3"/>
                                                                                      <a:gd name="T14" fmla="+- 0 -1763 -1783"/>
                                                                                      <a:gd name="T15" fmla="*/ -1763 h 21"/>
                                                                                      <a:gd name="T16" fmla="+- 0 6669 6668"/>
                                                                                      <a:gd name="T17" fmla="*/ T16 w 3"/>
                                                                                      <a:gd name="T18" fmla="+- 0 -1776 -1783"/>
                                                                                      <a:gd name="T19" fmla="*/ -1776 h 21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T1" y="T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T5" y="T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T9" y="T1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T13" y="T1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T17" y="T19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0" t="0" r="r" b="b"/>
                                                                                    <a:pathLst>
                                                                                      <a:path w="3" h="21">
                                                                                        <a:moveTo>
                                                                                          <a:pt x="1" y="7"/>
                                                                                        </a:moveTo>
                                                                                        <a:lnTo>
                                                                                          <a:pt x="0" y="0"/>
                                                                                        </a:lnTo>
                                                                                        <a:lnTo>
                                                                                          <a:pt x="1" y="7"/>
                                                                                        </a:lnTo>
                                                                                        <a:lnTo>
                                                                                          <a:pt x="3" y="20"/>
                                                                                        </a:lnTo>
                                                                                        <a:lnTo>
                                                                                          <a:pt x="1" y="7"/>
                                                                                        </a:ln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rgbClr val="4F81BC"/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extLst>
                                                                                    <a:ext uri="{91240B29-F687-4F45-9708-019B960494DF}">
                                                                                      <a14:hiddenLine xmlns:a14="http://schemas.microsoft.com/office/drawing/2010/main" w="9525">
                                                                                        <a:solidFill>
                                                                                          <a:srgbClr val="000000"/>
                                                                                        </a:solidFill>
                                                                                        <a:round/>
                                                                                        <a:headEnd/>
                                                                                        <a:tailEnd/>
                                                                                      </a14:hiddenLine>
                                                                                    </a:ext>
                                                                                  </a:extLst>
                                                                                </p:spPr>
                                                                                <p:txBody>
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<a:noAutofit/>
                                                                                  </a:bodyPr>
                                                                                  <a:lstStyle/>
                                                                                  <a:p>
                                                                                    <a:pPr defTabSz="685800">
                                                                                      <a:defRPr/>
                                                                                    </a:pPr>
                                                                                    <a:endParaRPr lang="en-ZA" sz="1350" kern="0">
                                                                                      <a:solidFill>
                                                                                        <a:sysClr val="windowText" lastClr="000000"/>
                                                                                      </a:solidFill>
                                                                                    </a:endParaRPr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grpSp>
                                                                                <p:nvGrpSpPr>
                                                                                  <p:cNvPr id="95" name="Group 94"/>
                                                                                  <p:cNvGrpSpPr>
                                                                                    <a:grpSpLocks/>
                                                                                  </p:cNvGrpSpPr>
                                                                                  <p:nvPr/>
                                                                                </p:nvGrpSpPr>
                                                                                <p:grpSpPr bwMode="auto">
                                                                                  <a:xfrm>
                                                                                    <a:off x="2094" y="-2659"/>
                                                                                    <a:ext cx="4759" cy="2902"/>
                                                                                    <a:chOff x="2094" y="-2659"/>
                                                                                    <a:chExt cx="4759" cy="2902"/>
                                                                                  </a:xfrm>
                                                                                </p:grpSpPr>
                                                                                <p:sp>
                                                                                  <p:nvSpPr>
                                                                                    <p:cNvPr id="96" name="Freeform 95"/>
                                                                                    <p:cNvSpPr>
                                                                                      <a:spLocks/>
                                                                                    </p:cNvSpPr>
                                                                                    <p:nvPr/>
                                                                                  </p:nvSpPr>
                                                                                  <p:spPr bwMode="auto">
                                                                                    <a:xfrm>
                                                                                      <a:off x="6282" y="-1786"/>
                                                                                      <a:ext cx="2" cy="13"/>
                                                                                    </a:xfrm>
                                                                                    <a:custGeom>
                                                                                      <a:avLst/>
                                                                                      <a:gdLst>
                                                                                        <a:gd name="T0" fmla="+- 0 6283 6282"/>
                                                                                        <a:gd name="T1" fmla="*/ T0 w 2"/>
                                                                                        <a:gd name="T2" fmla="+- 0 -1782 -1786"/>
                                                                                        <a:gd name="T3" fmla="*/ -1782 h 13"/>
                                                                                        <a:gd name="T4" fmla="+- 0 6284 6282"/>
                                                                                        <a:gd name="T5" fmla="*/ T4 w 2"/>
                                                                                        <a:gd name="T6" fmla="+- 0 -1786 -1786"/>
                                                                                        <a:gd name="T7" fmla="*/ -1786 h 13"/>
                                                                                        <a:gd name="T8" fmla="+- 0 6283 6282"/>
                                                                                        <a:gd name="T9" fmla="*/ T8 w 2"/>
                                                                                        <a:gd name="T10" fmla="+- 0 -1782 -1786"/>
                                                                                        <a:gd name="T11" fmla="*/ -1782 h 13"/>
                                                                                        <a:gd name="T12" fmla="+- 0 6282 6282"/>
                                                                                        <a:gd name="T13" fmla="*/ T12 w 2"/>
                                                                                        <a:gd name="T14" fmla="+- 0 -1773 -1786"/>
                                                                                        <a:gd name="T15" fmla="*/ -1773 h 13"/>
                                                                                        <a:gd name="T16" fmla="+- 0 6283 6282"/>
                                                                                        <a:gd name="T17" fmla="*/ T16 w 2"/>
                                                                                        <a:gd name="T18" fmla="+- 0 -1782 -1786"/>
                                                                                        <a:gd name="T19" fmla="*/ -1782 h 13"/>
                                                                                      </a:gdLst>
                                                                                      <a:ahLst/>
                                                                                      <a:cxnLst>
                                                                                        <a:cxn ang="0">
                                                                                          <a:pos x="T1" y="T3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T5" y="T7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T9" y="T11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T13" y="T15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T17" y="T19"/>
                                                                                        </a:cxn>
                                                                                      </a:cxnLst>
                                                                                      <a:rect l="0" t="0" r="r" b="b"/>
                                                                                      <a:pathLst>
                                                                                        <a:path w="2" h="13">
                                                                                          <a:moveTo>
                                                                                            <a:pt x="1" y="4"/>
                                                                                          </a:moveTo>
                                                                                          <a:lnTo>
                                                                                            <a:pt x="2" y="0"/>
                                                                                          </a:lnTo>
                                                                                          <a:lnTo>
                                                                                            <a:pt x="1" y="4"/>
                                                                                          </a:lnTo>
                                                                                          <a:lnTo>
                                                                                            <a:pt x="0" y="13"/>
                                                                                          </a:lnTo>
                                                                                          <a:lnTo>
                                                                                            <a:pt x="1" y="4"/>
                                                                                          </a:lnTo>
                                                                                          <a:close/>
                                                                                        </a:path>
                                                                                      </a:pathLst>
                                                                                    </a:custGeom>
                                                                                    <a:solidFill>
                                                                                      <a:srgbClr val="4F81BC"/>
                                                                                    </a:solidFill>
                                                                                    <a:ln>
                                                                                      <a:noFill/>
                                                                                    </a:ln>
                                                                                    <a:extLst>
                                                                                      <a:ext uri="{91240B29-F687-4F45-9708-019B960494DF}">
                                                                                        <a14:hiddenLine xmlns:a14="http://schemas.microsoft.com/office/drawing/2010/main" w="9525">
                                                                                          <a:solidFill>
                                                                                            <a:srgbClr val="000000"/>
                                                                                          </a:solidFill>
                                                                                          <a:round/>
                                                                                          <a:headEnd/>
                                                                                          <a:tailEnd/>
                                                                                        </a14:hiddenLine>
                                                                                      </a:ext>
                                                                                    </a:extLst>
                                                                                  </p:spPr>
                                                                                  <p:txBody>
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<a:noAutofit/>
                                                                                    </a:bodyPr>
                                                                                    <a:lstStyle/>
                                                                                    <a:p>
                                                                                      <a:pPr defTabSz="685800">
                                                                                        <a:defRPr/>
                                                                                      </a:pPr>
                                                                                      <a:endParaRPr lang="en-ZA" sz="1350" kern="0">
                                                                                        <a:solidFill>
                                                                                          <a:sysClr val="windowText" lastClr="000000"/>
                                                                                        </a:solidFill>
                                                                                      </a:endParaRPr>
                                                                                    </a:p>
                                                                                  </p:txBody>
                                                                                </p:sp>
                                                                                <p:grpSp>
                                                                                  <p:nvGrpSpPr>
                                                                                    <p:cNvPr id="97" name="Group 96"/>
                                                                                    <p:cNvGrpSpPr>
                                                                                      <a:grpSpLocks/>
                                                                                    </p:cNvGrpSpPr>
                                                                                    <p:nvPr/>
                                                                                  </p:nvGrpSpPr>
                                                                                  <p:grpSpPr bwMode="auto">
                                                                                    <a:xfrm>
                                                                                      <a:off x="2094" y="-2659"/>
                                                                                      <a:ext cx="4759" cy="2902"/>
                                                                                      <a:chOff x="2094" y="-2659"/>
                                                                                      <a:chExt cx="4759" cy="2902"/>
                                                                                    </a:xfrm>
                                                                                  </p:grpSpPr>
                                                                                  <p:sp>
                                                                                    <p:nvSpPr>
                                                                                      <p:cNvPr id="98" name="Freeform 97"/>
                                                                                      <p:cNvSpPr>
                                                                                        <a:spLocks/>
                                                                                      </p:cNvSpPr>
                                                                                      <p:nvPr/>
                                                                                    </p:nvSpPr>
                                                                                    <p:spPr bwMode="auto">
                                                                                      <a:xfrm>
                                                                                        <a:off x="6657" y="-1834"/>
                                                                                        <a:ext cx="11" cy="51"/>
                                                                                      </a:xfrm>
                                                                                      <a:custGeom>
                                                                                        <a:avLst/>
                                                                                        <a:gdLst>
                                                                                          <a:gd name="T0" fmla="+- 0 6663 6657"/>
                                                                                          <a:gd name="T1" fmla="*/ T0 w 11"/>
                                                                                          <a:gd name="T2" fmla="+- 0 -1810 -1834"/>
                                                                                          <a:gd name="T3" fmla="*/ -1810 h 51"/>
                                                                                          <a:gd name="T4" fmla="+- 0 6657 6657"/>
                                                                                          <a:gd name="T5" fmla="*/ T4 w 11"/>
                                                                                          <a:gd name="T6" fmla="+- 0 -1834 -1834"/>
                                                                                          <a:gd name="T7" fmla="*/ -1834 h 51"/>
                                                                                          <a:gd name="T8" fmla="+- 0 6663 6657"/>
                                                                                          <a:gd name="T9" fmla="*/ T8 w 11"/>
                                                                                          <a:gd name="T10" fmla="+- 0 -1810 -1834"/>
                                                                                          <a:gd name="T11" fmla="*/ -1810 h 51"/>
                                                                                          <a:gd name="T12" fmla="+- 0 6668 6657"/>
                                                                                          <a:gd name="T13" fmla="*/ T12 w 11"/>
                                                                                          <a:gd name="T14" fmla="+- 0 -1783 -1834"/>
                                                                                          <a:gd name="T15" fmla="*/ -1783 h 51"/>
                                                                                          <a:gd name="T16" fmla="+- 0 6663 6657"/>
                                                                                          <a:gd name="T17" fmla="*/ T16 w 11"/>
                                                                                          <a:gd name="T18" fmla="+- 0 -1810 -1834"/>
                                                                                          <a:gd name="T19" fmla="*/ -1810 h 51"/>
                                                                                        </a:gdLst>
                                                                                        <a:ahLst/>
                                                                                        <a:cxnLst>
                                                                                          <a:cxn ang="0">
                                                                                            <a:pos x="T1" y="T3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T5" y="T7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T9" y="T11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T13" y="T15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T17" y="T19"/>
                                                                                          </a:cxn>
                                                                                        </a:cxnLst>
                                                                                        <a:rect l="0" t="0" r="r" b="b"/>
                                                                                        <a:pathLst>
                                                                                          <a:path w="11" h="51">
                                                                                            <a:moveTo>
                                                                                              <a:pt x="6" y="24"/>
                                                                                            </a:moveTo>
                                                                                            <a:lnTo>
                                                                                              <a:pt x="0" y="0"/>
                                                                                            </a:lnTo>
                                                                                            <a:lnTo>
                                                                                              <a:pt x="6" y="24"/>
                                                                                            </a:lnTo>
                                                                                            <a:lnTo>
                                                                                              <a:pt x="11" y="51"/>
                                                                                            </a:lnTo>
                                                                                            <a:lnTo>
                                                                                              <a:pt x="6" y="24"/>
                                                                                            </a:lnTo>
                                                                                            <a:close/>
                                                                                          </a:path>
                                                                                        </a:pathLst>
                                                                                      </a:custGeom>
                                                                                      <a:solidFill>
                                                                                        <a:srgbClr val="4F81BC"/>
                                                                                      </a:solidFill>
                                                                                      <a:ln>
                                                                                        <a:noFill/>
                                                                                      </a:ln>
                                                                                      <a:extLst>
                                                                                        <a:ext uri="{91240B29-F687-4F45-9708-019B960494DF}">
                                                                                          <a14:hiddenLine xmlns:a14="http://schemas.microsoft.com/office/drawing/2010/main" w="9525">
                                                                                            <a:solidFill>
                                                                                              <a:srgbClr val="000000"/>
                                                                                            </a:solidFill>
                                                                                            <a:round/>
                                                                                            <a:headEnd/>
                                                                                            <a:tailEnd/>
                                                                                          </a14:hiddenLine>
                                                                                        </a:ext>
                                                                                      </a:extLst>
                                                                                    </p:spPr>
                                                                                    <p:txBody>
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<a:noAutofit/>
                                                                                      </a:bodyPr>
                                                                                      <a:lstStyle/>
                                                                                      <a:p>
                                                                                        <a:pPr defTabSz="685800">
                                                                                          <a:defRPr/>
                                                                                        </a:pPr>
                                                                                        <a:endParaRPr lang="en-ZA" sz="1350" kern="0">
                                                                                          <a:solidFill>
                                                                                            <a:sysClr val="windowText" lastClr="000000"/>
                                                                                          </a:solidFill>
                                                                                        </a:endParaRPr>
                                                                                      </a:p>
                                                                                    </p:txBody>
                                                                                  </p:sp>
                                                                                  <p:grpSp>
                                                                                    <p:nvGrpSpPr>
                                                                                      <p:cNvPr id="99" name="Group 98"/>
                                                                                      <p:cNvGrpSpPr>
                                                                                        <a:grpSpLocks/>
                                                                                      </p:cNvGrpSpPr>
                                                                                      <p:nvPr/>
                                                                                    </p:nvGrpSpPr>
                                                                                    <p:grpSpPr bwMode="auto">
                                                                                      <a:xfrm>
                                                                                        <a:off x="2094" y="-2659"/>
                                                                                        <a:ext cx="4759" cy="2902"/>
                                                                                        <a:chOff x="2094" y="-2659"/>
                                                                                        <a:chExt cx="4759" cy="2902"/>
                                                                                      </a:xfrm>
                                                                                    </p:grpSpPr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100" name="Freeform 99"/>
                                                                                        <p:cNvSpPr>
                                                                                          <a:spLocks/>
                                                                                        </p:cNvSpPr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 bwMode="auto">
                                                                                        <a:xfrm>
                                                                                          <a:off x="6284" y="-1850"/>
                                                                                          <a:ext cx="14" cy="64"/>
                                                                                        </a:xfrm>
                                                                                        <a:custGeom>
                                                                                          <a:avLst/>
                                                                                          <a:gdLst>
                                                                                            <a:gd name="T0" fmla="+- 0 6298 6284"/>
                                                                                            <a:gd name="T1" fmla="*/ T0 w 14"/>
                                                                                            <a:gd name="T2" fmla="+- 0 -1850 -1850"/>
                                                                                            <a:gd name="T3" fmla="*/ -1850 h 64"/>
                                                                                            <a:gd name="T4" fmla="+- 0 6295 6284"/>
                                                                                            <a:gd name="T5" fmla="*/ T4 w 14"/>
                                                                                            <a:gd name="T6" fmla="+- 0 -1838 -1850"/>
                                                                                            <a:gd name="T7" fmla="*/ -1838 h 64"/>
                                                                                            <a:gd name="T8" fmla="+- 0 6289 6284"/>
                                                                                            <a:gd name="T9" fmla="*/ T8 w 14"/>
                                                                                            <a:gd name="T10" fmla="+- 0 -1810 -1850"/>
                                                                                            <a:gd name="T11" fmla="*/ -1810 h 64"/>
                                                                                            <a:gd name="T12" fmla="+- 0 6284 6284"/>
                                                                                            <a:gd name="T13" fmla="*/ T12 w 14"/>
                                                                                            <a:gd name="T14" fmla="+- 0 -1786 -1850"/>
                                                                                            <a:gd name="T15" fmla="*/ -1786 h 64"/>
                                                                                            <a:gd name="T16" fmla="+- 0 6289 6284"/>
                                                                                            <a:gd name="T17" fmla="*/ T16 w 14"/>
                                                                                            <a:gd name="T18" fmla="+- 0 -1810 -1850"/>
                                                                                            <a:gd name="T19" fmla="*/ -1810 h 64"/>
                                                                                            <a:gd name="T20" fmla="+- 0 6295 6284"/>
                                                                                            <a:gd name="T21" fmla="*/ T20 w 14"/>
                                                                                            <a:gd name="T22" fmla="+- 0 -1838 -1850"/>
                                                                                            <a:gd name="T23" fmla="*/ -1838 h 64"/>
                                                                                            <a:gd name="T24" fmla="+- 0 6298 6284"/>
                                                                                            <a:gd name="T25" fmla="*/ T24 w 14"/>
                                                                                            <a:gd name="T26" fmla="+- 0 -1850 -1850"/>
                                                                                            <a:gd name="T27" fmla="*/ -1850 h 64"/>
                                                                                          </a:gdLst>
                                                                                          <a:ahLst/>
                                                                                          <a:cxnLst>
                                                                                            <a:cxn ang="0">
                                                                                              <a:pos x="T1" y="T3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T5" y="T7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T9" y="T11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T13" y="T15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T17" y="T19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T21" y="T23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T25" y="T27"/>
                                                                                            </a:cxn>
                                                                                          </a:cxnLst>
                                                                                          <a:rect l="0" t="0" r="r" b="b"/>
                                                                                          <a:pathLst>
                                                                                            <a:path w="14" h="64">
                                                                                              <a:moveTo>
                                                                                                <a:pt x="14" y="0"/>
                                                                                              </a:moveTo>
                                                                                              <a:lnTo>
                                                                                                <a:pt x="11" y="12"/>
                                                                                              </a:lnTo>
                                                                                              <a:lnTo>
                                                                                                <a:pt x="5" y="40"/>
                                                                                              </a:lnTo>
                                                                                              <a:lnTo>
                                                                                                <a:pt x="0" y="64"/>
                                                                                              </a:lnTo>
                                                                                              <a:lnTo>
                                                                                                <a:pt x="5" y="40"/>
                                                                                              </a:lnTo>
                                                                                              <a:lnTo>
                                                                                                <a:pt x="11" y="12"/>
                                                                                              </a:lnTo>
                                                                                              <a:lnTo>
                                                                                                <a:pt x="14" y="0"/>
                                                                                              </a:lnTo>
                                                                                              <a:close/>
                                                                                            </a:path>
                                                                                          </a:pathLst>
                                                                                        </a:custGeom>
                                                                                        <a:solidFill>
                                                                                          <a:srgbClr val="4F81BC"/>
                                                                                        </a:solidFill>
                                                                                        <a:ln>
                                                                                          <a:noFill/>
                                                                                        </a:ln>
                                                                                        <a:extLst>
                                                                                          <a:ext uri="{91240B29-F687-4F45-9708-019B960494DF}">
                                                                                            <a14:hiddenLine xmlns:a14="http://schemas.microsoft.com/office/drawing/2010/main" w="9525">
                                                                                              <a:solidFill>
                                                                                                <a:srgbClr val="000000"/>
                                                                                              </a:solidFill>
                                                                                              <a:round/>
                                                                                              <a:headEnd/>
                                                                                              <a:tailEnd/>
                                                                                            </a14:hiddenLine>
                                                                                          </a:ext>
                                                                                        </a:extLst>
                                                                                      </p:spPr>
                                                                                      <p:txBody>
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<a:noAutofit/>
                                                                                        </a:bodyPr>
                                                                                        <a:lstStyle/>
                                                                                        <a:p>
                                                                                          <a:pPr defTabSz="685800">
                                                                                            <a:defRPr/>
                                                                                          </a:pPr>
                                                                                          <a:endParaRPr lang="en-ZA" sz="1350" kern="0">
                                                                                            <a:solidFill>
                                                                                              <a:sysClr val="windowText" lastClr="000000"/>
                                                                                            </a:solidFill>
                                                                                          </a:endParaRPr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  <p:grpSp>
                                                                                      <p:nvGrpSpPr>
                                                                                        <p:cNvPr id="101" name="Group 100"/>
                                                                                        <p:cNvGrpSpPr>
                                                                                          <a:grpSpLocks/>
                                                                                        </p:cNvGrpSpPr>
                                                                                        <p:nvPr/>
                                                                                      </p:nvGrpSpPr>
                                                                                      <p:grpSpPr bwMode="auto">
                                                                                        <a:xfrm>
                                                                                          <a:off x="2094" y="-2659"/>
                                                                                          <a:ext cx="4759" cy="2902"/>
                                                                                          <a:chOff x="2094" y="-2659"/>
                                                                                          <a:chExt cx="4759" cy="2902"/>
                                                                                        </a:xfrm>
                                                                                      </p:grpSpPr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102" name="Freeform 101"/>
                                                                                          <p:cNvSpPr>
                                                                                            <a:spLocks/>
                                                                                          </p:cNvSpPr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 bwMode="auto">
                                                                                          <a:xfrm>
                                                                                            <a:off x="6298" y="-1876"/>
                                                                                            <a:ext cx="8" cy="27"/>
                                                                                          </a:xfrm>
                                                                                          <a:custGeom>
                                                                                            <a:avLst/>
                                                                                            <a:gdLst>
                                                                                              <a:gd name="T0" fmla="+- 0 6302 6298"/>
                                                                                              <a:gd name="T1" fmla="*/ T0 w 8"/>
                                                                                              <a:gd name="T2" fmla="+- 0 -1864 -1876"/>
                                                                                              <a:gd name="T3" fmla="*/ -1864 h 27"/>
                                                                                              <a:gd name="T4" fmla="+- 0 6306 6298"/>
                                                                                              <a:gd name="T5" fmla="*/ T4 w 8"/>
                                                                                              <a:gd name="T6" fmla="+- 0 -1876 -1876"/>
                                                                                              <a:gd name="T7" fmla="*/ -1876 h 27"/>
                                                                                              <a:gd name="T8" fmla="+- 0 6302 6298"/>
                                                                                              <a:gd name="T9" fmla="*/ T8 w 8"/>
                                                                                              <a:gd name="T10" fmla="+- 0 -1864 -1876"/>
                                                                                              <a:gd name="T11" fmla="*/ -1864 h 27"/>
                                                                                              <a:gd name="T12" fmla="+- 0 6298 6298"/>
                                                                                              <a:gd name="T13" fmla="*/ T12 w 8"/>
                                                                                              <a:gd name="T14" fmla="+- 0 -1850 -1876"/>
                                                                                              <a:gd name="T15" fmla="*/ -1850 h 27"/>
                                                                                              <a:gd name="T16" fmla="+- 0 6302 6298"/>
                                                                                              <a:gd name="T17" fmla="*/ T16 w 8"/>
                                                                                              <a:gd name="T18" fmla="+- 0 -1864 -1876"/>
                                                                                              <a:gd name="T19" fmla="*/ -1864 h 27"/>
                                                                                            </a:gdLst>
                                                                                            <a:ahLst/>
                                                                                            <a:cxnLst>
                                                                                              <a:cxn ang="0">
                                                                                                <a:pos x="T1" y="T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T5" y="T7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T9" y="T1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T13" y="T15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T17" y="T19"/>
                                                                                              </a:cxn>
                                                                                            </a:cxnLst>
                                                                                            <a:rect l="0" t="0" r="r" b="b"/>
                                                                                            <a:pathLst>
                                                                                              <a:path w="8" h="27">
                                                                                                <a:moveTo>
                                                                                                  <a:pt x="4" y="12"/>
                                                                                                </a:moveTo>
                                                                                                <a:lnTo>
                                                                                                  <a:pt x="8" y="0"/>
                                                                                                </a:lnTo>
                                                                                                <a:lnTo>
                                                                                                  <a:pt x="4" y="12"/>
                                                                                                </a:lnTo>
                                                                                                <a:lnTo>
                                                                                                  <a:pt x="0" y="26"/>
                                                                                                </a:lnTo>
                                                                                                <a:lnTo>
                                                                                                  <a:pt x="4" y="12"/>
                                                                                                </a:lnTo>
                                                                                                <a:close/>
                                                                                              </a:path>
                                                                                            </a:pathLst>
                                                                                          </a:custGeom>
                                                                                          <a:solidFill>
                                                                                            <a:srgbClr val="4F81BC"/>
                                                                                          </a:solidFill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  <a:extLst>
                                                                                            <a:ext uri="{91240B29-F687-4F45-9708-019B960494DF}">
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<a:solidFill>
                                                                                                  <a:srgbClr val="000000"/>
                                                                                                </a:solidFill>
                                                                                                <a:round/>
                                                                                                <a:headEnd/>
                                                                                                <a:tailEnd/>
                                                                                              </a14:hiddenLine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spPr>
                                                                                        <p:txBody>
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<a:noAutofit/>
                                                                                          </a:bodyPr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pPr defTabSz="685800">
                                                                                              <a:defRPr/>
                                                                                            </a:pPr>
                                                                                            <a:endParaRPr lang="en-ZA" sz="1350" kern="0">
                                                                                              <a:solidFill>
                                                                                                <a:sysClr val="windowText" lastClr="000000"/>
                                                                                              </a:solidFill>
                                                                                            </a:endParaRPr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  <p:grpSp>
                                                                                        <p:nvGrpSpPr>
                                                                                          <p:cNvPr id="103" name="Group 102"/>
                                                                                          <p:cNvGrpSpPr>
                                                                                            <a:grpSpLocks/>
                                                                                          </p:cNvGrpSpPr>
                                                                                          <p:nvPr/>
                                                                                        </p:nvGrpSpPr>
                                                                                        <p:grpSpPr bwMode="auto">
                                                                                          <a:xfrm>
                                                                                            <a:off x="2094" y="-2659"/>
                                                                                            <a:ext cx="4759" cy="2902"/>
                                                                                            <a:chOff x="2094" y="-2659"/>
                                                                                            <a:chExt cx="4759" cy="2902"/>
                                                                                          </a:xfrm>
                                                                                        </p:grpSpPr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104" name="Freeform 103"/>
                                                                                            <p:cNvSpPr>
                                                                                              <a:spLocks/>
                                                                                            </p:cNvSpPr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 bwMode="auto">
                                                                                            <a:xfrm>
                                                                                              <a:off x="6642" y="-1889"/>
                                                                                              <a:ext cx="16" cy="54"/>
                                                                                            </a:xfrm>
                                                                                            <a:custGeom>
                                                                                              <a:avLst/>
                                                                                              <a:gdLst>
                                                                                                <a:gd name="T0" fmla="+- 0 6642 6642"/>
                                                                                                <a:gd name="T1" fmla="*/ T0 w 16"/>
                                                                                                <a:gd name="T2" fmla="+- 0 -1889 -1889"/>
                                                                                                <a:gd name="T3" fmla="*/ -1889 h 54"/>
                                                                                                <a:gd name="T4" fmla="+- 0 6647 6642"/>
                                                                                                <a:gd name="T5" fmla="*/ T4 w 16"/>
                                                                                                <a:gd name="T6" fmla="+- 0 -1874 -1889"/>
                                                                                                <a:gd name="T7" fmla="*/ -1874 h 54"/>
                                                                                                <a:gd name="T8" fmla="+- 0 6655 6642"/>
                                                                                                <a:gd name="T9" fmla="*/ T8 w 16"/>
                                                                                                <a:gd name="T10" fmla="+- 0 -1843 -1889"/>
                                                                                                <a:gd name="T11" fmla="*/ -1843 h 54"/>
                                                                                                <a:gd name="T12" fmla="+- 0 6657 6642"/>
                                                                                                <a:gd name="T13" fmla="*/ T12 w 16"/>
                                                                                                <a:gd name="T14" fmla="+- 0 -1834 -1889"/>
                                                                                                <a:gd name="T15" fmla="*/ -1834 h 54"/>
                                                                                                <a:gd name="T16" fmla="+- 0 6655 6642"/>
                                                                                                <a:gd name="T17" fmla="*/ T16 w 16"/>
                                                                                                <a:gd name="T18" fmla="+- 0 -1843 -1889"/>
                                                                                                <a:gd name="T19" fmla="*/ -1843 h 54"/>
                                                                                                <a:gd name="T20" fmla="+- 0 6647 6642"/>
                                                                                                <a:gd name="T21" fmla="*/ T20 w 16"/>
                                                                                                <a:gd name="T22" fmla="+- 0 -1874 -1889"/>
                                                                                                <a:gd name="T23" fmla="*/ -1874 h 54"/>
                                                                                                <a:gd name="T24" fmla="+- 0 6642 6642"/>
                                                                                                <a:gd name="T25" fmla="*/ T24 w 16"/>
                                                                                                <a:gd name="T26" fmla="+- 0 -1889 -1889"/>
                                                                                                <a:gd name="T27" fmla="*/ -1889 h 54"/>
                                                                                              </a:gdLst>
                                                                                              <a:ahLst/>
                                                                                              <a:cxnLst>
                                                                                                <a:cxn ang="0">
                                                                                                  <a:pos x="T1" y="T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T5" y="T7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T9" y="T1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T13" y="T15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T17" y="T19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T21" y="T2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T25" y="T27"/>
                                                                                                </a:cxn>
                                                                                              </a:cxnLst>
                                                                                              <a:rect l="0" t="0" r="r" b="b"/>
                                                                                              <a:pathLst>
                                                                                                <a:path w="16" h="54">
                                                                                                  <a:moveTo>
                                                                                                    <a:pt x="0" y="0"/>
                                                                                                  </a:moveTo>
                                                                                                  <a:lnTo>
                                                                                                    <a:pt x="5" y="15"/>
                                                                                                  </a:lnTo>
                                                                                                  <a:lnTo>
                                                                                                    <a:pt x="13" y="46"/>
                                                                                                  </a:lnTo>
                                                                                                  <a:lnTo>
                                                                                                    <a:pt x="15" y="55"/>
                                                                                                  </a:lnTo>
                                                                                                  <a:lnTo>
                                                                                                    <a:pt x="13" y="46"/>
                                                                                                  </a:lnTo>
                                                                                                  <a:lnTo>
                                                                                                    <a:pt x="5" y="15"/>
                                                                                                  </a:lnTo>
                                                                                                  <a:lnTo>
                                                                                                    <a:pt x="0" y="0"/>
                                                                                                  </a:lnTo>
                                                                                                  <a:close/>
                                                                                                </a:path>
                                                                                              </a:pathLst>
                                                                                            </a:custGeom>
                                                                                            <a:solidFill>
                                                                                              <a:srgbClr val="4F81BC"/>
                                                                                            </a:solidFill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  <a:extLst>
                                                                                              <a:ext uri="{91240B29-F687-4F45-9708-019B960494DF}">
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<a:solidFill>
                                                                                                    <a:srgbClr val="000000"/>
                                                                                                  </a:solidFill>
                                                                                                  <a:round/>
                                                                                                  <a:headEnd/>
                                                                                                  <a:tailEnd/>
                                                                                                </a14:hiddenLine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spPr>
                                                                                          <p:txBody>
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<a:noAutofit/>
                                                                                            </a:bodyPr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pPr defTabSz="685800">
                                                                                                <a:defRPr/>
                                                                                              </a:pPr>
                                                                                              <a:endParaRPr lang="en-ZA" sz="1350" kern="0">
                                                                                                <a:solidFill>
                                                                                                  <a:sysClr val="windowText" lastClr="000000"/>
                                                                                                </a:solidFill>
                                                                                              </a:endParaRPr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  <p:grpSp>
                                                                                          <p:nvGrpSpPr>
                                                                                            <p:cNvPr id="105" name="Group 104"/>
                                                                                            <p:cNvGrpSpPr>
                                                                                              <a:grpSpLocks/>
                                                                                            </p:cNvGrpSpPr>
                                                                                            <p:nvPr/>
                                                                                          </p:nvGrpSpPr>
                                                                                          <p:grpSpPr bwMode="auto">
                                                                                            <a:xfrm>
                                                                                              <a:off x="2094" y="-2659"/>
                                                                                              <a:ext cx="4759" cy="2902"/>
                                                                                              <a:chOff x="2094" y="-2659"/>
                                                                                              <a:chExt cx="4759" cy="2902"/>
                                                                                            </a:xfrm>
                                                                                          </p:grpSpPr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06" name="Freeform 105"/>
                                                                                              <p:cNvSpPr>
                                                                                                <a:spLocks/>
                                                                                              </p:cNvSpPr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 bwMode="auto">
                                                                                              <a:xfrm>
                                                                                                <a:off x="6632" y="-1916"/>
                                                                                                <a:ext cx="10" cy="27"/>
                                                                                              </a:xfrm>
                                                                                              <a:custGeom>
                                                                                                <a:avLst/>
                                                                                                <a:gdLst>
                                                                                                  <a:gd name="T0" fmla="+- 0 6637 6632"/>
                                                                                                  <a:gd name="T1" fmla="*/ T0 w 10"/>
                                                                                                  <a:gd name="T2" fmla="+- 0 -1903 -1916"/>
                                                                                                  <a:gd name="T3" fmla="*/ -1903 h 27"/>
                                                                                                  <a:gd name="T4" fmla="+- 0 6632 6632"/>
                                                                                                  <a:gd name="T5" fmla="*/ T4 w 10"/>
                                                                                                  <a:gd name="T6" fmla="+- 0 -1916 -1916"/>
                                                                                                  <a:gd name="T7" fmla="*/ -1916 h 27"/>
                                                                                                  <a:gd name="T8" fmla="+- 0 6637 6632"/>
                                                                                                  <a:gd name="T9" fmla="*/ T8 w 10"/>
                                                                                                  <a:gd name="T10" fmla="+- 0 -1903 -1916"/>
                                                                                                  <a:gd name="T11" fmla="*/ -1903 h 27"/>
                                                                                                  <a:gd name="T12" fmla="+- 0 6642 6632"/>
                                                                                                  <a:gd name="T13" fmla="*/ T12 w 10"/>
                                                                                                  <a:gd name="T14" fmla="+- 0 -1889 -1916"/>
                                                                                                  <a:gd name="T15" fmla="*/ -1889 h 27"/>
                                                                                                  <a:gd name="T16" fmla="+- 0 6637 6632"/>
                                                                                                  <a:gd name="T17" fmla="*/ T16 w 10"/>
                                                                                                  <a:gd name="T18" fmla="+- 0 -1903 -1916"/>
                                                                                                  <a:gd name="T19" fmla="*/ -1903 h 27"/>
                                                                                                </a:gdLst>
                                                                                                <a:ahLst/>
                                                                                                <a:cxnLst>
                                                                                                  <a:cxn ang="0">
                                                                                                    <a:pos x="T1" y="T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T5" y="T7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T9" y="T1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T13" y="T15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T17" y="T19"/>
                                                                                                  </a:cxn>
                                                                                                </a:cxnLst>
                                                                                                <a:rect l="0" t="0" r="r" b="b"/>
                                                                                                <a:pathLst>
                                                                                                  <a:path w="10" h="27">
                                                                                                    <a:moveTo>
                                                                                                      <a:pt x="5" y="13"/>
                                                                                                    </a:moveTo>
                                                                                                    <a:lnTo>
                                                                                                      <a:pt x="0" y="0"/>
                                                                                                    </a:lnTo>
                                                                                                    <a:lnTo>
                                                                                                      <a:pt x="5" y="13"/>
                                                                                                    </a:lnTo>
                                                                                                    <a:lnTo>
                                                                                                      <a:pt x="10" y="27"/>
                                                                                                    </a:lnTo>
                                                                                                    <a:lnTo>
                                                                                                      <a:pt x="5" y="13"/>
                                                                                                    </a:lnTo>
                                                                                                    <a:close/>
                                                                                                  </a:path>
                                                                                                </a:pathLst>
                                                                                              </a:custGeom>
                                                                                              <a:solidFill>
                                                                                                <a:srgbClr val="4F81BC"/>
                                                                                              </a:solidFill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  <a:extLst>
                                                                                                <a:ext uri="{91240B29-F687-4F45-9708-019B960494DF}">
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<a:solidFill>
                                                                                                      <a:srgbClr val="000000"/>
                                                                                                    </a:solidFill>
                                                                                                    <a:round/>
                                                                                                    <a:headEnd/>
                                                                                                    <a:tailEnd/>
                                                                                                  </a14:hiddenLine>
                                                                                                </a:ext>
                                                                                              </a:extLst>
                                                                                            </p:spPr>
                                                                                            <p:txBody>
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<a:noAutofit/>
                                                                                              </a:bodyPr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pPr defTabSz="685800">
                                                                                                  <a:defRPr/>
                                                                                                </a:pPr>
                                                                                                <a:endParaRPr lang="en-ZA" sz="1350" kern="0">
                                                                                                  <a:solidFill>
                                                                                                    <a:sysClr val="windowText" lastClr="000000"/>
                                                                                                  </a:solidFill>
                                                                                                </a:endParaRPr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grpSp>
                                                                                            <p:nvGrpSpPr>
                                                                                              <p:cNvPr id="107" name="Group 106"/>
                                                                                              <p:cNvGrpSpPr>
                                                                                                <a:grpSpLocks/>
                                                                                              </p:cNvGrpSpPr>
                                                                                              <p:nvPr/>
                                                                                            </p:nvGrpSpPr>
                                                                                            <p:grpSpPr bwMode="auto">
                                                                                              <a:xfrm>
                                                                                                <a:off x="2094" y="-2659"/>
                                                                                                <a:ext cx="4759" cy="2902"/>
                                                                                                <a:chOff x="2094" y="-2659"/>
                                                                                                <a:chExt cx="4759" cy="2902"/>
                                                                                              </a:xfrm>
                                                                                            </p:grpSpPr>
                                                                                            <p:sp>
                                                                                              <p:nvSpPr>
                                                                                                <p:cNvPr id="108" name="Freeform 107"/>
                                                                                                <p:cNvSpPr>
                                                                                                  <a:spLocks/>
                                                                                                </p:cNvSpPr>
                                                                                                <p:nvPr/>
                                                                                              </p:nvSpPr>
                                                                                              <p:spPr bwMode="auto">
                                                                                                <a:xfrm>
                                                                                                  <a:off x="6622" y="-1939"/>
                                                                                                  <a:ext cx="10" cy="24"/>
                                                                                                </a:xfrm>
                                                                                                <a:custGeom>
                                                                                                  <a:avLst/>
                                                                                                  <a:gdLst>
                                                                                                    <a:gd name="T0" fmla="+- 0 6626 6622"/>
                                                                                                    <a:gd name="T1" fmla="*/ T0 w 10"/>
                                                                                                    <a:gd name="T2" fmla="+- 0 -1931 -1939"/>
                                                                                                    <a:gd name="T3" fmla="*/ -1931 h 24"/>
                                                                                                    <a:gd name="T4" fmla="+- 0 6622 6622"/>
                                                                                                    <a:gd name="T5" fmla="*/ T4 w 10"/>
                                                                                                    <a:gd name="T6" fmla="+- 0 -1939 -1939"/>
                                                                                                    <a:gd name="T7" fmla="*/ -1939 h 24"/>
                                                                                                    <a:gd name="T8" fmla="+- 0 6626 6622"/>
                                                                                                    <a:gd name="T9" fmla="*/ T8 w 10"/>
                                                                                                    <a:gd name="T10" fmla="+- 0 -1931 -1939"/>
                                                                                                    <a:gd name="T11" fmla="*/ -1931 h 24"/>
                                                                                                    <a:gd name="T12" fmla="+- 0 6632 6622"/>
                                                                                                    <a:gd name="T13" fmla="*/ T12 w 10"/>
                                                                                                    <a:gd name="T14" fmla="+- 0 -1916 -1939"/>
                                                                                                    <a:gd name="T15" fmla="*/ -1916 h 24"/>
                                                                                                    <a:gd name="T16" fmla="+- 0 6626 6622"/>
                                                                                                    <a:gd name="T17" fmla="*/ T16 w 10"/>
                                                                                                    <a:gd name="T18" fmla="+- 0 -1931 -1939"/>
                                                                                                    <a:gd name="T19" fmla="*/ -1931 h 24"/>
                                                                                                  </a:gdLst>
                                                                                                  <a:ahLst/>
                                                                                                  <a:cxnLst>
                                                                                                    <a:cxn ang="0">
                                                                                                      <a:pos x="T1" y="T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T5" y="T7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T9" y="T1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T13" y="T15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T17" y="T19"/>
                                                                                                    </a:cxn>
                                                                                                  </a:cxnLst>
                                                                                                  <a:rect l="0" t="0" r="r" b="b"/>
                                                                                                  <a:pathLst>
                                                                                                    <a:path w="10" h="24">
                                                                                                      <a:moveTo>
                                                                                                        <a:pt x="4" y="8"/>
                                                                                                      </a:moveTo>
                                                                                                      <a:lnTo>
                                                                                                        <a:pt x="0" y="0"/>
                                                                                                      </a:lnTo>
                                                                                                      <a:lnTo>
                                                                                                        <a:pt x="4" y="8"/>
                                                                                                      </a:lnTo>
                                                                                                      <a:lnTo>
                                                                                                        <a:pt x="10" y="23"/>
                                                                                                      </a:lnTo>
                                                                                                      <a:lnTo>
                                                                                                        <a:pt x="4" y="8"/>
                                                                                                      </a:lnTo>
                                                                                                      <a:close/>
                                                                                                    </a:path>
                                                                                                  </a:pathLst>
                                                                                                </a:custGeom>
                                                                                                <a:solidFill>
                                                                                                  <a:srgbClr val="4F81BC"/>
                                                                                                </a:solidFill>
                                                                                                <a:ln>
                                                                                                  <a:noFill/>
                                                                                                </a:ln>
                                                                                                <a:extLst>
                                                                                                  <a:ext uri="{91240B29-F687-4F45-9708-019B960494DF}">
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<a:solidFill>
                                                                                                        <a:srgbClr val="000000"/>
                                                                                                      </a:solidFill>
                                                                                                      <a:round/>
                                                                                                      <a:headEnd/>
                                                                                                      <a:tailEnd/>
                                                                                                    </a14:hiddenLine>
                                                                                                  </a:ext>
                                                                                                </a:extLst>
                                                                                              </p:spPr>
                                                                                              <p:txBody>
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<a:noAutofit/>
                                                                                                </a:bodyPr>
                                                                                                <a:lstStyle/>
                                                                                                <a:p>
                                                                                                  <a:pPr defTabSz="685800">
                                                                                                    <a:defRPr/>
                                                                                                  </a:pPr>
                                                                                                  <a:endParaRPr lang="en-ZA" sz="1350" kern="0">
                                                                                                    <a:solidFill>
                                                                                                      <a:sysClr val="windowText" lastClr="000000"/>
                                                                                                    </a:solidFill>
                                                                                                  </a:endParaRPr>
                                                                                                </a:p>
                                                                                              </p:txBody>
                                                                                            </p:sp>
                                                                                            <p:grpSp>
                                                                                              <p:nvGrpSpPr>
                                                                                                <p:cNvPr id="109" name="Group 108"/>
                                                                                                <p:cNvGrpSpPr>
                                                                                                  <a:grpSpLocks/>
                                                                                                </p:cNvGrpSpPr>
                                                                                                <p:nvPr/>
                                                                                              </p:nvGrpSpPr>
                                                                                              <p:grpSpPr bwMode="auto">
                                                                                                <a:xfrm>
                                                                                                  <a:off x="2094" y="-2659"/>
                                                                                                  <a:ext cx="4759" cy="2902"/>
                                                                                                  <a:chOff x="2094" y="-2659"/>
                                                                                                  <a:chExt cx="4759" cy="2902"/>
                                                                                                </a:xfrm>
                                                                                              </p:grpSpPr>
                                                                                              <p:sp>
                                                                                                <p:nvSpPr>
                                                                                                  <p:cNvPr id="110" name="Freeform 109"/>
                                                                                                  <p:cNvSpPr>
                                                                                                    <a:spLocks/>
                                                                                                  </p:cNvSpPr>
                                                                                                  <p:nvPr/>
                                                                                                </p:nvSpPr>
                                                                                                <p:spPr bwMode="auto">
                                                                                                  <a:xfrm>
                                                                                                    <a:off x="6306" y="-1935"/>
                                                                                                    <a:ext cx="22" cy="59"/>
                                                                                                  </a:xfrm>
                                                                                                  <a:custGeom>
                                                                                                    <a:avLst/>
                                                                                                    <a:gdLst>
                                                                                                      <a:gd name="T0" fmla="+- 0 6328 6306"/>
                                                                                                      <a:gd name="T1" fmla="*/ T0 w 22"/>
                                                                                                      <a:gd name="T2" fmla="+- 0 -1935 -1935"/>
                                                                                                      <a:gd name="T3" fmla="*/ -1935 h 59"/>
                                                                                                      <a:gd name="T4" fmla="+- 0 6318 6306"/>
                                                                                                      <a:gd name="T5" fmla="*/ T4 w 22"/>
                                                                                                      <a:gd name="T6" fmla="+- 0 -1913 -1935"/>
                                                                                                      <a:gd name="T7" fmla="*/ -1913 h 59"/>
                                                                                                      <a:gd name="T8" fmla="+- 0 6310 6306"/>
                                                                                                      <a:gd name="T9" fmla="*/ T8 w 22"/>
                                                                                                      <a:gd name="T10" fmla="+- 0 -1889 -1935"/>
                                                                                                      <a:gd name="T11" fmla="*/ -1889 h 59"/>
                                                                                                      <a:gd name="T12" fmla="+- 0 6306 6306"/>
                                                                                                      <a:gd name="T13" fmla="*/ T12 w 22"/>
                                                                                                      <a:gd name="T14" fmla="+- 0 -1876 -1935"/>
                                                                                                      <a:gd name="T15" fmla="*/ -1876 h 59"/>
                                                                                                      <a:gd name="T16" fmla="+- 0 6310 6306"/>
                                                                                                      <a:gd name="T17" fmla="*/ T16 w 22"/>
                                                                                                      <a:gd name="T18" fmla="+- 0 -1889 -1935"/>
                                                                                                      <a:gd name="T19" fmla="*/ -1889 h 59"/>
                                                                                                      <a:gd name="T20" fmla="+- 0 6318 6306"/>
                                                                                                      <a:gd name="T21" fmla="*/ T20 w 22"/>
                                                                                                      <a:gd name="T22" fmla="+- 0 -1913 -1935"/>
                                                                                                      <a:gd name="T23" fmla="*/ -1913 h 59"/>
                                                                                                      <a:gd name="T24" fmla="+- 0 6328 6306"/>
                                                                                                      <a:gd name="T25" fmla="*/ T24 w 22"/>
                                                                                                      <a:gd name="T26" fmla="+- 0 -1935 -1935"/>
                                                                                                      <a:gd name="T27" fmla="*/ -1935 h 59"/>
                                                                                                    </a:gdLst>
                                                                                                    <a:ahLst/>
                                                                                                    <a:cxnLst>
                                                                                                      <a:cxn ang="0">
                                                                                                        <a:pos x="T1" y="T3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T5" y="T7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T9" y="T11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T13" y="T15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T17" y="T19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T21" y="T23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T25" y="T27"/>
                                                                                                      </a:cxn>
                                                                                                    </a:cxnLst>
                                                                                                    <a:rect l="0" t="0" r="r" b="b"/>
                                                                                                    <a:pathLst>
                                                                                                      <a:path w="22" h="59">
                                                                                                        <a:moveTo>
                                                                                                          <a:pt x="22" y="0"/>
                                                                                                        </a:moveTo>
                                                                                                        <a:lnTo>
                                                                                                          <a:pt x="12" y="22"/>
                                                                                                        </a:lnTo>
                                                                                                        <a:lnTo>
                                                                                                          <a:pt x="4" y="46"/>
                                                                                                        </a:lnTo>
                                                                                                        <a:lnTo>
                                                                                                          <a:pt x="0" y="59"/>
                                                                                                        </a:lnTo>
                                                                                                        <a:lnTo>
                                                                                                          <a:pt x="4" y="46"/>
                                                                                                        </a:lnTo>
                                                                                                        <a:lnTo>
                                                                                                          <a:pt x="12" y="22"/>
                                                                                                        </a:lnTo>
                                                                                                        <a:lnTo>
                                                                                                          <a:pt x="22" y="0"/>
                                                                                                        </a:lnTo>
                                                                                                        <a:close/>
                                                                                                      </a:path>
                                                                                                    </a:pathLst>
                                                                                                  </a:custGeom>
                                                                                                  <a:solidFill>
                                                                                                    <a:srgbClr val="4F81BC"/>
                                                                                                  </a:solidFill>
                                                                                                  <a:ln>
                                                                                                    <a:noFill/>
                                                                                                  </a:ln>
                                                                                                  <a:extLst>
                                                                                                    <a:ext uri="{91240B29-F687-4F45-9708-019B960494DF}">
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<a:solidFill>
                                                                                                          <a:srgbClr val="000000"/>
                                                                                                        </a:solidFill>
                                                                                                        <a:round/>
                                                                                                        <a:headEnd/>
                                                                                                        <a:tailEnd/>
                                                                                                      </a14:hiddenLine>
                                                                                                    </a:ext>
                                                                                                  </a:extLst>
                                                                                                </p:spPr>
                                                                                                <p:txBody>
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<a:noAutofit/>
                                                                                                  </a:bodyPr>
                                                                                                  <a:lstStyle/>
                                                                                                  <a:p>
                                                                                                    <a:pPr defTabSz="685800">
                                                                                                      <a:defRPr/>
                                                                                                    </a:pPr>
                                                                                                    <a:endParaRPr lang="en-ZA" sz="1350" kern="0">
                                                                                                      <a:solidFill>
                                                                                                        <a:sysClr val="windowText" lastClr="000000"/>
                                                                                                      </a:solidFill>
                                                                                                    </a:endParaRPr>
                                                                                                  </a:p>
                                                                                                </p:txBody>
                                                                                              </p:sp>
                                                                                              <p:grpSp>
                                                                                                <p:nvGrpSpPr>
                                                                                                  <p:cNvPr id="111" name="Group 110"/>
                                                                                                  <p:cNvGrpSpPr>
                                                                                                    <a:grpSpLocks/>
                                                                                                  </p:cNvGrpSpPr>
                                                                                                  <p:nvPr/>
                                                                                                </p:nvGrpSpPr>
                                                                                                <p:grpSpPr bwMode="auto">
                                                                                                  <a:xfrm>
                                                                                                    <a:off x="2094" y="-2659"/>
                                                                                                    <a:ext cx="4759" cy="2902"/>
                                                                                                    <a:chOff x="2094" y="-2659"/>
                                                                                                    <a:chExt cx="4759" cy="2902"/>
                                                                                                  </a:xfrm>
                                                                                                </p:grpSpPr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112" name="Freeform 111"/>
                                                                                                    <p:cNvSpPr>
                                                                                                      <a:spLocks/>
                                                                                                    </p:cNvSpPr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 bwMode="auto">
                                                                                                    <a:xfrm>
                                                                                                      <a:off x="6607" y="-1969"/>
                                                                                                      <a:ext cx="15" cy="30"/>
                                                                                                    </a:xfrm>
                                                                                                    <a:custGeom>
                                                                                                      <a:avLst/>
                                                                                                      <a:gdLst>
                                                                                                        <a:gd name="T0" fmla="+- 0 6614 6607"/>
                                                                                                        <a:gd name="T1" fmla="*/ T0 w 15"/>
                                                                                                        <a:gd name="T2" fmla="+- 0 -1956 -1969"/>
                                                                                                        <a:gd name="T3" fmla="*/ -1956 h 30"/>
                                                                                                        <a:gd name="T4" fmla="+- 0 6607 6607"/>
                                                                                                        <a:gd name="T5" fmla="*/ T4 w 15"/>
                                                                                                        <a:gd name="T6" fmla="+- 0 -1969 -1969"/>
                                                                                                        <a:gd name="T7" fmla="*/ -1969 h 30"/>
                                                                                                        <a:gd name="T8" fmla="+- 0 6614 6607"/>
                                                                                                        <a:gd name="T9" fmla="*/ T8 w 15"/>
                                                                                                        <a:gd name="T10" fmla="+- 0 -1956 -1969"/>
                                                                                                        <a:gd name="T11" fmla="*/ -1956 h 30"/>
                                                                                                        <a:gd name="T12" fmla="+- 0 6622 6607"/>
                                                                                                        <a:gd name="T13" fmla="*/ T12 w 15"/>
                                                                                                        <a:gd name="T14" fmla="+- 0 -1939 -1969"/>
                                                                                                        <a:gd name="T15" fmla="*/ -1939 h 30"/>
                                                                                                        <a:gd name="T16" fmla="+- 0 6614 6607"/>
                                                                                                        <a:gd name="T17" fmla="*/ T16 w 15"/>
                                                                                                        <a:gd name="T18" fmla="+- 0 -1956 -1969"/>
                                                                                                        <a:gd name="T19" fmla="*/ -1956 h 30"/>
                                                                                                      </a:gdLst>
                                                                                                      <a:ahLst/>
                                                                                                      <a:cxnLst>
                                                                                                        <a:cxn ang="0">
                                                                                                          <a:pos x="T1" y="T3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T5" y="T7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T9" y="T11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T13" y="T15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T17" y="T19"/>
                                                                                                        </a:cxn>
                                                                                                      </a:cxnLst>
                                                                                                      <a:rect l="0" t="0" r="r" b="b"/>
                                                                                                      <a:pathLst>
                                                                                                        <a:path w="15" h="30">
                                                                                                          <a:moveTo>
                                                                                                            <a:pt x="7" y="13"/>
                                                                                                          </a:moveTo>
                                                                                                          <a:lnTo>
                                                                                                            <a:pt x="0" y="0"/>
                                                                                                          </a:lnTo>
                                                                                                          <a:lnTo>
                                                                                                            <a:pt x="7" y="13"/>
                                                                                                          </a:lnTo>
                                                                                                          <a:lnTo>
                                                                                                            <a:pt x="15" y="30"/>
                                                                                                          </a:lnTo>
                                                                                                          <a:lnTo>
                                                                                                            <a:pt x="7" y="13"/>
                                                                                                          </a:lnTo>
                                                                                                          <a:close/>
                                                                                                        </a:path>
                                                                                                      </a:pathLst>
                                                                                                    </a:custGeom>
                                                                                                    <a:solidFill>
                                                                                                      <a:srgbClr val="4F81BC"/>
                                                                                                    </a:solidFill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  <a:extLst>
                                                                                                      <a:ext uri="{91240B29-F687-4F45-9708-019B960494DF}">
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<a:solidFill>
                                                                                                            <a:srgbClr val="000000"/>
                                                                                                          </a:solidFill>
                                                                                                          <a:round/>
                                                                                                          <a:headEnd/>
                                                                                                          <a:tailEnd/>
                                                                                                        </a14:hiddenLine>
                                                                                                      </a:ext>
                                                                                                    </a:extLst>
                                                                                                  </p:spPr>
                                                                                                  <p:txBody>
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<a:noAutofit/>
                                                                                                    </a:bodyPr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defTabSz="685800">
                                                                                                        <a:defRPr/>
                                                                                                      </a:pPr>
                                                                                                      <a:endParaRPr lang="en-ZA" sz="1350" kern="0">
                                                                                                        <a:solidFill>
                                                                                                          <a:sysClr val="windowText" lastClr="000000"/>
                                                                                                        </a:solidFill>
                                                                                                      </a:endParaRPr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  <p:grpSp>
                                                                                                  <p:nvGrpSpPr>
                                                                                                    <p:cNvPr id="113" name="Group 112"/>
                                                                                                    <p:cNvGrpSpPr>
                                                                                                      <a:grpSpLocks/>
                                                                                                    </p:cNvGrpSpPr>
                                                                                                    <p:nvPr/>
                                                                                                  </p:nvGrpSpPr>
                                                                                                  <p:grpSpPr bwMode="auto">
                                                                                                    <a:xfrm>
                                                                                                      <a:off x="2094" y="-2659"/>
                                                                                                      <a:ext cx="4759" cy="2902"/>
                                                                                                      <a:chOff x="2094" y="-2659"/>
                                                                                                      <a:chExt cx="4759" cy="2902"/>
                                                                                                    </a:xfrm>
                                                                                                  </p:grpSpPr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114" name="Freeform 113"/>
                                                                                                      <p:cNvSpPr>
                                                                                                        <a:spLocks/>
                                                                                                      </p:cNvSpPr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 bwMode="auto">
                                                                                                      <a:xfrm>
                                                                                                        <a:off x="6333" y="-1976"/>
                                                                                                        <a:ext cx="15" cy="29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T0" fmla="+- 0 6338 6333"/>
                                                                                                          <a:gd name="T1" fmla="*/ T0 w 15"/>
                                                                                                          <a:gd name="T2" fmla="+- 0 -1956 -1976"/>
                                                                                                          <a:gd name="T3" fmla="*/ -1956 h 29"/>
                                                                                                          <a:gd name="T4" fmla="+- 0 6349 6333"/>
                                                                                                          <a:gd name="T5" fmla="*/ T4 w 15"/>
                                                                                                          <a:gd name="T6" fmla="+- 0 -1976 -1976"/>
                                                                                                          <a:gd name="T7" fmla="*/ -1976 h 29"/>
                                                                                                          <a:gd name="T8" fmla="+- 0 6338 6333"/>
                                                                                                          <a:gd name="T9" fmla="*/ T8 w 15"/>
                                                                                                          <a:gd name="T10" fmla="+- 0 -1956 -1976"/>
                                                                                                          <a:gd name="T11" fmla="*/ -1956 h 29"/>
                                                                                                          <a:gd name="T12" fmla="+- 0 6333 6333"/>
                                                                                                          <a:gd name="T13" fmla="*/ T12 w 15"/>
                                                                                                          <a:gd name="T14" fmla="+- 0 -1947 -1976"/>
                                                                                                          <a:gd name="T15" fmla="*/ -1947 h 29"/>
                                                                                                          <a:gd name="T16" fmla="+- 0 6338 6333"/>
                                                                                                          <a:gd name="T17" fmla="*/ T16 w 15"/>
                                                                                                          <a:gd name="T18" fmla="+- 0 -1956 -1976"/>
                                                                                                          <a:gd name="T19" fmla="*/ -1956 h 29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T1" y="T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T5" y="T7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T9" y="T1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T13" y="T15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T17" y="T19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0" t="0" r="r" b="b"/>
                                                                                                        <a:pathLst>
                                                                                                          <a:path w="15" h="29">
                                                                                                            <a:moveTo>
                                                                                                              <a:pt x="5" y="20"/>
                                                                                                            </a:moveTo>
                                                                                                            <a:lnTo>
                                                                                                              <a:pt x="16" y="0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5" y="20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0" y="29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5" y="20"/>
                                                                                                            </a:lnTo>
                                                                                                            <a:close/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solidFill>
                                                                                                        <a:srgbClr val="4F81BC"/>
                                                                                                      </a:solidFill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  <a:extLst>
                                                                                                        <a:ext uri="{91240B29-F687-4F45-9708-019B960494DF}">
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<a:solidFill>
                                                                                                              <a:srgbClr val="000000"/>
                                                                                                            </a:solidFill>
                                                                                                            <a:round/>
                                                                                                            <a:headEnd/>
                                                                                                            <a:tailEnd/>
                                                                                                          </a14:hiddenLine>
                                                                                                        </a:ext>
                                                                                                      </a:extLst>
                                                                                                    </p:spPr>
                                                                                                    <p:txBody>
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<a:noAutofit/>
                                                                                                      </a:bodyPr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defTabSz="685800">
                                                                                                          <a:defRPr/>
                                                                                                        </a:pPr>
                                                                                                        <a:endParaRPr lang="en-ZA" sz="1350" kern="0">
                                                                                                          <a:solidFill>
                                                                                                            <a:sysClr val="windowText" lastClr="000000"/>
                                                                                                          </a:solidFill>
                                                                                                        </a:endParaRPr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  <p:grpSp>
                                                                                                    <p:nvGrpSpPr>
                                                                                                      <p:cNvPr id="115" name="Group 114"/>
                                                                                                      <p:cNvGrpSpPr>
                                                                                                        <a:grpSpLocks/>
                                                                                                      </p:cNvGrpSpPr>
                                                                                                      <p:nvPr/>
                                                                                                    </p:nvGrpSpPr>
                                                                                                    <p:grpSpPr bwMode="auto">
                                                                                                      <a:xfrm>
                                                                                                        <a:off x="2094" y="-2659"/>
                                                                                                        <a:ext cx="4759" cy="2902"/>
                                                                                                        <a:chOff x="2094" y="-2659"/>
                                                                                                        <a:chExt cx="4759" cy="2902"/>
                                                                                                      </a:xfrm>
                                                                                                    </p:grpSpPr>
                                                                                                    <p:sp>
                                                                                                      <p:nvSpPr>
                                                                                                        <p:cNvPr id="116" name="Freeform 115"/>
                                                                                                        <p:cNvSpPr>
                                                                                                          <a:spLocks/>
                                                                                                        </p:cNvSpPr>
                                                                                                        <p:nvPr/>
                                                                                                      </p:nvSpPr>
                                                                                                      <p:spPr bwMode="auto">
                                                                                                        <a:xfrm>
                                                                                                          <a:off x="6349" y="-1999"/>
                                                                                                          <a:ext cx="15" cy="23"/>
                                                                                                        </a:xfrm>
                                                                                                        <a:custGeom>
                                                                                                          <a:avLst/>
                                                                                                          <a:gdLst>
                                                                                                            <a:gd name="T0" fmla="+- 0 6360 6349"/>
                                                                                                            <a:gd name="T1" fmla="*/ T0 w 15"/>
                                                                                                            <a:gd name="T2" fmla="+- 0 -1994 -1999"/>
                                                                                                            <a:gd name="T3" fmla="*/ -1994 h 23"/>
                                                                                                            <a:gd name="T4" fmla="+- 0 6364 6349"/>
                                                                                                            <a:gd name="T5" fmla="*/ T4 w 15"/>
                                                                                                            <a:gd name="T6" fmla="+- 0 -1999 -1999"/>
                                                                                                            <a:gd name="T7" fmla="*/ -1999 h 23"/>
                                                                                                            <a:gd name="T8" fmla="+- 0 6360 6349"/>
                                                                                                            <a:gd name="T9" fmla="*/ T8 w 15"/>
                                                                                                            <a:gd name="T10" fmla="+- 0 -1994 -1999"/>
                                                                                                            <a:gd name="T11" fmla="*/ -1994 h 23"/>
                                                                                                            <a:gd name="T12" fmla="+- 0 6349 6349"/>
                                                                                                            <a:gd name="T13" fmla="*/ T12 w 15"/>
                                                                                                            <a:gd name="T14" fmla="+- 0 -1976 -1999"/>
                                                                                                            <a:gd name="T15" fmla="*/ -1976 h 23"/>
                                                                                                            <a:gd name="T16" fmla="+- 0 6360 6349"/>
                                                                                                            <a:gd name="T17" fmla="*/ T16 w 15"/>
                                                                                                            <a:gd name="T18" fmla="+- 0 -1994 -1999"/>
                                                                                                            <a:gd name="T19" fmla="*/ -1994 h 23"/>
                                                                                                          </a:gdLst>
                                                                                                          <a:ahLst/>
                                                                                                          <a:cxnLst>
                                                                                                            <a:cxn ang="0">
                                                                                                              <a:pos x="T1" y="T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T5" y="T7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T9" y="T1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T13" y="T15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T17" y="T19"/>
                                                                                                            </a:cxn>
                                                                                                          </a:cxnLst>
                                                                                                          <a:rect l="0" t="0" r="r" b="b"/>
                                                                                                          <a:pathLst>
                                                                                                            <a:path w="15" h="23">
                                                                                                              <a:moveTo>
                                                                                                                <a:pt x="11" y="5"/>
                                                                                                              </a:moveTo>
                                                                                                              <a:lnTo>
                                                                                                                <a:pt x="15" y="0"/>
                                                                                                              </a:lnTo>
                                                                                                              <a:lnTo>
                                                                                                                <a:pt x="11" y="5"/>
                                                                                                              </a:lnTo>
                                                                                                              <a:lnTo>
                                                                                                                <a:pt x="0" y="23"/>
                                                                                                              </a:lnTo>
                                                                                                              <a:lnTo>
                                                                                                                <a:pt x="11" y="5"/>
                                                                                                              </a:lnTo>
                                                                                                              <a:close/>
                                                                                                            </a:path>
                                                                                                          </a:pathLst>
                                                                                                        </a:custGeom>
                                                                                                        <a:solidFill>
                                                                                                          <a:srgbClr val="4F81BC"/>
                                                                                                        </a:solidFill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  <a:extLst>
                                                                                                          <a:ext uri="{91240B29-F687-4F45-9708-019B960494DF}">
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<a:solidFill>
                                                                                                                <a:srgbClr val="000000"/>
                                                                                                              </a:solidFill>
                                                                                                              <a:round/>
                                                                                                              <a:headEnd/>
                                                                                                              <a:tailEnd/>
                                                                                                            </a14:hiddenLine>
                                                                                                          </a:ext>
                                                                                                        </a:extLst>
                                                                                                      </p:spPr>
                                                                                                      <p:txBody>
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<a:noAutofit/>
                                                                                                        </a:bodyPr>
                                                                                                        <a:lstStyle/>
                                                                                                        <a:p>
                                                                                                          <a:pPr defTabSz="685800">
                                                                                                            <a:defRPr/>
                                                                                                          </a:pPr>
                                                                                                          <a:endParaRPr lang="en-ZA" sz="1350" kern="0">
                                                                                                            <a:solidFill>
                                                                                                              <a:sysClr val="windowText" lastClr="000000"/>
                                                                                                            </a:solidFill>
                                                                                                          </a:endParaRPr>
                                                                                                        </a:p>
                                                                                                      </p:txBody>
                                                                                                    </p:sp>
                                                                                                    <p:grpSp>
                                                                                                      <p:nvGrpSpPr>
                                                                                                        <p:cNvPr id="117" name="Group 116"/>
                                                                                                        <p:cNvGrpSpPr>
                                                                                                          <a:grpSpLocks/>
                                                                                                        </p:cNvGrpSpPr>
                                                                                                        <p:nvPr/>
                                                                                                      </p:nvGrpSpPr>
                                                                                                      <p:grpSpPr bwMode="auto">
                                                                                                        <a:xfrm>
                                                                                                          <a:off x="2094" y="-2659"/>
                                                                                                          <a:ext cx="4759" cy="2902"/>
                                                                                                          <a:chOff x="2094" y="-2659"/>
                                                                                                          <a:chExt cx="4759" cy="2902"/>
                                                                                                        </a:xfrm>
                                                                                                      </p:grpSpPr>
                                                                                                      <p:sp>
                                                                                                        <p:nvSpPr>
                                                                                                          <p:cNvPr id="118" name="Freeform 117"/>
                                                                                                          <p:cNvSpPr>
                                                                                                            <a:spLocks/>
                                                                                                          </p:cNvSpPr>
                                                                                                          <p:nvPr/>
                                                                                                        </p:nvSpPr>
                                                                                                        <p:spPr bwMode="auto">
                                                                                                          <a:xfrm>
                                                                                                            <a:off x="6364" y="-2030"/>
                                                                                                            <a:ext cx="26" cy="31"/>
                                                                                                          </a:xfrm>
                                                                                                          <a:custGeom>
                                                                                                            <a:avLst/>
                                                                                                            <a:gdLst>
                                                                                                              <a:gd name="T0" fmla="+- 0 6390 6364"/>
                                                                                                              <a:gd name="T1" fmla="*/ T0 w 26"/>
                                                                                                              <a:gd name="T2" fmla="+- 0 -2030 -2030"/>
                                                                                                              <a:gd name="T3" fmla="*/ -2030 h 31"/>
                                                                                                              <a:gd name="T4" fmla="+- 0 6384 6364"/>
                                                                                                              <a:gd name="T5" fmla="*/ T4 w 26"/>
                                                                                                              <a:gd name="T6" fmla="+- 0 -2025 -2030"/>
                                                                                                              <a:gd name="T7" fmla="*/ -2025 h 31"/>
                                                                                                              <a:gd name="T8" fmla="+- 0 6372 6364"/>
                                                                                                              <a:gd name="T9" fmla="*/ T8 w 26"/>
                                                                                                              <a:gd name="T10" fmla="+- 0 -2010 -2030"/>
                                                                                                              <a:gd name="T11" fmla="*/ -2010 h 31"/>
                                                                                                              <a:gd name="T12" fmla="+- 0 6364 6364"/>
                                                                                                              <a:gd name="T13" fmla="*/ T12 w 26"/>
                                                                                                              <a:gd name="T14" fmla="+- 0 -1999 -2030"/>
                                                                                                              <a:gd name="T15" fmla="*/ -1999 h 31"/>
                                                                                                              <a:gd name="T16" fmla="+- 0 6372 6364"/>
                                                                                                              <a:gd name="T17" fmla="*/ T16 w 26"/>
                                                                                                              <a:gd name="T18" fmla="+- 0 -2010 -2030"/>
                                                                                                              <a:gd name="T19" fmla="*/ -2010 h 31"/>
                                                                                                              <a:gd name="T20" fmla="+- 0 6384 6364"/>
                                                                                                              <a:gd name="T21" fmla="*/ T20 w 26"/>
                                                                                                              <a:gd name="T22" fmla="+- 0 -2025 -2030"/>
                                                                                                              <a:gd name="T23" fmla="*/ -2025 h 31"/>
                                                                                                              <a:gd name="T24" fmla="+- 0 6390 6364"/>
                                                                                                              <a:gd name="T25" fmla="*/ T24 w 26"/>
                                                                                                              <a:gd name="T26" fmla="+- 0 -2030 -2030"/>
                                                                                                              <a:gd name="T27" fmla="*/ -2030 h 31"/>
                                                                                                            </a:gdLst>
                                                                                                            <a:ahLst/>
                                                                                                            <a:cxnLst>
                                                                                                              <a:cxn ang="0">
                                                                                                                <a:pos x="T1" y="T3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T5" y="T7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T9" y="T11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T13" y="T15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T17" y="T19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T21" y="T23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T25" y="T27"/>
                                                                                                              </a:cxn>
                                                                                                            </a:cxnLst>
                                                                                                            <a:rect l="0" t="0" r="r" b="b"/>
                                                                                                            <a:pathLst>
                                                                                                              <a:path w="26" h="31">
                                                                                                                <a:moveTo>
                                                                                                                  <a:pt x="26" y="0"/>
                                                                                                                </a:moveTo>
                                                                                                                <a:lnTo>
                                                                                                                  <a:pt x="20" y="5"/>
                                                                                                                </a:lnTo>
                                                                                                                <a:lnTo>
                                                                                                                  <a:pt x="8" y="20"/>
                                                                                                                </a:lnTo>
                                                                                                                <a:lnTo>
                                                                                                                  <a:pt x="0" y="31"/>
                                                                                                                </a:lnTo>
                                                                                                                <a:lnTo>
                                                                                                                  <a:pt x="8" y="20"/>
                                                                                                                </a:lnTo>
                                                                                                                <a:lnTo>
                                                                                                                  <a:pt x="20" y="5"/>
                                                                                                                </a:lnTo>
                                                                                                                <a:lnTo>
                                                                                                                  <a:pt x="26" y="0"/>
                                                                                                                </a:lnTo>
                                                                                                                <a:close/>
                                                                                                              </a:path>
                                                                                                            </a:pathLst>
                                                                                                          </a:custGeom>
                                                                                                          <a:solidFill>
                                                                                                            <a:srgbClr val="4F81BC"/>
                                                                                                          </a:solidFill>
                                                                                                          <a:ln>
                                                                                                            <a:noFill/>
                                                                                                          </a:ln>
                                                                                                          <a:extLst>
                                                                                                            <a:ext uri="{91240B29-F687-4F45-9708-019B960494DF}">
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<a:solidFill>
                                                                                                                  <a:srgbClr val="000000"/>
                                                                                                                </a:solidFill>
                                                                                                                <a:round/>
                                                                                                                <a:headEnd/>
                                                                                                                <a:tailEnd/>
                                                                                                              </a14:hiddenLine>
                                                                                                            </a:ext>
                                                                                                          </a:extLst>
                                                                                                        </p:spPr>
                                                                                                        <p:txBody>
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<a:noAutofit/>
                                                                                                          </a:bodyPr>
                                                                                                          <a:lstStyle/>
                                                                                                          <a:p>
                                                                                                            <a:pPr defTabSz="685800">
                                                                                                              <a:defRPr/>
                                                                                                            </a:pPr>
                                                                                                            <a:endParaRPr lang="en-ZA" sz="1350" kern="0">
                                                                                                              <a:solidFill>
                                                                                                                <a:sysClr val="windowText" lastClr="000000"/>
                                                                                                              </a:solidFill>
                                                                                                            </a:endParaRPr>
                                                                                                          </a:p>
                                                                                                        </p:txBody>
                                                                                                      </p:sp>
                                                                                                      <p:grpSp>
                                                                                                        <p:nvGrpSpPr>
                                                                                                          <p:cNvPr id="119" name="Group 118"/>
                                                                                                          <p:cNvGrpSpPr>
                                                                                                            <a:grpSpLocks/>
                                                                                                          </p:cNvGrpSpPr>
                                                                                                          <p:nvPr/>
                                                                                                        </p:nvGrpSpPr>
                                                                                                        <p:grpSpPr bwMode="auto">
                                                                                                          <a:xfrm>
                                                                                                            <a:off x="2094" y="-2659"/>
                                                                                                            <a:ext cx="4759" cy="2902"/>
                                                                                                            <a:chOff x="2094" y="-2659"/>
                                                                                                            <a:chExt cx="4759" cy="2902"/>
                                                                                                          </a:xfrm>
                                                                                                        </p:grpSpPr>
                                                                                                        <p:sp>
                                                                                                          <p:nvSpPr>
                                                                                                            <p:cNvPr id="120" name="Freeform 119"/>
                                                                                                            <p:cNvSpPr>
                                                                                                              <a:spLocks/>
                                                                                                            </p:cNvSpPr>
                                                                                                            <p:nvPr/>
                                                                                                          </p:nvSpPr>
                                                                                                          <p:spPr bwMode="auto">
                                                                                                            <a:xfrm>
                                                                                                              <a:off x="6558" y="-2034"/>
                                                                                                              <a:ext cx="49" cy="65"/>
                                                                                                            </a:xfrm>
                                                                                                            <a:custGeom>
                                                                                                              <a:avLst/>
                                                                                                              <a:gdLst>
                                                                                                                <a:gd name="T0" fmla="+- 0 6573 6558"/>
                                                                                                                <a:gd name="T1" fmla="*/ T0 w 49"/>
                                                                                                                <a:gd name="T2" fmla="+- 0 -2018 -2034"/>
                                                                                                                <a:gd name="T3" fmla="*/ -2018 h 65"/>
                                                                                                                <a:gd name="T4" fmla="+- 0 6558 6558"/>
                                                                                                                <a:gd name="T5" fmla="*/ T4 w 49"/>
                                                                                                                <a:gd name="T6" fmla="+- 0 -2034 -2034"/>
                                                                                                                <a:gd name="T7" fmla="*/ -2034 h 65"/>
                                                                                                                <a:gd name="T8" fmla="+- 0 6573 6558"/>
                                                                                                                <a:gd name="T9" fmla="*/ T8 w 49"/>
                                                                                                                <a:gd name="T10" fmla="+- 0 -2018 -2034"/>
                                                                                                                <a:gd name="T11" fmla="*/ -2018 h 65"/>
                                                                                                                <a:gd name="T12" fmla="+- 0 6587 6558"/>
                                                                                                                <a:gd name="T13" fmla="*/ T12 w 49"/>
                                                                                                                <a:gd name="T14" fmla="+- 0 -2000 -2034"/>
                                                                                                                <a:gd name="T15" fmla="*/ -2000 h 65"/>
                                                                                                                <a:gd name="T16" fmla="+- 0 6601 6558"/>
                                                                                                                <a:gd name="T17" fmla="*/ T16 w 49"/>
                                                                                                                <a:gd name="T18" fmla="+- 0 -1979 -2034"/>
                                                                                                                <a:gd name="T19" fmla="*/ -1979 h 65"/>
                                                                                                                <a:gd name="T20" fmla="+- 0 6607 6558"/>
                                                                                                                <a:gd name="T21" fmla="*/ T20 w 49"/>
                                                                                                                <a:gd name="T22" fmla="+- 0 -1969 -2034"/>
                                                                                                                <a:gd name="T23" fmla="*/ -1969 h 65"/>
                                                                                                                <a:gd name="T24" fmla="+- 0 6601 6558"/>
                                                                                                                <a:gd name="T25" fmla="*/ T24 w 49"/>
                                                                                                                <a:gd name="T26" fmla="+- 0 -1979 -2034"/>
                                                                                                                <a:gd name="T27" fmla="*/ -1979 h 65"/>
                                                                                                                <a:gd name="T28" fmla="+- 0 6587 6558"/>
                                                                                                                <a:gd name="T29" fmla="*/ T28 w 49"/>
                                                                                                                <a:gd name="T30" fmla="+- 0 -2000 -2034"/>
                                                                                                                <a:gd name="T31" fmla="*/ -2000 h 65"/>
                                                                                                                <a:gd name="T32" fmla="+- 0 6573 6558"/>
                                                                                                                <a:gd name="T33" fmla="*/ T32 w 49"/>
                                                                                                                <a:gd name="T34" fmla="+- 0 -2018 -2034"/>
                                                                                                                <a:gd name="T35" fmla="*/ -2018 h 65"/>
                                                                                                              </a:gdLst>
                                                                                                              <a:ahLst/>
                                                                                                              <a:cxnLst>
                                                                                                                <a:cxn ang="0">
                                                                                                                  <a:pos x="T1" y="T3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T5" y="T7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T9" y="T11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T13" y="T15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T17" y="T19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T21" y="T23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T25" y="T27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T29" y="T31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T33" y="T35"/>
                                                                                                                </a:cxn>
                                                                                                              </a:cxnLst>
                                                                                                              <a:rect l="0" t="0" r="r" b="b"/>
                                                                                                              <a:pathLst>
                                                                                                                <a:path w="49" h="65">
                                                                                                                  <a:moveTo>
                                                                                                                    <a:pt x="15" y="16"/>
                                                                                                                  </a:moveTo>
                                                                                                                  <a:lnTo>
                                                                                                                    <a:pt x="0" y="0"/>
                                                                                                                  </a:lnTo>
                                                                                                                  <a:lnTo>
                                                                                                                    <a:pt x="15" y="16"/>
                                                                                                                  </a:lnTo>
                                                                                                                  <a:lnTo>
                                                                                                                    <a:pt x="29" y="34"/>
                                                                                                                  </a:lnTo>
                                                                                                                  <a:lnTo>
                                                                                                                    <a:pt x="43" y="55"/>
                                                                                                                  </a:lnTo>
                                                                                                                  <a:lnTo>
                                                                                                                    <a:pt x="49" y="65"/>
                                                                                                                  </a:lnTo>
                                                                                                                  <a:lnTo>
                                                                                                                    <a:pt x="43" y="55"/>
                                                                                                                  </a:lnTo>
                                                                                                                  <a:lnTo>
                                                                                                                    <a:pt x="29" y="34"/>
                                                                                                                  </a:lnTo>
                                                                                                                  <a:lnTo>
                                                                                                                    <a:pt x="15" y="16"/>
                                                                                                                  </a:lnTo>
                                                                                                                  <a:close/>
                                                                                                                </a:path>
                                                                                                              </a:pathLst>
                                                                                                            </a:custGeom>
                                                                                                            <a:solidFill>
                                                                                                              <a:srgbClr val="4F81BC"/>
                                                                                                            </a:solidFill>
                                                                                                            <a:ln>
                                                                                                              <a:noFill/>
                                                                                                            </a:ln>
                                                                                                            <a:extLst>
                                                                                                              <a:ext uri="{91240B29-F687-4F45-9708-019B960494DF}">
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<a:solidFill>
                                                                                                                    <a:srgbClr val="000000"/>
                                                                                                                  </a:solidFill>
                                                                                                                  <a:round/>
                                                                                                                  <a:headEnd/>
                                                                                                                  <a:tailEnd/>
                                                                                                                </a14:hiddenLine>
                                                                                                              </a:ext>
                                                                                                            </a:extLst>
                                                                                                          </p:spPr>
                                                                                                          <p:txBody>
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<a:noAutofit/>
                                                                                                            </a:bodyPr>
                                                                                                            <a:lstStyle/>
                                                                                                            <a:p>
                                                                                                              <a:pPr defTabSz="685800">
                                                                                                                <a:defRPr/>
                                                                                                              </a:pPr>
                                                                                                              <a:endParaRPr lang="en-ZA" sz="1350" kern="0">
                                                                                                                <a:solidFill>
                                                                                                                  <a:sysClr val="windowText" lastClr="000000"/>
                                                                                                                </a:solidFill>
                                                                                                              </a:endParaRPr>
                                                                                                            </a:p>
                                                                                                          </p:txBody>
                                                                                                        </p:sp>
                                                                                                        <p:grpSp>
                                                                                                          <p:nvGrpSpPr>
                                                                                                            <p:cNvPr id="121" name="Group 120"/>
                                                                                                            <p:cNvGrpSpPr>
                                                                                                              <a:grpSpLocks/>
                                                                                                            </p:cNvGrpSpPr>
                                                                                                            <p:nvPr/>
                                                                                                          </p:nvGrpSpPr>
                                                                                                          <p:grpSpPr bwMode="auto">
                                                                                                            <a:xfrm>
                                                                                                              <a:off x="2094" y="-2659"/>
                                                                                                              <a:ext cx="4759" cy="2902"/>
                                                                                                              <a:chOff x="2094" y="-2659"/>
                                                                                                              <a:chExt cx="4759" cy="2902"/>
                                                                                                            </a:xfrm>
                                                                                                          </p:grpSpPr>
                                                                                                          <p:sp>
                                                                                                            <p:nvSpPr>
                                                                                                              <p:cNvPr id="122" name="Freeform 121"/>
                                                                                                              <p:cNvSpPr>
                                                                                                                <a:spLocks/>
                                                                                                              </p:cNvSpPr>
                                                                                                              <p:nvPr/>
                                                                                                            </p:nvSpPr>
                                                                                                            <p:spPr bwMode="auto">
                                                                                                              <a:xfrm>
                                                                                                                <a:off x="6390" y="-2043"/>
                                                                                                                <a:ext cx="14" cy="12"/>
                                                                                                              </a:xfrm>
                                                                                                              <a:custGeom>
                                                                                                                <a:avLst/>
                                                                                                                <a:gdLst>
                                                                                                                  <a:gd name="T0" fmla="+- 0 6397 6390"/>
                                                                                                                  <a:gd name="T1" fmla="*/ T0 w 14"/>
                                                                                                                  <a:gd name="T2" fmla="+- 0 -2038 -2043"/>
                                                                                                                  <a:gd name="T3" fmla="*/ -2038 h 12"/>
                                                                                                                  <a:gd name="T4" fmla="+- 0 6404 6390"/>
                                                                                                                  <a:gd name="T5" fmla="*/ T4 w 14"/>
                                                                                                                  <a:gd name="T6" fmla="+- 0 -2043 -2043"/>
                                                                                                                  <a:gd name="T7" fmla="*/ -2043 h 12"/>
                                                                                                                  <a:gd name="T8" fmla="+- 0 6397 6390"/>
                                                                                                                  <a:gd name="T9" fmla="*/ T8 w 14"/>
                                                                                                                  <a:gd name="T10" fmla="+- 0 -2038 -2043"/>
                                                                                                                  <a:gd name="T11" fmla="*/ -2038 h 12"/>
                                                                                                                  <a:gd name="T12" fmla="+- 0 6390 6390"/>
                                                                                                                  <a:gd name="T13" fmla="*/ T12 w 14"/>
                                                                                                                  <a:gd name="T14" fmla="+- 0 -2030 -2043"/>
                                                                                                                  <a:gd name="T15" fmla="*/ -2030 h 12"/>
                                                                                                                  <a:gd name="T16" fmla="+- 0 6397 6390"/>
                                                                                                                  <a:gd name="T17" fmla="*/ T16 w 14"/>
                                                                                                                  <a:gd name="T18" fmla="+- 0 -2038 -2043"/>
                                                                                                                  <a:gd name="T19" fmla="*/ -2038 h 12"/>
                                                                                                                </a:gdLst>
                                                                                                                <a:ahLst/>
                                                                                                                <a:cxnLst>
                                                                                                                  <a:cxn ang="0">
                                                                                                                    <a:pos x="T1" y="T3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T5" y="T7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T9" y="T11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T13" y="T15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T17" y="T19"/>
                                                                                                                  </a:cxn>
                                                                                                                </a:cxnLst>
                                                                                                                <a:rect l="0" t="0" r="r" b="b"/>
                                                                                                                <a:pathLst>
                                                                                                                  <a:path w="14" h="12">
                                                                                                                    <a:moveTo>
                                                                                                                      <a:pt x="7" y="5"/>
                                                                                                                    </a:moveTo>
                                                                                                                    <a:lnTo>
                                                                                                                      <a:pt x="14" y="0"/>
                                                                                                                    </a:lnTo>
                                                                                                                    <a:lnTo>
                                                                                                                      <a:pt x="7" y="5"/>
                                                                                                                    </a:lnTo>
                                                                                                                    <a:lnTo>
                                                                                                                      <a:pt x="0" y="13"/>
                                                                                                                    </a:lnTo>
                                                                                                                    <a:lnTo>
                                                                                                                      <a:pt x="7" y="5"/>
                                                                                                                    </a:lnTo>
                                                                                                                    <a:close/>
                                                                                                                  </a:path>
                                                                                                                </a:pathLst>
                                                                                                              </a:custGeom>
                                                                                                              <a:solidFill>
                                                                                                                <a:srgbClr val="4F81BC"/>
                                                                                                              </a:solidFill>
                                                                                                              <a:ln>
                                                                                                                <a:noFill/>
                                                                                                              </a:ln>
                                                                                                              <a:extLst>
                                                                                                                <a:ext uri="{91240B29-F687-4F45-9708-019B960494DF}">
  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  <a:solidFill>
                                                                                                                      <a:srgbClr val="000000"/>
                                                                                                                    </a:solidFill>
                                                                                                                    <a:round/>
                                                                                                                    <a:headEnd/>
                                                                                                                    <a:tailEnd/>
                                                                                                                  </a14:hiddenLine>
                                                                                                                </a:ext>
                                                                                                              </a:extLst>
                                                                                                            </p:spPr>
                                                                                                            <p:txBody>
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<a:noAutofit/>
                                                                                                              </a:bodyPr>
                                                                                                              <a:lstStyle/>
                                                                                                              <a:p>
                                                                                                                <a:pPr defTabSz="685800">
                                                                                                                  <a:defRPr/>
                                                                                                                </a:pPr>
                                                                                                                <a:endParaRPr lang="en-ZA" sz="1350" kern="0">
                                                                                                                  <a:solidFill>
                                                                                                                    <a:sysClr val="windowText" lastClr="000000"/>
                                                                                                                  </a:solidFill>
                                                                                                                </a:endParaRPr>
                                                                                                              </a:p>
                                                                                                            </p:txBody>
                                                                                                          </p:sp>
                                                                                                          <p:grpSp>
                                                                                                            <p:nvGrpSpPr>
                                                                                                              <p:cNvPr id="123" name="Group 122"/>
                                                                                                              <p:cNvGrpSpPr>
                                                                                                                <a:grpSpLocks/>
                                                                                                              </p:cNvGrpSpPr>
                                                                                                              <p:nvPr/>
                                                                                                            </p:nvGrpSpPr>
                                                                                                            <p:grpSpPr bwMode="auto">
                                                                                                              <a:xfrm>
                                                                                                                <a:off x="2094" y="-2659"/>
                                                                                                                <a:ext cx="4759" cy="2902"/>
                                                                                                                <a:chOff x="2094" y="-2659"/>
                                                                                                                <a:chExt cx="4759" cy="2902"/>
                                                                                                              </a:xfrm>
                                                                                                            </p:grpSpPr>
                                                                                                            <p:sp>
                                                                                                              <p:nvSpPr>
                                                                                                                <p:cNvPr id="124" name="Freeform 123"/>
                                                                                                                <p:cNvSpPr>
                                                                                                                  <a:spLocks/>
                                                                                                                </p:cNvSpPr>
                                                                                                                <p:nvPr/>
                                                                                                              </p:nvSpPr>
                                                                                                              <p:spPr bwMode="auto">
                                                                                                                <a:xfrm>
                                                                                                                  <a:off x="6404" y="-2057"/>
                                                                                                                  <a:ext cx="21" cy="14"/>
                                                                                                                </a:xfrm>
                                                                                                                <a:custGeom>
                                                                                                                  <a:avLst/>
                                                                                                                  <a:gdLst>
                                                                                                                    <a:gd name="T0" fmla="+- 0 6411 6404"/>
                                                                                                                    <a:gd name="T1" fmla="*/ T0 w 21"/>
                                                                                                                    <a:gd name="T2" fmla="+- 0 -2049 -2057"/>
                                                                                                                    <a:gd name="T3" fmla="*/ -2049 h 14"/>
                                                                                                                    <a:gd name="T4" fmla="+- 0 6424 6404"/>
                                                                                                                    <a:gd name="T5" fmla="*/ T4 w 21"/>
                                                                                                                    <a:gd name="T6" fmla="+- 0 -2057 -2057"/>
                                                                                                                    <a:gd name="T7" fmla="*/ -2057 h 14"/>
                                                                                                                    <a:gd name="T8" fmla="+- 0 6411 6404"/>
                                                                                                                    <a:gd name="T9" fmla="*/ T8 w 21"/>
                                                                                                                    <a:gd name="T10" fmla="+- 0 -2049 -2057"/>
                                                                                                                    <a:gd name="T11" fmla="*/ -2049 h 14"/>
                                                                                                                    <a:gd name="T12" fmla="+- 0 6404 6404"/>
                                                                                                                    <a:gd name="T13" fmla="*/ T12 w 21"/>
                                                                                                                    <a:gd name="T14" fmla="+- 0 -2043 -2057"/>
                                                                                                                    <a:gd name="T15" fmla="*/ -2043 h 14"/>
                                                                                                                    <a:gd name="T16" fmla="+- 0 6411 6404"/>
                                                                                                                    <a:gd name="T17" fmla="*/ T16 w 21"/>
                                                                                                                    <a:gd name="T18" fmla="+- 0 -2049 -2057"/>
                                                                                                                    <a:gd name="T19" fmla="*/ -2049 h 14"/>
                                                                                                                  </a:gdLst>
                                                                                                                  <a:ahLst/>
                                                                                                                  <a:cxnLst>
                                                                                                                    <a:cxn ang="0">
                                                                                                                      <a:pos x="T1" y="T3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T5" y="T7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T9" y="T11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T13" y="T15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T17" y="T19"/>
                                                                                                                    </a:cxn>
                                                                                                                  </a:cxnLst>
                                                                                                                  <a:rect l="0" t="0" r="r" b="b"/>
                                                                                                                  <a:pathLst>
                                                                                                                    <a:path w="21" h="14">
                                                                                                                      <a:moveTo>
                                                                                                                        <a:pt x="7" y="8"/>
                                                                                                                      </a:moveTo>
                                                                                                                      <a:lnTo>
                                                                                                                        <a:pt x="20" y="0"/>
                                                                                                                      </a:lnTo>
                                                                                                                      <a:lnTo>
                                                                                                                        <a:pt x="7" y="8"/>
                                                                                                                      </a:lnTo>
                                                                                                                      <a:lnTo>
                                                                                                                        <a:pt x="0" y="14"/>
                                                                                                                      </a:lnTo>
                                                                                                                      <a:lnTo>
                                                                                                                        <a:pt x="7" y="8"/>
                                                                                                                      </a:lnTo>
                                                                                                                      <a:close/>
                                                                                                                    </a:path>
                                                                                                                  </a:pathLst>
                                                                                                                </a:custGeom>
                                                                                                                <a:solidFill>
                                                                                                                  <a:srgbClr val="4F81BC"/>
                                                                                                                </a:solidFill>
                                                                                                                <a:ln>
                                                                                                                  <a:noFill/>
                                                                                                                </a:ln>
                                                                                                                <a:extLst>
                                                                                                                  <a:ext uri="{91240B29-F687-4F45-9708-019B960494DF}">
    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    <a:solidFill>
                                                                                                                        <a:srgbClr val="000000"/>
                                                                                                                      </a:solidFill>
                                                                                                                      <a:round/>
                                                                                                                      <a:headEnd/>
                                                                                                                      <a:tailEnd/>
                                                                                                                    </a14:hiddenLine>
                                                                                                                  </a:ext>
                                                                                                                </a:extLst>
                                                                                                              </p:spPr>
                                                                                                              <p:txBody>
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<a:noAutofit/>
                                                                                                                </a:bodyPr>
                                                                                                                <a:lstStyle/>
                                                                                                                <a:p>
                                                                                                                  <a:pPr defTabSz="685800">
                                                                                                                    <a:defRPr/>
                                                                                                                  </a:pPr>
                                                                                                                  <a:endParaRPr lang="en-ZA" sz="1350" kern="0">
                                                                                                                    <a:solidFill>
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</a:solidFill>
                                                                                                                  </a:endParaRPr>
                                                                                                                </a:p>
                                                                                                              </p:txBody>
                                                                                                            </p:sp>
                                                                                                            <p:grpSp>
                                                                                                              <p:nvGrpSpPr>
                                                                                                                <p:cNvPr id="125" name="Group 124"/>
                                                                                                                <p:cNvGrpSpPr>
                                                                                                                  <a:grpSpLocks/>
                                                                                                                </p:cNvGrpSpPr>
                                                                                                                <p:nvPr/>
                                                                                                              </p:nvGrpSpPr>
                                                                                                              <p:grpSpPr bwMode="auto">
                                                                                                                <a:xfrm>
                                                                                                                  <a:off x="2094" y="-2659"/>
                                                                                                                  <a:ext cx="4759" cy="2902"/>
                                                                                                                  <a:chOff x="2094" y="-2659"/>
                                                                                                                  <a:chExt cx="4759" cy="2902"/>
                                                                                                                </a:xfrm>
                                                                                                              </p:grpSpPr>
                                                                                                              <p:sp>
                                                                                                                <p:nvSpPr>
                                                                                                                  <p:cNvPr id="126" name="Freeform 125"/>
                                                                                                                  <p:cNvSpPr>
                                                                                                                    <a:spLocks/>
                                                                                                                  </p:cNvSpPr>
                                                                                                                  <p:nvPr/>
                                                                                                                </p:nvSpPr>
                                                                                                                <p:spPr bwMode="auto">
                                                                                                                  <a:xfrm>
                                                                                                                    <a:off x="6522" y="-2060"/>
                                                                                                                    <a:ext cx="36" cy="25"/>
                                                                                                                  </a:xfrm>
                                                                                                                  <a:custGeom>
                                                                                                                    <a:avLst/>
                                                                                                                    <a:gdLst>
                                                                                                                      <a:gd name="T0" fmla="+- 0 6542 6522"/>
                                                                                                                      <a:gd name="T1" fmla="*/ T0 w 36"/>
                                                                                                                      <a:gd name="T2" fmla="+- 0 -2047 -2060"/>
                                                                                                                      <a:gd name="T3" fmla="*/ -2047 h 25"/>
                                                                                                                      <a:gd name="T4" fmla="+- 0 6526 6522"/>
                                                                                                                      <a:gd name="T5" fmla="*/ T4 w 36"/>
                                                                                                                      <a:gd name="T6" fmla="+- 0 -2058 -2060"/>
                                                                                                                      <a:gd name="T7" fmla="*/ -2058 h 25"/>
                                                                                                                      <a:gd name="T8" fmla="+- 0 6522 6522"/>
                                                                                                                      <a:gd name="T9" fmla="*/ T8 w 36"/>
                                                                                                                      <a:gd name="T10" fmla="+- 0 -2060 -2060"/>
                                                                                                                      <a:gd name="T11" fmla="*/ -2060 h 25"/>
                                                                                                                      <a:gd name="T12" fmla="+- 0 6526 6522"/>
                                                                                                                      <a:gd name="T13" fmla="*/ T12 w 36"/>
                                                                                                                      <a:gd name="T14" fmla="+- 0 -2058 -2060"/>
                                                                                                                      <a:gd name="T15" fmla="*/ -2058 h 25"/>
                                                                                                                      <a:gd name="T16" fmla="+- 0 6542 6522"/>
                                                                                                                      <a:gd name="T17" fmla="*/ T16 w 36"/>
                                                                                                                      <a:gd name="T18" fmla="+- 0 -2047 -2060"/>
                                                                                                                      <a:gd name="T19" fmla="*/ -2047 h 25"/>
                                                                                                                      <a:gd name="T20" fmla="+- 0 6558 6522"/>
                                                                                                                      <a:gd name="T21" fmla="*/ T20 w 36"/>
                                                                                                                      <a:gd name="T22" fmla="+- 0 -2034 -2060"/>
                                                                                                                      <a:gd name="T23" fmla="*/ -2034 h 25"/>
                                                                                                                      <a:gd name="T24" fmla="+- 0 6542 6522"/>
                                                                                                                      <a:gd name="T25" fmla="*/ T24 w 36"/>
                                                                                                                      <a:gd name="T26" fmla="+- 0 -2047 -2060"/>
                                                                                                                      <a:gd name="T27" fmla="*/ -2047 h 25"/>
                                                                                                                    </a:gdLst>
                                                                                                                    <a:ahLst/>
                                                                                                                    <a:cxnLst>
                                                                                                                      <a:cxn ang="0">
                                                                                                                        <a:pos x="T1" y="T3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T5" y="T7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T9" y="T11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T13" y="T15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T17" y="T19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T21" y="T23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T25" y="T27"/>
                                                                                                                      </a:cxn>
                                                                                                                    </a:cxnLst>
                                                                                                                    <a:rect l="0" t="0" r="r" b="b"/>
                                                                                                                    <a:pathLst>
                                                                                                                      <a:path w="36" h="25">
                                                                                                                        <a:moveTo>
                                                                                                                          <a:pt x="20" y="13"/>
                                                                                                                        </a:moveTo>
                                                                                                                        <a:lnTo>
                                                                                                                          <a:pt x="4" y="2"/>
                                                                                                                        </a:lnTo>
                                                                                                                        <a:lnTo>
                                                                                                                          <a:pt x="0" y="0"/>
                                                                                                                        </a:lnTo>
                                                                                                                        <a:lnTo>
                                                                                                                          <a:pt x="4" y="2"/>
                                                                                                                        </a:lnTo>
                                                                                                                        <a:lnTo>
                                                                                                                          <a:pt x="20" y="13"/>
                                                                                                                        </a:lnTo>
                                                                                                                        <a:lnTo>
                                                                                                                          <a:pt x="36" y="26"/>
                                                                                                                        </a:lnTo>
                                                                                                                        <a:lnTo>
                                                                                                                          <a:pt x="20" y="13"/>
                                                                                                                        </a:lnTo>
                                                                                                                        <a:close/>
                                                                                                                      </a:path>
                                                                                                                    </a:pathLst>
                                                                                                                  </a:custGeom>
                                                                                                                  <a:solidFill>
                                                                                                                    <a:srgbClr val="4F81BC"/>
                                                                                                                  </a:solidFill>
                                                                                                                  <a:ln>
                                                                                                                    <a:noFill/>
                                                                                                                  </a:ln>
                                                                                                                  <a:extLst>
                                                                                                                    <a:ext uri="{91240B29-F687-4F45-9708-019B960494DF}">
      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      <a:solidFill>
                                                                                                                          <a:srgbClr val="000000"/>
                                                                                                                        </a:solidFill>
                                                                                                                        <a:round/>
                                                                                                                        <a:headEnd/>
                                                                                                                        <a:tailEnd/>
                                                                                                                      </a14:hiddenLine>
                                                                                                                    </a:ext>
                                                                                                                  </a:extLst>
                                                                                                                </p:spPr>
                                                                                                                <p:txBody>
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<a:noAutofit/>
                                                                                                                  </a:bodyPr>
                                                                                                                  <a:lstStyle/>
                                                                                                                  <a:p>
                                                                                                                    <a:pPr defTabSz="685800">
                                                                                                                      <a:defRPr/>
                                                                                                                    </a:pPr>
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<a:solidFill>
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</a:solidFill>
                                                                                                                    </a:endParaRPr>
                                                                                                                  </a:p>
                                                                                                                </p:txBody>
                                                                                                              </p:sp>
                                                                                                              <p:grpSp>
                                                                                                                <p:nvGrpSpPr>
                                                                                                                  <p:cNvPr id="127" name="Group 126"/>
                                                                                                                  <p:cNvGrpSpPr>
                                                                                                                    <a:grpSpLocks/>
                                                                                                                  </p:cNvGrpSpPr>
                                                                                                                  <p:nvPr/>
                                                                                                                </p:nvGrpSpPr>
                                                                                                                <p:grpSpPr bwMode="auto">
                                                                                                                  <a:xfrm>
                                                                                                                    <a:off x="2094" y="-2659"/>
                                                                                                                    <a:ext cx="4759" cy="2902"/>
                                                                                                                    <a:chOff x="2094" y="-2659"/>
                                                                                                                    <a:chExt cx="4759" cy="2902"/>
                                                                                                                  </a:xfrm>
                                                                                                                </p:grpSpPr>
                                                                                                                <p:sp>
                                                                                                                  <p:nvSpPr>
                                                                                                                    <p:cNvPr id="128" name="Freeform 127"/>
                                                                                                                    <p:cNvSpPr>
                                                                                                                      <a:spLocks/>
                                                                                                                    </p:cNvSpPr>
                                                                                                                    <p:nvPr/>
                                                                                                                  </p:nvSpPr>
                                                                                                                  <p:spPr bwMode="auto">
                                                                                                                    <a:xfrm>
                                                                                                                      <a:off x="6424" y="-2064"/>
                                                                                                                      <a:ext cx="15" cy="7"/>
                                                                                                                    </a:xfrm>
                                                                                                                    <a:custGeom>
                                                                                                                      <a:avLst/>
                                                                                                                      <a:gdLst>
                                                                                                                        <a:gd name="T0" fmla="+- 0 6425 6424"/>
                                                                                                                        <a:gd name="T1" fmla="*/ T0 w 15"/>
                                                                                                                        <a:gd name="T2" fmla="+- 0 -2057 -2064"/>
                                                                                                                        <a:gd name="T3" fmla="*/ -2057 h 7"/>
                                                                                                                        <a:gd name="T4" fmla="+- 0 6439 6424"/>
                                                                                                                        <a:gd name="T5" fmla="*/ T4 w 15"/>
                                                                                                                        <a:gd name="T6" fmla="+- 0 -2064 -2064"/>
                                                                                                                        <a:gd name="T7" fmla="*/ -2064 h 7"/>
                                                                                                                        <a:gd name="T8" fmla="+- 0 6425 6424"/>
                                                                                                                        <a:gd name="T9" fmla="*/ T8 w 15"/>
                                                                                                                        <a:gd name="T10" fmla="+- 0 -2057 -2064"/>
                                                                                                                        <a:gd name="T11" fmla="*/ -2057 h 7"/>
                                                                                                                        <a:gd name="T12" fmla="+- 0 6424 6424"/>
                                                                                                                        <a:gd name="T13" fmla="*/ T12 w 15"/>
                                                                                                                        <a:gd name="T14" fmla="+- 0 -2057 -2064"/>
                                                                                                                        <a:gd name="T15" fmla="*/ -2057 h 7"/>
                                                                                                                        <a:gd name="T16" fmla="+- 0 6425 6424"/>
                                                                                                                        <a:gd name="T17" fmla="*/ T16 w 15"/>
                                                                                                                        <a:gd name="T18" fmla="+- 0 -2057 -2064"/>
                                                                                                                        <a:gd name="T19" fmla="*/ -2057 h 7"/>
                                                                                                                      </a:gdLst>
                                                                                                                      <a:ahLst/>
                                                                                                                      <a:cxnLst>
                                                                                                                        <a:cxn ang="0">
                                                                                                                          <a:pos x="T1" y="T3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T5" y="T7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T9" y="T11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T13" y="T15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T17" y="T19"/>
                                                                                                                        </a:cxn>
                                                                                                                      </a:cxnLst>
                                                                                                                      <a:rect l="0" t="0" r="r" b="b"/>
                                                                                                                      <a:pathLst>
                                                                                                                        <a:path w="15" h="7">
                                                                                                                          <a:moveTo>
                                                                                                                            <a:pt x="1" y="7"/>
                                                                                                                          </a:moveTo>
                                                                                                                          <a:lnTo>
                                                                                                                            <a:pt x="15" y="0"/>
                                                                                                                          </a:lnTo>
                                                                                                                          <a:lnTo>
                                                                                                                            <a:pt x="1" y="7"/>
                                                                                                                          </a:lnTo>
                                                                                                                          <a:lnTo>
                                                                                                                            <a:pt x="0" y="7"/>
                                                                                                                          </a:lnTo>
                                                                                                                          <a:lnTo>
                                                                                                                            <a:pt x="1" y="7"/>
                                                                                                                          </a:lnTo>
                                                                                                                          <a:close/>
                                                                                                                        </a:path>
                                                                                                                      </a:pathLst>
                                                                                                                    </a:custGeom>
                                                                                                                    <a:solidFill>
                                                                                                                      <a:srgbClr val="4F81BC"/>
                                                                                                                    </a:solidFill>
                                                                                                                    <a:ln>
                                                                                                                      <a:noFill/>
                                                                                                                    </a:ln>
                                                                                                                    <a:extLst>
                                                                                                                      <a:ext uri="{91240B29-F687-4F45-9708-019B960494DF}">
        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        <a:solidFill>
                                                                                                                            <a:srgbClr val="000000"/>
                                                                                                                          </a:solidFill>
                                                                                                                          <a:round/>
                                                                                                                          <a:headEnd/>
                                                                                                                          <a:tailEnd/>
                                                                                                                        </a14:hiddenLine>
                                                                                                                      </a:ext>
                                                                                                                    </a:extLst>
                                                                                                                  </p:spPr>
                                                                                                                  <p:txBody>
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<a:noAutofit/>
                                                                                                                    </a:bodyPr>
                                                                                                                    <a:lstStyle/>
                                                                                                                    <a:p>
                                                                                                                      <a:pPr defTabSz="685800">
                                                                                                                        <a:defRPr/>
                                                                                                                      </a:pPr>
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<a:solidFill>
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</a:solidFill>
                                                                                                                      </a:endParaRPr>
                                                                                                                    </a:p>
                                                                                                                  </p:txBody>
                                                                                                                </p:sp>
                                                                                                                <p:grpSp>
                                                                                                                  <p:nvGrpSpPr>
                                                                                                                    <p:cNvPr id="129" name="Group 128"/>
                                                                                                                    <p:cNvGrpSpPr>
                                                                                                                      <a:grpSpLocks/>
                                                                                                                    </p:cNvGrpSpPr>
                                                                                                                    <p:nvPr/>
                                                                                                                  </p:nvGrpSpPr>
                                                                                                                  <p:grpSpPr bwMode="auto">
                                                                                                                    <a:xfrm>
                                                                                                                      <a:off x="2094" y="-2659"/>
                                                                                                                      <a:ext cx="4759" cy="2902"/>
                                                                                                                      <a:chOff x="2094" y="-2659"/>
                                                                                                                      <a:chExt cx="4759" cy="2902"/>
                                                                                                                    </a:xfrm>
                                                                                                                  </p:grpSpPr>
                                                                                                                  <p:sp>
                                                                                                                    <p:nvSpPr>
                                                                                                                      <p:cNvPr id="130" name="Freeform 129"/>
                                                                                                                      <p:cNvSpPr>
                                                                                                                        <a:spLocks/>
                                                                                                                      </p:cNvSpPr>
                                                                                                                      <p:nvPr/>
                                                                                                                    </p:nvSpPr>
                                                                                                                    <p:spPr bwMode="auto">
                                                                                                                      <a:xfrm>
                                                                                                                        <a:off x="6496" y="-2069"/>
                                                                                                                        <a:ext cx="27" cy="9"/>
                                                                                                                      </a:xfrm>
                                                                                                                      <a:custGeom>
                                                                                                                        <a:avLst/>
                                                                                                                        <a:gdLst>
                                                                                                                          <a:gd name="T0" fmla="+- 0 6509 6496"/>
                                                                                                                          <a:gd name="T1" fmla="*/ T0 w 27"/>
                                                                                                                          <a:gd name="T2" fmla="+- 0 -2065 -2069"/>
                                                                                                                          <a:gd name="T3" fmla="*/ -2065 h 9"/>
                                                                                                                          <a:gd name="T4" fmla="+- 0 6496 6496"/>
                                                                                                                          <a:gd name="T5" fmla="*/ T4 w 27"/>
                                                                                                                          <a:gd name="T6" fmla="+- 0 -2069 -2069"/>
                                                                                                                          <a:gd name="T7" fmla="*/ -2069 h 9"/>
                                                                                                                          <a:gd name="T8" fmla="+- 0 6509 6496"/>
                                                                                                                          <a:gd name="T9" fmla="*/ T8 w 27"/>
                                                                                                                          <a:gd name="T10" fmla="+- 0 -2065 -2069"/>
                                                                                                                          <a:gd name="T11" fmla="*/ -2065 h 9"/>
                                                                                                                          <a:gd name="T12" fmla="+- 0 6522 6496"/>
                                                                                                                          <a:gd name="T13" fmla="*/ T12 w 27"/>
                                                                                                                          <a:gd name="T14" fmla="+- 0 -2060 -2069"/>
                                                                                                                          <a:gd name="T15" fmla="*/ -2060 h 9"/>
                                                                                                                          <a:gd name="T16" fmla="+- 0 6509 6496"/>
                                                                                                                          <a:gd name="T17" fmla="*/ T16 w 27"/>
                                                                                                                          <a:gd name="T18" fmla="+- 0 -2065 -2069"/>
                                                                                                                          <a:gd name="T19" fmla="*/ -2065 h 9"/>
                                                                                                                        </a:gdLst>
                                                                                                                        <a:ahLst/>
                                                                                                                        <a:cxnLst>
                                                                                                                          <a:cxn ang="0">
                                                                                                                            <a:pos x="T1" y="T3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T5" y="T7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T9" y="T11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T13" y="T15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T17" y="T19"/>
                                                                                                                          </a:cxn>
                                                                                                                        </a:cxnLst>
                                                                                                                        <a:rect l="0" t="0" r="r" b="b"/>
                                                                                                                        <a:pathLst>
                                                                                                                          <a:path w="27" h="9">
                                                                                                                            <a:moveTo>
                                                                                                                              <a:pt x="13" y="4"/>
                                                                                                                            </a:moveTo>
                                                                                                                            <a:lnTo>
                                                                                                                              <a:pt x="0" y="0"/>
                                                                                                                            </a:lnTo>
                                                                                                                            <a:lnTo>
                                                                                                                              <a:pt x="13" y="4"/>
                                                                                                                            </a:lnTo>
                                                                                                                            <a:lnTo>
                                                                                                                              <a:pt x="26" y="9"/>
                                                                                                                            </a:lnTo>
                                                                                                                            <a:lnTo>
                                                                                                                              <a:pt x="13" y="4"/>
                                                                                                                            </a:lnTo>
                                                                                                                            <a:close/>
                                                                                                                          </a:path>
                                                                                                                        </a:pathLst>
                                                                                                                      </a:custGeom>
                                                                                                                      <a:solidFill>
                                                                                                                        <a:srgbClr val="4F81BC"/>
                                                                                                                      </a:solidFill>
                                                                                                                      <a:ln>
                                                                                                                        <a:noFill/>
                                                                                                                      </a:ln>
                                                                                                                      <a:extLst>
                                                                                                                        <a:ext uri="{91240B29-F687-4F45-9708-019B960494DF}">
          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          <a:solidFill>
                                                                                                                              <a:srgbClr val="000000"/>
                                                                                                                            </a:solidFill>
                                                                                                                            <a:round/>
                                                                                                                            <a:headEnd/>
                                                                                                                            <a:tailEnd/>
                                                                                                                          </a14:hiddenLine>
                                                                                                                        </a:ext>
                                                                                                                      </a:extLst>
                                                                                                                    </p:spPr>
                                                                                                                    <p:txBody>
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<a:noAutofit/>
                                                                                                                      </a:bodyPr>
                                                                                                                      <a:lstStyle/>
                                                                                                                      <a:p>
                                                                                                                        <a:pPr defTabSz="685800">
                                                                                                                          <a:defRPr/>
                                                                                                                        </a:pPr>
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<a:solidFill>
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</a:solidFill>
                                                                                                                        </a:endParaRPr>
                                                                                                                      </a:p>
                                                                                                                    </p:txBody>
                                                                                                                  </p:sp>
                                                                                                                  <p:grpSp>
                                                                                                                    <p:nvGrpSpPr>
                                                                                                                      <p:cNvPr id="131" name="Group 130"/>
                                                                                                                      <p:cNvGrpSpPr>
                                                                                                                        <a:grpSpLocks/>
                                                                                                                      </p:cNvGrpSpPr>
                                                                                                                      <p:nvPr/>
                                                                                                                    </p:nvGrpSpPr>
                                                                                                                    <p:grpSpPr bwMode="auto">
                                                                                                                      <a:xfrm>
                                                                                                                        <a:off x="2094" y="-2659"/>
                                                                                                                        <a:ext cx="4759" cy="2902"/>
                                                                                                                        <a:chOff x="2094" y="-2659"/>
                                                                                                                        <a:chExt cx="4759" cy="2902"/>
                                                                                                                      </a:xfrm>
                                                                                                                    </p:grpSpPr>
                                                                                                                    <p:sp>
                                                                                                                      <p:nvSpPr>
                                                                                                                        <p:cNvPr id="132" name="Freeform 131"/>
                                                                                                                        <p:cNvSpPr>
                                                                                                                          <a:spLocks/>
                                                                                                                        </p:cNvSpPr>
                                                                                                                        <p:nvPr/>
                                                                                                                      </p:nvSpPr>
                                                                                                                      <p:spPr bwMode="auto">
                                                                                                                        <a:xfrm>
                                                                                                                          <a:off x="6439" y="-2070"/>
                                                                                                                          <a:ext cx="25" cy="6"/>
                                                                                                                        </a:xfrm>
                                                                                                                        <a:custGeom>
                                                                                                                          <a:avLst/>
                                                                                                                          <a:gdLst>
                                                                                                                            <a:gd name="T0" fmla="+- 0 6457 6439"/>
                                                                                                                            <a:gd name="T1" fmla="*/ T0 w 25"/>
                                                                                                                            <a:gd name="T2" fmla="+- 0 -2069 -2070"/>
                                                                                                                            <a:gd name="T3" fmla="*/ -2069 h 6"/>
                                                                                                                            <a:gd name="T4" fmla="+- 0 6464 6439"/>
                                                                                                                            <a:gd name="T5" fmla="*/ T4 w 25"/>
                                                                                                                            <a:gd name="T6" fmla="+- 0 -2070 -2070"/>
                                                                                                                            <a:gd name="T7" fmla="*/ -2070 h 6"/>
                                                                                                                            <a:gd name="T8" fmla="+- 0 6457 6439"/>
                                                                                                                            <a:gd name="T9" fmla="*/ T8 w 25"/>
                                                                                                                            <a:gd name="T10" fmla="+- 0 -2069 -2070"/>
                                                                                                                            <a:gd name="T11" fmla="*/ -2069 h 6"/>
                                                                                                                            <a:gd name="T12" fmla="+- 0 6439 6439"/>
                                                                                                                            <a:gd name="T13" fmla="*/ T12 w 25"/>
                                                                                                                            <a:gd name="T14" fmla="+- 0 -2064 -2070"/>
                                                                                                                            <a:gd name="T15" fmla="*/ -2064 h 6"/>
                                                                                                                            <a:gd name="T16" fmla="+- 0 6457 6439"/>
                                                                                                                            <a:gd name="T17" fmla="*/ T16 w 25"/>
                                                                                                                            <a:gd name="T18" fmla="+- 0 -2069 -2070"/>
                                                                                                                            <a:gd name="T19" fmla="*/ -2069 h 6"/>
                                                                                                                          </a:gdLst>
                                                                                                                          <a:ahLst/>
                                                                                                                          <a:cxnLst>
                                                                                                                            <a:cxn ang="0">
                                                                                                                              <a:pos x="T1" y="T3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T5" y="T7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T9" y="T11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T13" y="T15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T17" y="T19"/>
                                                                                                                            </a:cxn>
                                                                                                                          </a:cxnLst>
                                                                                                                          <a:rect l="0" t="0" r="r" b="b"/>
                                                                                                                          <a:pathLst>
                                                                                                                            <a:path w="25" h="6">
                                                                                                                              <a:moveTo>
                                                                                                                                <a:pt x="18" y="1"/>
                                                                                                                              </a:moveTo>
                                                                                                                              <a:lnTo>
                                                                                                                                <a:pt x="25" y="0"/>
                                                                                                                              </a:lnTo>
                                                                                                                              <a:lnTo>
                                                                                                                                <a:pt x="18" y="1"/>
                                                                                                                              </a:lnTo>
                                                                                                                              <a:lnTo>
                                                                                                                                <a:pt x="0" y="6"/>
                                                                                                                              </a:lnTo>
                                                                                                                              <a:lnTo>
                                                                                                                                <a:pt x="18" y="1"/>
                                                                                                                              </a:lnTo>
                                                                                                                              <a:close/>
                                                                                                                            </a:path>
                                                                                                                          </a:pathLst>
                                                                                                                        </a:custGeom>
                                                                                                                        <a:solidFill>
                                                                                                                          <a:srgbClr val="4F81BC"/>
                                                                                                                        </a:solidFill>
                                                                                                                        <a:ln>
                                                                                                                          <a:noFill/>
                                                                                                                        </a:ln>
                                                                                                                        <a:extLst>
                                                                                                                          <a:ext uri="{91240B29-F687-4F45-9708-019B960494DF}">
            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            <a:solidFill>
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</a:solidFill>
                                                                                                                              <a:round/>
                                                                                                                              <a:headEnd/>
                                                                                                                              <a:tailEnd/>
                                                                                                                            </a14:hiddenLine>
                                                                                                                          </a:ext>
                                                                                                                        </a:extLst>
                                                                                                                      </p:spPr>
                                                                                                                      <p:txBody>
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<a:noAutofit/>
                                                                                                                        </a:bodyPr>
                                                                                                                        <a:lstStyle/>
                                                                                                                        <a:p>
                                                                                                                          <a:pPr defTabSz="685800">
                                                                                                                            <a:defRPr/>
                                                                                                                          </a:pPr>
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<a:solidFill>
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</a:solidFill>
                                                                                                                          </a:endParaRPr>
                                                                                                                        </a:p>
                                                                                                                      </p:txBody>
                                                                                                                    </p:sp>
                                                                                                                    <p:grpSp>
                                                                                                                      <p:nvGrpSpPr>
                                                                                                                        <p:cNvPr id="133" name="Group 132"/>
                                                                                                                        <p:cNvGrpSpPr>
                                                                                                                          <a:grpSpLocks/>
                                                                                                                        </p:cNvGrpSpPr>
                                                                                                                        <p:nvPr/>
                                                                                                                      </p:nvGrpSpPr>
                                                                                                                      <p:grpSpPr bwMode="auto">
                                                                                                                        <a:xfrm>
                                                                                                                          <a:off x="2094" y="-2659"/>
                                                                                                                          <a:ext cx="4759" cy="2902"/>
                                                                                                                          <a:chOff x="2094" y="-2659"/>
                                                                                                                          <a:chExt cx="4759" cy="2902"/>
                                                                                                                        </a:xfrm>
                                                                                                                      </p:grpSpPr>
                                                                                                                      <p:sp>
                                                                                                                        <p:nvSpPr>
                                                                                                                          <p:cNvPr id="134" name="Freeform 133"/>
                                                                                                                          <p:cNvSpPr>
                                                                                                                            <a:spLocks/>
                                                                                                                          </p:cNvSpPr>
                                                                                                                          <p:nvPr/>
                                                                                                                        </p:nvSpPr>
                                                                                                                        <p:spPr bwMode="auto">
                                                                                                                          <a:xfrm>
                                                                                                                            <a:off x="6487" y="-2070"/>
                                                                                                                            <a:ext cx="8" cy="1"/>
                                                                                                                          </a:xfrm>
                                                                                                                          <a:custGeom>
                                                                                                                            <a:avLst/>
                                                                                                                            <a:gdLst>
                                                                                                                              <a:gd name="T0" fmla="+- 0 6492 6487"/>
                                                                                                                              <a:gd name="T1" fmla="*/ T0 w 8"/>
                                                                                                                              <a:gd name="T2" fmla="+- 0 -2070 -2070"/>
                                                                                                                              <a:gd name="T3" fmla="*/ -2070 h 1"/>
                                                                                                                              <a:gd name="T4" fmla="+- 0 6487 6487"/>
                                                                                                                              <a:gd name="T5" fmla="*/ T4 w 8"/>
                                                                                                                              <a:gd name="T6" fmla="+- 0 -2070 -2070"/>
                                                                                                                              <a:gd name="T7" fmla="*/ -2070 h 1"/>
                                                                                                                              <a:gd name="T8" fmla="+- 0 6492 6487"/>
                                                                                                                              <a:gd name="T9" fmla="*/ T8 w 8"/>
                                                                                                                              <a:gd name="T10" fmla="+- 0 -2070 -2070"/>
                                                                                                                              <a:gd name="T11" fmla="*/ -2070 h 1"/>
                                                                                                                              <a:gd name="T12" fmla="+- 0 6496 6487"/>
                                                                                                                              <a:gd name="T13" fmla="*/ T12 w 8"/>
                                                                                                                              <a:gd name="T14" fmla="+- 0 -2069 -2070"/>
                                                                                                                              <a:gd name="T15" fmla="*/ -2069 h 1"/>
                                                                                                                              <a:gd name="T16" fmla="+- 0 6492 6487"/>
                                                                                                                              <a:gd name="T17" fmla="*/ T16 w 8"/>
                                                                                                                              <a:gd name="T18" fmla="+- 0 -2070 -2070"/>
                                                                                                                              <a:gd name="T19" fmla="*/ -2070 h 1"/>
                                                                                                                            </a:gdLst>
                                                                                                                            <a:ahLst/>
                                                                                                                            <a:cxnLst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T1" y="T3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T5" y="T7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T9" y="T11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T13" y="T15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T17" y="T19"/>
                                                                                                                              </a:cxn>
                                                                                                                            </a:cxnLst>
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<a:pathLst>
                                                                                                                              <a:path w="8" h="1">
                                                                                                                                <a:moveTo>
                                                                                                                                  <a:pt x="5" y="0"/>
                                                                                                                                </a:moveTo>
                                                                                                                                <a:lnTo>
                                                                                                                                  <a:pt x="0" y="0"/>
                                                                                                                                </a:lnTo>
                                                                                                                                <a:lnTo>
                                                                                                                                  <a:pt x="5" y="0"/>
                                                                                                                                </a:lnTo>
                                                                                                                                <a:lnTo>
                                                                                                                                  <a:pt x="9" y="1"/>
                                                                                                                                </a:lnTo>
                                                                                                                                <a:lnTo>
                                                                                                                                  <a:pt x="5" y="0"/>
                                                                                                                                </a:lnTo>
                                                                                                                                <a:close/>
                                                                                                                              </a:path>
                                                                                                                            </a:pathLst>
                                                                                                                          </a:custGeom>
                                                                                                                          <a:solidFill>
                                                                                                                            <a:srgbClr val="4F81BC"/>
                                                                                                                          </a:solidFill>
                                                                                                                          <a:ln>
                                                                                                                            <a:noFill/>
                                                                                                                          </a:ln>
                                                                                                                          <a:extLst>
                                                                                                                            <a:ext uri="{91240B29-F687-4F45-9708-019B960494DF}">
              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              <a:solidFill>
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</a:solidFill>
                                                                                                                                <a:round/>
                                                                                                                                <a:headEnd/>
                                                                                                                                <a:tailEnd/>
                                                                                                                              </a14:hiddenLine>
                                                                                                                            </a:ext>
                                                                                                                          </a:extLst>
                                                                                                                        </p:spPr>
                                                                                                                        <p:txBody>
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<a:noAutofit/>
                                                                                                                          </a:bodyPr>
                                                                                                                          <a:lstStyle/>
                                                                                                                          <a:p>
                                                                                                                            <a:pPr defTabSz="685800">
                                                                                                                              <a:defRPr/>
                                                                                                                            </a:pPr>
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<a:solidFill>
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</a:solidFill>
                                                                                                                            </a:endParaRPr>
                                                                                                                          </a:p>
                                                                                                                        </p:txBody>
                                                                                                                      </p:sp>
                                                                                                                      <p:grpSp>
                                                                                                                        <p:nvGrpSpPr>
                                                                                                                          <p:cNvPr id="135" name="Group 134"/>
                                                                                                                          <p:cNvGrpSpPr>
                                                                                                                            <a:grpSpLocks/>
                                                                                                                          </p:cNvGrpSpPr>
                                                                                                                          <p:nvPr/>
                                                                                                                        </p:nvGrpSpPr>
                                                                                                                        <p:grpSpPr bwMode="auto">
                                                                                                                          <a:xfrm>
                                                                                                                            <a:off x="2094" y="-2659"/>
                                                                                                                            <a:ext cx="4759" cy="2902"/>
                                                                                                                            <a:chOff x="2094" y="-2659"/>
                                                                                                                            <a:chExt cx="4759" cy="2902"/>
                                                                                                                          </a:xfrm>
                                                                                                                        </p:grpSpPr>
                                                                                                                        <p:sp>
                                                                                                                          <p:nvSpPr>
                                                                                                                            <p:cNvPr id="136" name="Freeform 135"/>
                                                                                                                            <p:cNvSpPr>
                                                                                                                              <a:spLocks/>
                                                                                                                            </p:cNvSpPr>
                                                                                                                            <p:nvPr/>
                                                                                                                          </p:nvSpPr>
                                                                                                                          <p:spPr bwMode="auto">
                                                                                                                            <a:xfrm>
                                                                                                                              <a:off x="6273" y="-1707"/>
                                                                                                                              <a:ext cx="1" cy="15"/>
                                                                                                                            </a:xfrm>
                                                                                                                            <a:custGeom>
                                                                                                                              <a:avLst/>
                                                                                                                              <a:gdLst>
                                                                                                                                <a:gd name="T0" fmla="+- 0 6273 6273"/>
                                                                                                                                <a:gd name="T1" fmla="*/ T0 w 1"/>
                                                                                                                                <a:gd name="T2" fmla="+- 0 -1692 -1707"/>
                                                                                                                                <a:gd name="T3" fmla="*/ -1692 h 15"/>
                                                                                                                                <a:gd name="T4" fmla="+- 0 6274 6273"/>
                                                                                                                                <a:gd name="T5" fmla="*/ T4 w 1"/>
                                                                                                                                <a:gd name="T6" fmla="+- 0 -1707 -1707"/>
                                                                                                                                <a:gd name="T7" fmla="*/ -1707 h 15"/>
                                                                                                                                <a:gd name="T8" fmla="+- 0 6273 6273"/>
                                                                                                                                <a:gd name="T9" fmla="*/ T8 w 1"/>
                                                                                                                                <a:gd name="T10" fmla="+- 0 -1692 -1707"/>
                                                                                                                                <a:gd name="T11" fmla="*/ -1692 h 15"/>
                                                                                                                              </a:gdLst>
                                                                                                                              <a:ahLst/>
                                                                                                                              <a:cxnLst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T9" y="T11"/>
                                                                                                                                </a:cxn>
                                                                                                                              </a:cxnLst>
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<a:pathLst>
                                                                                                                                <a:path w="1" h="15">
                                                                                                                                  <a:moveTo>
                                                                                                                                    <a:pt x="0" y="15"/>
                                                                                                                                  </a:moveTo>
                                                                                                                                  <a:lnTo>
                                                                                                                                    <a:pt x="1" y="0"/>
                                                                                                                                  </a:lnTo>
                                                                                                                                  <a:lnTo>
                                                                                                                                    <a:pt x="0" y="15"/>
                                                                                                                                  </a:lnTo>
                                                                                                                                  <a:close/>
                                                                                                                                </a:path>
                                                                                                                              </a:pathLst>
                                                                                                                            </a:custGeom>
                                                                                                                            <a:solidFill>
                                                                                                                              <a:srgbClr val="4F81BC"/>
                                                                                                                            </a:solidFill>
                                                                                                                            <a:ln>
                                                                                                                              <a:noFill/>
                                                                                                                            </a:ln>
                                                                                                                            <a:extLst>
                                                                                                                              <a:ext uri="{91240B29-F687-4F45-9708-019B960494DF}">
                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                <a:solidFill>
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</a:solidFill>
                                                                                                                                  <a:round/>
                                                                                                                                  <a:headEnd/>
                                                                                                                                  <a:tailEnd/>
                                                                                                                                </a14:hiddenLine>
                                                                                                                              </a:ext>
                                                                                                                            </a:extLst>
                                                                                                                          </p:spPr>
                                                                                                                          <p:txBody>
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<a:noAutofit/>
                                                                                                                            </a:bodyPr>
                                                                                                                            <a:lstStyle/>
                                                                                                                            <a:p>
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<a:defRPr/>
                                                                                                                              </a:pPr>
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<a:solidFill>
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</a:solidFill>
                                                                                                                              </a:endParaRPr>
                                                                                                                            </a:p>
                                                                                                                          </p:txBody>
                                                                                                                        </p:sp>
                                                                                                                        <p:grpSp>
                                                                                                                          <p:nvGrpSpPr>
                                                                                                                            <p:cNvPr id="137" name="Group 136"/>
                                                                                                                            <p:cNvGrpSpPr>
                                                                                                                              <a:grpSpLocks/>
                                                                                                                            </p:cNvGrpSpPr>
                                                                                                                            <p:nvPr/>
                                                                                                                          </p:nvGrpSpPr>
                                                                                                                          <p:grpSpPr bwMode="auto">
                                                                                                                            <a:xfrm>
                                                                                                                              <a:off x="2094" y="-2659"/>
                                                                                                                              <a:ext cx="4759" cy="2902"/>
                                                                                                                              <a:chOff x="2094" y="-2659"/>
                                                                                                                              <a:chExt cx="4759" cy="2902"/>
                                                                                                                            </a:xfrm>
                                                                                                                          </p:grpSpPr>
                                                                                                                          <p:sp>
                                                                                                                            <p:nvSpPr>
                                                                                                                              <p:cNvPr id="138" name="Freeform 137"/>
                                                                                                                              <p:cNvSpPr>
                                                                                                                                <a:spLocks/>
                                                                                                                              </p:cNvSpPr>
                                                                                                                              <p:nvPr/>
                                                                                                                            </p:nvSpPr>
                                                                                                                            <p:spPr bwMode="auto">
                                                                                                                              <a:xfrm>
                                                                                                                                <a:off x="6272" y="-1692"/>
                                                                                                                                <a:ext cx="1" cy="12"/>
                                                                                                                              </a:xfrm>
                                                                                                                              <a:custGeom>
                                                                                                                                <a:avLst/>
                                                                                                                                <a:gdLst>
                                                                                                                                  <a:gd name="T0" fmla="+- 0 6272 6272"/>
                                                                                                                                  <a:gd name="T1" fmla="*/ T0 w 1"/>
                                                                                                                                  <a:gd name="T2" fmla="+- 0 -1680 -1692"/>
                                                                                                                                  <a:gd name="T3" fmla="*/ -1680 h 12"/>
                                                                                                                                  <a:gd name="T4" fmla="+- 0 6273 6272"/>
                                                                                                                                  <a:gd name="T5" fmla="*/ T4 w 1"/>
                                                                                                                                  <a:gd name="T6" fmla="+- 0 -1692 -1692"/>
                                                                                                                                  <a:gd name="T7" fmla="*/ -1692 h 12"/>
                                                                                                                                  <a:gd name="T8" fmla="+- 0 6272 6272"/>
                                                                                                                                  <a:gd name="T9" fmla="*/ T8 w 1"/>
                                                                                                                                  <a:gd name="T10" fmla="+- 0 -1680 -1692"/>
                                                                                                                                  <a:gd name="T11" fmla="*/ -1680 h 12"/>
                                                                                                                                </a:gdLst>
                                                                                                                                <a:ahLst/>
                                                                                                                                <a:cxnLst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T9" y="T11"/>
                                                                                                                                  </a:cxn>
                                                                                                                                </a:cxnLst>
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<a:pathLst>
                                                                                                                                  <a:path w="1" h="12">
                                                                                                                                    <a:moveTo>
                                                                                                                                      <a:pt x="0" y="12"/>
                                                                                                                                    </a:moveTo>
                                                                                                                                    <a:lnTo>
                                                                                                                                      <a:pt x="1" y="0"/>
                                                                                                                                    </a:lnTo>
                                                                                                                                    <a:lnTo>
                                                                                                                                      <a:pt x="0" y="12"/>
                                                                                                                                    </a:lnTo>
                                                                                                                                    <a:close/>
                                                                                                                                  </a:path>
                                                                                                                                </a:pathLst>
                                                                                                                              </a:custGeom>
                                                                                                                              <a:solidFill>
                                                                                                                                <a:srgbClr val="4F81BC"/>
                                                                                                                              </a:solidFill>
                                                                                                                              <a:ln>
                                                                                                                                <a:noFill/>
                                                                                                                              </a:ln>
                                                                                                                              <a:extLst>
                                                                                                                                <a:ext uri="{91240B29-F687-4F45-9708-019B960494DF}">
                  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</a:solidFill>
                                                                                                                                    <a:round/>
                                                                                                                                    <a:headEnd/>
                                                                                                                                    <a:tailEnd/>
                                                                                                                                  </a14:hiddenLine>
                                                                                                                                </a:ext>
                                                                                                                              </a:extLst>
                                                                                                                            </p:spPr>
                                                                                                                            <p:txBody>
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<a:noAutofit/>
                                                                                                                              </a:bodyPr>
                                                                                                                              <a:lstStyle/>
                                                                                                                              <a:p>
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<a:defRPr/>
                                                                                                                                </a:pPr>
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<a:solidFill>
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</a:solidFill>
                                                                                                                                </a:endParaRPr>
                                                                                                                              </a:p>
                                                                                                                            </p:txBody>
                                                                                                                          </p:sp>
                                                                                                                          <p:grpSp>
                                                                                                                            <p:nvGrpSpPr>
                                                                                                                              <p:cNvPr id="139" name="Group 138"/>
                                                                                                                              <p:cNvGrpSpPr>
                                                                                                                                <a:grpSpLocks/>
                                                                                                                              </p:cNvGrpSpPr>
                                                                                                                              <p:nvPr/>
                                                                                                                            </p:nvGrpSpPr>
                                                                                                                            <p:grpSpPr bwMode="auto">
                                                                                                                              <a:xfrm>
                                                                                                                                <a:off x="2094" y="-2659"/>
                                                                                                                                <a:ext cx="4759" cy="2902"/>
                                                                                                                                <a:chOff x="2094" y="-2659"/>
                                                                                                                                <a:chExt cx="4759" cy="2902"/>
                                                                                                                              </a:xfrm>
                                                                                                                            </p:grpSpPr>
                                                                                                                            <p:sp>
                                                                                                                              <p:nvSpPr>
                                                                                                                                <p:cNvPr id="140" name="Freeform 139"/>
                                                                                                                                <p:cNvSpPr>
                                                                                                                                  <a:spLocks/>
                                                                                                                                </p:cNvSpPr>
                                                                                                                                <p:nvPr/>
                                                                                                                              </p:nvSpPr>
                                                                                                                              <p:spPr bwMode="auto">
                                                                                                                                <a:xfrm>
                                                                                                                                  <a:off x="6271" y="-1680"/>
                                                                                                                                  <a:ext cx="1" cy="19"/>
                                                                                                                                </a:xfrm>
                                                                                                                                <a:custGeom>
                                                                                                                                  <a:avLst/>
                                                                                                                                  <a:gdLst>
                                                                                                                                    <a:gd name="T0" fmla="+- 0 6271 6271"/>
                                                                                                                                    <a:gd name="T1" fmla="*/ T0 w 1"/>
                                                                                                                                    <a:gd name="T2" fmla="+- 0 -1661 -1680"/>
                                                                                                                                    <a:gd name="T3" fmla="*/ -1661 h 19"/>
                                                                                                                                    <a:gd name="T4" fmla="+- 0 6272 6271"/>
                                                                                                                                    <a:gd name="T5" fmla="*/ T4 w 1"/>
                                                                                                                                    <a:gd name="T6" fmla="+- 0 -1680 -1680"/>
                                                                                                                                    <a:gd name="T7" fmla="*/ -1680 h 19"/>
                                                                                                                                    <a:gd name="T8" fmla="+- 0 6271 6271"/>
                                                                                                                                    <a:gd name="T9" fmla="*/ T8 w 1"/>
                                                                                                                                    <a:gd name="T10" fmla="+- 0 -1661 -1680"/>
                                                                                                                                    <a:gd name="T11" fmla="*/ -1661 h 19"/>
                                                                                                                                  </a:gdLst>
                                                                                                                                  <a:ahLst/>
                                                                                                                                  <a:cxnLst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T9" y="T11"/>
                                                                                                                                    </a:cxn>
                                                                                                                                  </a:cxnLst>
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<a:pathLst>
                                                                                                                                    <a:path w="1" h="19">
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<a:pt x="0" y="19"/>
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<a:lnTo>
                                                                                                                                        <a:pt x="1" y="0"/>
                                                                                                                                      </a:lnTo>
                                                                                                                                      <a:lnTo>
                                                                                                                                        <a:pt x="0" y="19"/>
                                                                                                                                      </a:lnTo>
                                                                                                                                      <a:close/>
                                                                                                                                    </a:path>
                                                                                                                                  </a:pathLst>
                                                                                                                                </a:custGeom>
                                                                                                                                <a:solidFill>
                                                                                                                                  <a:srgbClr val="4F81BC"/>
                                                                                                                                </a:solidFill>
                                                                                                                                <a:ln>
                                                                                                                                  <a:noFill/>
                                                                                                                                </a:ln>
                                                                                                                                <a:extLst>
                                                                                                                                  <a:ext uri="{91240B29-F687-4F45-9708-019B960494DF}">
                    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<a:round/>
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<a:tailEnd/>
                                                                                                                                    </a14:hiddenLine>
                                                                                                                                  </a:ext>
                                                                                                                                </a:extLst>
                                                                                                                              </p:spPr>
                                                                                                                              <p:txBody>
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<a:noAutofit/>
                                                                                                                                </a:bodyPr>
                                                                                                                                <a:lstStyle/>
                                                                                                                                <a:p>
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<a:defRPr/>
                                                                                                                                  </a:pPr>
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</a:solidFill>
                                                                                                                                  </a:endParaRPr>
                                                                                                                                </a:p>
                                                                                                                              </p:txBody>
                                                                                                                            </p:sp>
                                                                                                                            <p:grpSp>
                                                                                                                              <p:nvGrpSpPr>
                                                                                                                                <p:cNvPr id="141" name="Group 140"/>
                                                                                                                                <p:cNvGrpSpPr>
                                                                                                                                  <a:grpSpLocks/>
                                                                                                                                </p:cNvGrpSpPr>
                                                                                                                                <p:nvPr/>
                                                                                                                              </p:nvGrpSpPr>
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<a:xfrm>
                                                                                                                                  <a:off x="2094" y="-2659"/>
                                                                                                                                  <a:ext cx="4759" cy="2902"/>
                                                                                                                                  <a:chOff x="2094" y="-2659"/>
                                                                                                                                  <a:chExt cx="4759" cy="2902"/>
                                                                                                                                </a:xfrm>
                                                                                                                              </p:grpSpPr>
                                                                                                                              <p:sp>
                                                                                                                                <p:nvSpPr>
                                                                                                                                  <p:cNvPr id="142" name="Freeform 141"/>
                                                                                                                                  <p:cNvSpPr>
                                                                                                                                    <a:spLocks/>
                                                                                                                                  </p:cNvSpPr>
                                                                                                                                  <p:nvPr/>
                                                                                                                                </p:nvSpPr>
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<a:xfrm>
                                                                                                                                    <a:off x="6271" y="-1661"/>
                                                                                                                                    <a:ext cx="1" cy="32"/>
                                                                                                                                  </a:xfrm>
                                                                                                                                  <a:custGeom>
                                                                                                                                    <a:avLst/>
                                                                                                                                    <a:gdLst>
                                                                                                                                      <a:gd name="T0" fmla="+- 0 6271 6271"/>
                                                                                                                                      <a:gd name="T1" fmla="*/ T0 w 1"/>
                                                                                                                                      <a:gd name="T2" fmla="+- 0 -1629 -1661"/>
                                                                                                                                      <a:gd name="T3" fmla="*/ -1629 h 32"/>
                                                                                                                                      <a:gd name="T4" fmla="+- 0 6271 6271"/>
                                                                                                                                      <a:gd name="T5" fmla="*/ T4 w 1"/>
                                                                                                                                      <a:gd name="T6" fmla="+- 0 -1661 -1661"/>
                                                                                                                                      <a:gd name="T7" fmla="*/ -1661 h 32"/>
                                                                                                                                      <a:gd name="T8" fmla="+- 0 6271 6271"/>
                                                                                                                                      <a:gd name="T9" fmla="*/ T8 w 1"/>
                                                                                                                                      <a:gd name="T10" fmla="+- 0 -1629 -1661"/>
                                                                                                                                      <a:gd name="T11" fmla="*/ -1629 h 32"/>
                                                                                                                                    </a:gdLst>
                                                                                                                                    <a:ahLst/>
                                                                                                                                    <a:cxnLst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T9" y="T11"/>
                                                                                                                                      </a:cxn>
                                                                                                                                    </a:cxnLst>
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<a:pathLst>
                                                                                                                                      <a:path w="1" h="32">
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<a:pt x="0" y="32"/>
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<a:pt x="0" y="0"/>
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<a:pt x="0" y="32"/>
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</a:path>
                                                                                                                                    </a:pathLst>
                                                                                                                                  </a:custGeom>
                                                                                                                                  <a:solidFill>
                                                                                                                                    <a:srgbClr val="4F81BC"/>
                                                                                                                                  </a:solidFill>
                                                                                                                                  <a:ln>
                                                                                                                                    <a:noFill/>
                                                                                                                                  </a:ln>
                                                                                                                                  <a:extLst>
                                                                                                                                    <a:ext uri="{91240B29-F687-4F45-9708-019B960494DF}">
                      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</a14:hiddenLine>
                                                                                                                                    </a:ext>
                                                                                                                                  </a:extLst>
                                                                                                                                </p:spPr>
                                                                                                                                <p:txBody>
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<a:noAutofit/>
                                                                                                                                  </a:bodyPr>
                                                                                                                                  <a:lstStyle/>
                                                                                                                                  <a:p>
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<a:defRPr/>
                                                                                                                                    </a:pPr>
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</a:endParaRPr>
                                                                                                                                  </a:p>
                                                                                                                                </p:txBody>
                                                                                                                              </p:sp>
                                                                                                                              <p:grpSp>
                                                                                                                                <p:nvGrpSpPr>
                                                                                                                                  <p:cNvPr id="143" name="Group 142"/>
                                                                                                                                  <p:cNvGrpSpPr>
                                                                                                                                    <a:grpSpLocks/>
                                                                                                                                  </p:cNvGrpSpPr>
                                                                                                                                  <p:nvPr/>
                                                                                                                                </p:nvGrpSpPr>
  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  <a:xfrm>
                                                                                                                                    <a:off x="2094" y="-2659"/>
                                                                                                                                    <a:ext cx="4759" cy="2902"/>
                                                                                                                                    <a:chOff x="2094" y="-2659"/>
                                                                                                                                    <a:chExt cx="4759" cy="2902"/>
                                                                                                                                  </a:xfrm>
                                                                                                                                </p:grpSpPr>
                                                                                                                                <p:sp>
                                                                                                                                  <p:nvSpPr>
                                                                                                                                    <p:cNvPr id="144" name="Freeform 143"/>
                                                                                                                                    <p:cNvSpPr>
                                                                                                                                      <a:spLocks/>
                                                                                                                                    </p:cNvSpPr>
                                                                                                                                    <p:nvPr/>
                                                                                                                                  </p:nvSpPr>
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<a:xfrm>
                                                                                                                                      <a:off x="6464" y="-2071"/>
                                                                                                                                      <a:ext cx="23" cy="1"/>
                                                                                                                                    </a:xfrm>
                                                                                                                                    <a:custGeom>
                                                                                                                                      <a:avLst/>
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<a:gd name="T0" fmla="+- 0 6475 6464"/>
                                                                                                                                        <a:gd name="T1" fmla="*/ T0 w 23"/>
                                                                                                                                        <a:gd name="T2" fmla="+- 0 -2071 -2071"/>
                                                                                                                                        <a:gd name="T3" fmla="*/ -2071 h 1"/>
                                                                                                                                        <a:gd name="T4" fmla="+- 0 6487 6464"/>
                                                                                                                                        <a:gd name="T5" fmla="*/ T4 w 23"/>
                                                                                                                                        <a:gd name="T6" fmla="+- 0 -2070 -2071"/>
                                                                                                                                        <a:gd name="T7" fmla="*/ -2070 h 1"/>
                                                                                                                                        <a:gd name="T8" fmla="+- 0 6475 6464"/>
                                                                                                                                        <a:gd name="T9" fmla="*/ T8 w 23"/>
                                                                                                                                        <a:gd name="T10" fmla="+- 0 -2071 -2071"/>
                                                                                                                                        <a:gd name="T11" fmla="*/ -2071 h 1"/>
                                                                                                                                        <a:gd name="T12" fmla="+- 0 6464 6464"/>
                                                                                                                                        <a:gd name="T13" fmla="*/ T12 w 23"/>
                                                                                                                                        <a:gd name="T14" fmla="+- 0 -2070 -2071"/>
                                                                                                                                        <a:gd name="T15" fmla="*/ -2070 h 1"/>
                                                                                                                                        <a:gd name="T16" fmla="+- 0 6475 6464"/>
                                                                                                                                        <a:gd name="T17" fmla="*/ T16 w 23"/>
                                                                                                                                        <a:gd name="T18" fmla="+- 0 -2071 -2071"/>
                                                                                                                                        <a:gd name="T19" fmla="*/ -2071 h 1"/>
                                                                                                                                      </a:gdLst>
                                                                                                                                      <a:ahLst/>
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T9" y="T11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T13" y="T15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T17" y="T19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<a:path w="23" h="1">
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<a:pt x="11" y="0"/>
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<a:pt x="23" y="1"/>
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<a:pt x="11" y="0"/>
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<a:pt x="0" y="1"/>
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<a:pt x="11" y="0"/>
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</a:pathLst>
                                                                                                                                    </a:custGeom>
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<a:srgbClr val="4F81BC"/>
                                                                                                                                    </a:solidFill>
                                                                                                                                    <a:ln>
                                                                                                                                      <a:noFill/>
                                                                                                                                    </a:ln>
                                                                                                                                    <a:extLst>
                                                                                                                                      <a:ext uri="{91240B29-F687-4F45-9708-019B960494DF}">
                        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  </a14:hiddenLine>
                                                                                                                                      </a:ext>
                                                                                                                                    </a:extLst>
                                                                                                                                  </p:spPr>
                                                                                                                                  <p:txBody>
  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  <a:noAutofit/>
                                                                                                                                    </a:bodyPr>
                                                                                                                                    <a:lstStyle/>
                                                                                                                                    <a:p>
  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</a:pPr>
  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</a:p>
                                                                                                                                  </p:txBody>
                                                                                                                                </p:sp>
                                                                                                                                <p:grpSp>
                                                                                                                                  <p:nvGrpSpPr>
                                                                                                                                    <p:cNvPr id="145" name="Group 144"/>
                                                                                                                                    <p:cNvGrpSpPr>
                                                                                                                                      <a:grpSpLocks/>
                                                                                                                                    </p:cNvGrpSpPr>
                                                                                                                                    <p:nvPr/>
                                                                                                                                  </p:nvGrpSpPr>
    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    <a:xfrm>
                                                                                                                                      <a:off x="2094" y="-2659"/>
                                                                                                                                      <a:ext cx="4759" cy="2902"/>
                                                                                                                                      <a:chOff x="2094" y="-2659"/>
                                                                                                                                      <a:chExt cx="4759" cy="2902"/>
                                                                                                                                    </a:xfrm>
                                                                                                                                  </p:grpSpPr>
                                                                                                                                  <p:sp>
                                                                                                                                    <p:nvSpPr>
                                                                                                                                      <p:cNvPr id="146" name="Freeform 145"/>
                                                                                                                                      <p:cNvSpPr>
                                                                                                                                        <a:spLocks/>
                                                                                                                                      </p:cNvSpPr>
                                                                                                                                      <p:nvPr/>
                                                                                                                                    </p:nvSpPr>
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<a:xfrm>
                                                                                                                                        <a:off x="6677" y="-1715"/>
                                                                                                                                        <a:ext cx="3" cy="51"/>
                                                                                                                                      </a:xfrm>
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<a:gd name="T0" fmla="+- 0 6678 6677"/>
                                                                                                                                          <a:gd name="T1" fmla="*/ T0 w 3"/>
                                                                                                                                          <a:gd name="T2" fmla="+- 0 -1702 -1715"/>
                                                                                                                                          <a:gd name="T3" fmla="*/ -1702 h 51"/>
                                                                                                                                          <a:gd name="T4" fmla="+- 0 6677 6677"/>
                                                                                                                                          <a:gd name="T5" fmla="*/ T4 w 3"/>
                                                                                                                                          <a:gd name="T6" fmla="+- 0 -1715 -1715"/>
                                                                                                                                          <a:gd name="T7" fmla="*/ -1715 h 51"/>
                                                                                                                                          <a:gd name="T8" fmla="+- 0 6678 6677"/>
                                                                                                                                          <a:gd name="T9" fmla="*/ T8 w 3"/>
                                                                                                                                          <a:gd name="T10" fmla="+- 0 -1702 -1715"/>
                                                                                                                                          <a:gd name="T11" fmla="*/ -1702 h 51"/>
                                                                                                                                          <a:gd name="T12" fmla="+- 0 6680 6677"/>
                                                                                                                                          <a:gd name="T13" fmla="*/ T12 w 3"/>
                                                                                                                                          <a:gd name="T14" fmla="+- 0 -1664 -1715"/>
                                                                                                                                          <a:gd name="T15" fmla="*/ -1664 h 51"/>
                                                                                                                                          <a:gd name="T16" fmla="+- 0 6678 6677"/>
                                                                                                                                          <a:gd name="T17" fmla="*/ T16 w 3"/>
                                                                                                                                          <a:gd name="T18" fmla="+- 0 -1702 -1715"/>
                                                                                                                                          <a:gd name="T19" fmla="*/ -1702 h 51"/>
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<a:pos x="T9" y="T11"/>
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<a:pos x="T13" y="T15"/>
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<a:pos x="T17" y="T19"/>
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<a:path w="3" h="51">
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<a:pt x="1" y="13"/>
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<a:pt x="0" y="0"/>
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<a:pt x="1" y="13"/>
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<a:pt x="3" y="51"/>
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<a:pt x="1" y="13"/>
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<a:srgbClr val="4F81BC"/>
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<a:ln>
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</a:ln>
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<a:ext uri="{91240B29-F687-4F45-9708-019B960494DF}">
                          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    </a14:hiddenLine>
                                                                                                                                        </a:ext>
                                                                                                                                      </a:extLst>
                                                                                                                                    </p:spPr>
                                                                                                                                    <p:txBody>
    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    <a:noAutofit/>
                                                                                                                                      </a:bodyPr>
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<a:p>
    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</a:p>
                                                                                                                                    </p:txBody>
                                                                                                                                  </p:sp>
                                                                                                                                  <p:grpSp>
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<p:cNvPr id="147" name="Group 146"/>
                                                                                                                                      <p:cNvGrpSpPr>
                                                                                                                                        <a:grpSpLocks/>
                                                                                                                                      </p:cNvGrpSpPr>
                                                                                                                                      <p:nvPr/>
                                                                                                                                    </p:nvGrpSpPr>
      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      <a:xfrm>
                                                                                                                                        <a:off x="2094" y="-2659"/>
                                                                                                                                        <a:ext cx="4759" cy="2902"/>
                                                                                                                                        <a:chOff x="2094" y="-2659"/>
                                                                                                                                        <a:chExt cx="4759" cy="2902"/>
                                                                                                                                      </a:xfrm>
                                                                                                                                    </p:grpSpPr>
                                                                                                                                    <p:sp>
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<p:cNvPr id="148" name="Freeform 147"/>
                                                                                                                                        <p:cNvSpPr>
                                                                                                                                          <a:spLocks/>
                                                                                                                                        </p:cNvSpPr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6274" y="-1728"/>
                                                                                                                                          <a:ext cx="2" cy="21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<a:gd name="T0" fmla="+- 0 6275 6274"/>
                                                                                                                                            <a:gd name="T1" fmla="*/ T0 w 2"/>
                                                                                                                                            <a:gd name="T2" fmla="+- 0 -1723 -1728"/>
                                                                                                                                            <a:gd name="T3" fmla="*/ -1723 h 21"/>
                                                                                                                                            <a:gd name="T4" fmla="+- 0 6276 6274"/>
                                                                                                                                            <a:gd name="T5" fmla="*/ T4 w 2"/>
                                                                                                                                            <a:gd name="T6" fmla="+- 0 -1728 -1728"/>
                                                                                                                                            <a:gd name="T7" fmla="*/ -1728 h 21"/>
                                                                                                                                            <a:gd name="T8" fmla="+- 0 6275 6274"/>
                                                                                                                                            <a:gd name="T9" fmla="*/ T8 w 2"/>
                                                                                                                                            <a:gd name="T10" fmla="+- 0 -1723 -1728"/>
                                                                                                                                            <a:gd name="T11" fmla="*/ -1723 h 21"/>
                                                                                                                                            <a:gd name="T12" fmla="+- 0 6274 6274"/>
                                                                                                                                            <a:gd name="T13" fmla="*/ T12 w 2"/>
                                                                                                                                            <a:gd name="T14" fmla="+- 0 -1707 -1728"/>
                                                                                                                                            <a:gd name="T15" fmla="*/ -1707 h 21"/>
                                                                                                                                            <a:gd name="T16" fmla="+- 0 6275 6274"/>
                                                                                                                                            <a:gd name="T17" fmla="*/ T16 w 2"/>
                                                                                                                                            <a:gd name="T18" fmla="+- 0 -1723 -1728"/>
                                                                                                                                            <a:gd name="T19" fmla="*/ -1723 h 21"/>
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T9" y="T1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T13" y="T1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T17" y="T19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<a:path w="2" h="21">
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<a:pt x="1" y="5"/>
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<a:pt x="2" y="0"/>
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<a:pt x="1" y="5"/>
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<a:pt x="0" y="21"/>
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<a:pt x="1" y="5"/>
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<a:srgbClr val="4F81BC"/>
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<a:ext uri="{91240B29-F687-4F45-9708-019B960494DF}">
                            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      </a14:hiddenLine>
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</p:spPr>
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      <a:noAutofit/>
                                                                                                                                        </a:bodyPr>
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</a:p>
                                                                                                                                      </p:txBody>
                                                                                                                                    </p:sp>
                                                                                                                                    <p:grpSp>
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<p:cNvPr id="149" name="Group 148"/>
                                                                                                                                        <p:cNvGrpSpPr>
                                                                                                                                          <a:grpSpLocks/>
                                                                                                                                        </p:cNvGrpSpPr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2094" y="-2659"/>
                                                                                                                                          <a:ext cx="4759" cy="2902"/>
                                                                                                                                          <a:chOff x="2094" y="-2659"/>
                                                                                                                                          <a:chExt cx="4759" cy="2902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<p:sp>
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<p:cNvPr id="150" name="Freeform 149"/>
                                                                                                                                          <p:cNvSpPr>
                                                                                                                                            <a:spLocks/>
                                                                                                                                          </p:cNvSpPr>
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<a:off x="6271" y="-2071"/>
                                                                                                                                            <a:ext cx="409" cy="442"/>
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<a:gd name="T0" fmla="+- 0 6271 6271"/>
                                                                                                                                              <a:gd name="T1" fmla="*/ T0 w 409"/>
                                                                                                                                              <a:gd name="T2" fmla="+- 0 -1661 -2071"/>
                                                                                                                                              <a:gd name="T3" fmla="*/ -1661 h 442"/>
                                                                                                                                              <a:gd name="T4" fmla="+- 0 6275 6271"/>
                                                                                                                                              <a:gd name="T5" fmla="*/ T4 w 409"/>
                                                                                                                                              <a:gd name="T6" fmla="+- 0 -1723 -2071"/>
                                                                                                                                              <a:gd name="T7" fmla="*/ -1723 h 442"/>
                                                                                                                                              <a:gd name="T8" fmla="+- 0 6283 6271"/>
                                                                                                                                              <a:gd name="T9" fmla="*/ T8 w 409"/>
                                                                                                                                              <a:gd name="T10" fmla="+- 0 -1782 -2071"/>
                                                                                                                                              <a:gd name="T11" fmla="*/ -1782 h 442"/>
                                                                                                                                              <a:gd name="T12" fmla="+- 0 6295 6271"/>
                                                                                                                                              <a:gd name="T13" fmla="*/ T12 w 409"/>
                                                                                                                                              <a:gd name="T14" fmla="+- 0 -1838 -2071"/>
                                                                                                                                              <a:gd name="T15" fmla="*/ -1838 h 442"/>
                                                                                                                                              <a:gd name="T16" fmla="+- 0 6310 6271"/>
                                                                                                                                              <a:gd name="T17" fmla="*/ T16 w 409"/>
                                                                                                                                              <a:gd name="T18" fmla="+- 0 -1889 -2071"/>
                                                                                                                                              <a:gd name="T19" fmla="*/ -1889 h 442"/>
                                                                                                                                              <a:gd name="T20" fmla="+- 0 6328 6271"/>
                                                                                                                                              <a:gd name="T21" fmla="*/ T20 w 409"/>
                                                                                                                                              <a:gd name="T22" fmla="+- 0 -1935 -2071"/>
                                                                                                                                              <a:gd name="T23" fmla="*/ -1935 h 442"/>
                                                                                                                                              <a:gd name="T24" fmla="+- 0 6349 6271"/>
                                                                                                                                              <a:gd name="T25" fmla="*/ T24 w 409"/>
                                                                                                                                              <a:gd name="T26" fmla="+- 0 -1976 -2071"/>
                                                                                                                                              <a:gd name="T27" fmla="*/ -1976 h 442"/>
                                                                                                                                              <a:gd name="T28" fmla="+- 0 6372 6271"/>
                                                                                                                                              <a:gd name="T29" fmla="*/ T28 w 409"/>
                                                                                                                                              <a:gd name="T30" fmla="+- 0 -2010 -2071"/>
                                                                                                                                              <a:gd name="T31" fmla="*/ -2010 h 442"/>
                                                                                                                                              <a:gd name="T32" fmla="+- 0 6397 6271"/>
                                                                                                                                              <a:gd name="T33" fmla="*/ T32 w 409"/>
                                                                                                                                              <a:gd name="T34" fmla="+- 0 -2038 -2071"/>
                                                                                                                                              <a:gd name="T35" fmla="*/ -2038 h 442"/>
                                                                                                                                              <a:gd name="T36" fmla="+- 0 6425 6271"/>
                                                                                                                                              <a:gd name="T37" fmla="*/ T36 w 409"/>
                                                                                                                                              <a:gd name="T38" fmla="+- 0 -2057 -2071"/>
                                                                                                                                              <a:gd name="T39" fmla="*/ -2057 h 442"/>
                                                                                                                                              <a:gd name="T40" fmla="+- 0 6457 6271"/>
                                                                                                                                              <a:gd name="T41" fmla="*/ T40 w 409"/>
                                                                                                                                              <a:gd name="T42" fmla="+- 0 -2069 -2071"/>
                                                                                                                                              <a:gd name="T43" fmla="*/ -2069 h 442"/>
                                                                                                                                              <a:gd name="T44" fmla="+- 0 6492 6271"/>
                                                                                                                                              <a:gd name="T45" fmla="*/ T44 w 409"/>
                                                                                                                                              <a:gd name="T46" fmla="+- 0 -2070 -2071"/>
                                                                                                                                              <a:gd name="T47" fmla="*/ -2070 h 442"/>
                                                                                                                                              <a:gd name="T48" fmla="+- 0 6526 6271"/>
                                                                                                                                              <a:gd name="T49" fmla="*/ T48 w 409"/>
                                                                                                                                              <a:gd name="T50" fmla="+- 0 -2058 -2071"/>
                                                                                                                                              <a:gd name="T51" fmla="*/ -2058 h 442"/>
                                                                                                                                              <a:gd name="T52" fmla="+- 0 6558 6271"/>
                                                                                                                                              <a:gd name="T53" fmla="*/ T52 w 409"/>
                                                                                                                                              <a:gd name="T54" fmla="+- 0 -2034 -2071"/>
                                                                                                                                              <a:gd name="T55" fmla="*/ -2034 h 442"/>
                                                                                                                                              <a:gd name="T56" fmla="+- 0 6587 6271"/>
                                                                                                                                              <a:gd name="T57" fmla="*/ T56 w 409"/>
                                                                                                                                              <a:gd name="T58" fmla="+- 0 -2000 -2071"/>
                                                                                                                                              <a:gd name="T59" fmla="*/ -2000 h 442"/>
                                                                                                                                              <a:gd name="T60" fmla="+- 0 6614 6271"/>
                                                                                                                                              <a:gd name="T61" fmla="*/ T60 w 409"/>
                                                                                                                                              <a:gd name="T62" fmla="+- 0 -1956 -2071"/>
                                                                                                                                              <a:gd name="T63" fmla="*/ -1956 h 442"/>
                                                                                                                                              <a:gd name="T64" fmla="+- 0 6637 6271"/>
                                                                                                                                              <a:gd name="T65" fmla="*/ T64 w 409"/>
                                                                                                                                              <a:gd name="T66" fmla="+- 0 -1903 -2071"/>
                                                                                                                                              <a:gd name="T67" fmla="*/ -1903 h 442"/>
                                                                                                                                              <a:gd name="T68" fmla="+- 0 6655 6271"/>
                                                                                                                                              <a:gd name="T69" fmla="*/ T68 w 409"/>
                                                                                                                                              <a:gd name="T70" fmla="+- 0 -1843 -2071"/>
                                                                                                                                              <a:gd name="T71" fmla="*/ -1843 h 442"/>
                                                                                                                                              <a:gd name="T72" fmla="+- 0 6669 6271"/>
                                                                                                                                              <a:gd name="T73" fmla="*/ T72 w 409"/>
                                                                                                                                              <a:gd name="T74" fmla="+- 0 -1776 -2071"/>
                                                                                                                                              <a:gd name="T75" fmla="*/ -1776 h 442"/>
                                                                                                                                              <a:gd name="T76" fmla="+- 0 6678 6271"/>
                                                                                                                                              <a:gd name="T77" fmla="*/ T76 w 409"/>
                                                                                                                                              <a:gd name="T78" fmla="+- 0 -1702 -2071"/>
                                                                                                                                              <a:gd name="T79" fmla="*/ -1702 h 442"/>
                                                                                                                                              <a:gd name="T80" fmla="+- 0 6678 6271"/>
                                                                                                                                              <a:gd name="T81" fmla="*/ T80 w 409"/>
                                                                                                                                              <a:gd name="T82" fmla="+- 0 -1702 -2071"/>
                                                                                                                                              <a:gd name="T83" fmla="*/ -1702 h 442"/>
                                                                                                                                              <a:gd name="T84" fmla="+- 0 6669 6271"/>
                                                                                                                                              <a:gd name="T85" fmla="*/ T84 w 409"/>
                                                                                                                                              <a:gd name="T86" fmla="+- 0 -1776 -2071"/>
                                                                                                                                              <a:gd name="T87" fmla="*/ -1776 h 442"/>
                                                                                                                                              <a:gd name="T88" fmla="+- 0 6655 6271"/>
                                                                                                                                              <a:gd name="T89" fmla="*/ T88 w 409"/>
                                                                                                                                              <a:gd name="T90" fmla="+- 0 -1843 -2071"/>
                                                                                                                                              <a:gd name="T91" fmla="*/ -1843 h 442"/>
                                                                                                                                              <a:gd name="T92" fmla="+- 0 6637 6271"/>
                                                                                                                                              <a:gd name="T93" fmla="*/ T92 w 409"/>
                                                                                                                                              <a:gd name="T94" fmla="+- 0 -1903 -2071"/>
                                                                                                                                              <a:gd name="T95" fmla="*/ -1903 h 442"/>
                                                                                                                                              <a:gd name="T96" fmla="+- 0 6614 6271"/>
                                                                                                                                              <a:gd name="T97" fmla="*/ T96 w 409"/>
                                                                                                                                              <a:gd name="T98" fmla="+- 0 -1956 -2071"/>
                                                                                                                                              <a:gd name="T99" fmla="*/ -1956 h 442"/>
                                                                                                                                              <a:gd name="T100" fmla="+- 0 6587 6271"/>
                                                                                                                                              <a:gd name="T101" fmla="*/ T100 w 409"/>
                                                                                                                                              <a:gd name="T102" fmla="+- 0 -2000 -2071"/>
                                                                                                                                              <a:gd name="T103" fmla="*/ -2000 h 442"/>
                                                                                                                                              <a:gd name="T104" fmla="+- 0 6558 6271"/>
                                                                                                                                              <a:gd name="T105" fmla="*/ T104 w 409"/>
                                                                                                                                              <a:gd name="T106" fmla="+- 0 -2034 -2071"/>
                                                                                                                                              <a:gd name="T107" fmla="*/ -2034 h 442"/>
                                                                                                                                              <a:gd name="T108" fmla="+- 0 6526 6271"/>
                                                                                                                                              <a:gd name="T109" fmla="*/ T108 w 409"/>
                                                                                                                                              <a:gd name="T110" fmla="+- 0 -2058 -2071"/>
                                                                                                                                              <a:gd name="T111" fmla="*/ -2058 h 442"/>
                                                                                                                                              <a:gd name="T112" fmla="+- 0 6492 6271"/>
                                                                                                                                              <a:gd name="T113" fmla="*/ T112 w 409"/>
                                                                                                                                              <a:gd name="T114" fmla="+- 0 -2070 -2071"/>
                                                                                                                                              <a:gd name="T115" fmla="*/ -2070 h 442"/>
                                                                                                                                              <a:gd name="T116" fmla="+- 0 6457 6271"/>
                                                                                                                                              <a:gd name="T117" fmla="*/ T116 w 409"/>
                                                                                                                                              <a:gd name="T118" fmla="+- 0 -2069 -2071"/>
                                                                                                                                              <a:gd name="T119" fmla="*/ -2069 h 442"/>
                                                                                                                                              <a:gd name="T120" fmla="+- 0 6425 6271"/>
                                                                                                                                              <a:gd name="T121" fmla="*/ T120 w 409"/>
                                                                                                                                              <a:gd name="T122" fmla="+- 0 -2057 -2071"/>
                                                                                                                                              <a:gd name="T123" fmla="*/ -2057 h 442"/>
                                                                                                                                              <a:gd name="T124" fmla="+- 0 6397 6271"/>
                                                                                                                                              <a:gd name="T125" fmla="*/ T124 w 409"/>
                                                                                                                                              <a:gd name="T126" fmla="+- 0 -2038 -2071"/>
                                                                                                                                              <a:gd name="T127" fmla="*/ -2038 h 442"/>
                                                                                                                                              <a:gd name="T128" fmla="+- 0 6372 6271"/>
                                                                                                                                              <a:gd name="T129" fmla="*/ T128 w 409"/>
                                                                                                                                              <a:gd name="T130" fmla="+- 0 -2010 -2071"/>
                                                                                                                                              <a:gd name="T131" fmla="*/ -2010 h 442"/>
                                                                                                                                              <a:gd name="T132" fmla="+- 0 6349 6271"/>
                                                                                                                                              <a:gd name="T133" fmla="*/ T132 w 409"/>
                                                                                                                                              <a:gd name="T134" fmla="+- 0 -1976 -2071"/>
                                                                                                                                              <a:gd name="T135" fmla="*/ -1976 h 442"/>
                                                                                                                                              <a:gd name="T136" fmla="+- 0 6328 6271"/>
                                                                                                                                              <a:gd name="T137" fmla="*/ T136 w 409"/>
                                                                                                                                              <a:gd name="T138" fmla="+- 0 -1935 -2071"/>
                                                                                                                                              <a:gd name="T139" fmla="*/ -1935 h 442"/>
                                                                                                                                              <a:gd name="T140" fmla="+- 0 6310 6271"/>
                                                                                                                                              <a:gd name="T141" fmla="*/ T140 w 409"/>
                                                                                                                                              <a:gd name="T142" fmla="+- 0 -1889 -2071"/>
                                                                                                                                              <a:gd name="T143" fmla="*/ -1889 h 442"/>
                                                                                                                                              <a:gd name="T144" fmla="+- 0 6295 6271"/>
                                                                                                                                              <a:gd name="T145" fmla="*/ T144 w 409"/>
                                                                                                                                              <a:gd name="T146" fmla="+- 0 -1838 -2071"/>
                                                                                                                                              <a:gd name="T147" fmla="*/ -1838 h 442"/>
                                                                                                                                              <a:gd name="T148" fmla="+- 0 6283 6271"/>
                                                                                                                                              <a:gd name="T149" fmla="*/ T148 w 409"/>
                                                                                                                                              <a:gd name="T150" fmla="+- 0 -1782 -2071"/>
                                                                                                                                              <a:gd name="T151" fmla="*/ -1782 h 442"/>
                                                                                                                                              <a:gd name="T152" fmla="+- 0 6275 6271"/>
                                                                                                                                              <a:gd name="T153" fmla="*/ T152 w 409"/>
                                                                                                                                              <a:gd name="T154" fmla="+- 0 -1723 -2071"/>
                                                                                                                                              <a:gd name="T155" fmla="*/ -1723 h 442"/>
                                                                                                                                              <a:gd name="T156" fmla="+- 0 6271 6271"/>
                                                                                                                                              <a:gd name="T157" fmla="*/ T156 w 409"/>
                                                                                                                                              <a:gd name="T158" fmla="+- 0 -1661 -2071"/>
                                                                                                                                              <a:gd name="T159" fmla="*/ -1661 h 442"/>
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9" y="T11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13" y="T15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17" y="T19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21" y="T23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25" y="T27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29" y="T31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33" y="T35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37" y="T39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41" y="T43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45" y="T47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49" y="T51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53" y="T55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57" y="T59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61" y="T63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65" y="T67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69" y="T71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73" y="T75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77" y="T79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81" y="T83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85" y="T87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89" y="T91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93" y="T95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97" y="T99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101" y="T103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105" y="T107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109" y="T111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113" y="T115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117" y="T119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121" y="T123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125" y="T127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129" y="T131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133" y="T135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137" y="T139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141" y="T143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145" y="T147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149" y="T151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153" y="T155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T157" y="T159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<a:path w="409" h="442">
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<a:pt x="0" y="442"/>
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0" y="410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2" y="379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4" y="348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8" y="318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12" y="289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18" y="261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24" y="233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31" y="207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39" y="182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47" y="158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57" y="136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67" y="115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78" y="95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89" y="77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101" y="61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113" y="46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126" y="33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140" y="22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154" y="14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168" y="7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186" y="2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204" y="0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221" y="1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238" y="6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255" y="13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271" y="24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287" y="37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302" y="53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316" y="71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330" y="92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343" y="115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355" y="140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366" y="168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376" y="197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384" y="228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392" y="261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398" y="295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403" y="331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407" y="369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409" y="407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407" y="369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403" y="331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398" y="295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392" y="261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384" y="228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376" y="197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366" y="168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355" y="140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343" y="115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330" y="92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316" y="71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302" y="53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287" y="37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271" y="24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255" y="13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238" y="6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221" y="1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204" y="0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186" y="2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168" y="7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154" y="14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140" y="22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126" y="33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113" y="46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101" y="61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89" y="77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78" y="95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67" y="115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57" y="136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47" y="158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39" y="182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31" y="207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24" y="233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18" y="261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12" y="289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8" y="318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4" y="348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2" y="379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0" y="410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<a:pt x="0" y="442"/>
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<a:ln w="12116">
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<a:ext uri="{909E8E84-426E-40DD-AFC4-6F175D3DCCD1}">
                                            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<a:srgbClr val="FFFFFF"/>
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</a14:hiddenFill>
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        <a:noAutofit/>
                                                                                                                                          </a:bodyPr>
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</p:sp>
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<p:cNvPr id="151" name="Group 150"/>
                                                                                                                                          <p:cNvGrpSpPr>
                                                                                                                                            <a:grpSpLocks/>
                                                                                                                                          </p:cNvGrpSpPr>
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<a:off x="2094" y="-2659"/>
                                                                                                                                            <a:ext cx="4759" cy="2902"/>
                                                                                                                                            <a:chOff x="2094" y="-2659"/>
                                                                                                                                            <a:chExt cx="4759" cy="2902"/>
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<p:cNvPr id="152" name="Freeform 151"/>
                                                                                                                                            <p:cNvSpPr>
                                                                                                                                              <a:spLocks/>
                                                                                                                                            </p:cNvSpPr>
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<a:off x="2094" y="-209"/>
                                                                                                                                              <a:ext cx="4758" cy="1"/>
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<a:gd name="T0" fmla="+- 0 2094 2094"/>
                                                                                                                                                <a:gd name="T1" fmla="*/ T0 w 4758"/>
                                                                                                                                                <a:gd name="T2" fmla="+- 0 -208 -209"/>
                                                                                                                                                <a:gd name="T3" fmla="*/ -208 h 1"/>
                                                                                                                                                <a:gd name="T4" fmla="+- 0 6852 2094"/>
                                                                                                                                                <a:gd name="T5" fmla="*/ T4 w 4758"/>
                                                                                                                                                <a:gd name="T6" fmla="+- 0 -209 -209"/>
                                                                                                                                                <a:gd name="T7" fmla="*/ -209 h 1"/>
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<a:path w="4758" h="1">
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<a:pt x="0" y="1"/>
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<a:pt x="4758" y="0"/>
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<a:ln w="12116">
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<a:ext uri="{909E8E84-426E-40DD-AFC4-6F175D3DCCD1}">
                                              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<a:srgbClr val="FFFFFF"/>
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</a14:hiddenFill>
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          <a:noAutofit/>
                                                                                                                                            </a:bodyPr>
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<p:cNvPr id="153" name="Group 152"/>
                                                                                                                                            <p:cNvGrpSpPr>
                                                                                                                                              <a:grpSpLocks/>
                                                                                                                                            </p:cNvGrpSpPr>
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<a:off x="2213" y="-2659"/>
                                                                                                                                              <a:ext cx="4640" cy="2902"/>
                                                                                                                                              <a:chOff x="2213" y="-2659"/>
                                                                                                                                              <a:chExt cx="4640" cy="2902"/>
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<p:cNvPr id="154" name="Freeform 153"/>
                                                                                                                                              <p:cNvSpPr>
                                                                                                                                                <a:spLocks/>
                                                                                                                                              </p:cNvSpPr>
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<a:off x="2365" y="-1615"/>
                                                                                                                                                <a:ext cx="252" cy="1406"/>
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<a:gd name="T0" fmla="+- 0 2365 2365"/>
                                                                                                                                                  <a:gd name="T1" fmla="*/ T0 w 252"/>
                                                                                                                                                  <a:gd name="T2" fmla="+- 0 -210 -1615"/>
                                                                                                                                                  <a:gd name="T3" fmla="*/ -210 h 1406"/>
                                                                                                                                                  <a:gd name="T4" fmla="+- 0 2618 2365"/>
                                                                                                                                                  <a:gd name="T5" fmla="*/ T4 w 252"/>
                                                                                                                                                  <a:gd name="T6" fmla="+- 0 -210 -1615"/>
                                                                                                                                                  <a:gd name="T7" fmla="*/ -210 h 1406"/>
                                                                                                                                                  <a:gd name="T8" fmla="+- 0 2618 2365"/>
                                                                                                                                                  <a:gd name="T9" fmla="*/ T8 w 252"/>
                                                                                                                                                  <a:gd name="T10" fmla="+- 0 -913 -1615"/>
                                                                                                                                                  <a:gd name="T11" fmla="*/ -913 h 1406"/>
                                                                                                                                                  <a:gd name="T12" fmla="+- 0 2617 2365"/>
                                                                                                                                                  <a:gd name="T13" fmla="*/ T12 w 252"/>
                                                                                                                                                  <a:gd name="T14" fmla="+- 0 -970 -1615"/>
                                                                                                                                                  <a:gd name="T15" fmla="*/ -970 h 1406"/>
                                                                                                                                                  <a:gd name="T16" fmla="+- 0 2616 2365"/>
                                                                                                                                                  <a:gd name="T17" fmla="*/ T16 w 252"/>
                                                                                                                                                  <a:gd name="T18" fmla="+- 0 -1027 -1615"/>
                                                                                                                                                  <a:gd name="T19" fmla="*/ -1027 h 1406"/>
                                                                                                                                                  <a:gd name="T20" fmla="+- 0 2614 2365"/>
                                                                                                                                                  <a:gd name="T21" fmla="*/ T20 w 252"/>
                                                                                                                                                  <a:gd name="T22" fmla="+- 0 -1081 -1615"/>
                                                                                                                                                  <a:gd name="T23" fmla="*/ -1081 h 1406"/>
                                                                                                                                                  <a:gd name="T24" fmla="+- 0 2611 2365"/>
                                                                                                                                                  <a:gd name="T25" fmla="*/ T24 w 252"/>
                                                                                                                                                  <a:gd name="T26" fmla="+- 0 -1135 -1615"/>
                                                                                                                                                  <a:gd name="T27" fmla="*/ -1135 h 1406"/>
                                                                                                                                                  <a:gd name="T28" fmla="+- 0 2608 2365"/>
                                                                                                                                                  <a:gd name="T29" fmla="*/ T28 w 252"/>
                                                                                                                                                  <a:gd name="T30" fmla="+- 0 -1186 -1615"/>
                                                                                                                                                  <a:gd name="T31" fmla="*/ -1186 h 1406"/>
                                                                                                                                                  <a:gd name="T32" fmla="+- 0 2604 2365"/>
                                                                                                                                                  <a:gd name="T33" fmla="*/ T32 w 252"/>
                                                                                                                                                  <a:gd name="T34" fmla="+- 0 -1236 -1615"/>
                                                                                                                                                  <a:gd name="T35" fmla="*/ -1236 h 1406"/>
                                                                                                                                                  <a:gd name="T36" fmla="+- 0 2599 2365"/>
                                                                                                                                                  <a:gd name="T37" fmla="*/ T36 w 252"/>
                                                                                                                                                  <a:gd name="T38" fmla="+- 0 -1283 -1615"/>
                                                                                                                                                  <a:gd name="T39" fmla="*/ -1283 h 1406"/>
                                                                                                                                                  <a:gd name="T40" fmla="+- 0 2587 2365"/>
                                                                                                                                                  <a:gd name="T41" fmla="*/ T40 w 252"/>
                                                                                                                                                  <a:gd name="T42" fmla="+- 0 -1370 -1615"/>
                                                                                                                                                  <a:gd name="T43" fmla="*/ -1370 h 1406"/>
                                                                                                                                                  <a:gd name="T44" fmla="+- 0 2574 2365"/>
                                                                                                                                                  <a:gd name="T45" fmla="*/ T44 w 252"/>
                                                                                                                                                  <a:gd name="T46" fmla="+- 0 -1446 -1615"/>
                                                                                                                                                  <a:gd name="T47" fmla="*/ -1446 h 1406"/>
                                                                                                                                                  <a:gd name="T48" fmla="+- 0 2558 2365"/>
                                                                                                                                                  <a:gd name="T49" fmla="*/ T48 w 252"/>
                                                                                                                                                  <a:gd name="T50" fmla="+- 0 -1510 -1615"/>
                                                                                                                                                  <a:gd name="T51" fmla="*/ -1510 h 1406"/>
                                                                                                                                                  <a:gd name="T52" fmla="+- 0 2541 2365"/>
                                                                                                                                                  <a:gd name="T53" fmla="*/ T52 w 252"/>
                                                                                                                                                  <a:gd name="T54" fmla="+- 0 -1560 -1615"/>
                                                                                                                                                  <a:gd name="T55" fmla="*/ -1560 h 1406"/>
                                                                                                                                                  <a:gd name="T56" fmla="+- 0 2512 2365"/>
                                                                                                                                                  <a:gd name="T57" fmla="*/ T56 w 252"/>
                                                                                                                                                  <a:gd name="T58" fmla="+- 0 -1606 -1615"/>
                                                                                                                                                  <a:gd name="T59" fmla="*/ -1606 h 1406"/>
                                                                                                                                                  <a:gd name="T60" fmla="+- 0 2492 2365"/>
                                                                                                                                                  <a:gd name="T61" fmla="*/ T60 w 252"/>
                                                                                                                                                  <a:gd name="T62" fmla="+- 0 -1615 -1615"/>
                                                                                                                                                  <a:gd name="T63" fmla="*/ -1615 h 1406"/>
                                                                                                                                                  <a:gd name="T64" fmla="+- 0 2481 2365"/>
                                                                                                                                                  <a:gd name="T65" fmla="*/ T64 w 252"/>
                                                                                                                                                  <a:gd name="T66" fmla="+- 0 -1613 -1615"/>
                                                                                                                                                  <a:gd name="T67" fmla="*/ -1613 h 1406"/>
                                                                                                                                                  <a:gd name="T68" fmla="+- 0 2443 2365"/>
                                                                                                                                                  <a:gd name="T69" fmla="*/ T68 w 252"/>
                                                                                                                                                  <a:gd name="T70" fmla="+- 0 -1560 -1615"/>
                                                                                                                                                  <a:gd name="T71" fmla="*/ -1560 h 1406"/>
                                                                                                                                                  <a:gd name="T72" fmla="+- 0 2425 2365"/>
                                                                                                                                                  <a:gd name="T73" fmla="*/ T72 w 252"/>
                                                                                                                                                  <a:gd name="T74" fmla="+- 0 -1510 -1615"/>
                                                                                                                                                  <a:gd name="T75" fmla="*/ -1510 h 1406"/>
                                                                                                                                                  <a:gd name="T76" fmla="+- 0 2410 2365"/>
                                                                                                                                                  <a:gd name="T77" fmla="*/ T76 w 252"/>
                                                                                                                                                  <a:gd name="T78" fmla="+- 0 -1446 -1615"/>
                                                                                                                                                  <a:gd name="T79" fmla="*/ -1446 h 1406"/>
                                                                                                                                                  <a:gd name="T80" fmla="+- 0 2396 2365"/>
                                                                                                                                                  <a:gd name="T81" fmla="*/ T80 w 252"/>
                                                                                                                                                  <a:gd name="T82" fmla="+- 0 -1370 -1615"/>
                                                                                                                                                  <a:gd name="T83" fmla="*/ -1370 h 1406"/>
                                                                                                                                                  <a:gd name="T84" fmla="+- 0 2384 2365"/>
                                                                                                                                                  <a:gd name="T85" fmla="*/ T84 w 252"/>
                                                                                                                                                  <a:gd name="T86" fmla="+- 0 -1283 -1615"/>
                                                                                                                                                  <a:gd name="T87" fmla="*/ -1283 h 1406"/>
                                                                                                                                                  <a:gd name="T88" fmla="+- 0 2380 2365"/>
                                                                                                                                                  <a:gd name="T89" fmla="*/ T88 w 252"/>
                                                                                                                                                  <a:gd name="T90" fmla="+- 0 -1236 -1615"/>
                                                                                                                                                  <a:gd name="T91" fmla="*/ -1236 h 1406"/>
                                                                                                                                                  <a:gd name="T92" fmla="+- 0 2375 2365"/>
                                                                                                                                                  <a:gd name="T93" fmla="*/ T92 w 252"/>
                                                                                                                                                  <a:gd name="T94" fmla="+- 0 -1186 -1615"/>
                                                                                                                                                  <a:gd name="T95" fmla="*/ -1186 h 1406"/>
                                                                                                                                                  <a:gd name="T96" fmla="+- 0 2372 2365"/>
                                                                                                                                                  <a:gd name="T97" fmla="*/ T96 w 252"/>
                                                                                                                                                  <a:gd name="T98" fmla="+- 0 -1135 -1615"/>
                                                                                                                                                  <a:gd name="T99" fmla="*/ -1135 h 1406"/>
                                                                                                                                                  <a:gd name="T100" fmla="+- 0 2369 2365"/>
                                                                                                                                                  <a:gd name="T101" fmla="*/ T100 w 252"/>
                                                                                                                                                  <a:gd name="T102" fmla="+- 0 -1081 -1615"/>
                                                                                                                                                  <a:gd name="T103" fmla="*/ -1081 h 1406"/>
                                                                                                                                                  <a:gd name="T104" fmla="+- 0 2367 2365"/>
                                                                                                                                                  <a:gd name="T105" fmla="*/ T104 w 252"/>
                                                                                                                                                  <a:gd name="T106" fmla="+- 0 -1027 -1615"/>
                                                                                                                                                  <a:gd name="T107" fmla="*/ -1027 h 1406"/>
                                                                                                                                                  <a:gd name="T108" fmla="+- 0 2366 2365"/>
                                                                                                                                                  <a:gd name="T109" fmla="*/ T108 w 252"/>
                                                                                                                                                  <a:gd name="T110" fmla="+- 0 -970 -1615"/>
                                                                                                                                                  <a:gd name="T111" fmla="*/ -970 h 1406"/>
                                                                                                                                                  <a:gd name="T112" fmla="+- 0 2365 2365"/>
                                                                                                                                                  <a:gd name="T113" fmla="*/ T112 w 252"/>
                                                                                                                                                  <a:gd name="T114" fmla="+- 0 -913 -1615"/>
                                                                                                                                                  <a:gd name="T115" fmla="*/ -913 h 1406"/>
                                                                                                                                                  <a:gd name="T116" fmla="+- 0 2365 2365"/>
                                                                                                                                                  <a:gd name="T117" fmla="*/ T116 w 252"/>
                                                                                                                                                  <a:gd name="T118" fmla="+- 0 -210 -1615"/>
                                                                                                                                                  <a:gd name="T119" fmla="*/ -210 h 1406"/>
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9" y="T1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13" y="T1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17" y="T1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21" y="T2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25" y="T2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29" y="T3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33" y="T3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37" y="T3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41" y="T4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45" y="T4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49" y="T5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53" y="T5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57" y="T5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61" y="T6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65" y="T6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69" y="T7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73" y="T7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77" y="T7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81" y="T8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85" y="T8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89" y="T9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93" y="T9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97" y="T9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101" y="T10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105" y="T10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109" y="T11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113" y="T11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T117" y="T11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<a:path w="252" h="1406">
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<a:pt x="0" y="1405"/>
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253" y="1405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253" y="702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252" y="645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251" y="588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249" y="534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246" y="480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243" y="429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239" y="379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234" y="332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222" y="245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209" y="169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193" y="105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176" y="55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147" y="9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127" y="0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116" y="2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78" y="55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60" y="105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45" y="169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31" y="245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19" y="332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15" y="379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10" y="429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7" y="480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4" y="534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2" y="588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1" y="645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0" y="702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<a:pt x="0" y="1405"/>
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<a:srgbClr val="FEFFFE"/>
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<a:ext uri="{91240B29-F687-4F45-9708-019B960494DF}">
                                  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            </a14:hiddenLine>
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            <a:noAutofit/>
                                                                                                                                              </a:bodyPr>
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<p:cNvPr id="155" name="Group 154"/>
                                                                                                                                              <p:cNvGrpSpPr>
                                                                                                                                                <a:grpSpLocks/>
                                                                                                                                              </p:cNvGrpSpPr>
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<a:off x="2213" y="-2659"/>
                                                                                                                                                <a:ext cx="4640" cy="2902"/>
                                                                                                                                                <a:chOff x="2213" y="-2659"/>
                                                                                                                                                <a:chExt cx="4640" cy="2902"/>
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<p:cNvPr id="156" name="Freeform 155"/>
                                                                                                                                                <p:cNvSpPr>
                                                                                                                                                  <a:spLocks/>
                                                                                                                                                </p:cNvSpPr>
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<a:off x="2365" y="-1615"/>
                                                                                                                                                  <a:ext cx="252" cy="1406"/>
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<a:gd name="T0" fmla="+- 0 2365 2365"/>
                                                                                                                                                    <a:gd name="T1" fmla="*/ T0 w 252"/>
                                                                                                                                                    <a:gd name="T2" fmla="+- 0 -210 -1615"/>
                                                                                                                                                    <a:gd name="T3" fmla="*/ -210 h 1406"/>
                                                                                                                                                    <a:gd name="T4" fmla="+- 0 2365 2365"/>
                                                                                                                                                    <a:gd name="T5" fmla="*/ T4 w 252"/>
                                                                                                                                                    <a:gd name="T6" fmla="+- 0 -913 -1615"/>
                                                                                                                                                    <a:gd name="T7" fmla="*/ -913 h 1406"/>
                                                                                                                                                    <a:gd name="T8" fmla="+- 0 2366 2365"/>
                                                                                                                                                    <a:gd name="T9" fmla="*/ T8 w 252"/>
                                                                                                                                                    <a:gd name="T10" fmla="+- 0 -970 -1615"/>
                                                                                                                                                    <a:gd name="T11" fmla="*/ -970 h 1406"/>
                                                                                                                                                    <a:gd name="T12" fmla="+- 0 2367 2365"/>
                                                                                                                                                    <a:gd name="T13" fmla="*/ T12 w 252"/>
                                                                                                                                                    <a:gd name="T14" fmla="+- 0 -1027 -1615"/>
                                                                                                                                                    <a:gd name="T15" fmla="*/ -1027 h 1406"/>
                                                                                                                                                    <a:gd name="T16" fmla="+- 0 2369 2365"/>
                                                                                                                                                    <a:gd name="T17" fmla="*/ T16 w 252"/>
                                                                                                                                                    <a:gd name="T18" fmla="+- 0 -1081 -1615"/>
                                                                                                                                                    <a:gd name="T19" fmla="*/ -1081 h 1406"/>
                                                                                                                                                    <a:gd name="T20" fmla="+- 0 2372 2365"/>
                                                                                                                                                    <a:gd name="T21" fmla="*/ T20 w 252"/>
                                                                                                                                                    <a:gd name="T22" fmla="+- 0 -1135 -1615"/>
                                                                                                                                                    <a:gd name="T23" fmla="*/ -1135 h 1406"/>
                                                                                                                                                    <a:gd name="T24" fmla="+- 0 2375 2365"/>
                                                                                                                                                    <a:gd name="T25" fmla="*/ T24 w 252"/>
                                                                                                                                                    <a:gd name="T26" fmla="+- 0 -1186 -1615"/>
                                                                                                                                                    <a:gd name="T27" fmla="*/ -1186 h 1406"/>
                                                                                                                                                    <a:gd name="T28" fmla="+- 0 2380 2365"/>
                                                                                                                                                    <a:gd name="T29" fmla="*/ T28 w 252"/>
                                                                                                                                                    <a:gd name="T30" fmla="+- 0 -1236 -1615"/>
                                                                                                                                                    <a:gd name="T31" fmla="*/ -1236 h 1406"/>
                                                                                                                                                    <a:gd name="T32" fmla="+- 0 2384 2365"/>
                                                                                                                                                    <a:gd name="T33" fmla="*/ T32 w 252"/>
                                                                                                                                                    <a:gd name="T34" fmla="+- 0 -1283 -1615"/>
                                                                                                                                                    <a:gd name="T35" fmla="*/ -1283 h 1406"/>
                                                                                                                                                    <a:gd name="T36" fmla="+- 0 2396 2365"/>
                                                                                                                                                    <a:gd name="T37" fmla="*/ T36 w 252"/>
                                                                                                                                                    <a:gd name="T38" fmla="+- 0 -1370 -1615"/>
                                                                                                                                                    <a:gd name="T39" fmla="*/ -1370 h 1406"/>
                                                                                                                                                    <a:gd name="T40" fmla="+- 0 2410 2365"/>
                                                                                                                                                    <a:gd name="T41" fmla="*/ T40 w 252"/>
                                                                                                                                                    <a:gd name="T42" fmla="+- 0 -1446 -1615"/>
                                                                                                                                                    <a:gd name="T43" fmla="*/ -1446 h 1406"/>
                                                                                                                                                    <a:gd name="T44" fmla="+- 0 2425 2365"/>
                                                                                                                                                    <a:gd name="T45" fmla="*/ T44 w 252"/>
                                                                                                                                                    <a:gd name="T46" fmla="+- 0 -1510 -1615"/>
                                                                                                                                                    <a:gd name="T47" fmla="*/ -1510 h 1406"/>
                                                                                                                                                    <a:gd name="T48" fmla="+- 0 2443 2365"/>
                                                                                                                                                    <a:gd name="T49" fmla="*/ T48 w 252"/>
                                                                                                                                                    <a:gd name="T50" fmla="+- 0 -1560 -1615"/>
                                                                                                                                                    <a:gd name="T51" fmla="*/ -1560 h 1406"/>
                                                                                                                                                    <a:gd name="T52" fmla="+- 0 2471 2365"/>
                                                                                                                                                    <a:gd name="T53" fmla="*/ T52 w 252"/>
                                                                                                                                                    <a:gd name="T54" fmla="+- 0 -1606 -1615"/>
                                                                                                                                                    <a:gd name="T55" fmla="*/ -1606 h 1406"/>
                                                                                                                                                    <a:gd name="T56" fmla="+- 0 2492 2365"/>
                                                                                                                                                    <a:gd name="T57" fmla="*/ T56 w 252"/>
                                                                                                                                                    <a:gd name="T58" fmla="+- 0 -1615 -1615"/>
                                                                                                                                                    <a:gd name="T59" fmla="*/ -1615 h 1406"/>
                                                                                                                                                    <a:gd name="T60" fmla="+- 0 2502 2365"/>
                                                                                                                                                    <a:gd name="T61" fmla="*/ T60 w 252"/>
                                                                                                                                                    <a:gd name="T62" fmla="+- 0 -1613 -1615"/>
                                                                                                                                                    <a:gd name="T63" fmla="*/ -1613 h 1406"/>
                                                                                                                                                    <a:gd name="T64" fmla="+- 0 2541 2365"/>
                                                                                                                                                    <a:gd name="T65" fmla="*/ T64 w 252"/>
                                                                                                                                                    <a:gd name="T66" fmla="+- 0 -1560 -1615"/>
                                                                                                                                                    <a:gd name="T67" fmla="*/ -1560 h 1406"/>
                                                                                                                                                    <a:gd name="T68" fmla="+- 0 2558 2365"/>
                                                                                                                                                    <a:gd name="T69" fmla="*/ T68 w 252"/>
                                                                                                                                                    <a:gd name="T70" fmla="+- 0 -1510 -1615"/>
                                                                                                                                                    <a:gd name="T71" fmla="*/ -1510 h 1406"/>
                                                                                                                                                    <a:gd name="T72" fmla="+- 0 2574 2365"/>
                                                                                                                                                    <a:gd name="T73" fmla="*/ T72 w 252"/>
                                                                                                                                                    <a:gd name="T74" fmla="+- 0 -1446 -1615"/>
                                                                                                                                                    <a:gd name="T75" fmla="*/ -1446 h 1406"/>
                                                                                                                                                    <a:gd name="T76" fmla="+- 0 2587 2365"/>
                                                                                                                                                    <a:gd name="T77" fmla="*/ T76 w 252"/>
                                                                                                                                                    <a:gd name="T78" fmla="+- 0 -1370 -1615"/>
                                                                                                                                                    <a:gd name="T79" fmla="*/ -1370 h 1406"/>
                                                                                                                                                    <a:gd name="T80" fmla="+- 0 2599 2365"/>
                                                                                                                                                    <a:gd name="T81" fmla="*/ T80 w 252"/>
                                                                                                                                                    <a:gd name="T82" fmla="+- 0 -1283 -1615"/>
                                                                                                                                                    <a:gd name="T83" fmla="*/ -1283 h 1406"/>
                                                                                                                                                    <a:gd name="T84" fmla="+- 0 2604 2365"/>
                                                                                                                                                    <a:gd name="T85" fmla="*/ T84 w 252"/>
                                                                                                                                                    <a:gd name="T86" fmla="+- 0 -1236 -1615"/>
                                                                                                                                                    <a:gd name="T87" fmla="*/ -1236 h 1406"/>
                                                                                                                                                    <a:gd name="T88" fmla="+- 0 2608 2365"/>
                                                                                                                                                    <a:gd name="T89" fmla="*/ T88 w 252"/>
                                                                                                                                                    <a:gd name="T90" fmla="+- 0 -1186 -1615"/>
                                                                                                                                                    <a:gd name="T91" fmla="*/ -1186 h 1406"/>
                                                                                                                                                    <a:gd name="T92" fmla="+- 0 2611 2365"/>
                                                                                                                                                    <a:gd name="T93" fmla="*/ T92 w 252"/>
                                                                                                                                                    <a:gd name="T94" fmla="+- 0 -1135 -1615"/>
                                                                                                                                                    <a:gd name="T95" fmla="*/ -1135 h 1406"/>
                                                                                                                                                    <a:gd name="T96" fmla="+- 0 2614 2365"/>
                                                                                                                                                    <a:gd name="T97" fmla="*/ T96 w 252"/>
                                                                                                                                                    <a:gd name="T98" fmla="+- 0 -1081 -1615"/>
                                                                                                                                                    <a:gd name="T99" fmla="*/ -1081 h 1406"/>
                                                                                                                                                    <a:gd name="T100" fmla="+- 0 2616 2365"/>
                                                                                                                                                    <a:gd name="T101" fmla="*/ T100 w 252"/>
                                                                                                                                                    <a:gd name="T102" fmla="+- 0 -1027 -1615"/>
                                                                                                                                                    <a:gd name="T103" fmla="*/ -1027 h 1406"/>
                                                                                                                                                    <a:gd name="T104" fmla="+- 0 2617 2365"/>
                                                                                                                                                    <a:gd name="T105" fmla="*/ T104 w 252"/>
                                                                                                                                                    <a:gd name="T106" fmla="+- 0 -970 -1615"/>
                                                                                                                                                    <a:gd name="T107" fmla="*/ -970 h 1406"/>
                                                                                                                                                    <a:gd name="T108" fmla="+- 0 2618 2365"/>
                                                                                                                                                    <a:gd name="T109" fmla="*/ T108 w 252"/>
                                                                                                                                                    <a:gd name="T110" fmla="+- 0 -913 -1615"/>
                                                                                                                                                    <a:gd name="T111" fmla="*/ -913 h 1406"/>
                                                                                                                                                    <a:gd name="T112" fmla="+- 0 2618 2365"/>
                                                                                                                                                    <a:gd name="T113" fmla="*/ T112 w 252"/>
                                                                                                                                                    <a:gd name="T114" fmla="+- 0 -210 -1615"/>
                                                                                                                                                    <a:gd name="T115" fmla="*/ -210 h 1406"/>
                                                                                                                                                    <a:gd name="T116" fmla="+- 0 2365 2365"/>
                                                                                                                                                    <a:gd name="T117" fmla="*/ T116 w 252"/>
                                                                                                                                                    <a:gd name="T118" fmla="+- 0 -210 -1615"/>
                                                                                                                                                    <a:gd name="T119" fmla="*/ -210 h 1406"/>
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9" y="T11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13" y="T15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17" y="T19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21" y="T23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25" y="T27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29" y="T31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33" y="T35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37" y="T39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41" y="T43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45" y="T47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49" y="T51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53" y="T55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57" y="T59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61" y="T63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65" y="T67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69" y="T71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73" y="T75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77" y="T79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81" y="T83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85" y="T87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89" y="T91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93" y="T95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97" y="T99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101" y="T103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105" y="T107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109" y="T111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113" y="T115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T117" y="T119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<a:path w="252" h="1406">
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<a:pt x="0" y="1405"/>
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0" y="702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1" y="645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2" y="588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4" y="534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7" y="480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10" y="429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15" y="379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19" y="332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31" y="245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45" y="169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60" y="105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78" y="55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106" y="9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127" y="0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137" y="2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176" y="55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193" y="105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209" y="169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222" y="245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234" y="332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239" y="379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243" y="429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246" y="480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249" y="534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251" y="588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252" y="645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253" y="702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253" y="1405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<a:pt x="0" y="1405"/>
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  <a:ln w="12116">
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<a:ext uri="{909E8E84-426E-40DD-AFC4-6F175D3DCCD1}">
                                                  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<a:srgbClr val="FFFFFF"/>
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</a14:hiddenFill>
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              <a:noAutofit/>
                                                                                                                                                </a:bodyPr>
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<p:cNvPr id="157" name="Group 156"/>
                                                                                                                                                <p:cNvGrpSpPr>
                                                                                                                                                  <a:grpSpLocks/>
                                                                                                                                                </p:cNvGrpSpPr>
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<a:off x="2213" y="-2659"/>
                                                                                                                                                  <a:ext cx="4640" cy="2902"/>
                                                                                                                                                  <a:chOff x="2213" y="-2659"/>
                                                                                                                                                  <a:chExt cx="4640" cy="2902"/>
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<p:cNvPr id="158" name="Freeform 157"/>
                                                                                                                                                  <p:cNvSpPr>
                                                                                                                                                    <a:spLocks/>
                                                                                                                                                  </p:cNvSpPr>
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<a:off x="5875" y="-1615"/>
                                                                                                                                                    <a:ext cx="252" cy="1406"/>
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<a:gd name="T0" fmla="+- 0 5875 5875"/>
                                                                                                                                                      <a:gd name="T1" fmla="*/ T0 w 252"/>
                                                                                                                                                      <a:gd name="T2" fmla="+- 0 -210 -1615"/>
                                                                                                                                                      <a:gd name="T3" fmla="*/ -210 h 1406"/>
                                                                                                                                                      <a:gd name="T4" fmla="+- 0 6127 5875"/>
                                                                                                                                                      <a:gd name="T5" fmla="*/ T4 w 252"/>
                                                                                                                                                      <a:gd name="T6" fmla="+- 0 -210 -1615"/>
                                                                                                                                                      <a:gd name="T7" fmla="*/ -210 h 1406"/>
                                                                                                                                                      <a:gd name="T8" fmla="+- 0 6127 5875"/>
                                                                                                                                                      <a:gd name="T9" fmla="*/ T8 w 252"/>
                                                                                                                                                      <a:gd name="T10" fmla="+- 0 -913 -1615"/>
                                                                                                                                                      <a:gd name="T11" fmla="*/ -913 h 1406"/>
                                                                                                                                                      <a:gd name="T12" fmla="+- 0 6127 5875"/>
                                                                                                                                                      <a:gd name="T13" fmla="*/ T12 w 252"/>
                                                                                                                                                      <a:gd name="T14" fmla="+- 0 -970 -1615"/>
                                                                                                                                                      <a:gd name="T15" fmla="*/ -970 h 1406"/>
                                                                                                                                                      <a:gd name="T16" fmla="+- 0 6125 5875"/>
                                                                                                                                                      <a:gd name="T17" fmla="*/ T16 w 252"/>
                                                                                                                                                      <a:gd name="T18" fmla="+- 0 -1027 -1615"/>
                                                                                                                                                      <a:gd name="T19" fmla="*/ -1027 h 1406"/>
                                                                                                                                                      <a:gd name="T20" fmla="+- 0 6123 5875"/>
                                                                                                                                                      <a:gd name="T21" fmla="*/ T20 w 252"/>
                                                                                                                                                      <a:gd name="T22" fmla="+- 0 -1081 -1615"/>
                                                                                                                                                      <a:gd name="T23" fmla="*/ -1081 h 1406"/>
                                                                                                                                                      <a:gd name="T24" fmla="+- 0 6121 5875"/>
                                                                                                                                                      <a:gd name="T25" fmla="*/ T24 w 252"/>
                                                                                                                                                      <a:gd name="T26" fmla="+- 0 -1135 -1615"/>
                                                                                                                                                      <a:gd name="T27" fmla="*/ -1135 h 1406"/>
                                                                                                                                                      <a:gd name="T28" fmla="+- 0 6117 5875"/>
                                                                                                                                                      <a:gd name="T29" fmla="*/ T28 w 252"/>
                                                                                                                                                      <a:gd name="T30" fmla="+- 0 -1186 -1615"/>
                                                                                                                                                      <a:gd name="T31" fmla="*/ -1186 h 1406"/>
                                                                                                                                                      <a:gd name="T32" fmla="+- 0 6113 5875"/>
                                                                                                                                                      <a:gd name="T33" fmla="*/ T32 w 252"/>
                                                                                                                                                      <a:gd name="T34" fmla="+- 0 -1236 -1615"/>
                                                                                                                                                      <a:gd name="T35" fmla="*/ -1236 h 1406"/>
                                                                                                                                                      <a:gd name="T36" fmla="+- 0 6108 5875"/>
                                                                                                                                                      <a:gd name="T37" fmla="*/ T36 w 252"/>
                                                                                                                                                      <a:gd name="T38" fmla="+- 0 -1283 -1615"/>
                                                                                                                                                      <a:gd name="T39" fmla="*/ -1283 h 1406"/>
                                                                                                                                                      <a:gd name="T40" fmla="+- 0 6097 5875"/>
                                                                                                                                                      <a:gd name="T41" fmla="*/ T40 w 252"/>
                                                                                                                                                      <a:gd name="T42" fmla="+- 0 -1370 -1615"/>
                                                                                                                                                      <a:gd name="T43" fmla="*/ -1370 h 1406"/>
                                                                                                                                                      <a:gd name="T44" fmla="+- 0 6083 5875"/>
                                                                                                                                                      <a:gd name="T45" fmla="*/ T44 w 252"/>
                                                                                                                                                      <a:gd name="T46" fmla="+- 0 -1446 -1615"/>
                                                                                                                                                      <a:gd name="T47" fmla="*/ -1446 h 1406"/>
                                                                                                                                                      <a:gd name="T48" fmla="+- 0 6067 5875"/>
                                                                                                                                                      <a:gd name="T49" fmla="*/ T48 w 252"/>
                                                                                                                                                      <a:gd name="T50" fmla="+- 0 -1510 -1615"/>
                                                                                                                                                      <a:gd name="T51" fmla="*/ -1510 h 1406"/>
                                                                                                                                                      <a:gd name="T52" fmla="+- 0 6050 5875"/>
                                                                                                                                                      <a:gd name="T53" fmla="*/ T52 w 252"/>
                                                                                                                                                      <a:gd name="T54" fmla="+- 0 -1560 -1615"/>
                                                                                                                                                      <a:gd name="T55" fmla="*/ -1560 h 1406"/>
                                                                                                                                                      <a:gd name="T56" fmla="+- 0 6021 5875"/>
                                                                                                                                                      <a:gd name="T57" fmla="*/ T56 w 252"/>
                                                                                                                                                      <a:gd name="T58" fmla="+- 0 -1606 -1615"/>
                                                                                                                                                      <a:gd name="T59" fmla="*/ -1606 h 1406"/>
                                                                                                                                                      <a:gd name="T60" fmla="+- 0 6001 5875"/>
                                                                                                                                                      <a:gd name="T61" fmla="*/ T60 w 252"/>
                                                                                                                                                      <a:gd name="T62" fmla="+- 0 -1615 -1615"/>
                                                                                                                                                      <a:gd name="T63" fmla="*/ -1615 h 1406"/>
                                                                                                                                                      <a:gd name="T64" fmla="+- 0 5990 5875"/>
                                                                                                                                                      <a:gd name="T65" fmla="*/ T64 w 252"/>
                                                                                                                                                      <a:gd name="T66" fmla="+- 0 -1613 -1615"/>
                                                                                                                                                      <a:gd name="T67" fmla="*/ -1613 h 1406"/>
                                                                                                                                                      <a:gd name="T68" fmla="+- 0 5952 5875"/>
                                                                                                                                                      <a:gd name="T69" fmla="*/ T68 w 252"/>
                                                                                                                                                      <a:gd name="T70" fmla="+- 0 -1560 -1615"/>
                                                                                                                                                      <a:gd name="T71" fmla="*/ -1560 h 1406"/>
                                                                                                                                                      <a:gd name="T72" fmla="+- 0 5934 5875"/>
                                                                                                                                                      <a:gd name="T73" fmla="*/ T72 w 252"/>
                                                                                                                                                      <a:gd name="T74" fmla="+- 0 -1510 -1615"/>
                                                                                                                                                      <a:gd name="T75" fmla="*/ -1510 h 1406"/>
                                                                                                                                                      <a:gd name="T76" fmla="+- 0 5919 5875"/>
                                                                                                                                                      <a:gd name="T77" fmla="*/ T76 w 252"/>
                                                                                                                                                      <a:gd name="T78" fmla="+- 0 -1446 -1615"/>
                                                                                                                                                      <a:gd name="T79" fmla="*/ -1446 h 1406"/>
                                                                                                                                                      <a:gd name="T80" fmla="+- 0 5905 5875"/>
                                                                                                                                                      <a:gd name="T81" fmla="*/ T80 w 252"/>
                                                                                                                                                      <a:gd name="T82" fmla="+- 0 -1370 -1615"/>
                                                                                                                                                      <a:gd name="T83" fmla="*/ -1370 h 1406"/>
                                                                                                                                                      <a:gd name="T84" fmla="+- 0 5894 5875"/>
                                                                                                                                                      <a:gd name="T85" fmla="*/ T84 w 252"/>
                                                                                                                                                      <a:gd name="T86" fmla="+- 0 -1283 -1615"/>
                                                                                                                                                      <a:gd name="T87" fmla="*/ -1283 h 1406"/>
                                                                                                                                                      <a:gd name="T88" fmla="+- 0 5889 5875"/>
                                                                                                                                                      <a:gd name="T89" fmla="*/ T88 w 252"/>
                                                                                                                                                      <a:gd name="T90" fmla="+- 0 -1236 -1615"/>
                                                                                                                                                      <a:gd name="T91" fmla="*/ -1236 h 1406"/>
                                                                                                                                                      <a:gd name="T92" fmla="+- 0 5885 5875"/>
                                                                                                                                                      <a:gd name="T93" fmla="*/ T92 w 252"/>
                                                                                                                                                      <a:gd name="T94" fmla="+- 0 -1186 -1615"/>
                                                                                                                                                      <a:gd name="T95" fmla="*/ -1186 h 1406"/>
                                                                                                                                                      <a:gd name="T96" fmla="+- 0 5881 5875"/>
                                                                                                                                                      <a:gd name="T97" fmla="*/ T96 w 252"/>
                                                                                                                                                      <a:gd name="T98" fmla="+- 0 -1135 -1615"/>
                                                                                                                                                      <a:gd name="T99" fmla="*/ -1135 h 1406"/>
                                                                                                                                                      <a:gd name="T100" fmla="+- 0 5878 5875"/>
                                                                                                                                                      <a:gd name="T101" fmla="*/ T100 w 252"/>
                                                                                                                                                      <a:gd name="T102" fmla="+- 0 -1081 -1615"/>
                                                                                                                                                      <a:gd name="T103" fmla="*/ -1081 h 1406"/>
                                                                                                                                                      <a:gd name="T104" fmla="+- 0 5876 5875"/>
                                                                                                                                                      <a:gd name="T105" fmla="*/ T104 w 252"/>
                                                                                                                                                      <a:gd name="T106" fmla="+- 0 -1027 -1615"/>
                                                                                                                                                      <a:gd name="T107" fmla="*/ -1027 h 1406"/>
                                                                                                                                                      <a:gd name="T108" fmla="+- 0 5875 5875"/>
                                                                                                                                                      <a:gd name="T109" fmla="*/ T108 w 252"/>
                                                                                                                                                      <a:gd name="T110" fmla="+- 0 -970 -1615"/>
                                                                                                                                                      <a:gd name="T111" fmla="*/ -970 h 1406"/>
                                                                                                                                                      <a:gd name="T112" fmla="+- 0 5875 5875"/>
                                                                                                                                                      <a:gd name="T113" fmla="*/ T112 w 252"/>
                                                                                                                                                      <a:gd name="T114" fmla="+- 0 -913 -1615"/>
                                                                                                                                                      <a:gd name="T115" fmla="*/ -913 h 1406"/>
                                                                                                                                                      <a:gd name="T116" fmla="+- 0 5875 5875"/>
                                                                                                                                                      <a:gd name="T117" fmla="*/ T116 w 252"/>
                                                                                                                                                      <a:gd name="T118" fmla="+- 0 -210 -1615"/>
                                                                                                                                                      <a:gd name="T119" fmla="*/ -210 h 1406"/>
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9" y="T11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13" y="T15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17" y="T19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21" y="T23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25" y="T27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29" y="T31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33" y="T35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37" y="T39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41" y="T43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45" y="T47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49" y="T51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53" y="T55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57" y="T59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61" y="T63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65" y="T67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69" y="T71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73" y="T75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77" y="T79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81" y="T83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85" y="T87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89" y="T91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93" y="T95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97" y="T99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101" y="T103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105" y="T107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109" y="T111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113" y="T115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T117" y="T119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<a:path w="252" h="1406">
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<a:pt x="0" y="1405"/>
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252" y="1405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252" y="702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252" y="645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250" y="588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248" y="534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246" y="480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242" y="429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238" y="379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233" y="332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222" y="245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208" y="169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192" y="105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175" y="55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146" y="9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126" y="0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115" y="2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77" y="55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59" y="105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44" y="169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30" y="245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19" y="332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14" y="379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10" y="429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6" y="480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3" y="534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1" y="588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0" y="645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0" y="702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<a:pt x="0" y="1405"/>
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<a:srgbClr val="FEFFFE"/>
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  <a:ext uri="{91240B29-F687-4F45-9708-019B960494DF}">
                                      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                </a14:hiddenLine>
  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                <a:noAutofit/>
                                                                                                                                                  </a:bodyPr>
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<p:cNvPr id="159" name="Group 158"/>
                                                                                                                                                  <p:cNvGrpSpPr>
                                                                                                                                                    <a:grpSpLocks/>
                                                                                                                                                  </p:cNvGrpSpPr>
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<a:off x="2213" y="-2659"/>
                                                                                                                                                    <a:ext cx="4640" cy="2902"/>
                                                                                                                                                    <a:chOff x="2213" y="-2659"/>
                                                                                                                                                    <a:chExt cx="4640" cy="2902"/>
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<p:cNvPr id="160" name="Freeform 159"/>
                                                                                                                                                    <p:cNvSpPr>
                                                                                                                                                      <a:spLocks/>
                                                                                                                                                    </p:cNvSpPr>
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<a:off x="5875" y="-1615"/>
                                                                                                                                                      <a:ext cx="252" cy="1406"/>
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<a:gd name="T0" fmla="+- 0 5875 5875"/>
                                                                                                                                                        <a:gd name="T1" fmla="*/ T0 w 252"/>
                                                                                                                                                        <a:gd name="T2" fmla="+- 0 -210 -1615"/>
                                                                                                                                                        <a:gd name="T3" fmla="*/ -210 h 1406"/>
                                                                                                                                                        <a:gd name="T4" fmla="+- 0 5875 5875"/>
                                                                                                                                                        <a:gd name="T5" fmla="*/ T4 w 252"/>
                                                                                                                                                        <a:gd name="T6" fmla="+- 0 -913 -1615"/>
                                                                                                                                                        <a:gd name="T7" fmla="*/ -913 h 1406"/>
                                                                                                                                                        <a:gd name="T8" fmla="+- 0 5875 5875"/>
                                                                                                                                                        <a:gd name="T9" fmla="*/ T8 w 252"/>
                                                                                                                                                        <a:gd name="T10" fmla="+- 0 -970 -1615"/>
                                                                                                                                                        <a:gd name="T11" fmla="*/ -970 h 1406"/>
                                                                                                                                                        <a:gd name="T12" fmla="+- 0 5876 5875"/>
                                                                                                                                                        <a:gd name="T13" fmla="*/ T12 w 252"/>
                                                                                                                                                        <a:gd name="T14" fmla="+- 0 -1027 -1615"/>
                                                                                                                                                        <a:gd name="T15" fmla="*/ -1027 h 1406"/>
                                                                                                                                                        <a:gd name="T16" fmla="+- 0 5878 5875"/>
                                                                                                                                                        <a:gd name="T17" fmla="*/ T16 w 252"/>
                                                                                                                                                        <a:gd name="T18" fmla="+- 0 -1081 -1615"/>
                                                                                                                                                        <a:gd name="T19" fmla="*/ -1081 h 1406"/>
                                                                                                                                                        <a:gd name="T20" fmla="+- 0 5881 5875"/>
                                                                                                                                                        <a:gd name="T21" fmla="*/ T20 w 252"/>
                                                                                                                                                        <a:gd name="T22" fmla="+- 0 -1135 -1615"/>
                                                                                                                                                        <a:gd name="T23" fmla="*/ -1135 h 1406"/>
                                                                                                                                                        <a:gd name="T24" fmla="+- 0 5885 5875"/>
                                                                                                                                                        <a:gd name="T25" fmla="*/ T24 w 252"/>
                                                                                                                                                        <a:gd name="T26" fmla="+- 0 -1186 -1615"/>
                                                                                                                                                        <a:gd name="T27" fmla="*/ -1186 h 1406"/>
                                                                                                                                                        <a:gd name="T28" fmla="+- 0 5889 5875"/>
                                                                                                                                                        <a:gd name="T29" fmla="*/ T28 w 252"/>
                                                                                                                                                        <a:gd name="T30" fmla="+- 0 -1236 -1615"/>
                                                                                                                                                        <a:gd name="T31" fmla="*/ -1236 h 1406"/>
                                                                                                                                                        <a:gd name="T32" fmla="+- 0 5894 5875"/>
                                                                                                                                                        <a:gd name="T33" fmla="*/ T32 w 252"/>
                                                                                                                                                        <a:gd name="T34" fmla="+- 0 -1283 -1615"/>
                                                                                                                                                        <a:gd name="T35" fmla="*/ -1283 h 1406"/>
                                                                                                                                                        <a:gd name="T36" fmla="+- 0 5905 5875"/>
                                                                                                                                                        <a:gd name="T37" fmla="*/ T36 w 252"/>
                                                                                                                                                        <a:gd name="T38" fmla="+- 0 -1370 -1615"/>
                                                                                                                                                        <a:gd name="T39" fmla="*/ -1370 h 1406"/>
                                                                                                                                                        <a:gd name="T40" fmla="+- 0 5919 5875"/>
                                                                                                                                                        <a:gd name="T41" fmla="*/ T40 w 252"/>
                                                                                                                                                        <a:gd name="T42" fmla="+- 0 -1446 -1615"/>
                                                                                                                                                        <a:gd name="T43" fmla="*/ -1446 h 1406"/>
                                                                                                                                                        <a:gd name="T44" fmla="+- 0 5934 5875"/>
                                                                                                                                                        <a:gd name="T45" fmla="*/ T44 w 252"/>
                                                                                                                                                        <a:gd name="T46" fmla="+- 0 -1510 -1615"/>
                                                                                                                                                        <a:gd name="T47" fmla="*/ -1510 h 1406"/>
                                                                                                                                                        <a:gd name="T48" fmla="+- 0 5952 5875"/>
                                                                                                                                                        <a:gd name="T49" fmla="*/ T48 w 252"/>
                                                                                                                                                        <a:gd name="T50" fmla="+- 0 -1560 -1615"/>
                                                                                                                                                        <a:gd name="T51" fmla="*/ -1560 h 1406"/>
                                                                                                                                                        <a:gd name="T52" fmla="+- 0 5980 5875"/>
                                                                                                                                                        <a:gd name="T53" fmla="*/ T52 w 252"/>
                                                                                                                                                        <a:gd name="T54" fmla="+- 0 -1606 -1615"/>
                                                                                                                                                        <a:gd name="T55" fmla="*/ -1606 h 1406"/>
                                                                                                                                                        <a:gd name="T56" fmla="+- 0 6001 5875"/>
                                                                                                                                                        <a:gd name="T57" fmla="*/ T56 w 252"/>
                                                                                                                                                        <a:gd name="T58" fmla="+- 0 -1615 -1615"/>
                                                                                                                                                        <a:gd name="T59" fmla="*/ -1615 h 1406"/>
                                                                                                                                                        <a:gd name="T60" fmla="+- 0 6011 5875"/>
                                                                                                                                                        <a:gd name="T61" fmla="*/ T60 w 252"/>
                                                                                                                                                        <a:gd name="T62" fmla="+- 0 -1613 -1615"/>
                                                                                                                                                        <a:gd name="T63" fmla="*/ -1613 h 1406"/>
                                                                                                                                                        <a:gd name="T64" fmla="+- 0 6050 5875"/>
                                                                                                                                                        <a:gd name="T65" fmla="*/ T64 w 252"/>
                                                                                                                                                        <a:gd name="T66" fmla="+- 0 -1560 -1615"/>
                                                                                                                                                        <a:gd name="T67" fmla="*/ -1560 h 1406"/>
                                                                                                                                                        <a:gd name="T68" fmla="+- 0 6067 5875"/>
                                                                                                                                                        <a:gd name="T69" fmla="*/ T68 w 252"/>
                                                                                                                                                        <a:gd name="T70" fmla="+- 0 -1510 -1615"/>
                                                                                                                                                        <a:gd name="T71" fmla="*/ -1510 h 1406"/>
                                                                                                                                                        <a:gd name="T72" fmla="+- 0 6083 5875"/>
                                                                                                                                                        <a:gd name="T73" fmla="*/ T72 w 252"/>
                                                                                                                                                        <a:gd name="T74" fmla="+- 0 -1446 -1615"/>
                                                                                                                                                        <a:gd name="T75" fmla="*/ -1446 h 1406"/>
                                                                                                                                                        <a:gd name="T76" fmla="+- 0 6097 5875"/>
                                                                                                                                                        <a:gd name="T77" fmla="*/ T76 w 252"/>
                                                                                                                                                        <a:gd name="T78" fmla="+- 0 -1370 -1615"/>
                                                                                                                                                        <a:gd name="T79" fmla="*/ -1370 h 1406"/>
                                                                                                                                                        <a:gd name="T80" fmla="+- 0 6108 5875"/>
                                                                                                                                                        <a:gd name="T81" fmla="*/ T80 w 252"/>
                                                                                                                                                        <a:gd name="T82" fmla="+- 0 -1283 -1615"/>
                                                                                                                                                        <a:gd name="T83" fmla="*/ -1283 h 1406"/>
                                                                                                                                                        <a:gd name="T84" fmla="+- 0 6113 5875"/>
                                                                                                                                                        <a:gd name="T85" fmla="*/ T84 w 252"/>
                                                                                                                                                        <a:gd name="T86" fmla="+- 0 -1236 -1615"/>
                                                                                                                                                        <a:gd name="T87" fmla="*/ -1236 h 1406"/>
                                                                                                                                                        <a:gd name="T88" fmla="+- 0 6117 5875"/>
                                                                                                                                                        <a:gd name="T89" fmla="*/ T88 w 252"/>
                                                                                                                                                        <a:gd name="T90" fmla="+- 0 -1186 -1615"/>
                                                                                                                                                        <a:gd name="T91" fmla="*/ -1186 h 1406"/>
                                                                                                                                                        <a:gd name="T92" fmla="+- 0 6121 5875"/>
                                                                                                                                                        <a:gd name="T93" fmla="*/ T92 w 252"/>
                                                                                                                                                        <a:gd name="T94" fmla="+- 0 -1135 -1615"/>
                                                                                                                                                        <a:gd name="T95" fmla="*/ -1135 h 1406"/>
                                                                                                                                                        <a:gd name="T96" fmla="+- 0 6123 5875"/>
                                                                                                                                                        <a:gd name="T97" fmla="*/ T96 w 252"/>
                                                                                                                                                        <a:gd name="T98" fmla="+- 0 -1081 -1615"/>
                                                                                                                                                        <a:gd name="T99" fmla="*/ -1081 h 1406"/>
                                                                                                                                                        <a:gd name="T100" fmla="+- 0 6125 5875"/>
                                                                                                                                                        <a:gd name="T101" fmla="*/ T100 w 252"/>
                                                                                                                                                        <a:gd name="T102" fmla="+- 0 -1027 -1615"/>
                                                                                                                                                        <a:gd name="T103" fmla="*/ -1027 h 1406"/>
                                                                                                                                                        <a:gd name="T104" fmla="+- 0 6127 5875"/>
                                                                                                                                                        <a:gd name="T105" fmla="*/ T104 w 252"/>
                                                                                                                                                        <a:gd name="T106" fmla="+- 0 -970 -1615"/>
                                                                                                                                                        <a:gd name="T107" fmla="*/ -970 h 1406"/>
                                                                                                                                                        <a:gd name="T108" fmla="+- 0 6127 5875"/>
                                                                                                                                                        <a:gd name="T109" fmla="*/ T108 w 252"/>
                                                                                                                                                        <a:gd name="T110" fmla="+- 0 -913 -1615"/>
                                                                                                                                                        <a:gd name="T111" fmla="*/ -913 h 1406"/>
                                                                                                                                                        <a:gd name="T112" fmla="+- 0 6127 5875"/>
                                                                                                                                                        <a:gd name="T113" fmla="*/ T112 w 252"/>
                                                                                                                                                        <a:gd name="T114" fmla="+- 0 -210 -1615"/>
                                                                                                                                                        <a:gd name="T115" fmla="*/ -210 h 1406"/>
                                                                                                                                                        <a:gd name="T116" fmla="+- 0 5875 5875"/>
                                                                                                                                                        <a:gd name="T117" fmla="*/ T116 w 252"/>
                                                                                                                                                        <a:gd name="T118" fmla="+- 0 -210 -1615"/>
                                                                                                                                                        <a:gd name="T119" fmla="*/ -210 h 1406"/>
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9" y="T11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13" y="T15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17" y="T19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21" y="T23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25" y="T27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29" y="T31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33" y="T35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37" y="T39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41" y="T43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45" y="T47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49" y="T51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53" y="T55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57" y="T59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61" y="T63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65" y="T67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69" y="T71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73" y="T75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77" y="T79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81" y="T83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85" y="T87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89" y="T91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93" y="T95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97" y="T99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101" y="T103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105" y="T107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109" y="T111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113" y="T115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T117" y="T119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<a:path w="252" h="1406">
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<a:pt x="0" y="1405"/>
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0" y="702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0" y="645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1" y="588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3" y="534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6" y="480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10" y="429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14" y="379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19" y="332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30" y="245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44" y="169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59" y="105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77" y="55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105" y="9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126" y="0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136" y="2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175" y="55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192" y="105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208" y="169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222" y="245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233" y="332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238" y="379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242" y="429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246" y="480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248" y="534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250" y="588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252" y="645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252" y="702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252" y="1405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<a:pt x="0" y="1405"/>
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      <a:ln w="12116">
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    <a:ext uri="{909E8E84-426E-40DD-AFC4-6F175D3DCCD1}">
                                                      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<a:srgbClr val="FFFFFF"/>
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</a14:hiddenFill>
    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                  <a:noAutofit/>
                                                                                                                                                    </a:bodyPr>
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<p:cNvPr id="161" name="Group 160"/>
                                                                                                                                                    <p:cNvGrpSpPr>
                                                                                                                                                      <a:grpSpLocks/>
                                                                                                                                                    </p:cNvGrpSpPr>
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<a:off x="2213" y="-2659"/>
                                                                                                                                                      <a:ext cx="4640" cy="2902"/>
                                                                                                                                                      <a:chOff x="2213" y="-2659"/>
                                                                                                                                                      <a:chExt cx="4640" cy="2902"/>
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<p:cNvPr id="162" name="Freeform 161"/>
                                                                                                                                                      <p:cNvSpPr>
                                                                                                                                                        <a:spLocks/>
                                                                                                                                                      </p:cNvSpPr>
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<a:off x="4259" y="-1499"/>
                                                                                                                                                        <a:ext cx="248" cy="1289"/>
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<a:gd name="T0" fmla="+- 0 4259 4259"/>
                                                                                                                                                          <a:gd name="T1" fmla="*/ T0 w 248"/>
                                                                                                                                                          <a:gd name="T2" fmla="+- 0 -1499 -1499"/>
                                                                                                                                                          <a:gd name="T3" fmla="*/ -1499 h 1289"/>
                                                                                                                                                          <a:gd name="T4" fmla="+- 0 4507 4259"/>
                                                                                                                                                          <a:gd name="T5" fmla="*/ T4 w 248"/>
                                                                                                                                                          <a:gd name="T6" fmla="+- 0 -1499 -1499"/>
                                                                                                                                                          <a:gd name="T7" fmla="*/ -1499 h 1289"/>
                                                                                                                                                          <a:gd name="T8" fmla="+- 0 4507 4259"/>
                                                                                                                                                          <a:gd name="T9" fmla="*/ T8 w 248"/>
                                                                                                                                                          <a:gd name="T10" fmla="+- 0 -210 -1499"/>
                                                                                                                                                          <a:gd name="T11" fmla="*/ -210 h 1289"/>
                                                                                                                                                          <a:gd name="T12" fmla="+- 0 4259 4259"/>
                                                                                                                                                          <a:gd name="T13" fmla="*/ T12 w 248"/>
                                                                                                                                                          <a:gd name="T14" fmla="+- 0 -210 -1499"/>
                                                                                                                                                          <a:gd name="T15" fmla="*/ -210 h 1289"/>
                                                                                                                                                          <a:gd name="T16" fmla="+- 0 4259 4259"/>
                                                                                                                                                          <a:gd name="T17" fmla="*/ T16 w 248"/>
                                                                                                                                                          <a:gd name="T18" fmla="+- 0 -1499 -1499"/>
                                                                                                                                                          <a:gd name="T19" fmla="*/ -1499 h 1289"/>
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<a:pos x="T9" y="T11"/>
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<a:pos x="T13" y="T15"/>
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<a:pos x="T17" y="T19"/>
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<a:path w="248" h="1289">
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<a:pt x="0" y="0"/>
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<a:pt x="248" y="0"/>
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<a:pt x="248" y="1289"/>
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<a:pt x="0" y="1289"/>
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<a:pt x="0" y="0"/>
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        <a:ln w="12116">
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      <a:ext uri="{909E8E84-426E-40DD-AFC4-6F175D3DCCD1}">
                                                        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<a:srgbClr val="FFFFFF"/>
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</a14:hiddenFill>
      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                    <a:noAutofit/>
                                                                                                                                                      </a:bodyPr>
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<p:cNvPr id="163" name="Group 162"/>
                                                                                                                                                      <p:cNvGrpSpPr>
                                                                                                                                                        <a:grpSpLocks/>
                                                                                                                                                      </p:cNvGrpSpPr>
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<a:off x="2213" y="-2659"/>
                                                                                                                                                        <a:ext cx="4640" cy="2902"/>
                                                                                                                                                        <a:chOff x="2213" y="-2659"/>
                                                                                                                                                        <a:chExt cx="4640" cy="2902"/>
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<p:cNvPr id="164" name="Freeform 163"/>
                                                                                                                                                        <p:cNvSpPr>
                                                                                                                                                          <a:spLocks/>
                                                                                                                                                        </p:cNvSpPr>
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<a:off x="4726" y="-1499"/>
                                                                                                                                                          <a:ext cx="267" cy="1289"/>
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<a:gd name="T0" fmla="+- 0 4726 4726"/>
                                                                                                                                                            <a:gd name="T1" fmla="*/ T0 w 267"/>
                                                                                                                                                            <a:gd name="T2" fmla="+- 0 -1499 -1499"/>
                                                                                                                                                            <a:gd name="T3" fmla="*/ -1499 h 1289"/>
                                                                                                                                                            <a:gd name="T4" fmla="+- 0 4993 4726"/>
                                                                                                                                                            <a:gd name="T5" fmla="*/ T4 w 267"/>
                                                                                                                                                            <a:gd name="T6" fmla="+- 0 -1499 -1499"/>
                                                                                                                                                            <a:gd name="T7" fmla="*/ -1499 h 1289"/>
                                                                                                                                                            <a:gd name="T8" fmla="+- 0 4993 4726"/>
                                                                                                                                                            <a:gd name="T9" fmla="*/ T8 w 267"/>
                                                                                                                                                            <a:gd name="T10" fmla="+- 0 -210 -1499"/>
                                                                                                                                                            <a:gd name="T11" fmla="*/ -210 h 1289"/>
                                                                                                                                                            <a:gd name="T12" fmla="+- 0 4726 4726"/>
                                                                                                                                                            <a:gd name="T13" fmla="*/ T12 w 267"/>
                                                                                                                                                            <a:gd name="T14" fmla="+- 0 -210 -1499"/>
                                                                                                                                                            <a:gd name="T15" fmla="*/ -210 h 1289"/>
                                                                                                                                                            <a:gd name="T16" fmla="+- 0 4726 4726"/>
                                                                                                                                                            <a:gd name="T17" fmla="*/ T16 w 267"/>
                                                                                                                                                            <a:gd name="T18" fmla="+- 0 -1499 -1499"/>
                                                                                                                                                            <a:gd name="T19" fmla="*/ -1499 h 1289"/>
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T9" y="T11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T13" y="T15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T17" y="T19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<a:path w="267" h="1289">
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<a:pt x="0" y="0"/>
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<a:pt x="267" y="0"/>
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<a:pt x="267" y="1289"/>
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<a:pt x="0" y="1289"/>
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<a:pt x="0" y="0"/>
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          <a:ln w="12116">
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        <a:ext uri="{909E8E84-426E-40DD-AFC4-6F175D3DCCD1}">
                                                          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<a:srgbClr val="FFFFFF"/>
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</a14:hiddenFill>
        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                      <a:noAutofit/>
                                                                                                                                                        </a:bodyPr>
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<p:cNvPr id="165" name="Group 164"/>
                                                                                                                                                        <p:cNvGrpSpPr>
                                                                                                                                                          <a:grpSpLocks/>
                                                                                                                                                        </p:cNvGrpSpPr>
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<a:off x="2213" y="-2659"/>
                                                                                                                                                          <a:ext cx="4640" cy="2902"/>
                                                                                                                                                          <a:chOff x="2213" y="-2659"/>
                                                                                                                                                          <a:chExt cx="4640" cy="2902"/>
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<p:cNvPr id="166" name="Freeform 165"/>
                                                                                                                                                          <p:cNvSpPr>
                                                                                                                                                            <a:spLocks/>
                                                                                                                                                          </p:cNvSpPr>
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<a:off x="6334" y="-1979"/>
                                                                                                                                                            <a:ext cx="252" cy="1770"/>
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<a:gd name="T0" fmla="+- 0 6334 6334"/>
                                                                                                                                                              <a:gd name="T1" fmla="*/ T0 w 252"/>
                                                                                                                                                              <a:gd name="T2" fmla="+- 0 -209 -1979"/>
                                                                                                                                                              <a:gd name="T3" fmla="*/ -209 h 1770"/>
                                                                                                                                                              <a:gd name="T4" fmla="+- 0 6586 6334"/>
                                                                                                                                                              <a:gd name="T5" fmla="*/ T4 w 252"/>
                                                                                                                                                              <a:gd name="T6" fmla="+- 0 -209 -1979"/>
                                                                                                                                                              <a:gd name="T7" fmla="*/ -209 h 1770"/>
                                                                                                                                                              <a:gd name="T8" fmla="+- 0 6586 6334"/>
                                                                                                                                                              <a:gd name="T9" fmla="*/ T8 w 252"/>
                                                                                                                                                              <a:gd name="T10" fmla="+- 0 -1094 -1979"/>
                                                                                                                                                              <a:gd name="T11" fmla="*/ -1094 h 1770"/>
                                                                                                                                                              <a:gd name="T12" fmla="+- 0 6586 6334"/>
                                                                                                                                                              <a:gd name="T13" fmla="*/ T12 w 252"/>
                                                                                                                                                              <a:gd name="T14" fmla="+- 0 -1166 -1979"/>
                                                                                                                                                              <a:gd name="T15" fmla="*/ -1166 h 1770"/>
                                                                                                                                                              <a:gd name="T16" fmla="+- 0 6584 6334"/>
                                                                                                                                                              <a:gd name="T17" fmla="*/ T16 w 252"/>
                                                                                                                                                              <a:gd name="T18" fmla="+- 0 -1237 -1979"/>
                                                                                                                                                              <a:gd name="T19" fmla="*/ -1237 h 1770"/>
                                                                                                                                                              <a:gd name="T20" fmla="+- 0 6582 6334"/>
                                                                                                                                                              <a:gd name="T21" fmla="*/ T20 w 252"/>
                                                                                                                                                              <a:gd name="T22" fmla="+- 0 -1307 -1979"/>
                                                                                                                                                              <a:gd name="T23" fmla="*/ -1307 h 1770"/>
                                                                                                                                                              <a:gd name="T24" fmla="+- 0 6580 6334"/>
                                                                                                                                                              <a:gd name="T25" fmla="*/ T24 w 252"/>
                                                                                                                                                              <a:gd name="T26" fmla="+- 0 -1374 -1979"/>
                                                                                                                                                              <a:gd name="T27" fmla="*/ -1374 h 1770"/>
                                                                                                                                                              <a:gd name="T28" fmla="+- 0 6576 6334"/>
                                                                                                                                                              <a:gd name="T29" fmla="*/ T28 w 252"/>
                                                                                                                                                              <a:gd name="T30" fmla="+- 0 -1438 -1979"/>
                                                                                                                                                              <a:gd name="T31" fmla="*/ -1438 h 1770"/>
                                                                                                                                                              <a:gd name="T32" fmla="+- 0 6572 6334"/>
                                                                                                                                                              <a:gd name="T33" fmla="*/ T32 w 252"/>
                                                                                                                                                              <a:gd name="T34" fmla="+- 0 -1501 -1979"/>
                                                                                                                                                              <a:gd name="T35" fmla="*/ -1501 h 1770"/>
                                                                                                                                                              <a:gd name="T36" fmla="+- 0 6567 6334"/>
                                                                                                                                                              <a:gd name="T37" fmla="*/ T36 w 252"/>
                                                                                                                                                              <a:gd name="T38" fmla="+- 0 -1560 -1979"/>
                                                                                                                                                              <a:gd name="T39" fmla="*/ -1560 h 1770"/>
                                                                                                                                                              <a:gd name="T40" fmla="+- 0 6556 6334"/>
                                                                                                                                                              <a:gd name="T41" fmla="*/ T40 w 252"/>
                                                                                                                                                              <a:gd name="T42" fmla="+- 0 -1670 -1979"/>
                                                                                                                                                              <a:gd name="T43" fmla="*/ -1670 h 1770"/>
                                                                                                                                                              <a:gd name="T44" fmla="+- 0 6542 6334"/>
                                                                                                                                                              <a:gd name="T45" fmla="*/ T44 w 252"/>
                                                                                                                                                              <a:gd name="T46" fmla="+- 0 -1766 -1979"/>
                                                                                                                                                              <a:gd name="T47" fmla="*/ -1766 h 1770"/>
                                                                                                                                                              <a:gd name="T48" fmla="+- 0 6526 6334"/>
                                                                                                                                                              <a:gd name="T49" fmla="*/ T48 w 252"/>
                                                                                                                                                              <a:gd name="T50" fmla="+- 0 -1846 -1979"/>
                                                                                                                                                              <a:gd name="T51" fmla="*/ -1846 h 1770"/>
                                                                                                                                                              <a:gd name="T52" fmla="+- 0 6509 6334"/>
                                                                                                                                                              <a:gd name="T53" fmla="*/ T52 w 252"/>
                                                                                                                                                              <a:gd name="T54" fmla="+- 0 -1909 -1979"/>
                                                                                                                                                              <a:gd name="T55" fmla="*/ -1909 h 1770"/>
                                                                                                                                                              <a:gd name="T56" fmla="+- 0 6480 6334"/>
                                                                                                                                                              <a:gd name="T57" fmla="*/ T56 w 252"/>
                                                                                                                                                              <a:gd name="T58" fmla="+- 0 -1967 -1979"/>
                                                                                                                                                              <a:gd name="T59" fmla="*/ -1967 h 1770"/>
                                                                                                                                                              <a:gd name="T60" fmla="+- 0 6460 6334"/>
                                                                                                                                                              <a:gd name="T61" fmla="*/ T60 w 252"/>
                                                                                                                                                              <a:gd name="T62" fmla="+- 0 -1979 -1979"/>
                                                                                                                                                              <a:gd name="T63" fmla="*/ -1979 h 1770"/>
                                                                                                                                                              <a:gd name="T64" fmla="+- 0 6449 6334"/>
                                                                                                                                                              <a:gd name="T65" fmla="*/ T64 w 252"/>
                                                                                                                                                              <a:gd name="T66" fmla="+- 0 -1976 -1979"/>
                                                                                                                                                              <a:gd name="T67" fmla="*/ -1976 h 1770"/>
                                                                                                                                                              <a:gd name="T68" fmla="+- 0 6411 6334"/>
                                                                                                                                                              <a:gd name="T69" fmla="*/ T68 w 252"/>
                                                                                                                                                              <a:gd name="T70" fmla="+- 0 -1909 -1979"/>
                                                                                                                                                              <a:gd name="T71" fmla="*/ -1909 h 1770"/>
                                                                                                                                                              <a:gd name="T72" fmla="+- 0 6393 6334"/>
                                                                                                                                                              <a:gd name="T73" fmla="*/ T72 w 252"/>
                                                                                                                                                              <a:gd name="T74" fmla="+- 0 -1846 -1979"/>
                                                                                                                                                              <a:gd name="T75" fmla="*/ -1846 h 1770"/>
                                                                                                                                                              <a:gd name="T76" fmla="+- 0 6378 6334"/>
                                                                                                                                                              <a:gd name="T77" fmla="*/ T76 w 252"/>
                                                                                                                                                              <a:gd name="T78" fmla="+- 0 -1766 -1979"/>
                                                                                                                                                              <a:gd name="T79" fmla="*/ -1766 h 1770"/>
                                                                                                                                                              <a:gd name="T80" fmla="+- 0 6364 6334"/>
                                                                                                                                                              <a:gd name="T81" fmla="*/ T80 w 252"/>
                                                                                                                                                              <a:gd name="T82" fmla="+- 0 -1670 -1979"/>
                                                                                                                                                              <a:gd name="T83" fmla="*/ -1670 h 1770"/>
                                                                                                                                                              <a:gd name="T84" fmla="+- 0 6353 6334"/>
                                                                                                                                                              <a:gd name="T85" fmla="*/ T84 w 252"/>
                                                                                                                                                              <a:gd name="T86" fmla="+- 0 -1560 -1979"/>
                                                                                                                                                              <a:gd name="T87" fmla="*/ -1560 h 1770"/>
                                                                                                                                                              <a:gd name="T88" fmla="+- 0 6348 6334"/>
                                                                                                                                                              <a:gd name="T89" fmla="*/ T88 w 252"/>
                                                                                                                                                              <a:gd name="T90" fmla="+- 0 -1501 -1979"/>
                                                                                                                                                              <a:gd name="T91" fmla="*/ -1501 h 1770"/>
                                                                                                                                                              <a:gd name="T92" fmla="+- 0 6344 6334"/>
                                                                                                                                                              <a:gd name="T93" fmla="*/ T92 w 252"/>
                                                                                                                                                              <a:gd name="T94" fmla="+- 0 -1438 -1979"/>
                                                                                                                                                              <a:gd name="T95" fmla="*/ -1438 h 1770"/>
                                                                                                                                                              <a:gd name="T96" fmla="+- 0 6340 6334"/>
                                                                                                                                                              <a:gd name="T97" fmla="*/ T96 w 252"/>
                                                                                                                                                              <a:gd name="T98" fmla="+- 0 -1374 -1979"/>
                                                                                                                                                              <a:gd name="T99" fmla="*/ -1374 h 1770"/>
                                                                                                                                                              <a:gd name="T100" fmla="+- 0 6337 6334"/>
                                                                                                                                                              <a:gd name="T101" fmla="*/ T100 w 252"/>
                                                                                                                                                              <a:gd name="T102" fmla="+- 0 -1307 -1979"/>
                                                                                                                                                              <a:gd name="T103" fmla="*/ -1307 h 1770"/>
                                                                                                                                                              <a:gd name="T104" fmla="+- 0 6335 6334"/>
                                                                                                                                                              <a:gd name="T105" fmla="*/ T104 w 252"/>
                                                                                                                                                              <a:gd name="T106" fmla="+- 0 -1237 -1979"/>
                                                                                                                                                              <a:gd name="T107" fmla="*/ -1237 h 1770"/>
                                                                                                                                                              <a:gd name="T108" fmla="+- 0 6334 6334"/>
                                                                                                                                                              <a:gd name="T109" fmla="*/ T108 w 252"/>
                                                                                                                                                              <a:gd name="T110" fmla="+- 0 -1166 -1979"/>
                                                                                                                                                              <a:gd name="T111" fmla="*/ -1166 h 1770"/>
                                                                                                                                                              <a:gd name="T112" fmla="+- 0 6334 6334"/>
                                                                                                                                                              <a:gd name="T113" fmla="*/ T112 w 252"/>
                                                                                                                                                              <a:gd name="T114" fmla="+- 0 -1094 -1979"/>
                                                                                                                                                              <a:gd name="T115" fmla="*/ -1094 h 1770"/>
                                                                                                                                                              <a:gd name="T116" fmla="+- 0 6334 6334"/>
                                                                                                                                                              <a:gd name="T117" fmla="*/ T116 w 252"/>
                                                                                                                                                              <a:gd name="T118" fmla="+- 0 -209 -1979"/>
                                                                                                                                                              <a:gd name="T119" fmla="*/ -209 h 1770"/>
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9" y="T11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13" y="T15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17" y="T19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21" y="T23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25" y="T27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29" y="T31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33" y="T35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37" y="T39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41" y="T43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45" y="T47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49" y="T51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53" y="T55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57" y="T59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61" y="T63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65" y="T67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69" y="T71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73" y="T75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77" y="T79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81" y="T83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85" y="T87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89" y="T91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93" y="T95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97" y="T99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101" y="T103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105" y="T107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109" y="T111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113" y="T115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T117" y="T119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<a:path w="252" h="1770">
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<a:pt x="0" y="1770"/>
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252" y="1770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252" y="885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252" y="813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250" y="742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248" y="672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246" y="605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242" y="541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238" y="478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233" y="419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222" y="309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208" y="213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192" y="133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175" y="70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146" y="12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126" y="0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115" y="3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77" y="70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59" y="133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44" y="213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30" y="309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19" y="419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14" y="478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10" y="541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6" y="605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3" y="672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1" y="742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0" y="813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0" y="885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<a:pt x="0" y="1770"/>
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<a:srgbClr val="FEFFFE"/>
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          <a:ext uri="{91240B29-F687-4F45-9708-019B960494DF}">
                                              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                        </a14:hiddenLine>
          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                        <a:noAutofit/>
                                                                                                                                                          </a:bodyPr>
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<p:cNvPr id="167" name="Group 166"/>
                                                                                                                                                          <p:cNvGrpSpPr>
                                                                                                                                                            <a:grpSpLocks/>
                                                                                                                                                          </p:cNvGrpSpPr>
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<a:off x="2213" y="-2659"/>
                                                                                                                                                            <a:ext cx="4640" cy="2902"/>
                                                                                                                                                            <a:chOff x="2213" y="-2659"/>
                                                                                                                                                            <a:chExt cx="4640" cy="2902"/>
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<p:cNvPr id="168" name="Freeform 167"/>
                                                                                                                                                            <p:cNvSpPr>
                                                                                                                                                              <a:spLocks/>
                                                                                                                                                            </p:cNvSpPr>
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<a:off x="6334" y="-1979"/>
                                                                                                                                                              <a:ext cx="252" cy="1770"/>
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<a:gd name="T0" fmla="+- 0 6334 6334"/>
                                                                                                                                                                <a:gd name="T1" fmla="*/ T0 w 252"/>
                                                                                                                                                                <a:gd name="T2" fmla="+- 0 -209 -1979"/>
                                                                                                                                                                <a:gd name="T3" fmla="*/ -209 h 1770"/>
                                                                                                                                                                <a:gd name="T4" fmla="+- 0 6334 6334"/>
                                                                                                                                                                <a:gd name="T5" fmla="*/ T4 w 252"/>
                                                                                                                                                                <a:gd name="T6" fmla="+- 0 -1094 -1979"/>
                                                                                                                                                                <a:gd name="T7" fmla="*/ -1094 h 1770"/>
                                                                                                                                                                <a:gd name="T8" fmla="+- 0 6334 6334"/>
                                                                                                                                                                <a:gd name="T9" fmla="*/ T8 w 252"/>
                                                                                                                                                                <a:gd name="T10" fmla="+- 0 -1166 -1979"/>
                                                                                                                                                                <a:gd name="T11" fmla="*/ -1166 h 1770"/>
                                                                                                                                                                <a:gd name="T12" fmla="+- 0 6335 6334"/>
                                                                                                                                                                <a:gd name="T13" fmla="*/ T12 w 252"/>
                                                                                                                                                                <a:gd name="T14" fmla="+- 0 -1237 -1979"/>
                                                                                                                                                                <a:gd name="T15" fmla="*/ -1237 h 1770"/>
                                                                                                                                                                <a:gd name="T16" fmla="+- 0 6337 6334"/>
                                                                                                                                                                <a:gd name="T17" fmla="*/ T16 w 252"/>
                                                                                                                                                                <a:gd name="T18" fmla="+- 0 -1307 -1979"/>
                                                                                                                                                                <a:gd name="T19" fmla="*/ -1307 h 1770"/>
                                                                                                                                                                <a:gd name="T20" fmla="+- 0 6340 6334"/>
                                                                                                                                                                <a:gd name="T21" fmla="*/ T20 w 252"/>
                                                                                                                                                                <a:gd name="T22" fmla="+- 0 -1374 -1979"/>
                                                                                                                                                                <a:gd name="T23" fmla="*/ -1374 h 1770"/>
                                                                                                                                                                <a:gd name="T24" fmla="+- 0 6344 6334"/>
                                                                                                                                                                <a:gd name="T25" fmla="*/ T24 w 252"/>
                                                                                                                                                                <a:gd name="T26" fmla="+- 0 -1438 -1979"/>
                                                                                                                                                                <a:gd name="T27" fmla="*/ -1438 h 1770"/>
                                                                                                                                                                <a:gd name="T28" fmla="+- 0 6348 6334"/>
                                                                                                                                                                <a:gd name="T29" fmla="*/ T28 w 252"/>
                                                                                                                                                                <a:gd name="T30" fmla="+- 0 -1501 -1979"/>
                                                                                                                                                                <a:gd name="T31" fmla="*/ -1501 h 1770"/>
                                                                                                                                                                <a:gd name="T32" fmla="+- 0 6353 6334"/>
                                                                                                                                                                <a:gd name="T33" fmla="*/ T32 w 252"/>
                                                                                                                                                                <a:gd name="T34" fmla="+- 0 -1560 -1979"/>
                                                                                                                                                                <a:gd name="T35" fmla="*/ -1560 h 1770"/>
                                                                                                                                                                <a:gd name="T36" fmla="+- 0 6364 6334"/>
                                                                                                                                                                <a:gd name="T37" fmla="*/ T36 w 252"/>
                                                                                                                                                                <a:gd name="T38" fmla="+- 0 -1670 -1979"/>
                                                                                                                                                                <a:gd name="T39" fmla="*/ -1670 h 1770"/>
                                                                                                                                                                <a:gd name="T40" fmla="+- 0 6378 6334"/>
                                                                                                                                                                <a:gd name="T41" fmla="*/ T40 w 252"/>
                                                                                                                                                                <a:gd name="T42" fmla="+- 0 -1766 -1979"/>
                                                                                                                                                                <a:gd name="T43" fmla="*/ -1766 h 1770"/>
                                                                                                                                                                <a:gd name="T44" fmla="+- 0 6393 6334"/>
                                                                                                                                                                <a:gd name="T45" fmla="*/ T44 w 252"/>
                                                                                                                                                                <a:gd name="T46" fmla="+- 0 -1846 -1979"/>
                                                                                                                                                                <a:gd name="T47" fmla="*/ -1846 h 1770"/>
                                                                                                                                                                <a:gd name="T48" fmla="+- 0 6411 6334"/>
                                                                                                                                                                <a:gd name="T49" fmla="*/ T48 w 252"/>
                                                                                                                                                                <a:gd name="T50" fmla="+- 0 -1909 -1979"/>
                                                                                                                                                                <a:gd name="T51" fmla="*/ -1909 h 1770"/>
                                                                                                                                                                <a:gd name="T52" fmla="+- 0 6439 6334"/>
                                                                                                                                                                <a:gd name="T53" fmla="*/ T52 w 252"/>
                                                                                                                                                                <a:gd name="T54" fmla="+- 0 -1967 -1979"/>
                                                                                                                                                                <a:gd name="T55" fmla="*/ -1967 h 1770"/>
                                                                                                                                                                <a:gd name="T56" fmla="+- 0 6460 6334"/>
                                                                                                                                                                <a:gd name="T57" fmla="*/ T56 w 252"/>
                                                                                                                                                                <a:gd name="T58" fmla="+- 0 -1979 -1979"/>
                                                                                                                                                                <a:gd name="T59" fmla="*/ -1979 h 1770"/>
                                                                                                                                                                <a:gd name="T60" fmla="+- 0 6470 6334"/>
                                                                                                                                                                <a:gd name="T61" fmla="*/ T60 w 252"/>
                                                                                                                                                                <a:gd name="T62" fmla="+- 0 -1976 -1979"/>
                                                                                                                                                                <a:gd name="T63" fmla="*/ -1976 h 1770"/>
                                                                                                                                                                <a:gd name="T64" fmla="+- 0 6509 6334"/>
                                                                                                                                                                <a:gd name="T65" fmla="*/ T64 w 252"/>
                                                                                                                                                                <a:gd name="T66" fmla="+- 0 -1909 -1979"/>
                                                                                                                                                                <a:gd name="T67" fmla="*/ -1909 h 1770"/>
                                                                                                                                                                <a:gd name="T68" fmla="+- 0 6526 6334"/>
                                                                                                                                                                <a:gd name="T69" fmla="*/ T68 w 252"/>
                                                                                                                                                                <a:gd name="T70" fmla="+- 0 -1846 -1979"/>
                                                                                                                                                                <a:gd name="T71" fmla="*/ -1846 h 1770"/>
                                                                                                                                                                <a:gd name="T72" fmla="+- 0 6542 6334"/>
                                                                                                                                                                <a:gd name="T73" fmla="*/ T72 w 252"/>
                                                                                                                                                                <a:gd name="T74" fmla="+- 0 -1766 -1979"/>
                                                                                                                                                                <a:gd name="T75" fmla="*/ -1766 h 1770"/>
                                                                                                                                                                <a:gd name="T76" fmla="+- 0 6556 6334"/>
                                                                                                                                                                <a:gd name="T77" fmla="*/ T76 w 252"/>
                                                                                                                                                                <a:gd name="T78" fmla="+- 0 -1670 -1979"/>
                                                                                                                                                                <a:gd name="T79" fmla="*/ -1670 h 1770"/>
                                                                                                                                                                <a:gd name="T80" fmla="+- 0 6567 6334"/>
                                                                                                                                                                <a:gd name="T81" fmla="*/ T80 w 252"/>
                                                                                                                                                                <a:gd name="T82" fmla="+- 0 -1560 -1979"/>
                                                                                                                                                                <a:gd name="T83" fmla="*/ -1560 h 1770"/>
                                                                                                                                                                <a:gd name="T84" fmla="+- 0 6572 6334"/>
                                                                                                                                                                <a:gd name="T85" fmla="*/ T84 w 252"/>
                                                                                                                                                                <a:gd name="T86" fmla="+- 0 -1501 -1979"/>
                                                                                                                                                                <a:gd name="T87" fmla="*/ -1501 h 1770"/>
                                                                                                                                                                <a:gd name="T88" fmla="+- 0 6576 6334"/>
                                                                                                                                                                <a:gd name="T89" fmla="*/ T88 w 252"/>
                                                                                                                                                                <a:gd name="T90" fmla="+- 0 -1438 -1979"/>
                                                                                                                                                                <a:gd name="T91" fmla="*/ -1438 h 1770"/>
                                                                                                                                                                <a:gd name="T92" fmla="+- 0 6580 6334"/>
                                                                                                                                                                <a:gd name="T93" fmla="*/ T92 w 252"/>
                                                                                                                                                                <a:gd name="T94" fmla="+- 0 -1374 -1979"/>
                                                                                                                                                                <a:gd name="T95" fmla="*/ -1374 h 1770"/>
                                                                                                                                                                <a:gd name="T96" fmla="+- 0 6582 6334"/>
                                                                                                                                                                <a:gd name="T97" fmla="*/ T96 w 252"/>
                                                                                                                                                                <a:gd name="T98" fmla="+- 0 -1307 -1979"/>
                                                                                                                                                                <a:gd name="T99" fmla="*/ -1307 h 1770"/>
                                                                                                                                                                <a:gd name="T100" fmla="+- 0 6584 6334"/>
                                                                                                                                                                <a:gd name="T101" fmla="*/ T100 w 252"/>
                                                                                                                                                                <a:gd name="T102" fmla="+- 0 -1237 -1979"/>
                                                                                                                                                                <a:gd name="T103" fmla="*/ -1237 h 1770"/>
                                                                                                                                                                <a:gd name="T104" fmla="+- 0 6586 6334"/>
                                                                                                                                                                <a:gd name="T105" fmla="*/ T104 w 252"/>
                                                                                                                                                                <a:gd name="T106" fmla="+- 0 -1166 -1979"/>
                                                                                                                                                                <a:gd name="T107" fmla="*/ -1166 h 1770"/>
                                                                                                                                                                <a:gd name="T108" fmla="+- 0 6586 6334"/>
                                                                                                                                                                <a:gd name="T109" fmla="*/ T108 w 252"/>
                                                                                                                                                                <a:gd name="T110" fmla="+- 0 -1094 -1979"/>
                                                                                                                                                                <a:gd name="T111" fmla="*/ -1094 h 1770"/>
                                                                                                                                                                <a:gd name="T112" fmla="+- 0 6586 6334"/>
                                                                                                                                                                <a:gd name="T113" fmla="*/ T112 w 252"/>
                                                                                                                                                                <a:gd name="T114" fmla="+- 0 -209 -1979"/>
                                                                                                                                                                <a:gd name="T115" fmla="*/ -209 h 1770"/>
                                                                                                                                                                <a:gd name="T116" fmla="+- 0 6334 6334"/>
                                                                                                                                                                <a:gd name="T117" fmla="*/ T116 w 252"/>
                                                                                                                                                                <a:gd name="T118" fmla="+- 0 -209 -1979"/>
                                                                                                                                                                <a:gd name="T119" fmla="*/ -209 h 1770"/>
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9" y="T11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13" y="T15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17" y="T19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21" y="T23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25" y="T27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29" y="T31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33" y="T35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37" y="T39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41" y="T43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45" y="T47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49" y="T51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53" y="T55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57" y="T59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61" y="T63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65" y="T67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69" y="T71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73" y="T75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77" y="T79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81" y="T83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85" y="T87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89" y="T91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93" y="T95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97" y="T99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101" y="T103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105" y="T107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109" y="T111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113" y="T115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T117" y="T119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<a:path w="252" h="1770">
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<a:pt x="0" y="1770"/>
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0" y="885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0" y="813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1" y="742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3" y="672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6" y="605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10" y="541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14" y="478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19" y="419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30" y="309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44" y="213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59" y="133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77" y="70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105" y="12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126" y="0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136" y="3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175" y="70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192" y="133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208" y="213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222" y="309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233" y="419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238" y="478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242" y="541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246" y="605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248" y="672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250" y="742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252" y="813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252" y="885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252" y="1770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<a:pt x="0" y="1770"/>
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              <a:ln w="12116">
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            <a:ext uri="{909E8E84-426E-40DD-AFC4-6F175D3DCCD1}">
                                                              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<a:srgbClr val="FFFFFF"/>
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</a14:hiddenFill>
            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                          <a:noAutofit/>
                                                                                                                                                            </a:bodyPr>
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<p:cNvPr id="169" name="Group 168"/>
                                                                                                                                                            <p:cNvGrpSpPr>
                                                                                                                                                              <a:grpSpLocks/>
                                                                                                                                                            </p:cNvGrpSpPr>
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<a:off x="2213" y="-2659"/>
                                                                                                                                                              <a:ext cx="4640" cy="2902"/>
                                                                                                                                                              <a:chOff x="2213" y="-2659"/>
                                                                                                                                                              <a:chExt cx="4640" cy="2902"/>
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<p:cNvPr id="170" name="Freeform 169"/>
                                                                                                                                                              <p:cNvSpPr>
                                                                                                                                                                <a:spLocks/>
                                                                                                                                                              </p:cNvSpPr>
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<a:off x="2859" y="-2576"/>
                                                                                                                                                                <a:ext cx="416" cy="2367"/>
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<a:gd name="T0" fmla="+- 0 3262 2859"/>
                                                                                                                                                                  <a:gd name="T1" fmla="*/ T0 w 416"/>
                                                                                                                                                                  <a:gd name="T2" fmla="+- 0 -2576 -2576"/>
                                                                                                                                                                  <a:gd name="T3" fmla="*/ -2576 h 2367"/>
                                                                                                                                                                  <a:gd name="T4" fmla="+- 0 3194 2859"/>
                                                                                                                                                                  <a:gd name="T5" fmla="*/ T4 w 416"/>
                                                                                                                                                                  <a:gd name="T6" fmla="+- 0 -2543 -2576"/>
                                                                                                                                                                  <a:gd name="T7" fmla="*/ -2543 h 2367"/>
                                                                                                                                                                  <a:gd name="T8" fmla="+- 0 3144 2859"/>
                                                                                                                                                                  <a:gd name="T9" fmla="*/ T8 w 416"/>
                                                                                                                                                                  <a:gd name="T10" fmla="+- 0 -2499 -2576"/>
                                                                                                                                                                  <a:gd name="T11" fmla="*/ -2499 h 2367"/>
                                                                                                                                                                  <a:gd name="T12" fmla="+- 0 3090 2859"/>
                                                                                                                                                                  <a:gd name="T13" fmla="*/ T12 w 416"/>
                                                                                                                                                                  <a:gd name="T14" fmla="+- 0 -2435 -2576"/>
                                                                                                                                                                  <a:gd name="T15" fmla="*/ -2435 h 2367"/>
                                                                                                                                                                  <a:gd name="T16" fmla="+- 0 3035 2859"/>
                                                                                                                                                                  <a:gd name="T17" fmla="*/ T16 w 416"/>
                                                                                                                                                                  <a:gd name="T18" fmla="+- 0 -2351 -2576"/>
                                                                                                                                                                  <a:gd name="T19" fmla="*/ -2351 h 2367"/>
                                                                                                                                                                  <a:gd name="T20" fmla="+- 0 2981 2859"/>
                                                                                                                                                                  <a:gd name="T21" fmla="*/ T20 w 416"/>
                                                                                                                                                                  <a:gd name="T22" fmla="+- 0 -2244 -2576"/>
                                                                                                                                                                  <a:gd name="T23" fmla="*/ -2244 h 2367"/>
                                                                                                                                                                  <a:gd name="T24" fmla="+- 0 2956 2859"/>
                                                                                                                                                                  <a:gd name="T25" fmla="*/ T24 w 416"/>
                                                                                                                                                                  <a:gd name="T26" fmla="+- 0 -2181 -2576"/>
                                                                                                                                                                  <a:gd name="T27" fmla="*/ -2181 h 2367"/>
                                                                                                                                                                  <a:gd name="T28" fmla="+- 0 2933 2859"/>
                                                                                                                                                                  <a:gd name="T29" fmla="*/ T28 w 416"/>
                                                                                                                                                                  <a:gd name="T30" fmla="+- 0 -2113 -2576"/>
                                                                                                                                                                  <a:gd name="T31" fmla="*/ -2113 h 2367"/>
                                                                                                                                                                  <a:gd name="T32" fmla="+- 0 2913 2859"/>
                                                                                                                                                                  <a:gd name="T33" fmla="*/ T32 w 416"/>
                                                                                                                                                                  <a:gd name="T34" fmla="+- 0 -2038 -2576"/>
                                                                                                                                                                  <a:gd name="T35" fmla="*/ -2038 h 2367"/>
                                                                                                                                                                  <a:gd name="T36" fmla="+- 0 2895 2859"/>
                                                                                                                                                                  <a:gd name="T37" fmla="*/ T36 w 416"/>
                                                                                                                                                                  <a:gd name="T38" fmla="+- 0 -1957 -2576"/>
                                                                                                                                                                  <a:gd name="T39" fmla="*/ -1957 h 2367"/>
                                                                                                                                                                  <a:gd name="T40" fmla="+- 0 2880 2859"/>
                                                                                                                                                                  <a:gd name="T41" fmla="*/ T40 w 416"/>
                                                                                                                                                                  <a:gd name="T42" fmla="+- 0 -1869 -2576"/>
                                                                                                                                                                  <a:gd name="T43" fmla="*/ -1869 h 2367"/>
                                                                                                                                                                  <a:gd name="T44" fmla="+- 0 2869 2859"/>
                                                                                                                                                                  <a:gd name="T45" fmla="*/ T44 w 416"/>
                                                                                                                                                                  <a:gd name="T46" fmla="+- 0 -1774 -2576"/>
                                                                                                                                                                  <a:gd name="T47" fmla="*/ -1774 h 2367"/>
                                                                                                                                                                  <a:gd name="T48" fmla="+- 0 2862 2859"/>
                                                                                                                                                                  <a:gd name="T49" fmla="*/ T48 w 416"/>
                                                                                                                                                                  <a:gd name="T50" fmla="+- 0 -1673 -2576"/>
                                                                                                                                                                  <a:gd name="T51" fmla="*/ -1673 h 2367"/>
                                                                                                                                                                  <a:gd name="T52" fmla="+- 0 2859 2859"/>
                                                                                                                                                                  <a:gd name="T53" fmla="*/ T52 w 416"/>
                                                                                                                                                                  <a:gd name="T54" fmla="+- 0 -1564 -2576"/>
                                                                                                                                                                  <a:gd name="T55" fmla="*/ -1564 h 2367"/>
                                                                                                                                                                  <a:gd name="T56" fmla="+- 0 2859 2859"/>
                                                                                                                                                                  <a:gd name="T57" fmla="*/ T56 w 416"/>
                                                                                                                                                                  <a:gd name="T58" fmla="+- 0 -209 -2576"/>
                                                                                                                                                                  <a:gd name="T59" fmla="*/ -209 h 2367"/>
                                                                                                                                                                  <a:gd name="T60" fmla="+- 0 3112 2859"/>
                                                                                                                                                                  <a:gd name="T61" fmla="*/ T60 w 416"/>
                                                                                                                                                                  <a:gd name="T62" fmla="+- 0 -209 -2576"/>
                                                                                                                                                                  <a:gd name="T63" fmla="*/ -209 h 2367"/>
                                                                                                                                                                  <a:gd name="T64" fmla="+- 0 3112 2859"/>
                                                                                                                                                                  <a:gd name="T65" fmla="*/ T64 w 416"/>
                                                                                                                                                                  <a:gd name="T66" fmla="+- 0 -1564 -2576"/>
                                                                                                                                                                  <a:gd name="T67" fmla="*/ -1564 h 2367"/>
                                                                                                                                                                  <a:gd name="T68" fmla="+- 0 3113 2859"/>
                                                                                                                                                                  <a:gd name="T69" fmla="*/ T68 w 416"/>
                                                                                                                                                                  <a:gd name="T70" fmla="+- 0 -1673 -2576"/>
                                                                                                                                                                  <a:gd name="T71" fmla="*/ -1673 h 2367"/>
                                                                                                                                                                  <a:gd name="T72" fmla="+- 0 3118 2859"/>
                                                                                                                                                                  <a:gd name="T73" fmla="*/ T72 w 416"/>
                                                                                                                                                                  <a:gd name="T74" fmla="+- 0 -1774 -2576"/>
                                                                                                                                                                  <a:gd name="T75" fmla="*/ -1774 h 2367"/>
                                                                                                                                                                  <a:gd name="T76" fmla="+- 0 3125 2859"/>
                                                                                                                                                                  <a:gd name="T77" fmla="*/ T76 w 416"/>
                                                                                                                                                                  <a:gd name="T78" fmla="+- 0 -1869 -2576"/>
                                                                                                                                                                  <a:gd name="T79" fmla="*/ -1869 h 2367"/>
                                                                                                                                                                  <a:gd name="T80" fmla="+- 0 3134 2859"/>
                                                                                                                                                                  <a:gd name="T81" fmla="*/ T80 w 416"/>
                                                                                                                                                                  <a:gd name="T82" fmla="+- 0 -1957 -2576"/>
                                                                                                                                                                  <a:gd name="T83" fmla="*/ -1957 h 2367"/>
                                                                                                                                                                  <a:gd name="T84" fmla="+- 0 3145 2859"/>
                                                                                                                                                                  <a:gd name="T85" fmla="*/ T84 w 416"/>
                                                                                                                                                                  <a:gd name="T86" fmla="+- 0 -2038 -2576"/>
                                                                                                                                                                  <a:gd name="T87" fmla="*/ -2038 h 2367"/>
                                                                                                                                                                  <a:gd name="T88" fmla="+- 0 3157 2859"/>
                                                                                                                                                                  <a:gd name="T89" fmla="*/ T88 w 416"/>
                                                                                                                                                                  <a:gd name="T90" fmla="+- 0 -2113 -2576"/>
                                                                                                                                                                  <a:gd name="T91" fmla="*/ -2113 h 2367"/>
                                                                                                                                                                  <a:gd name="T92" fmla="+- 0 3171 2859"/>
                                                                                                                                                                  <a:gd name="T93" fmla="*/ T92 w 416"/>
                                                                                                                                                                  <a:gd name="T94" fmla="+- 0 -2181 -2576"/>
                                                                                                                                                                  <a:gd name="T95" fmla="*/ -2181 h 2367"/>
                                                                                                                                                                  <a:gd name="T96" fmla="+- 0 3185 2859"/>
                                                                                                                                                                  <a:gd name="T97" fmla="*/ T96 w 416"/>
                                                                                                                                                                  <a:gd name="T98" fmla="+- 0 -2244 -2576"/>
                                                                                                                                                                  <a:gd name="T99" fmla="*/ -2244 h 2367"/>
                                                                                                                                                                  <a:gd name="T100" fmla="+- 0 3199 2859"/>
                                                                                                                                                                  <a:gd name="T101" fmla="*/ T100 w 416"/>
                                                                                                                                                                  <a:gd name="T102" fmla="+- 0 -2300 -2576"/>
                                                                                                                                                                  <a:gd name="T103" fmla="*/ -2300 h 2367"/>
                                                                                                                                                                  <a:gd name="T104" fmla="+- 0 3213 2859"/>
                                                                                                                                                                  <a:gd name="T105" fmla="*/ T104 w 416"/>
                                                                                                                                                                  <a:gd name="T106" fmla="+- 0 -2351 -2576"/>
                                                                                                                                                                  <a:gd name="T107" fmla="*/ -2351 h 2367"/>
                                                                                                                                                                  <a:gd name="T108" fmla="+- 0 3227 2859"/>
                                                                                                                                                                  <a:gd name="T109" fmla="*/ T108 w 416"/>
                                                                                                                                                                  <a:gd name="T110" fmla="+- 0 -2396 -2576"/>
                                                                                                                                                                  <a:gd name="T111" fmla="*/ -2396 h 2367"/>
                                                                                                                                                                  <a:gd name="T112" fmla="+- 0 3239 2859"/>
                                                                                                                                                                  <a:gd name="T113" fmla="*/ T112 w 416"/>
                                                                                                                                                                  <a:gd name="T114" fmla="+- 0 -2435 -2576"/>
                                                                                                                                                                  <a:gd name="T115" fmla="*/ -2435 h 2367"/>
                                                                                                                                                                  <a:gd name="T116" fmla="+- 0 3251 2859"/>
                                                                                                                                                                  <a:gd name="T117" fmla="*/ T116 w 416"/>
                                                                                                                                                                  <a:gd name="T118" fmla="+- 0 -2470 -2576"/>
                                                                                                                                                                  <a:gd name="T119" fmla="*/ -2470 h 2367"/>
                                                                                                                                                                  <a:gd name="T120" fmla="+- 0 3260 2859"/>
                                                                                                                                                                  <a:gd name="T121" fmla="*/ T120 w 416"/>
                                                                                                                                                                  <a:gd name="T122" fmla="+- 0 -2499 -2576"/>
                                                                                                                                                                  <a:gd name="T123" fmla="*/ -2499 h 2367"/>
                                                                                                                                                                  <a:gd name="T124" fmla="+- 0 3268 2859"/>
                                                                                                                                                                  <a:gd name="T125" fmla="*/ T124 w 416"/>
                                                                                                                                                                  <a:gd name="T126" fmla="+- 0 -2523 -2576"/>
                                                                                                                                                                  <a:gd name="T127" fmla="*/ -2523 h 2367"/>
                                                                                                                                                                  <a:gd name="T128" fmla="+- 0 3273 2859"/>
                                                                                                                                                                  <a:gd name="T129" fmla="*/ T128 w 416"/>
                                                                                                                                                                  <a:gd name="T130" fmla="+- 0 -2543 -2576"/>
                                                                                                                                                                  <a:gd name="T131" fmla="*/ -2543 h 2367"/>
                                                                                                                                                                  <a:gd name="T132" fmla="+- 0 3276 2859"/>
                                                                                                                                                                  <a:gd name="T133" fmla="*/ T132 w 416"/>
                                                                                                                                                                  <a:gd name="T134" fmla="+- 0 -2557 -2576"/>
                                                                                                                                                                  <a:gd name="T135" fmla="*/ -2557 h 2367"/>
                                                                                                                                                                  <a:gd name="T136" fmla="+- 0 3275 2859"/>
                                                                                                                                                                  <a:gd name="T137" fmla="*/ T136 w 416"/>
                                                                                                                                                                  <a:gd name="T138" fmla="+- 0 -2568 -2576"/>
                                                                                                                                                                  <a:gd name="T139" fmla="*/ -2568 h 2367"/>
                                                                                                                                                                  <a:gd name="T140" fmla="+- 0 3271 2859"/>
                                                                                                                                                                  <a:gd name="T141" fmla="*/ T140 w 416"/>
                                                                                                                                                                  <a:gd name="T142" fmla="+- 0 -2574 -2576"/>
                                                                                                                                                                  <a:gd name="T143" fmla="*/ -2574 h 2367"/>
                                                                                                                                                                  <a:gd name="T144" fmla="+- 0 3262 2859"/>
                                                                                                                                                                  <a:gd name="T145" fmla="*/ T144 w 416"/>
                                                                                                                                                                  <a:gd name="T146" fmla="+- 0 -2576 -2576"/>
                                                                                                                                                                  <a:gd name="T147" fmla="*/ -2576 h 2367"/>
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9" y="T11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13" y="T15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17" y="T19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21" y="T23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25" y="T27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29" y="T31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33" y="T35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37" y="T39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41" y="T43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45" y="T47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49" y="T51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53" y="T55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57" y="T59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61" y="T63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65" y="T67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69" y="T71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73" y="T75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77" y="T79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81" y="T83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85" y="T87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89" y="T91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93" y="T95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97" y="T99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101" y="T103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105" y="T107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109" y="T111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113" y="T115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117" y="T119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121" y="T123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125" y="T127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129" y="T131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133" y="T135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137" y="T139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141" y="T143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T145" y="T147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<a:path w="416" h="2367">
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<a:pt x="403" y="0"/>
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335" y="33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285" y="77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231" y="141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176" y="225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122" y="332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97" y="395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74" y="463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54" y="538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36" y="619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21" y="707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10" y="802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3" y="903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0" y="1012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0" y="2367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253" y="2367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253" y="1012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254" y="903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259" y="802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266" y="707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275" y="619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286" y="538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298" y="463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312" y="395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326" y="332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340" y="276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354" y="225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368" y="180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380" y="141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392" y="106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401" y="77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409" y="53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414" y="33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417" y="19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416" y="8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412" y="2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<a:pt x="403" y="0"/>
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<a:srgbClr val="FEFFFE"/>
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              <a:ext uri="{91240B29-F687-4F45-9708-019B960494DF}">
                                                  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                            </a14:hiddenLine>
              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                            <a:noAutofit/>
                                                                                                                                                              </a:bodyPr>
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<p:cNvPr id="171" name="Group 170"/>
                                                                                                                                                              <p:cNvGrpSpPr>
                                                                                                                                                                <a:grpSpLocks/>
                                                                                                                                                              </p:cNvGrpSpPr>
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<a:off x="2213" y="-2659"/>
                                                                                                                                                                <a:ext cx="4640" cy="2902"/>
                                                                                                                                                                <a:chOff x="2213" y="-2659"/>
                                                                                                                                                                <a:chExt cx="4640" cy="2902"/>
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<p:cNvPr id="172" name="Freeform 171"/>
                                                                                                                                                                <p:cNvSpPr>
                                                                                                                                                                  <a:spLocks/>
                                                                                                                                                                </p:cNvSpPr>
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<a:off x="2859" y="-2576"/>
                                                                                                                                                                  <a:ext cx="416" cy="2367"/>
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<a:gd name="T0" fmla="+- 0 2859 2859"/>
                                                                                                                                                                    <a:gd name="T1" fmla="*/ T0 w 416"/>
                                                                                                                                                                    <a:gd name="T2" fmla="+- 0 -209 -2576"/>
                                                                                                                                                                    <a:gd name="T3" fmla="*/ -209 h 2367"/>
                                                                                                                                                                    <a:gd name="T4" fmla="+- 0 2859 2859"/>
                                                                                                                                                                    <a:gd name="T5" fmla="*/ T4 w 416"/>
                                                                                                                                                                    <a:gd name="T6" fmla="+- 0 -1564 -2576"/>
                                                                                                                                                                    <a:gd name="T7" fmla="*/ -1564 h 2367"/>
                                                                                                                                                                    <a:gd name="T8" fmla="+- 0 2862 2859"/>
                                                                                                                                                                    <a:gd name="T9" fmla="*/ T8 w 416"/>
                                                                                                                                                                    <a:gd name="T10" fmla="+- 0 -1673 -2576"/>
                                                                                                                                                                    <a:gd name="T11" fmla="*/ -1673 h 2367"/>
                                                                                                                                                                    <a:gd name="T12" fmla="+- 0 2869 2859"/>
                                                                                                                                                                    <a:gd name="T13" fmla="*/ T12 w 416"/>
                                                                                                                                                                    <a:gd name="T14" fmla="+- 0 -1774 -2576"/>
                                                                                                                                                                    <a:gd name="T15" fmla="*/ -1774 h 2367"/>
                                                                                                                                                                    <a:gd name="T16" fmla="+- 0 2880 2859"/>
                                                                                                                                                                    <a:gd name="T17" fmla="*/ T16 w 416"/>
                                                                                                                                                                    <a:gd name="T18" fmla="+- 0 -1869 -2576"/>
                                                                                                                                                                    <a:gd name="T19" fmla="*/ -1869 h 2367"/>
                                                                                                                                                                    <a:gd name="T20" fmla="+- 0 2895 2859"/>
                                                                                                                                                                    <a:gd name="T21" fmla="*/ T20 w 416"/>
                                                                                                                                                                    <a:gd name="T22" fmla="+- 0 -1957 -2576"/>
                                                                                                                                                                    <a:gd name="T23" fmla="*/ -1957 h 2367"/>
                                                                                                                                                                    <a:gd name="T24" fmla="+- 0 2913 2859"/>
                                                                                                                                                                    <a:gd name="T25" fmla="*/ T24 w 416"/>
                                                                                                                                                                    <a:gd name="T26" fmla="+- 0 -2038 -2576"/>
                                                                                                                                                                    <a:gd name="T27" fmla="*/ -2038 h 2367"/>
                                                                                                                                                                    <a:gd name="T28" fmla="+- 0 2933 2859"/>
                                                                                                                                                                    <a:gd name="T29" fmla="*/ T28 w 416"/>
                                                                                                                                                                    <a:gd name="T30" fmla="+- 0 -2113 -2576"/>
                                                                                                                                                                    <a:gd name="T31" fmla="*/ -2113 h 2367"/>
                                                                                                                                                                    <a:gd name="T32" fmla="+- 0 2956 2859"/>
                                                                                                                                                                    <a:gd name="T33" fmla="*/ T32 w 416"/>
                                                                                                                                                                    <a:gd name="T34" fmla="+- 0 -2181 -2576"/>
                                                                                                                                                                    <a:gd name="T35" fmla="*/ -2181 h 2367"/>
                                                                                                                                                                    <a:gd name="T36" fmla="+- 0 2981 2859"/>
                                                                                                                                                                    <a:gd name="T37" fmla="*/ T36 w 416"/>
                                                                                                                                                                    <a:gd name="T38" fmla="+- 0 -2244 -2576"/>
                                                                                                                                                                    <a:gd name="T39" fmla="*/ -2244 h 2367"/>
                                                                                                                                                                    <a:gd name="T40" fmla="+- 0 3007 2859"/>
                                                                                                                                                                    <a:gd name="T41" fmla="*/ T40 w 416"/>
                                                                                                                                                                    <a:gd name="T42" fmla="+- 0 -2300 -2576"/>
                                                                                                                                                                    <a:gd name="T43" fmla="*/ -2300 h 2367"/>
                                                                                                                                                                    <a:gd name="T44" fmla="+- 0 3062 2859"/>
                                                                                                                                                                    <a:gd name="T45" fmla="*/ T44 w 416"/>
                                                                                                                                                                    <a:gd name="T46" fmla="+- 0 -2396 -2576"/>
                                                                                                                                                                    <a:gd name="T47" fmla="*/ -2396 h 2367"/>
                                                                                                                                                                    <a:gd name="T48" fmla="+- 0 3118 2859"/>
                                                                                                                                                                    <a:gd name="T49" fmla="*/ T48 w 416"/>
                                                                                                                                                                    <a:gd name="T50" fmla="+- 0 -2470 -2576"/>
                                                                                                                                                                    <a:gd name="T51" fmla="*/ -2470 h 2367"/>
                                                                                                                                                                    <a:gd name="T52" fmla="+- 0 3170 2859"/>
                                                                                                                                                                    <a:gd name="T53" fmla="*/ T52 w 416"/>
                                                                                                                                                                    <a:gd name="T54" fmla="+- 0 -2523 -2576"/>
                                                                                                                                                                    <a:gd name="T55" fmla="*/ -2523 h 2367"/>
                                                                                                                                                                    <a:gd name="T56" fmla="+- 0 3234 2859"/>
                                                                                                                                                                    <a:gd name="T57" fmla="*/ T56 w 416"/>
                                                                                                                                                                    <a:gd name="T58" fmla="+- 0 -2568 -2576"/>
                                                                                                                                                                    <a:gd name="T59" fmla="*/ -2568 h 2367"/>
                                                                                                                                                                    <a:gd name="T60" fmla="+- 0 3262 2859"/>
                                                                                                                                                                    <a:gd name="T61" fmla="*/ T60 w 416"/>
                                                                                                                                                                    <a:gd name="T62" fmla="+- 0 -2576 -2576"/>
                                                                                                                                                                    <a:gd name="T63" fmla="*/ -2576 h 2367"/>
                                                                                                                                                                    <a:gd name="T64" fmla="+- 0 3271 2859"/>
                                                                                                                                                                    <a:gd name="T65" fmla="*/ T64 w 416"/>
                                                                                                                                                                    <a:gd name="T66" fmla="+- 0 -2574 -2576"/>
                                                                                                                                                                    <a:gd name="T67" fmla="*/ -2574 h 2367"/>
                                                                                                                                                                    <a:gd name="T68" fmla="+- 0 3275 2859"/>
                                                                                                                                                                    <a:gd name="T69" fmla="*/ T68 w 416"/>
                                                                                                                                                                    <a:gd name="T70" fmla="+- 0 -2568 -2576"/>
                                                                                                                                                                    <a:gd name="T71" fmla="*/ -2568 h 2367"/>
                                                                                                                                                                    <a:gd name="T72" fmla="+- 0 3276 2859"/>
                                                                                                                                                                    <a:gd name="T73" fmla="*/ T72 w 416"/>
                                                                                                                                                                    <a:gd name="T74" fmla="+- 0 -2557 -2576"/>
                                                                                                                                                                    <a:gd name="T75" fmla="*/ -2557 h 2367"/>
                                                                                                                                                                    <a:gd name="T76" fmla="+- 0 3273 2859"/>
                                                                                                                                                                    <a:gd name="T77" fmla="*/ T76 w 416"/>
                                                                                                                                                                    <a:gd name="T78" fmla="+- 0 -2543 -2576"/>
                                                                                                                                                                    <a:gd name="T79" fmla="*/ -2543 h 2367"/>
                                                                                                                                                                    <a:gd name="T80" fmla="+- 0 3268 2859"/>
                                                                                                                                                                    <a:gd name="T81" fmla="*/ T80 w 416"/>
                                                                                                                                                                    <a:gd name="T82" fmla="+- 0 -2523 -2576"/>
                                                                                                                                                                    <a:gd name="T83" fmla="*/ -2523 h 2367"/>
                                                                                                                                                                    <a:gd name="T84" fmla="+- 0 3260 2859"/>
                                                                                                                                                                    <a:gd name="T85" fmla="*/ T84 w 416"/>
                                                                                                                                                                    <a:gd name="T86" fmla="+- 0 -2499 -2576"/>
                                                                                                                                                                    <a:gd name="T87" fmla="*/ -2499 h 2367"/>
                                                                                                                                                                    <a:gd name="T88" fmla="+- 0 3251 2859"/>
                                                                                                                                                                    <a:gd name="T89" fmla="*/ T88 w 416"/>
                                                                                                                                                                    <a:gd name="T90" fmla="+- 0 -2470 -2576"/>
                                                                                                                                                                    <a:gd name="T91" fmla="*/ -2470 h 2367"/>
                                                                                                                                                                    <a:gd name="T92" fmla="+- 0 3239 2859"/>
                                                                                                                                                                    <a:gd name="T93" fmla="*/ T92 w 416"/>
                                                                                                                                                                    <a:gd name="T94" fmla="+- 0 -2435 -2576"/>
                                                                                                                                                                    <a:gd name="T95" fmla="*/ -2435 h 2367"/>
                                                                                                                                                                    <a:gd name="T96" fmla="+- 0 3213 2859"/>
                                                                                                                                                                    <a:gd name="T97" fmla="*/ T96 w 416"/>
                                                                                                                                                                    <a:gd name="T98" fmla="+- 0 -2351 -2576"/>
                                                                                                                                                                    <a:gd name="T99" fmla="*/ -2351 h 2367"/>
                                                                                                                                                                    <a:gd name="T100" fmla="+- 0 3185 2859"/>
                                                                                                                                                                    <a:gd name="T101" fmla="*/ T100 w 416"/>
                                                                                                                                                                    <a:gd name="T102" fmla="+- 0 -2244 -2576"/>
                                                                                                                                                                    <a:gd name="T103" fmla="*/ -2244 h 2367"/>
                                                                                                                                                                    <a:gd name="T104" fmla="+- 0 3171 2859"/>
                                                                                                                                                                    <a:gd name="T105" fmla="*/ T104 w 416"/>
                                                                                                                                                                    <a:gd name="T106" fmla="+- 0 -2181 -2576"/>
                                                                                                                                                                    <a:gd name="T107" fmla="*/ -2181 h 2367"/>
                                                                                                                                                                    <a:gd name="T108" fmla="+- 0 3157 2859"/>
                                                                                                                                                                    <a:gd name="T109" fmla="*/ T108 w 416"/>
                                                                                                                                                                    <a:gd name="T110" fmla="+- 0 -2113 -2576"/>
                                                                                                                                                                    <a:gd name="T111" fmla="*/ -2113 h 2367"/>
                                                                                                                                                                    <a:gd name="T112" fmla="+- 0 3145 2859"/>
                                                                                                                                                                    <a:gd name="T113" fmla="*/ T112 w 416"/>
                                                                                                                                                                    <a:gd name="T114" fmla="+- 0 -2038 -2576"/>
                                                                                                                                                                    <a:gd name="T115" fmla="*/ -2038 h 2367"/>
                                                                                                                                                                    <a:gd name="T116" fmla="+- 0 3134 2859"/>
                                                                                                                                                                    <a:gd name="T117" fmla="*/ T116 w 416"/>
                                                                                                                                                                    <a:gd name="T118" fmla="+- 0 -1957 -2576"/>
                                                                                                                                                                    <a:gd name="T119" fmla="*/ -1957 h 2367"/>
                                                                                                                                                                    <a:gd name="T120" fmla="+- 0 3125 2859"/>
                                                                                                                                                                    <a:gd name="T121" fmla="*/ T120 w 416"/>
                                                                                                                                                                    <a:gd name="T122" fmla="+- 0 -1869 -2576"/>
                                                                                                                                                                    <a:gd name="T123" fmla="*/ -1869 h 2367"/>
                                                                                                                                                                    <a:gd name="T124" fmla="+- 0 3118 2859"/>
                                                                                                                                                                    <a:gd name="T125" fmla="*/ T124 w 416"/>
                                                                                                                                                                    <a:gd name="T126" fmla="+- 0 -1774 -2576"/>
                                                                                                                                                                    <a:gd name="T127" fmla="*/ -1774 h 2367"/>
                                                                                                                                                                    <a:gd name="T128" fmla="+- 0 3113 2859"/>
                                                                                                                                                                    <a:gd name="T129" fmla="*/ T128 w 416"/>
                                                                                                                                                                    <a:gd name="T130" fmla="+- 0 -1673 -2576"/>
                                                                                                                                                                    <a:gd name="T131" fmla="*/ -1673 h 2367"/>
                                                                                                                                                                    <a:gd name="T132" fmla="+- 0 3112 2859"/>
                                                                                                                                                                    <a:gd name="T133" fmla="*/ T132 w 416"/>
                                                                                                                                                                    <a:gd name="T134" fmla="+- 0 -1564 -2576"/>
                                                                                                                                                                    <a:gd name="T135" fmla="*/ -1564 h 2367"/>
                                                                                                                                                                    <a:gd name="T136" fmla="+- 0 3112 2859"/>
                                                                                                                                                                    <a:gd name="T137" fmla="*/ T136 w 416"/>
                                                                                                                                                                    <a:gd name="T138" fmla="+- 0 -209 -2576"/>
                                                                                                                                                                    <a:gd name="T139" fmla="*/ -209 h 2367"/>
                                                                                                                                                                    <a:gd name="T140" fmla="+- 0 2859 2859"/>
                                                                                                                                                                    <a:gd name="T141" fmla="*/ T140 w 416"/>
                                                                                                                                                                    <a:gd name="T142" fmla="+- 0 -209 -2576"/>
                                                                                                                                                                    <a:gd name="T143" fmla="*/ -209 h 2367"/>
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9" y="T11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13" y="T15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17" y="T19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21" y="T23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25" y="T27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29" y="T31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33" y="T35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37" y="T39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41" y="T43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45" y="T47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49" y="T51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53" y="T55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57" y="T59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61" y="T63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65" y="T67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69" y="T71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73" y="T75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77" y="T79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81" y="T83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85" y="T87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89" y="T91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93" y="T95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97" y="T99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101" y="T103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105" y="T107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109" y="T111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113" y="T115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117" y="T119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121" y="T123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125" y="T127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129" y="T131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133" y="T135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137" y="T139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T141" y="T143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<a:path w="416" h="2367">
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<a:pt x="0" y="2367"/>
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0" y="1012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3" y="903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10" y="802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21" y="707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36" y="619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54" y="538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74" y="463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97" y="395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122" y="332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148" y="276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203" y="180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259" y="106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311" y="53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375" y="8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403" y="0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412" y="2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416" y="8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417" y="19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414" y="33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409" y="53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401" y="77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392" y="106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380" y="141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354" y="225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326" y="332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312" y="395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298" y="463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286" y="538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275" y="619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266" y="707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259" y="802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254" y="903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253" y="1012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253" y="2367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<a:pt x="0" y="2367"/>
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                  <a:ln w="12116">
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                <a:ext uri="{909E8E84-426E-40DD-AFC4-6F175D3DCCD1}">
                                                                  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<a:srgbClr val="FFFFFF"/>
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</a14:hiddenFill>
                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                              <a:noAutofit/>
                                                                                                                                                                </a:bodyPr>
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<p:cNvPr id="173" name="Group 172"/>
                                                                                                                                                                <p:cNvGrpSpPr>
                                                                                                                                                                  <a:grpSpLocks/>
                                                                                                                                                                </p:cNvGrpSpPr>
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<a:off x="2213" y="-2659"/>
                                                                                                                                                                  <a:ext cx="4640" cy="2902"/>
                                                                                                                                                                  <a:chOff x="2213" y="-2659"/>
                                                                                                                                                                  <a:chExt cx="4640" cy="2902"/>
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<p:cNvPr id="174" name="Freeform 173"/>
                                                                                                                                                                  <p:cNvSpPr>
                                                                                                                                                                    <a:spLocks/>
                                                                                                                                                                  </p:cNvSpPr>
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<a:off x="3571" y="-2659"/>
                                                                                                                                                                    <a:ext cx="309" cy="271"/>
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<a:gd name="T0" fmla="+- 0 3880 3571"/>
                                                                                                                                                                      <a:gd name="T1" fmla="*/ T0 w 309"/>
                                                                                                                                                                      <a:gd name="T2" fmla="+- 0 -2659 -2659"/>
                                                                                                                                                                      <a:gd name="T3" fmla="*/ -2659 h 271"/>
                                                                                                                                                                      <a:gd name="T4" fmla="+- 0 3571 3571"/>
                                                                                                                                                                      <a:gd name="T5" fmla="*/ T4 w 309"/>
                                                                                                                                                                      <a:gd name="T6" fmla="+- 0 -2387 -2659"/>
                                                                                                                                                                      <a:gd name="T7" fmla="*/ -2387 h 271"/>
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<a:path w="309" h="271">
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<a:pt x="309" y="0"/>
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<a:pt x="0" y="272"/>
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                    <a:ln w="18161">
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                  <a:ext uri="{909E8E84-426E-40DD-AFC4-6F175D3DCCD1}">
                                                                    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<a:srgbClr val="FFFFFF"/>
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</a14:hiddenFill>
                  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                                <a:noAutofit/>
                                                                                                                                                                  </a:bodyPr>
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<p:cNvPr id="175" name="Group 174"/>
                                                                                                                                                                  <p:cNvGrpSpPr>
                                                                                                                                                                    <a:grpSpLocks/>
                                                                                                                                                                  </p:cNvGrpSpPr>
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<a:off x="2213" y="-2659"/>
                                                                                                                                                                    <a:ext cx="4640" cy="2902"/>
                                                                                                                                                                    <a:chOff x="2213" y="-2659"/>
                                                                                                                                                                    <a:chExt cx="4640" cy="2902"/>
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<p:cNvPr id="176" name="Freeform 175"/>
                                                                                                                                                                    <p:cNvSpPr>
                                                                                                                                                                      <a:spLocks/>
                                                                                                                                                                    </p:cNvSpPr>
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<a:off x="3517" y="-2429"/>
                                                                                                                                                                      <a:ext cx="93" cy="89"/>
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<a:gd name="T0" fmla="+- 0 3554 3517"/>
                                                                                                                                                                        <a:gd name="T1" fmla="*/ T0 w 93"/>
                                                                                                                                                                        <a:gd name="T2" fmla="+- 0 -2429 -2429"/>
                                                                                                                                                                        <a:gd name="T3" fmla="*/ -2429 h 89"/>
                                                                                                                                                                        <a:gd name="T4" fmla="+- 0 3517 3517"/>
                                                                                                                                                                        <a:gd name="T5" fmla="*/ T4 w 93"/>
                                                                                                                                                                        <a:gd name="T6" fmla="+- 0 -2340 -2429"/>
                                                                                                                                                                        <a:gd name="T7" fmla="*/ -2340 h 89"/>
                                                                                                                                                                        <a:gd name="T8" fmla="+- 0 3610 3517"/>
                                                                                                                                                                        <a:gd name="T9" fmla="*/ T8 w 93"/>
                                                                                                                                                                        <a:gd name="T10" fmla="+- 0 -2365 -2429"/>
                                                                                                                                                                        <a:gd name="T11" fmla="*/ -2365 h 89"/>
                                                                                                                                                                        <a:gd name="T12" fmla="+- 0 3554 3517"/>
                                                                                                                                                                        <a:gd name="T13" fmla="*/ T12 w 93"/>
                                                                                                                                                                        <a:gd name="T14" fmla="+- 0 -2429 -2429"/>
                                                                                                                                                                        <a:gd name="T15" fmla="*/ -2429 h 89"/>
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<a:pos x="T9" y="T11"/>
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<a:pos x="T13" y="T15"/>
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<a:path w="93" h="89">
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<a:pt x="37" y="0"/>
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<a:pt x="0" y="89"/>
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<a:pt x="93" y="64"/>
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<a:pt x="37" y="0"/>
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                    <a:ext uri="{91240B29-F687-4F45-9708-019B960494DF}">
                                                        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                                  </a14:hiddenLine>
                    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                                  <a:noAutofit/>
                                                                                                                                                                    </a:bodyPr>
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<p:cNvPr id="177" name="Group 176"/>
                                                                                                                                                                    <p:cNvGrpSpPr>
                                                                                                                                                                      <a:grpSpLocks/>
                                                                                                                                                                    </p:cNvGrpSpPr>
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<a:off x="2213" y="-2659"/>
                                                                                                                                                                      <a:ext cx="4640" cy="2902"/>
                                                                                                                                                                      <a:chOff x="2213" y="-2659"/>
                                                                                                                                                                      <a:chExt cx="4640" cy="2902"/>
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<p:cNvPr id="178" name="Freeform 177"/>
                                                                                                                                                                      <p:cNvSpPr>
                                                                                                                                                                        <a:spLocks/>
                                                                                                                                                                      </p:cNvSpPr>
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<a:off x="5230" y="-2659"/>
                                                                                                                                                                        <a:ext cx="309" cy="271"/>
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<a:gd name="T0" fmla="+- 0 5539 5230"/>
                                                                                                                                                                          <a:gd name="T1" fmla="*/ T0 w 309"/>
                                                                                                                                                                          <a:gd name="T2" fmla="+- 0 -2659 -2659"/>
                                                                                                                                                                          <a:gd name="T3" fmla="*/ -2659 h 271"/>
                                                                                                                                                                          <a:gd name="T4" fmla="+- 0 5230 5230"/>
                                                                                                                                                                          <a:gd name="T5" fmla="*/ T4 w 309"/>
                                                                                                                                                                          <a:gd name="T6" fmla="+- 0 -2387 -2659"/>
                                                                                                                                                                          <a:gd name="T7" fmla="*/ -2387 h 271"/>
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<a:path w="309" h="271">
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<a:pt x="309" y="0"/>
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<a:pt x="0" y="272"/>
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                        <a:ln w="18161">
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                      <a:ext uri="{909E8E84-426E-40DD-AFC4-6F175D3DCCD1}">
                                                                        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<a:srgbClr val="FFFFFF"/>
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</a14:hiddenFill>
                      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                                    <a:noAutofit/>
                                                                                                                                                                      </a:bodyPr>
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<p:cNvPr id="179" name="Group 178"/>
                                                                                                                                                                      <p:cNvGrpSpPr>
                                                                                                                                                                        <a:grpSpLocks/>
                                                                                                                                                                      </p:cNvGrpSpPr>
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<a:off x="2213" y="-2659"/>
                                                                                                                                                                        <a:ext cx="4640" cy="2902"/>
                                                                                                                                                                        <a:chOff x="2213" y="-2659"/>
                                                                                                                                                                        <a:chExt cx="4640" cy="2902"/>
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<p:cNvPr id="180" name="Freeform 179"/>
                                                                                                                                                                        <p:cNvSpPr>
                                                                                                                                                                          <a:spLocks/>
                                                                                                                                                                        </p:cNvSpPr>
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<a:off x="5177" y="-2429"/>
                                                                                                                                                                          <a:ext cx="93" cy="89"/>
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<a:gd name="T0" fmla="+- 0 5213 5177"/>
                                                                                                                                                                            <a:gd name="T1" fmla="*/ T0 w 93"/>
                                                                                                                                                                            <a:gd name="T2" fmla="+- 0 -2429 -2429"/>
                                                                                                                                                                            <a:gd name="T3" fmla="*/ -2429 h 89"/>
                                                                                                                                                                            <a:gd name="T4" fmla="+- 0 5177 5177"/>
                                                                                                                                                                            <a:gd name="T5" fmla="*/ T4 w 93"/>
                                                                                                                                                                            <a:gd name="T6" fmla="+- 0 -2340 -2429"/>
                                                                                                                                                                            <a:gd name="T7" fmla="*/ -2340 h 89"/>
                                                                                                                                                                            <a:gd name="T8" fmla="+- 0 5269 5177"/>
                                                                                                                                                                            <a:gd name="T9" fmla="*/ T8 w 93"/>
                                                                                                                                                                            <a:gd name="T10" fmla="+- 0 -2365 -2429"/>
                                                                                                                                                                            <a:gd name="T11" fmla="*/ -2365 h 89"/>
                                                                                                                                                                            <a:gd name="T12" fmla="+- 0 5213 5177"/>
                                                                                                                                                                            <a:gd name="T13" fmla="*/ T12 w 93"/>
                                                                                                                                                                            <a:gd name="T14" fmla="+- 0 -2429 -2429"/>
                                                                                                                                                                            <a:gd name="T15" fmla="*/ -2429 h 89"/>
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T9" y="T11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T13" y="T15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<a:path w="93" h="89">
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<a:pt x="36" y="0"/>
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<a:pt x="0" y="89"/>
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<a:pt x="92" y="64"/>
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<a:pt x="36" y="0"/>
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                        <a:ext uri="{91240B29-F687-4F45-9708-019B960494DF}">
                                                            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                                      </a14:hiddenLine>
                        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                                      <a:noAutofit/>
                                                                                                                                                                        </a:bodyPr>
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<p:cNvPr id="181" name="Group 180"/>
                                                                                                                                                                        <p:cNvGrpSpPr>
                                                                                                                                                                          <a:grpSpLocks/>
                                                                                                                                                                        </p:cNvGrpSpPr>
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<a:off x="2213" y="-2659"/>
                                                                                                                                                                          <a:ext cx="4640" cy="2902"/>
                                                                                                                                                                          <a:chOff x="2213" y="-2659"/>
                                                                                                                                                                          <a:chExt cx="4640" cy="2902"/>
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<p:cNvPr id="182" name="Freeform 181"/>
                                                                                                                                                                          <p:cNvSpPr>
                                                                                                                                                                            <a:spLocks/>
                                                                                                                                                                          </p:cNvSpPr>
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<a:off x="6544" y="-2659"/>
                                                                                                                                                                            <a:ext cx="309" cy="271"/>
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<a:gd name="T0" fmla="+- 0 6852 6544"/>
                                                                                                                                                                              <a:gd name="T1" fmla="*/ T0 w 309"/>
                                                                                                                                                                              <a:gd name="T2" fmla="+- 0 -2659 -2659"/>
                                                                                                                                                                              <a:gd name="T3" fmla="*/ -2659 h 271"/>
                                                                                                                                                                              <a:gd name="T4" fmla="+- 0 6544 6544"/>
                                                                                                                                                                              <a:gd name="T5" fmla="*/ T4 w 309"/>
                                                                                                                                                                              <a:gd name="T6" fmla="+- 0 -2387 -2659"/>
                                                                                                                                                                              <a:gd name="T7" fmla="*/ -2387 h 271"/>
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<a:path w="309" h="271">
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<a:pt x="308" y="0"/>
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<a:pt x="0" y="272"/>
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                            <a:ln w="18161">
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                          <a:ext uri="{909E8E84-426E-40DD-AFC4-6F175D3DCCD1}">
                                                                            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<a:srgbClr val="FFFFFF"/>
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</a14:hiddenFill>
                          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                                        <a:noAutofit/>
                                                                                                                                                                          </a:bodyPr>
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<p:cNvPr id="183" name="Group 182"/>
                                                                                                                                                                          <p:cNvGrpSpPr>
                                                                                                                                                                            <a:grpSpLocks/>
                                                                                                                                                                          </p:cNvGrpSpPr>
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<a:off x="2213" y="-2429"/>
                                                                                                                                                                            <a:ext cx="4421" cy="2672"/>
                                                                                                                                                                            <a:chOff x="2213" y="-2429"/>
                                                                                                                                                                            <a:chExt cx="4421" cy="2672"/>
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<p:cNvPr id="184" name="Freeform 183"/>
                                                                                                                                                                            <p:cNvSpPr>
                                                                                                                                                                              <a:spLocks/>
                                                                                                                                                                            </p:cNvSpPr>
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<a:off x="6490" y="-2429"/>
                                                                                                                                                                              <a:ext cx="93" cy="89"/>
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<a:gd name="T0" fmla="+- 0 6526 6490"/>
                                                                                                                                                                                <a:gd name="T1" fmla="*/ T0 w 93"/>
                                                                                                                                                                                <a:gd name="T2" fmla="+- 0 -2429 -2429"/>
                                                                                                                                                                                <a:gd name="T3" fmla="*/ -2429 h 89"/>
                                                                                                                                                                                <a:gd name="T4" fmla="+- 0 6490 6490"/>
                                                                                                                                                                                <a:gd name="T5" fmla="*/ T4 w 93"/>
                                                                                                                                                                                <a:gd name="T6" fmla="+- 0 -2340 -2429"/>
                                                                                                                                                                                <a:gd name="T7" fmla="*/ -2340 h 89"/>
                                                                                                                                                                                <a:gd name="T8" fmla="+- 0 6583 6490"/>
                                                                                                                                                                                <a:gd name="T9" fmla="*/ T8 w 93"/>
                                                                                                                                                                                <a:gd name="T10" fmla="+- 0 -2365 -2429"/>
                                                                                                                                                                                <a:gd name="T11" fmla="*/ -2365 h 89"/>
                                                                                                                                                                                <a:gd name="T12" fmla="+- 0 6526 6490"/>
                                                                                                                                                                                <a:gd name="T13" fmla="*/ T12 w 93"/>
                                                                                                                                                                                <a:gd name="T14" fmla="+- 0 -2429 -2429"/>
                                                                                                                                                                                <a:gd name="T15" fmla="*/ -2429 h 89"/>
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<a:pos x="T9" y="T11"/>
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<a:pos x="T13" y="T15"/>
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<a:path w="93" h="89">
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<a:pt x="36" y="0"/>
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  <a:pt x="0" y="89"/>
  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  <a:pt x="93" y="64"/>
  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  <a:pt x="36" y="0"/>
  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                            <a:ext uri="{91240B29-F687-4F45-9708-019B960494DF}">
                                                                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                                          </a14:hiddenLine>
                            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                                          <a:noAutofit/>
                                                                                                                                                                            </a:bodyPr>
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<p:cNvPr id="185" name="Group 184"/>
                                                                                                                                                                            <p:cNvGrpSpPr>
                                                                                                                                                                              <a:grpSpLocks/>
                                                                                                                                                                            </p:cNvGrpSpPr>
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<a:off x="2213" y="-192"/>
                                                                                                                                                                              <a:ext cx="4421" cy="435"/>
                                                                                                                                                                              <a:chOff x="2213" y="-192"/>
                                                                                                                                                                              <a:chExt cx="4421" cy="435"/>
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<p:cNvPr id="186" name="Freeform 185"/>
                                                                                                                                                                              <p:cNvSpPr>
                                                                                                                                                                                <a:spLocks/>
                                                                                                                                                                              </p:cNvSpPr>
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<a:off x="2213" y="-192"/>
                                                                                                                                                                                <a:ext cx="1015" cy="435"/>
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<a:gd name="T0" fmla="+- 0 3228 2213"/>
                                                                                                                                                                                  <a:gd name="T1" fmla="*/ T0 w 1015"/>
                                                                                                                                                                                  <a:gd name="T2" fmla="+- 0 -192 -192"/>
                                                                                                                                                                                  <a:gd name="T3" fmla="*/ -192 h 435"/>
                                                                                                                                                                                  <a:gd name="T4" fmla="+- 0 2213 2213"/>
                                                                                                                                                                                  <a:gd name="T5" fmla="*/ T4 w 1015"/>
                                                                                                                                                                                  <a:gd name="T6" fmla="+- 0 -192 -192"/>
                                                                                                                                                                                  <a:gd name="T7" fmla="*/ -192 h 435"/>
                                                                                                                                                                                  <a:gd name="T8" fmla="+- 0 2213 2213"/>
                                                                                                                                                                                  <a:gd name="T9" fmla="*/ T8 w 1015"/>
                                                                                                                                                                                  <a:gd name="T10" fmla="+- 0 243 -192"/>
                                                                                                                                                                                  <a:gd name="T11" fmla="*/ 243 h 435"/>
                                                                                                                                                                                  <a:gd name="T12" fmla="+- 0 3228 2213"/>
                                                                                                                                                                                  <a:gd name="T13" fmla="*/ T12 w 1015"/>
                                                                                                                                                                                  <a:gd name="T14" fmla="+- 0 243 -192"/>
                                                                                                                                                                                  <a:gd name="T15" fmla="*/ 243 h 435"/>
                                                                                                                                                                                  <a:gd name="T16" fmla="+- 0 3228 2213"/>
                                                                                                                                                                                  <a:gd name="T17" fmla="*/ T16 w 1015"/>
                                                                                                                                                                                  <a:gd name="T18" fmla="+- 0 -192 -192"/>
                                                                                                                                                                                  <a:gd name="T19" fmla="*/ -192 h 435"/>
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T9" y="T11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T13" y="T15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T17" y="T19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<a:path w="1015" h="435">
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<a:pt x="1015" y="0"/>
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    <a:pt x="0" y="0"/>
    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    <a:pt x="0" y="435"/>
    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    <a:pt x="1015" y="435"/>
    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    <a:pt x="1015" y="0"/>
    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<a:srgbClr val="FEFFFE"/>
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                              <a:ext uri="{91240B29-F687-4F45-9708-019B960494DF}">
                                                                  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                                            </a14:hiddenLine>
                              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                                            <a:noAutofit/>
                                                                                                                                                                              </a:bodyPr>
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<p:pic>
                                                                                                                                                                            <p:nvPicPr>
                                                                                                                                                                              <p:cNvPr id="187" name="Picture 186"/>
                                                                                                                                                                              <p:cNvPicPr>
                                                                                                                                                                                <a:picLocks noChangeAspect="1" noChangeArrowheads="1"/>
                                                                                                                                                                              </p:cNvPicPr>
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</p:nvPicPr>
                                                                                                                                                                            <p:blipFill>
                                                                                                                                                                              <a:blip r:embed="rId3">
                                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                                <a:ext uri="{28A0092B-C50C-407E-A947-70E740481C1C}">
                                                                                                                                                                                    <a14:useLocalDpi xmlns:a14="http://schemas.microsoft.com/office/drawing/2010/main" val="0"/>
                                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                                </a:blip>
                                                                                                                                                                              <a:srcRect/>
                                                                                                                                                                              <a:stretch>
                                                                                                                                                                                <a:fillRect/>
                                                                                                                                                                              </a:stretch>
                                                                                                                                                                            </p:blipFill>
                                      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<a:off x="2218" y="-142"/>
                                                                                                                                                                                <a:ext cx="1007" cy="337"/>
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<a:prstGeom prst="rect">
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</a:prstGeom>
                              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                              <a:ext uri="{909E8E84-426E-40DD-AFC4-6F175D3DCCD1}">
                                                                                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<a:srgbClr val="FFFFFF"/>
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</a14:hiddenFill>
                              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</p:pic>
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<p:cNvPr id="188" name="Group 187"/>
                                                                                                                                                                              <p:cNvGrpSpPr>
                                                                                                                                                                                <a:grpSpLocks/>
                                                                                                                                                                              </p:cNvGrpSpPr>
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<a:off x="4133" y="-192"/>
                                                                                                                                                                                <a:ext cx="2501" cy="435"/>
                                                                                                                                                                                <a:chOff x="4133" y="-192"/>
                                                                                                                                                                                <a:chExt cx="2501" cy="435"/>
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<p:cNvPr id="189" name="Freeform 188"/>
                                                                                                                                                                                <p:cNvSpPr>
                                                                                                                                                                                  <a:spLocks/>
                                                                                                                                                                                </p:cNvSpPr>
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<a:off x="4133" y="-192"/>
                                                                                                                                                                                  <a:ext cx="1015" cy="435"/>
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<a:gd name="T0" fmla="+- 0 5148 4133"/>
                                                                                                                                                                                    <a:gd name="T1" fmla="*/ T0 w 1015"/>
                                                                                                                                                                                    <a:gd name="T2" fmla="+- 0 -192 -192"/>
                                                                                                                                                                                    <a:gd name="T3" fmla="*/ -192 h 435"/>
                                                                                                                                                                                    <a:gd name="T4" fmla="+- 0 4133 4133"/>
                                                                                                                                                                                    <a:gd name="T5" fmla="*/ T4 w 1015"/>
                                                                                                                                                                                    <a:gd name="T6" fmla="+- 0 -192 -192"/>
                                                                                                                                                                                    <a:gd name="T7" fmla="*/ -192 h 435"/>
                                                                                                                                                                                    <a:gd name="T8" fmla="+- 0 4133 4133"/>
                                                                                                                                                                                    <a:gd name="T9" fmla="*/ T8 w 1015"/>
                                                                                                                                                                                    <a:gd name="T10" fmla="+- 0 243 -192"/>
                                                                                                                                                                                    <a:gd name="T11" fmla="*/ 243 h 435"/>
                                                                                                                                                                                    <a:gd name="T12" fmla="+- 0 5148 4133"/>
                                                                                                                                                                                    <a:gd name="T13" fmla="*/ T12 w 1015"/>
                                                                                                                                                                                    <a:gd name="T14" fmla="+- 0 243 -192"/>
                                                                                                                                                                                    <a:gd name="T15" fmla="*/ 243 h 435"/>
                                                                                                                                                                                    <a:gd name="T16" fmla="+- 0 5148 4133"/>
                                                                                                                                                                                    <a:gd name="T17" fmla="*/ T16 w 1015"/>
                                                                                                                                                                                    <a:gd name="T18" fmla="+- 0 -192 -192"/>
                                                                                                                                                                                    <a:gd name="T19" fmla="*/ -192 h 435"/>
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T9" y="T11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T13" y="T15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T17" y="T19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<a:path w="1015" h="435">
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<a:pt x="1015" y="0"/>
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      <a:pt x="0" y="0"/>
      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      <a:pt x="0" y="435"/>
      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      <a:pt x="1015" y="435"/>
      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      <a:pt x="1015" y="0"/>
      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<a:srgbClr val="FEFFFE"/>
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                                <a:ext uri="{91240B29-F687-4F45-9708-019B960494DF}">
                                                                    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                                              </a14:hiddenLine>
                                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                                              <a:noAutofit/>
                                                                                                                                                                                </a:bodyPr>
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<p:pic>
                                                                                                                                                                              <p:nvPicPr>
                                                                                                                                                                                <p:cNvPr id="190" name="Picture 189"/>
                                                                                                                                                                                <p:cNvPicPr>
                                                                                                                                                                                  <a:picLocks noChangeAspect="1" noChangeArrowheads="1"/>
                                                                                                                                                                                </p:cNvPicPr>
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</p:nvPicPr>
                                                                                                                                                                              <p:blipFill>
                                                                                                                                                                                <a:blip r:embed="rId4">
                                  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                                  <a:ext uri="{28A0092B-C50C-407E-A947-70E740481C1C}">
                                                                                                                                                                                      <a14:useLocalDpi xmlns:a14="http://schemas.microsoft.com/office/drawing/2010/main" val="0"/>
                                  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                                  </a:blip>
                                                                                                                                                                                <a:srcRect/>
                                                                                                                                                                                <a:stretch>
                                                                                                                                                                                  <a:fillRect/>
                                                                                                                                                                                </a:stretch>
                                                                                                                                                                              </p:blipFill>
                                        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<a:off x="4137" y="-142"/>
                                                                                                                                                                                  <a:ext cx="1009" cy="337"/>
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<a:prstGeom prst="rect">
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</a:prstGeom>
                                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                                <a:ext uri="{909E8E84-426E-40DD-AFC4-6F175D3DCCD1}">
                                                                                  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<a:srgbClr val="FFFFFF"/>
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</a14:hiddenFill>
                                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</p:pic>
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<p:cNvPr id="191" name="Group 190"/>
                                                                                                                                                                                <p:cNvGrpSpPr>
                                                                                                                                                                                  <a:grpSpLocks/>
                                                                                                                                                                                </p:cNvGrpSpPr>
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<p:grpSpPr bwMode="auto">
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<a:off x="5619" y="-192"/>
                                                                                                                                                                                  <a:ext cx="1015" cy="435"/>
                                                                                                                                                                                  <a:chOff x="5619" y="-192"/>
                                                                                                                                                                                  <a:chExt cx="1015" cy="435"/>
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<p:cNvPr id="192" name="Freeform 191"/>
                                                                                                                                                                                  <p:cNvSpPr>
                                                                                                                                                                                    <a:spLocks/>
                                                                                                                                                                                  </p:cNvSpPr>
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<a:off x="5619" y="-192"/>
                                                                                                                                                                                    <a:ext cx="1015" cy="435"/>
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<a:gd name="T0" fmla="+- 0 6634 5619"/>
                                                                                                                                                                                      <a:gd name="T1" fmla="*/ T0 w 1015"/>
                                                                                                                                                                                      <a:gd name="T2" fmla="+- 0 -192 -192"/>
                                                                                                                                                                                      <a:gd name="T3" fmla="*/ -192 h 435"/>
                                                                                                                                                                                      <a:gd name="T4" fmla="+- 0 5619 5619"/>
                                                                                                                                                                                      <a:gd name="T5" fmla="*/ T4 w 1015"/>
                                                                                                                                                                                      <a:gd name="T6" fmla="+- 0 -192 -192"/>
                                                                                                                                                                                      <a:gd name="T7" fmla="*/ -192 h 435"/>
                                                                                                                                                                                      <a:gd name="T8" fmla="+- 0 5619 5619"/>
                                                                                                                                                                                      <a:gd name="T9" fmla="*/ T8 w 1015"/>
                                                                                                                                                                                      <a:gd name="T10" fmla="+- 0 243 -192"/>
                                                                                                                                                                                      <a:gd name="T11" fmla="*/ 243 h 435"/>
                                                                                                                                                                                      <a:gd name="T12" fmla="+- 0 6634 5619"/>
                                                                                                                                                                                      <a:gd name="T13" fmla="*/ T12 w 1015"/>
                                                                                                                                                                                      <a:gd name="T14" fmla="+- 0 243 -192"/>
                                                                                                                                                                                      <a:gd name="T15" fmla="*/ 243 h 435"/>
                                                                                                                                                                                      <a:gd name="T16" fmla="+- 0 6634 5619"/>
                                                                                                                                                                                      <a:gd name="T17" fmla="*/ T16 w 1015"/>
                                                                                                                                                                                      <a:gd name="T18" fmla="+- 0 -192 -192"/>
                                                                                                                                                                                      <a:gd name="T19" fmla="*/ -192 h 435"/>
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<a:pos x="T1" y="T3"/>
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<a:pos x="T5" y="T7"/>
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<a:pos x="T9" y="T11"/>
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<a:pos x="T13" y="T15"/>
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<a:pos x="T17" y="T19"/>
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<a:rect l="0" t="0" r="r" b="b"/>
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<a:path w="1015" h="435">
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<a:pt x="1015" y="0"/>
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        <a:pt x="0" y="0"/>
        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        <a:pt x="0" y="435"/>
        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        <a:pt x="1015" y="435"/>
        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        <a:pt x="1015" y="0"/>
        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<a:srgbClr val="FEFFFE"/>
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<a:ln>
                                    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                                  <a:ext uri="{91240B29-F687-4F45-9708-019B960494DF}">
                                                                                                                                                                                      <a14:hiddenLine xmlns:a14="http://schemas.microsoft.com/office/drawing/2010/main" w="9525">
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<a:srgbClr val="000000"/>
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<a:round/>
                                                                                                                                                                                        <a:headEnd/>
                                                                                                                                                                                        <a:tailEnd/>
                                                                                                                                                                                      </a14:hiddenLine>
                                  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<a:bodyPr rot="0" vert="horz" wrap="square" lIns="68580" tIns="34290" rIns="68580" bIns="34290" anchor="t" anchorCtr="0" upright="1">
                                                                                                                                                                                    <a:noAutofit/>
                                                                                                                                                                                  </a:bodyPr>
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<a:pPr defTabSz="685800">
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<a:endParaRPr lang="en-ZA" sz="1350" kern="0">
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<a:sysClr val="windowText" lastClr="000000"/>
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<p:pic>
                                                                                                                                                                                <p:nvPicPr>
                                                                                                                                                                                  <p:cNvPr id="193" name="Picture 192"/>
                                                                                                                                                                                  <p:cNvPicPr>
                                                                                                                                                                                    <a:picLocks noChangeAspect="1" noChangeArrowheads="1"/>
                                                                                                                                                                                  </p:cNvPicPr>
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</p:nvPicPr>
                                                                                                                                                                                <p:blipFill>
                                                                                                                                                                                  <a:blip r:embed="rId4">
                                    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                                    <a:ext uri="{28A0092B-C50C-407E-A947-70E740481C1C}">
                                                                                                                                                                                        <a14:useLocalDpi xmlns:a14="http://schemas.microsoft.com/office/drawing/2010/main" val="0"/>
                                    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                                    </a:blip>
                                                                                                                                                                                  <a:srcRect/>
                                                                                                                                                                                  <a:stretch>
                                                                                                                                                                                    <a:fillRect/>
                                                                                                                                                                                  </a:stretch>
                                                                                                                                                                                </p:blipFill>
                                                                                                                                                                                <p:spPr bwMode="auto">
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<a:off x="5623" y="-142"/>
                                                                                                                                                                                    <a:ext cx="1009" cy="337"/>
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<a:prstGeom prst="rect">
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</a:prstGeom>
                                                                                                                                                                                  <a:noFill/>
                                                                                                                                                                                  <a:extLst>
                                                                                                                                                                                    <a:ext uri="{909E8E84-426E-40DD-AFC4-6F175D3DCCD1}">
                                                                                                                                                                                      <a14:hiddenFill xmlns:a14="http://schemas.microsoft.com/office/drawing/2010/main">
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<a:srgbClr val="FFFFFF"/>
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</a14:hiddenFill>
                                                                                                                                                                                    </a:ext>
                                                                                                                                                                                  </a:extLst>
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</p:pic>
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</p:grpSp>
                                                                                                                                    </p:grpSp>
                                                                                                                                  </p:grpSp>
                                                                                                                                </p:grpSp>
                                                                                                                              </p:grpSp>
                                                                                                                            </p:grpSp>
                                                                                                                          </p:grpSp>
                                                                                                                        </p:grpSp>
                                                                                                                      </p:grpSp>
                                                                                                                    </p:grpSp>
                                                                                                                  </p:grpSp>
                                                                                                                </p:grpSp>
                                                                                                              </p:grpSp>
                                                                                                            </p:grpSp>
                                                                                                          </p:grpSp>
                                                                                                        </p:grpSp>
                                                                                                      </p:grpSp>
                                                                                                    </p:grpSp>
                                                                                                  </p:grpSp>
                                                                                                </p:grpSp>
                                                                                              </p:grpSp>
                                                                                            </p:grpSp>
                                                                                          </p:grpSp>
                                                                                        </p:grpSp>
                                                                                      </p:grpSp>
                                                                                    </p:grpSp>
                                                                                  </p:grpSp>
                                                                                </p:grpSp>
                                                                              </p:grpSp>
                                                                            </p:grpSp>
                                                                          </p:grpSp>
                                                                        </p:grpSp>
                                                                      </p:grpSp>
                                                                    </p:grpSp>
                                                                  </p:grpSp>
                                                                </p:grpSp>
                                                              </p:grpSp>
                                                            </p:grpSp>
                                                          </p:grpSp>
                                                        </p:grpSp>
                                                      </p:grpSp>
                                                    </p:grpSp>
                                                  </p:grpSp>
                                                </p:grpSp>
                                              </p:grpSp>
                                            </p:grp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5" name="TextBox 4"/>
          <p:cNvSpPr txBox="1"/>
          <p:nvPr/>
        </p:nvSpPr>
        <p:spPr>
          <a:xfrm>
            <a:off x="363875" y="851733"/>
            <a:ext cx="84931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 </a:t>
            </a:r>
          </a:p>
          <a:p>
            <a:pPr>
              <a:lnSpc>
                <a:spcPct val="150000"/>
              </a:lnSpc>
            </a:pPr>
            <a:r>
              <a:rPr lang="en-ZA" sz="1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grade 12 learner performed an investigation to determine the effect of light on the growth of a plants</a:t>
            </a:r>
          </a:p>
          <a:p>
            <a:pPr>
              <a:lnSpc>
                <a:spcPct val="150000"/>
              </a:lnSpc>
            </a:pPr>
            <a:r>
              <a:rPr lang="en-ZA" sz="1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Shoots.  The learner divided the plants that were used into three groups as follows:</a:t>
            </a:r>
          </a:p>
          <a:p>
            <a:pPr marL="214313" indent="-214313">
              <a:lnSpc>
                <a:spcPct val="150000"/>
              </a:lnSpc>
              <a:buFont typeface="Wingdings" pitchFamily="2" charset="2"/>
              <a:buChar char="§"/>
            </a:pPr>
            <a:r>
              <a:rPr lang="en-ZA" sz="1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 A – The tips of the shoot was intact.</a:t>
            </a:r>
          </a:p>
          <a:p>
            <a:pPr marL="214313" indent="-214313">
              <a:lnSpc>
                <a:spcPct val="150000"/>
              </a:lnSpc>
              <a:buFont typeface="Wingdings" pitchFamily="2" charset="2"/>
              <a:buChar char="§"/>
            </a:pPr>
            <a:r>
              <a:rPr lang="en-ZA" sz="1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 B – The tips of the shoot was removed.</a:t>
            </a:r>
          </a:p>
          <a:p>
            <a:pPr marL="214313" indent="-214313">
              <a:lnSpc>
                <a:spcPct val="150000"/>
              </a:lnSpc>
              <a:buFont typeface="Wingdings" pitchFamily="2" charset="2"/>
              <a:buChar char="§"/>
            </a:pPr>
            <a:r>
              <a:rPr lang="en-ZA" sz="1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 C – The tips of the shoot was covered by a cap that does not allow light to pass through.</a:t>
            </a:r>
          </a:p>
          <a:p>
            <a:pPr>
              <a:lnSpc>
                <a:spcPct val="150000"/>
              </a:lnSpc>
            </a:pPr>
            <a:endParaRPr lang="en-ZA" sz="12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1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diagram below shows each shoot at the start of the investigation and next to each the same shoot at the </a:t>
            </a:r>
          </a:p>
          <a:p>
            <a:pPr>
              <a:lnSpc>
                <a:spcPct val="150000"/>
              </a:lnSpc>
            </a:pPr>
            <a:r>
              <a:rPr lang="en-ZA" sz="1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end of the investigation.</a:t>
            </a:r>
          </a:p>
          <a:p>
            <a:pPr>
              <a:lnSpc>
                <a:spcPct val="150000"/>
              </a:lnSpc>
            </a:pPr>
            <a:r>
              <a:rPr lang="en-ZA" sz="1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 3 questions based on the investigation ( include C and D cognitive levels)</a:t>
            </a:r>
          </a:p>
          <a:p>
            <a:endParaRPr lang="en-ZA" sz="1050" dirty="0"/>
          </a:p>
          <a:p>
            <a:endParaRPr lang="en-ZA" sz="1050" dirty="0"/>
          </a:p>
        </p:txBody>
      </p:sp>
    </p:spTree>
    <p:extLst>
      <p:ext uri="{BB962C8B-B14F-4D97-AF65-F5344CB8AC3E}">
        <p14:creationId xmlns:p14="http://schemas.microsoft.com/office/powerpoint/2010/main" val="384411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SSIP AIMS/GOALS </a:t>
            </a:r>
            <a:endParaRPr lang="en-ZA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ZA" dirty="0"/>
              <a:t>The four interconnected outcomes that drive the professional development activities for SSIP are: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ZA" dirty="0"/>
              <a:t>Enhancing  Teachers knowledge: deep understanding  of subject matter knowledge and students ideas on the content 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ZA" dirty="0"/>
              <a:t>Enhancing quality teaching and assessment for learning: effective instructional approaches that teachers may use to ensure improved understanding by most learners.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ZA" dirty="0"/>
              <a:t>Developing ICT integration skills :Use of ICT  to improve teaching and learning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ZA" dirty="0"/>
              <a:t>Building professional  learning communities: allow teachers to start collaborating and form professional networks in non-formal settings in context of their schools </a:t>
            </a:r>
          </a:p>
          <a:p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554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857250"/>
          </a:xfrm>
        </p:spPr>
        <p:txBody>
          <a:bodyPr>
            <a:noAutofit/>
          </a:bodyPr>
          <a:lstStyle/>
          <a:p>
            <a:r>
              <a:rPr lang="en-ZA" sz="3600" b="1" dirty="0">
                <a:solidFill>
                  <a:schemeClr val="accent2">
                    <a:lumMod val="75000"/>
                  </a:schemeClr>
                </a:solidFill>
              </a:rPr>
              <a:t>PLANT DEFENSE MECHANISMS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2700" y="1700809"/>
            <a:ext cx="7999740" cy="3672408"/>
          </a:xfrm>
        </p:spPr>
        <p:txBody>
          <a:bodyPr>
            <a:normAutofit/>
          </a:bodyPr>
          <a:lstStyle/>
          <a:p>
            <a:pPr marL="514350" indent="-514350"/>
            <a:endParaRPr lang="en-US" sz="2400" dirty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2"/>
            <a:ext cx="8147248" cy="3243807"/>
          </a:xfrm>
        </p:spPr>
        <p:txBody>
          <a:bodyPr>
            <a:normAutofit lnSpcReduction="10000"/>
          </a:bodyPr>
          <a:lstStyle/>
          <a:p>
            <a:r>
              <a:rPr lang="en-ZA" dirty="0"/>
              <a:t>Plants have adapted to prevent herbivores from eating them. </a:t>
            </a:r>
          </a:p>
          <a:p>
            <a:r>
              <a:rPr lang="en-ZA" b="1" dirty="0"/>
              <a:t>Chemical </a:t>
            </a:r>
            <a:r>
              <a:rPr lang="en-ZA" b="1" dirty="0" err="1"/>
              <a:t>defense</a:t>
            </a:r>
            <a:r>
              <a:rPr lang="en-ZA" b="1" dirty="0"/>
              <a:t>: </a:t>
            </a:r>
            <a:r>
              <a:rPr lang="en-ZA" dirty="0"/>
              <a:t>plants produce chemicals called </a:t>
            </a:r>
            <a:r>
              <a:rPr lang="en-ZA" b="1" dirty="0" err="1"/>
              <a:t>phytoecdysteroids</a:t>
            </a:r>
            <a:r>
              <a:rPr lang="en-ZA" b="1" dirty="0"/>
              <a:t> </a:t>
            </a:r>
            <a:r>
              <a:rPr lang="en-ZA" dirty="0"/>
              <a:t>to defend against insects. </a:t>
            </a:r>
            <a:endParaRPr lang="en-US" dirty="0"/>
          </a:p>
          <a:p>
            <a:r>
              <a:rPr lang="en-ZA" dirty="0"/>
              <a:t>The chemicals cause insects to moult prematurely, lose weight and if enough is ingested, metabolic damage and death.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25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124744"/>
            <a:ext cx="8229600" cy="857250"/>
          </a:xfrm>
        </p:spPr>
        <p:txBody>
          <a:bodyPr>
            <a:noAutofit/>
          </a:bodyPr>
          <a:lstStyle/>
          <a:p>
            <a:r>
              <a:rPr lang="en-ZA" sz="3600" b="1" dirty="0">
                <a:solidFill>
                  <a:schemeClr val="accent2">
                    <a:lumMod val="75000"/>
                  </a:schemeClr>
                </a:solidFill>
              </a:rPr>
              <a:t>PLANT DEFENSE MECHANISMS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2700" y="1700809"/>
            <a:ext cx="7999740" cy="3672408"/>
          </a:xfrm>
        </p:spPr>
        <p:txBody>
          <a:bodyPr>
            <a:normAutofit/>
          </a:bodyPr>
          <a:lstStyle/>
          <a:p>
            <a:pPr marL="514350" indent="-514350"/>
            <a:endParaRPr lang="en-US" sz="2400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772816"/>
            <a:ext cx="194454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27" y="2142706"/>
            <a:ext cx="36861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97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052736"/>
            <a:ext cx="8229600" cy="857250"/>
          </a:xfrm>
        </p:spPr>
        <p:txBody>
          <a:bodyPr>
            <a:noAutofit/>
          </a:bodyPr>
          <a:lstStyle/>
          <a:p>
            <a:r>
              <a:rPr lang="en-ZA" sz="3600" b="1" dirty="0">
                <a:solidFill>
                  <a:schemeClr val="accent2">
                    <a:lumMod val="75000"/>
                  </a:schemeClr>
                </a:solidFill>
              </a:rPr>
              <a:t>PLANT DEFENSE MECHANISMS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2700" y="1700809"/>
            <a:ext cx="7999740" cy="3672408"/>
          </a:xfrm>
        </p:spPr>
        <p:txBody>
          <a:bodyPr>
            <a:normAutofit/>
          </a:bodyPr>
          <a:lstStyle/>
          <a:p>
            <a:pPr marL="514350" indent="-514350"/>
            <a:endParaRPr lang="en-US" sz="2400" dirty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5"/>
            <a:ext cx="8147248" cy="3456384"/>
          </a:xfrm>
        </p:spPr>
        <p:txBody>
          <a:bodyPr>
            <a:normAutofit/>
          </a:bodyPr>
          <a:lstStyle/>
          <a:p>
            <a:r>
              <a:rPr lang="en-ZA" sz="1800" b="1" dirty="0"/>
              <a:t>Thorns: </a:t>
            </a:r>
            <a:r>
              <a:rPr lang="en-ZA" sz="1800" dirty="0"/>
              <a:t>this is a common term for a sharp structure found on plants for protection against herbivores. There are various </a:t>
            </a:r>
          </a:p>
          <a:p>
            <a:pPr marL="0" indent="0">
              <a:buNone/>
            </a:pPr>
            <a:r>
              <a:rPr lang="en-ZA" sz="1800" dirty="0"/>
              <a:t>       types of sharp structures: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6" y="3109965"/>
            <a:ext cx="2940039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37" y="2600137"/>
            <a:ext cx="2524349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432" y="2237475"/>
            <a:ext cx="20478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67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KEY POINTS FOR THE MODULE </a:t>
            </a:r>
            <a:endParaRPr lang="en-ZA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Here it is your choice on what  you want the participants to take from the Module  and what you want to summarize</a:t>
            </a:r>
          </a:p>
          <a:p>
            <a:r>
              <a:rPr lang="en-US" sz="2800" dirty="0"/>
              <a:t>You  may discuss around the following key points for teaching and learning: </a:t>
            </a:r>
            <a:r>
              <a:rPr lang="en-US" sz="2800" dirty="0" err="1"/>
              <a:t>CoPA</a:t>
            </a:r>
            <a:r>
              <a:rPr lang="en-US" sz="2800" dirty="0"/>
              <a:t>[F]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23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878054"/>
              </p:ext>
            </p:extLst>
          </p:nvPr>
        </p:nvGraphicFramePr>
        <p:xfrm>
          <a:off x="1259632" y="4005064"/>
          <a:ext cx="6096000" cy="31385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3851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Teacher inputs: Learning Tasks 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Learning</a:t>
                      </a:r>
                      <a:r>
                        <a:rPr lang="en-US" baseline="0" dirty="0"/>
                        <a:t> activities: Possible learners ideas and responses 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Teachers support and actions: What the teachers can give learners to do and facilitate  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Assessing the learning:</a:t>
                      </a:r>
                    </a:p>
                    <a:p>
                      <a:r>
                        <a:rPr lang="en-US" dirty="0"/>
                        <a:t>Formative  and diagnostic assessment 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Common exam errors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1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 the programme about here as in your Manual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662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2020 Post COVID: Revised ATP FOR TERM 3 </a:t>
            </a:r>
            <a:endParaRPr lang="en-ZA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2BB25A2-5507-4CDA-801B-CF7C4493D501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CFBE88-D05E-4CDC-BB9B-41448D736600}"/>
              </a:ext>
            </a:extLst>
          </p:cNvPr>
          <p:cNvSpPr txBox="1"/>
          <p:nvPr/>
        </p:nvSpPr>
        <p:spPr>
          <a:xfrm>
            <a:off x="1439652" y="2157698"/>
            <a:ext cx="5400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7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15/07 – 19/07</a:t>
            </a:r>
            <a:endParaRPr lang="en-GB" sz="7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D192EF-BA5F-4DEB-96BF-C1E803D25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44" y="1498563"/>
            <a:ext cx="7838560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4923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CAPS information</a:t>
            </a:r>
            <a:endParaRPr lang="en-ZA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68CF1A-EE00-4876-8B8D-CE3C17B9B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417638"/>
            <a:ext cx="5745248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2368"/>
            <a:ext cx="8229600" cy="1143000"/>
          </a:xfrm>
          <a:prstGeom prst="roundRect">
            <a:avLst/>
          </a:prstGeom>
          <a:solidFill>
            <a:srgbClr val="FFC000"/>
          </a:solidFill>
        </p:spPr>
        <p:txBody>
          <a:bodyPr>
            <a:normAutofit fontScale="90000"/>
          </a:bodyPr>
          <a:lstStyle/>
          <a:p>
            <a:br>
              <a:rPr lang="en-ZA" sz="6700" b="1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ZA" sz="6700" b="1" dirty="0">
                <a:solidFill>
                  <a:srgbClr val="00206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MODULE 3</a:t>
            </a:r>
            <a:br>
              <a:rPr lang="en-ZA" b="1" dirty="0">
                <a:solidFill>
                  <a:srgbClr val="00206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ZA" sz="4400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Overview of  Module 3</a:t>
            </a:r>
          </a:p>
          <a:p>
            <a:pPr marL="0" indent="0">
              <a:buNone/>
            </a:pPr>
            <a:r>
              <a:rPr lang="en-ZA" sz="4400" dirty="0"/>
              <a:t>In this module we will look at the concept of  ‘Plant hormones and their role in tropic movement’ </a:t>
            </a:r>
          </a:p>
          <a:p>
            <a:pPr marL="0" indent="0">
              <a:buNone/>
            </a:pPr>
            <a:r>
              <a:rPr lang="en-US" sz="4400" u="sng" dirty="0"/>
              <a:t>Content</a:t>
            </a:r>
          </a:p>
          <a:p>
            <a:pPr marL="0" indent="0">
              <a:buNone/>
            </a:pPr>
            <a:r>
              <a:rPr lang="en-ZA" sz="4400" dirty="0"/>
              <a:t>You will study this module through the following units:</a:t>
            </a:r>
          </a:p>
          <a:p>
            <a:pPr marL="0" indent="0">
              <a:buNone/>
            </a:pPr>
            <a:r>
              <a:rPr lang="en-US" sz="4400" dirty="0"/>
              <a:t>Unit 1: </a:t>
            </a:r>
            <a:r>
              <a:rPr lang="en-ZA" sz="4400" dirty="0"/>
              <a:t>the general functions of auxins; gibberellins and</a:t>
            </a:r>
          </a:p>
          <a:p>
            <a:pPr marL="0" indent="0">
              <a:buNone/>
            </a:pPr>
            <a:r>
              <a:rPr lang="en-ZA" sz="4400" dirty="0"/>
              <a:t>             abscisic acid</a:t>
            </a:r>
          </a:p>
          <a:p>
            <a:pPr marL="0" indent="0">
              <a:buNone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2: </a:t>
            </a:r>
            <a:r>
              <a:rPr lang="en-ZA" sz="4400" dirty="0"/>
              <a:t>the control of weeds using plant hormones</a:t>
            </a:r>
          </a:p>
          <a:p>
            <a:pPr marL="0" indent="0">
              <a:buNone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3: </a:t>
            </a:r>
            <a:r>
              <a:rPr lang="en-ZA" sz="4400" dirty="0"/>
              <a:t>the role of auxins in geotropism and phototropism</a:t>
            </a:r>
          </a:p>
          <a:p>
            <a:pPr marL="0" indent="0">
              <a:buNone/>
            </a:pPr>
            <a:r>
              <a:rPr lang="en-ZA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4: plant defence mechanisms</a:t>
            </a:r>
          </a:p>
          <a:p>
            <a:pPr marL="0" indent="0">
              <a:buNone/>
            </a:pPr>
            <a:r>
              <a:rPr lang="en-ZA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ZA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en-US" dirty="0"/>
            </a:b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9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>
                <a:solidFill>
                  <a:srgbClr val="002060"/>
                </a:solidFill>
              </a:rPr>
              <a:t>OUTCOMES OF THIS MODULE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dirty="0">
                <a:solidFill>
                  <a:srgbClr val="00B050"/>
                </a:solidFill>
              </a:rPr>
              <a:t>Statement of the learning outcomes/objectives</a:t>
            </a:r>
          </a:p>
          <a:p>
            <a:pPr marL="0" indent="0">
              <a:buNone/>
            </a:pPr>
            <a:r>
              <a:rPr lang="en-ZA" dirty="0">
                <a:solidFill>
                  <a:schemeClr val="accent4">
                    <a:lumMod val="75000"/>
                  </a:schemeClr>
                </a:solidFill>
              </a:rPr>
              <a:t>When you complete this module you will be able to</a:t>
            </a:r>
            <a:r>
              <a:rPr lang="en-GB" spc="-50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en-ZA" dirty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en-ZA" dirty="0"/>
              <a:t>Describe the general functions of auxins; gibberellins and abscisic acid</a:t>
            </a:r>
            <a:r>
              <a:rPr lang="en-ZA" i="1" dirty="0"/>
              <a:t>. </a:t>
            </a:r>
          </a:p>
          <a:p>
            <a:pPr lvl="1"/>
            <a:r>
              <a:rPr lang="en-ZA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(knowledge and understanding: level A and B of Bloom’s taxonomy)</a:t>
            </a:r>
          </a:p>
          <a:p>
            <a:pPr lvl="0"/>
            <a:r>
              <a:rPr lang="en-ZA" dirty="0"/>
              <a:t>Briefly describe the use of plant hormones in controlling weeds</a:t>
            </a:r>
          </a:p>
          <a:p>
            <a:pPr lvl="1"/>
            <a:r>
              <a:rPr lang="en-ZA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(understanding and application: level B and C of Bloom’s taxonomy)</a:t>
            </a:r>
          </a:p>
          <a:p>
            <a:pPr lvl="0"/>
            <a:r>
              <a:rPr lang="en-ZA" dirty="0"/>
              <a:t>Briefly describe the role of auxins in geotropism and phototropism</a:t>
            </a:r>
          </a:p>
          <a:p>
            <a:pPr lvl="1"/>
            <a:r>
              <a:rPr lang="en-ZA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(understanding and application: level B and C of Bloom’s taxonomy)</a:t>
            </a:r>
            <a:endParaRPr lang="en-ZA" dirty="0"/>
          </a:p>
          <a:p>
            <a:pPr lvl="0"/>
            <a:r>
              <a:rPr lang="en-ZA" dirty="0"/>
              <a:t>Interpret and conduct investigations based on the role of plant hormones</a:t>
            </a:r>
          </a:p>
          <a:p>
            <a:pPr lvl="1"/>
            <a:r>
              <a:rPr lang="en-ZA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(understanding, application and analysis: level B; C and D of Bloom’s taxonomy)</a:t>
            </a:r>
          </a:p>
          <a:p>
            <a:r>
              <a:rPr lang="en-US" dirty="0"/>
              <a:t>Briefly describe the role of thorns and chemicals as plant </a:t>
            </a:r>
            <a:r>
              <a:rPr lang="en-US" dirty="0" err="1"/>
              <a:t>defence</a:t>
            </a:r>
            <a:r>
              <a:rPr lang="en-US" dirty="0"/>
              <a:t> mechanisms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ZA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-      (knowledge and understanding: level A and B of Bloom’s taxonomy)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25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indent="-514350"/>
            <a:r>
              <a:rPr lang="en-US" sz="28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substances are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true hormones </a:t>
            </a:r>
            <a:r>
              <a:rPr lang="en-US" sz="28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because they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in the part of the plant </a:t>
            </a:r>
            <a:r>
              <a:rPr lang="en-US" sz="28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they are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produced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514350" indent="-514350"/>
            <a:r>
              <a:rPr lang="en-US" sz="28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Therefore they are also referred to as </a:t>
            </a:r>
            <a:r>
              <a:rPr lang="en-US" sz="2800" b="1" dirty="0">
                <a:solidFill>
                  <a:srgbClr val="FF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 growth substances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n-US" sz="2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allow plants to respond to certain stimuli in the environment: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 plants to bloom at an appropriate time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 plants to grow toward a light source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 seeds to germinate at the appropriate time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induce dormancy in plants at the appropriate time </a:t>
            </a:r>
          </a:p>
          <a:p>
            <a:pPr marL="393192" lvl="1" indent="0">
              <a:buNone/>
            </a:pPr>
            <a:endParaRPr lang="en-GB" sz="2400" dirty="0">
              <a:hlinkClick r:id="rId2"/>
            </a:endParaRPr>
          </a:p>
          <a:p>
            <a:pPr marL="393192" lvl="1" indent="0">
              <a:buNone/>
            </a:pPr>
            <a:r>
              <a:rPr lang="en-GB" sz="2400" dirty="0"/>
              <a:t> </a:t>
            </a:r>
            <a:endParaRPr lang="en-US" sz="2400" dirty="0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B050"/>
                </a:solidFill>
              </a:rPr>
              <a:t>What are plant hormones?</a:t>
            </a:r>
          </a:p>
        </p:txBody>
      </p:sp>
      <p:sp>
        <p:nvSpPr>
          <p:cNvPr id="2" name="Rectangle 1"/>
          <p:cNvSpPr/>
          <p:nvPr/>
        </p:nvSpPr>
        <p:spPr>
          <a:xfrm>
            <a:off x="899592" y="5467798"/>
            <a:ext cx="6995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lvl="1" indent="0">
              <a:buNone/>
            </a:pPr>
            <a:r>
              <a:rPr lang="en-GB" sz="2400" dirty="0">
                <a:hlinkClick r:id="rId2"/>
              </a:rPr>
              <a:t>https://www.youtube.com/watch?v=PxSkuyjZ3MM</a:t>
            </a:r>
            <a:r>
              <a:rPr lang="en-GB" sz="24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8960" y="61653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Activity 3.1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9761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3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3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70885" y="1417638"/>
            <a:ext cx="7125112" cy="405143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auxins</a:t>
            </a:r>
          </a:p>
          <a:p>
            <a:r>
              <a:rPr lang="en-US" sz="28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gibberellins</a:t>
            </a:r>
          </a:p>
          <a:p>
            <a:r>
              <a:rPr lang="en-US" sz="28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abscisic acid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 hormones</a:t>
            </a:r>
          </a:p>
        </p:txBody>
      </p:sp>
      <p:pic>
        <p:nvPicPr>
          <p:cNvPr id="480263" name="Picture 7" descr="39-08-ApicalDominan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12722">
            <a:off x="5785642" y="1340484"/>
            <a:ext cx="3162300" cy="2205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80264" name="Picture 8" descr="39-11-GibberellinEffec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39903">
            <a:off x="5223753" y="3839684"/>
            <a:ext cx="3162300" cy="2093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8026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67513" y="1791842"/>
            <a:ext cx="2427288" cy="2630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18197"/>
            <a:ext cx="1743075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142630" y="3064336"/>
            <a:ext cx="148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1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07375" y="1756345"/>
            <a:ext cx="82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2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12681" y="834552"/>
            <a:ext cx="69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3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3951" y="5976663"/>
            <a:ext cx="39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310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0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0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0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0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0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1514</Words>
  <Application>Microsoft Office PowerPoint</Application>
  <PresentationFormat>On-screen Show (4:3)</PresentationFormat>
  <Paragraphs>222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Verdana</vt:lpstr>
      <vt:lpstr>Wingdings</vt:lpstr>
      <vt:lpstr>Office Theme</vt:lpstr>
      <vt:lpstr>1_Office Theme</vt:lpstr>
      <vt:lpstr>PowerPoint Presentation</vt:lpstr>
      <vt:lpstr>SSIP AIMS/GOALS </vt:lpstr>
      <vt:lpstr>PROGRAMME </vt:lpstr>
      <vt:lpstr>2020 Post COVID: Revised ATP FOR TERM 3 </vt:lpstr>
      <vt:lpstr>CAPS information</vt:lpstr>
      <vt:lpstr> MODULE 3 </vt:lpstr>
      <vt:lpstr>OUTCOMES OF THIS MODULE</vt:lpstr>
      <vt:lpstr>What are plant hormones?</vt:lpstr>
      <vt:lpstr>Plant hormones</vt:lpstr>
      <vt:lpstr>     The role of auxins    </vt:lpstr>
      <vt:lpstr>          </vt:lpstr>
      <vt:lpstr>The role Abscisic Acid</vt:lpstr>
      <vt:lpstr>Use of auxins in agriculture </vt:lpstr>
      <vt:lpstr>Role of auxins in phototropism and geotropism </vt:lpstr>
      <vt:lpstr>     The role of auxins in: phototropism     </vt:lpstr>
      <vt:lpstr>     The role of auxins in geotropism      </vt:lpstr>
      <vt:lpstr>PowerPoint Presentation</vt:lpstr>
      <vt:lpstr> </vt:lpstr>
      <vt:lpstr> </vt:lpstr>
      <vt:lpstr>PLANT DEFENSE MECHANISMS</vt:lpstr>
      <vt:lpstr>PLANT DEFENSE MECHANISMS</vt:lpstr>
      <vt:lpstr>PLANT DEFENSE MECHANISMS</vt:lpstr>
      <vt:lpstr>KEY POINTS FOR THE MODULE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Raedene Kruger</dc:creator>
  <cp:lastModifiedBy>Susan Wiese (GPEDU)</cp:lastModifiedBy>
  <cp:revision>57</cp:revision>
  <dcterms:created xsi:type="dcterms:W3CDTF">2019-03-20T10:51:19Z</dcterms:created>
  <dcterms:modified xsi:type="dcterms:W3CDTF">2020-06-13T12:57:41Z</dcterms:modified>
</cp:coreProperties>
</file>